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" y="254000"/>
            <a:ext cx="4826000" cy="635000"/>
          </a:xfrm>
        </p:spPr>
        <p:txBody>
          <a:bodyPr/>
          <a:lstStyle/>
          <a:p>
            <a:r>
              <a:rPr lang="en-US" sz="2600" b="true">
                <a:solidFill>
                  <a:srgbClr val="005281"/>
                </a:solidFill>
              </a:rPr>
              <a:t>Softwareanforderungen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762000"/>
            <a:ext cx="3111500" cy="635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200">
                <a:solidFill>
                  <a:srgbClr val="005281"/>
                </a:solidFill>
              </a:rPr>
              <a:t>Digitaler Vorstandsantrag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54000"/>
            <a:ext cx="1905000" cy="6350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825500" y="1270000"/>
            <a:ext cx="3111500" cy="7493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 b="true">
                <a:solidFill>
                  <a:srgbClr val="005281"/>
                </a:solidFill>
              </a:rPr>
              <a:t>Auftrag von: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1968500" y="1270000"/>
            <a:ext cx="3111500" cy="7493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5281"/>
                </a:solidFill>
              </a:rPr>
              <a:t>Pointner Maximilian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825500" y="1524000"/>
            <a:ext cx="3111500" cy="7493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 b="true">
                <a:solidFill>
                  <a:srgbClr val="005281"/>
                </a:solidFill>
              </a:rPr>
              <a:t>Geplanter Einsatzpunkt: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21000" y="1524000"/>
            <a:ext cx="3111500" cy="7493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5281"/>
                </a:solidFill>
              </a:rPr>
              <a:t>Q2 2022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825500" y="2286000"/>
            <a:ext cx="1651000" cy="7493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2000" b="true">
                <a:solidFill>
                  <a:srgbClr val="005281"/>
                </a:solidFill>
              </a:rPr>
              <a:t>Beschreibung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825500" y="2667000"/>
            <a:ext cx="5207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5281"/>
                </a:solidFill>
              </a:rPr>
              <a:t>Die Software dient zur digitalen Übermittlung von Vorstandsanträge. Die Vorstandsanträge sollen weiters in einer digitalen Form durch den Vorstand bearbeitet werden können.
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825500" y="4191000"/>
            <a:ext cx="3175000" cy="7493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2000" b="true">
                <a:solidFill>
                  <a:srgbClr val="005281"/>
                </a:solidFill>
              </a:rPr>
              <a:t>Status Anforderungsprozess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825500" y="4572000"/>
            <a:ext cx="5207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5281"/>
                </a:solidFill>
              </a:rPr>
              <a:t>Umsetzung via PowerApps / PowerAutomate wurde durchgeführt. Interne Tests des Entwurfs wurden durchgeführt und dabei aufgetretene Fehler behoben.
Aufgrund der Reevaluierung der Vertraulichkeitsstufen der Datenklassifikation muss die Datenablage gesondert betrachtet werden.</a:t>
            </a:r>
          </a:p>
        </p:txBody>
      </p:sp>
      <p:sp>
        <p:nvSpPr>
          <p:cNvPr name="AutoShape 13" id="13"/>
          <p:cNvSpPr/>
          <p:nvPr/>
        </p:nvSpPr>
        <p:spPr>
          <a:xfrm>
            <a:off x="6223000" y="1397000"/>
            <a:ext cx="2667000" cy="444500"/>
          </a:xfrm>
          <a:prstGeom prst="rect">
            <a:avLst/>
          </a:prstGeom>
          <a:solidFill>
            <a:srgbClr val="ACC0DB"/>
          </a:solidFill>
          <a:ln w="6350">
            <a:solidFill>
              <a:srgbClr val="ACC0DB"/>
            </a:solidFill>
          </a:ln>
        </p:spPr>
        <p:txBody>
          <a:bodyPr anchorCtr="true" anchor="ctr"/>
          <a:p>
            <a:r>
              <a:rPr lang="en-US" sz="1500" b="true">
                <a:solidFill>
                  <a:srgbClr val="FFFFFF"/>
                </a:solidFill>
              </a:rPr>
              <a:t>Anforderungserhebung</a:t>
            </a:r>
          </a:p>
        </p:txBody>
      </p:sp>
      <p:sp>
        <p:nvSpPr>
          <p:cNvPr name="AutoShape 14" id="14"/>
          <p:cNvSpPr/>
          <p:nvPr/>
        </p:nvSpPr>
        <p:spPr>
          <a:xfrm>
            <a:off x="6223000" y="2032000"/>
            <a:ext cx="2667000" cy="444500"/>
          </a:xfrm>
          <a:prstGeom prst="rect">
            <a:avLst/>
          </a:prstGeom>
          <a:solidFill>
            <a:srgbClr val="ACC0DB"/>
          </a:solidFill>
          <a:ln w="6350">
            <a:solidFill>
              <a:srgbClr val="ACC0DB"/>
            </a:solidFill>
          </a:ln>
        </p:spPr>
        <p:txBody>
          <a:bodyPr anchorCtr="true" anchor="ctr"/>
          <a:p>
            <a:r>
              <a:rPr lang="en-US" sz="1500" b="true">
                <a:solidFill>
                  <a:srgbClr val="FFFFFF"/>
                </a:solidFill>
              </a:rPr>
              <a:t>Softwarelösung evaluieren</a:t>
            </a:r>
          </a:p>
        </p:txBody>
      </p:sp>
      <p:sp>
        <p:nvSpPr>
          <p:cNvPr name="AutoShape 15" id="15"/>
          <p:cNvSpPr/>
          <p:nvPr/>
        </p:nvSpPr>
        <p:spPr>
          <a:xfrm>
            <a:off x="6223000" y="2667000"/>
            <a:ext cx="2667000" cy="444500"/>
          </a:xfrm>
          <a:prstGeom prst="rect">
            <a:avLst/>
          </a:prstGeom>
          <a:solidFill>
            <a:srgbClr val="ACC0DB"/>
          </a:solidFill>
          <a:ln w="6350">
            <a:solidFill>
              <a:srgbClr val="ACC0DB"/>
            </a:solidFill>
          </a:ln>
        </p:spPr>
        <p:txBody>
          <a:bodyPr anchorCtr="true" anchor="ctr"/>
          <a:p>
            <a:r>
              <a:rPr lang="en-US" sz="1500" b="true">
                <a:solidFill>
                  <a:srgbClr val="FFFFFF"/>
                </a:solidFill>
              </a:rPr>
              <a:t>RFI erstellen</a:t>
            </a:r>
          </a:p>
        </p:txBody>
      </p:sp>
      <p:sp>
        <p:nvSpPr>
          <p:cNvPr name="AutoShape 16" id="16"/>
          <p:cNvSpPr/>
          <p:nvPr/>
        </p:nvSpPr>
        <p:spPr>
          <a:xfrm>
            <a:off x="6223000" y="3302000"/>
            <a:ext cx="2667000" cy="444500"/>
          </a:xfrm>
          <a:prstGeom prst="rect">
            <a:avLst/>
          </a:prstGeom>
          <a:solidFill>
            <a:srgbClr val="ACC0DB"/>
          </a:solidFill>
          <a:ln w="6350">
            <a:solidFill>
              <a:srgbClr val="ACC0DB"/>
            </a:solidFill>
          </a:ln>
        </p:spPr>
        <p:txBody>
          <a:bodyPr anchorCtr="true" anchor="ctr"/>
          <a:p>
            <a:r>
              <a:rPr lang="en-US" sz="1500" b="true">
                <a:solidFill>
                  <a:srgbClr val="FFFFFF"/>
                </a:solidFill>
              </a:rPr>
              <a:t>Produktpräsentation</a:t>
            </a:r>
          </a:p>
        </p:txBody>
      </p:sp>
      <p:sp>
        <p:nvSpPr>
          <p:cNvPr name="AutoShape 17" id="17"/>
          <p:cNvSpPr/>
          <p:nvPr/>
        </p:nvSpPr>
        <p:spPr>
          <a:xfrm>
            <a:off x="6223000" y="3937000"/>
            <a:ext cx="2667000" cy="444500"/>
          </a:xfrm>
          <a:prstGeom prst="rect">
            <a:avLst/>
          </a:prstGeom>
          <a:solidFill>
            <a:srgbClr val="ACC0DB"/>
          </a:solidFill>
          <a:ln w="6350">
            <a:solidFill>
              <a:srgbClr val="ACC0DB"/>
            </a:solidFill>
          </a:ln>
        </p:spPr>
        <p:txBody>
          <a:bodyPr anchorCtr="true" anchor="ctr"/>
          <a:p>
            <a:r>
              <a:rPr lang="en-US" sz="1500" b="true">
                <a:solidFill>
                  <a:srgbClr val="FFFFFF"/>
                </a:solidFill>
              </a:rPr>
              <a:t>Softwarelösung bestimmen</a:t>
            </a:r>
          </a:p>
        </p:txBody>
      </p:sp>
      <p:sp>
        <p:nvSpPr>
          <p:cNvPr name="AutoShape 18" id="18"/>
          <p:cNvSpPr/>
          <p:nvPr/>
        </p:nvSpPr>
        <p:spPr>
          <a:xfrm>
            <a:off x="6223000" y="4572000"/>
            <a:ext cx="2667000" cy="444500"/>
          </a:xfrm>
          <a:prstGeom prst="rect">
            <a:avLst/>
          </a:prstGeom>
          <a:solidFill>
            <a:srgbClr val="D2D2D2"/>
          </a:solidFill>
          <a:ln w="6350">
            <a:solidFill>
              <a:srgbClr val="D2D2D2"/>
            </a:solidFill>
          </a:ln>
        </p:spPr>
        <p:txBody>
          <a:bodyPr anchorCtr="true" anchor="ctr"/>
          <a:p>
            <a:r>
              <a:rPr lang="en-US" sz="1500" b="true">
                <a:solidFill>
                  <a:srgbClr val="FFFFFF"/>
                </a:solidFill>
              </a:rPr>
              <a:t>ISD erstellen</a:t>
            </a:r>
          </a:p>
        </p:txBody>
      </p:sp>
      <p:sp>
        <p:nvSpPr>
          <p:cNvPr name="AutoShape 19" id="19"/>
          <p:cNvSpPr/>
          <p:nvPr/>
        </p:nvSpPr>
        <p:spPr>
          <a:xfrm>
            <a:off x="6223000" y="5207000"/>
            <a:ext cx="2667000" cy="444500"/>
          </a:xfrm>
          <a:prstGeom prst="rect">
            <a:avLst/>
          </a:prstGeom>
          <a:solidFill>
            <a:srgbClr val="D9ABA8"/>
          </a:solidFill>
          <a:ln w="6350">
            <a:solidFill>
              <a:srgbClr val="D9ABA8"/>
            </a:solidFill>
          </a:ln>
        </p:spPr>
        <p:txBody>
          <a:bodyPr anchorCtr="true" anchor="ctr"/>
          <a:p>
            <a:r>
              <a:rPr lang="en-US" sz="1500" b="true">
                <a:solidFill>
                  <a:srgbClr val="FFFFFF"/>
                </a:solidFill>
              </a:rPr>
              <a:t>Software implementieren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5588000" y="6350000"/>
            <a:ext cx="3429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200">
                <a:solidFill>
                  <a:srgbClr val="005281"/>
                </a:solidFill>
              </a:rPr>
              <a:t>Projekt Portfolio Komitee (PPK) – 19.07.2022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