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0" r:id="rId3"/>
    <p:sldId id="281" r:id="rId4"/>
    <p:sldId id="282" r:id="rId5"/>
    <p:sldId id="284" r:id="rId6"/>
    <p:sldId id="283" r:id="rId7"/>
    <p:sldId id="285" r:id="rId8"/>
    <p:sldId id="286" r:id="rId9"/>
    <p:sldId id="287" r:id="rId10"/>
    <p:sldId id="288" r:id="rId11"/>
    <p:sldId id="289" r:id="rId12"/>
    <p:sldId id="290" r:id="rId13"/>
    <p:sldId id="291" r:id="rId14"/>
    <p:sldId id="296" r:id="rId15"/>
    <p:sldId id="297" r:id="rId16"/>
    <p:sldId id="298" r:id="rId17"/>
    <p:sldId id="299" r:id="rId18"/>
    <p:sldId id="300" r:id="rId19"/>
    <p:sldId id="292"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hao wang" initials="hw" lastIdx="1" clrIdx="0">
    <p:extLst>
      <p:ext uri="{19B8F6BF-5375-455C-9EA6-DF929625EA0E}">
        <p15:presenceInfo xmlns:p15="http://schemas.microsoft.com/office/powerpoint/2012/main" userId="019eca45ef01204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85F4"/>
    <a:srgbClr val="37CB83"/>
    <a:srgbClr val="28282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74"/>
  </p:normalViewPr>
  <p:slideViewPr>
    <p:cSldViewPr snapToGrid="0" snapToObjects="1">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 name="幻灯片编号"/>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F4A20D9-F5E9-F742-AD7A-FDCE7EDE5BD5}" type="datetimeFigureOut">
              <a:rPr kumimoji="1" lang="zh-CN" altLang="en-US" smtClean="0"/>
              <a:t>2019/2/26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81B4A48F-104A-7D44-B9C6-7B256EB0175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A20D9-F5E9-F742-AD7A-FDCE7EDE5BD5}" type="datetimeFigureOut">
              <a:rPr kumimoji="1" lang="zh-CN" altLang="en-US" smtClean="0"/>
              <a:t>2019/2/26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4A48F-104A-7D44-B9C6-7B256EB0175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BUSINESS…"/>
          <p:cNvSpPr/>
          <p:nvPr/>
        </p:nvSpPr>
        <p:spPr>
          <a:xfrm>
            <a:off x="3597335" y="2051178"/>
            <a:ext cx="4997329" cy="1046440"/>
          </a:xfrm>
          <a:prstGeom prst="rect">
            <a:avLst/>
          </a:prstGeom>
          <a:noFill/>
          <a:ln w="12700" cap="flat">
            <a:noFill/>
            <a:miter lim="400000"/>
          </a:ln>
          <a:effectLst/>
        </p:spPr>
        <p:txBody>
          <a:bodyPr wrap="none" lIns="0" tIns="0" rIns="0" bIns="0" numCol="1" anchor="ctr">
            <a:spAutoFit/>
          </a:bodyPr>
          <a:lstStyle/>
          <a:p>
            <a:pPr algn="ctr" defTabSz="913765">
              <a:defRPr sz="13600" b="1" spc="150">
                <a:solidFill>
                  <a:srgbClr val="596174"/>
                </a:solidFill>
                <a:latin typeface="Helvetica Neue"/>
                <a:ea typeface="Helvetica Neue"/>
                <a:cs typeface="Helvetica Neue"/>
                <a:sym typeface="Helvetica Neue"/>
              </a:defRPr>
            </a:pPr>
            <a:r>
              <a:rPr lang="zh-CN" altLang="en-US" sz="6800" b="1" spc="150" dirty="0">
                <a:solidFill>
                  <a:srgbClr val="596174"/>
                </a:solidFill>
                <a:latin typeface="微软雅黑" panose="020B0503020204020204" charset="-122"/>
                <a:ea typeface="微软雅黑" panose="020B0503020204020204" charset="-122"/>
              </a:rPr>
              <a:t>浅尝</a:t>
            </a:r>
            <a:r>
              <a:rPr lang="en-US" altLang="zh-CN" sz="6800" b="1" spc="150" dirty="0">
                <a:solidFill>
                  <a:srgbClr val="596174"/>
                </a:solidFill>
                <a:latin typeface="微软雅黑" panose="020B0503020204020204" charset="-122"/>
                <a:ea typeface="微软雅黑" panose="020B0503020204020204" charset="-122"/>
              </a:rPr>
              <a:t>Docker</a:t>
            </a:r>
          </a:p>
        </p:txBody>
      </p:sp>
      <p:pic>
        <p:nvPicPr>
          <p:cNvPr id="122" name="pasted-image.pdf" descr="pasted-image.pdf"/>
          <p:cNvPicPr>
            <a:picLocks noChangeAspect="1"/>
          </p:cNvPicPr>
          <p:nvPr/>
        </p:nvPicPr>
        <p:blipFill>
          <a:blip r:embed="rId2"/>
          <a:stretch>
            <a:fillRect/>
          </a:stretch>
        </p:blipFill>
        <p:spPr>
          <a:xfrm>
            <a:off x="620100" y="516788"/>
            <a:ext cx="1833201" cy="617424"/>
          </a:xfrm>
          <a:prstGeom prst="rect">
            <a:avLst/>
          </a:prstGeom>
          <a:ln w="12700">
            <a:miter lim="400000"/>
            <a:headEnd/>
            <a:tailEnd/>
          </a:ln>
        </p:spPr>
      </p:pic>
      <p:sp>
        <p:nvSpPr>
          <p:cNvPr id="123" name="2017.08.03 by John Lenny"/>
          <p:cNvSpPr/>
          <p:nvPr/>
        </p:nvSpPr>
        <p:spPr>
          <a:xfrm>
            <a:off x="6530557" y="4585077"/>
            <a:ext cx="1868781" cy="184666"/>
          </a:xfrm>
          <a:prstGeom prst="rect">
            <a:avLst/>
          </a:prstGeom>
          <a:ln w="12700">
            <a:miter lim="400000"/>
          </a:ln>
        </p:spPr>
        <p:txBody>
          <a:bodyPr wrap="none" lIns="0" tIns="0" rIns="0" bIns="0" anchor="ctr">
            <a:spAutoFit/>
          </a:bodyPr>
          <a:lstStyle>
            <a:lvl1pPr defTabSz="1828165">
              <a:defRPr sz="2400" spc="180">
                <a:solidFill>
                  <a:srgbClr val="596174"/>
                </a:solidFill>
                <a:latin typeface="Helvetica Neue"/>
                <a:ea typeface="Helvetica Neue"/>
                <a:cs typeface="Helvetica Neue"/>
                <a:sym typeface="Helvetica Neue"/>
              </a:defRPr>
            </a:lvl1pPr>
          </a:lstStyle>
          <a:p>
            <a:r>
              <a:rPr sz="1200" dirty="0">
                <a:latin typeface="Arial" panose="020B0604020202020204" pitchFamily="34" charset="0"/>
                <a:ea typeface="Arial" panose="020B0604020202020204" pitchFamily="34" charset="0"/>
                <a:cs typeface="Arial" panose="020B0604020202020204" pitchFamily="34" charset="0"/>
              </a:rPr>
              <a:t>201</a:t>
            </a:r>
            <a:r>
              <a:rPr lang="en-US" altLang="zh-CN" sz="1200" dirty="0">
                <a:latin typeface="Arial" panose="020B0604020202020204" pitchFamily="34" charset="0"/>
                <a:ea typeface="Arial" panose="020B0604020202020204" pitchFamily="34" charset="0"/>
                <a:cs typeface="Arial" panose="020B0604020202020204" pitchFamily="34" charset="0"/>
              </a:rPr>
              <a:t>9</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1</a:t>
            </a:r>
            <a:r>
              <a:rPr sz="1200" dirty="0">
                <a:latin typeface="Arial" panose="020B0604020202020204" pitchFamily="34" charset="0"/>
                <a:ea typeface="Arial" panose="020B0604020202020204" pitchFamily="34" charset="0"/>
                <a:cs typeface="Arial" panose="020B0604020202020204" pitchFamily="34" charset="0"/>
              </a:rPr>
              <a:t>.0</a:t>
            </a:r>
            <a:r>
              <a:rPr lang="en-US" altLang="zh-CN" sz="1200" dirty="0">
                <a:latin typeface="Arial" panose="020B0604020202020204" pitchFamily="34" charset="0"/>
                <a:ea typeface="Arial" panose="020B0604020202020204" pitchFamily="34" charset="0"/>
                <a:cs typeface="Arial" panose="020B0604020202020204" pitchFamily="34" charset="0"/>
              </a:rPr>
              <a:t>2</a:t>
            </a:r>
            <a:r>
              <a:rPr sz="1200" dirty="0">
                <a:latin typeface="Arial" panose="020B0604020202020204" pitchFamily="34" charset="0"/>
                <a:ea typeface="Arial" panose="020B0604020202020204" pitchFamily="34" charset="0"/>
                <a:cs typeface="Arial" panose="020B0604020202020204" pitchFamily="34" charset="0"/>
              </a:rPr>
              <a:t> by </a:t>
            </a:r>
            <a:r>
              <a:rPr lang="zh-CN" altLang="en-US" sz="1200" dirty="0">
                <a:latin typeface="Arial" panose="020B0604020202020204" pitchFamily="34" charset="0"/>
                <a:ea typeface="Arial" panose="020B0604020202020204" pitchFamily="34" charset="0"/>
                <a:cs typeface="Arial" panose="020B0604020202020204" pitchFamily="34" charset="0"/>
              </a:rPr>
              <a:t>王豪豪</a:t>
            </a:r>
            <a:endParaRPr sz="1200"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仓库：</a:t>
            </a:r>
            <a:endParaRPr lang="en-US" altLang="zh-CN" sz="1800" dirty="0"/>
          </a:p>
          <a:p>
            <a:pPr marL="0" indent="457200">
              <a:buNone/>
            </a:pPr>
            <a:r>
              <a:rPr lang="zh-CN" altLang="en-US" sz="1800" dirty="0"/>
              <a:t>镜像构建完成后，可以很容易的在当前宿主机上运行，但是，如果需要在其它服务器上使用这个镜像，我们就需要一个集中的存储、分发镜像的服务，</a:t>
            </a:r>
            <a:r>
              <a:rPr lang="en-US" altLang="zh-CN" sz="1800" dirty="0"/>
              <a:t>Docker Registry </a:t>
            </a:r>
            <a:r>
              <a:rPr lang="zh-CN" altLang="en-US" sz="1800" dirty="0"/>
              <a:t>就是这样的服务。</a:t>
            </a:r>
            <a:endParaRPr lang="en-US" altLang="zh-CN" sz="1800" dirty="0"/>
          </a:p>
          <a:p>
            <a:pPr marL="0" indent="457200">
              <a:buNone/>
            </a:pPr>
            <a:r>
              <a:rPr lang="zh-CN" altLang="en-US" sz="1800" dirty="0"/>
              <a:t>一个 </a:t>
            </a:r>
            <a:r>
              <a:rPr lang="en-US" altLang="zh-CN" sz="1800" dirty="0"/>
              <a:t>Docker Registry </a:t>
            </a:r>
            <a:r>
              <a:rPr lang="zh-CN" altLang="en-US" sz="1800" dirty="0"/>
              <a:t>中可以包含多个仓库（ </a:t>
            </a:r>
            <a:r>
              <a:rPr lang="en-US" altLang="zh-CN" sz="1800" dirty="0"/>
              <a:t>Repository </a:t>
            </a:r>
            <a:r>
              <a:rPr lang="zh-CN" altLang="en-US" sz="1800" dirty="0"/>
              <a:t>）；每个仓库可以包含多个标签（ </a:t>
            </a:r>
            <a:r>
              <a:rPr lang="en-US" altLang="zh-CN" sz="1800" dirty="0"/>
              <a:t>Tag </a:t>
            </a:r>
            <a:r>
              <a:rPr lang="zh-CN" altLang="en-US" sz="1800" dirty="0"/>
              <a:t>）；每个标签对应一个镜像。</a:t>
            </a:r>
          </a:p>
          <a:p>
            <a:pPr marL="0" indent="457200">
              <a:buNone/>
            </a:pPr>
            <a:r>
              <a:rPr lang="zh-CN" altLang="en-US" sz="1800" dirty="0"/>
              <a:t>通常，一个仓库会包含同一个软件不同版本的镜像，而标签就常用于对应该软件的各个版本。我们可以通过 </a:t>
            </a:r>
            <a:r>
              <a:rPr lang="en-US" altLang="zh-CN" sz="1800" dirty="0"/>
              <a:t>&lt;</a:t>
            </a:r>
            <a:r>
              <a:rPr lang="zh-CN" altLang="en-US" sz="1800" dirty="0"/>
              <a:t>仓库名</a:t>
            </a:r>
            <a:r>
              <a:rPr lang="en-US" altLang="zh-CN" sz="1800" dirty="0"/>
              <a:t>&gt;:&lt;</a:t>
            </a:r>
            <a:r>
              <a:rPr lang="zh-CN" altLang="en-US" sz="1800" dirty="0"/>
              <a:t>标签</a:t>
            </a:r>
            <a:r>
              <a:rPr lang="en-US" altLang="zh-CN" sz="1800" dirty="0"/>
              <a:t>&gt; </a:t>
            </a:r>
            <a:r>
              <a:rPr lang="zh-CN" altLang="en-US" sz="1800" dirty="0"/>
              <a:t>的格式来指定具体是这个软件哪个版本的镜像。如果不给出标签，将以 </a:t>
            </a:r>
            <a:r>
              <a:rPr lang="en-US" altLang="zh-CN" sz="1800" dirty="0"/>
              <a:t>latest </a:t>
            </a:r>
            <a:r>
              <a:rPr lang="zh-CN" altLang="en-US" sz="1800" dirty="0"/>
              <a:t>作为默认标签。示例</a:t>
            </a:r>
            <a:r>
              <a:rPr lang="en-US" altLang="zh-CN" sz="1800" dirty="0"/>
              <a:t>Ubantu:18.04 </a:t>
            </a:r>
            <a:r>
              <a:rPr lang="zh-CN" altLang="en-US" sz="1800" dirty="0"/>
              <a:t>，</a:t>
            </a:r>
            <a:r>
              <a:rPr lang="en-US" altLang="zh-CN" sz="1800" dirty="0" err="1"/>
              <a:t>Ubantu:latest</a:t>
            </a:r>
            <a:endParaRPr lang="zh-CN" altLang="en-US" sz="1800" dirty="0"/>
          </a:p>
          <a:p>
            <a:pPr marL="0" indent="457200">
              <a:buNone/>
            </a:pPr>
            <a:r>
              <a:rPr lang="en-US" altLang="zh-CN" sz="1800" dirty="0"/>
              <a:t>Docker Registry </a:t>
            </a:r>
            <a:r>
              <a:rPr lang="zh-CN" altLang="en-US" sz="1800" dirty="0"/>
              <a:t>分为公开和私有两种，用户可以根据自己的需要搭配使用。</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8</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48093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镜像仓库操作</a:t>
            </a:r>
          </a:p>
          <a:p>
            <a:pPr marL="0" indent="0">
              <a:buNone/>
            </a:pPr>
            <a:r>
              <a:rPr lang="en-US" altLang="zh-CN" sz="1800" dirty="0"/>
              <a:t>- docker login/logout</a:t>
            </a:r>
          </a:p>
          <a:p>
            <a:pPr marL="0" indent="0">
              <a:buNone/>
            </a:pPr>
            <a:r>
              <a:rPr lang="en-US" altLang="zh-CN" sz="1800" dirty="0"/>
              <a:t>  </a:t>
            </a:r>
            <a:r>
              <a:rPr lang="zh-CN" altLang="en-US" sz="1800" dirty="0"/>
              <a:t>登陆</a:t>
            </a:r>
            <a:r>
              <a:rPr lang="en-US" altLang="zh-CN" sz="1800" dirty="0"/>
              <a:t>/</a:t>
            </a:r>
            <a:r>
              <a:rPr lang="zh-CN" altLang="en-US" sz="1800" dirty="0"/>
              <a:t>登出到一个</a:t>
            </a:r>
            <a:r>
              <a:rPr lang="en-US" altLang="zh-CN" sz="1800" dirty="0"/>
              <a:t>Docker</a:t>
            </a:r>
            <a:r>
              <a:rPr lang="zh-CN" altLang="en-US" sz="1800" dirty="0"/>
              <a:t>镜像仓库，如果未指定镜像仓库地址，默认为官方仓库 </a:t>
            </a:r>
            <a:r>
              <a:rPr lang="en-US" altLang="zh-CN" sz="1800" dirty="0"/>
              <a:t>Docker Hub</a:t>
            </a:r>
            <a:r>
              <a:rPr lang="zh-CN" altLang="en-US" sz="1800" dirty="0"/>
              <a:t>。</a:t>
            </a:r>
          </a:p>
          <a:p>
            <a:pPr marL="0" indent="0">
              <a:buNone/>
            </a:pPr>
            <a:r>
              <a:rPr lang="zh-CN" altLang="en-US" sz="1800" dirty="0"/>
              <a:t>  格式：</a:t>
            </a:r>
            <a:r>
              <a:rPr lang="en-US" altLang="zh-CN" sz="1800" dirty="0"/>
              <a:t>docker login [</a:t>
            </a:r>
            <a:r>
              <a:rPr lang="zh-CN" altLang="en-US" sz="1800" dirty="0"/>
              <a:t>选项</a:t>
            </a:r>
            <a:r>
              <a:rPr lang="en-US" altLang="zh-CN" sz="1800" dirty="0"/>
              <a:t>] [SERVER] ,docker logout [</a:t>
            </a:r>
            <a:r>
              <a:rPr lang="zh-CN" altLang="en-US" sz="1800" dirty="0"/>
              <a:t>选项</a:t>
            </a:r>
            <a:r>
              <a:rPr lang="en-US" altLang="zh-CN" sz="1800" dirty="0"/>
              <a:t>] [SERVER]</a:t>
            </a:r>
            <a:r>
              <a:rPr lang="zh-CN" altLang="en-US" sz="1800" dirty="0"/>
              <a:t>。</a:t>
            </a:r>
          </a:p>
          <a:p>
            <a:pPr marL="0" indent="0">
              <a:buNone/>
            </a:pPr>
            <a:r>
              <a:rPr lang="en-US" altLang="zh-CN" sz="1800" dirty="0"/>
              <a:t>- docker pull </a:t>
            </a:r>
          </a:p>
          <a:p>
            <a:pPr marL="0" indent="0">
              <a:buNone/>
            </a:pPr>
            <a:r>
              <a:rPr lang="zh-CN" altLang="en-US" sz="1800" dirty="0"/>
              <a:t>从</a:t>
            </a:r>
            <a:r>
              <a:rPr lang="en-US" altLang="zh-CN" sz="1800" dirty="0"/>
              <a:t>Docker Registry</a:t>
            </a:r>
            <a:r>
              <a:rPr lang="zh-CN" altLang="en-US" sz="1800" dirty="0"/>
              <a:t>获取镜像。格式：</a:t>
            </a:r>
            <a:r>
              <a:rPr lang="en-US" altLang="zh-CN" sz="1800" dirty="0"/>
              <a:t>docker pull [</a:t>
            </a:r>
            <a:r>
              <a:rPr lang="zh-CN" altLang="en-US" sz="1800" dirty="0"/>
              <a:t>选项</a:t>
            </a:r>
            <a:r>
              <a:rPr lang="en-US" altLang="zh-CN" sz="1800" dirty="0"/>
              <a:t>][Docker Registry </a:t>
            </a:r>
            <a:r>
              <a:rPr lang="zh-CN" altLang="en-US" sz="1800" dirty="0"/>
              <a:t>地址</a:t>
            </a:r>
            <a:r>
              <a:rPr lang="en-US" altLang="zh-CN" sz="1800" dirty="0"/>
              <a:t>[:</a:t>
            </a:r>
            <a:r>
              <a:rPr lang="zh-CN" altLang="en-US" sz="1800" dirty="0"/>
              <a:t>端口号</a:t>
            </a:r>
            <a:r>
              <a:rPr lang="en-US" altLang="zh-CN" sz="1800" dirty="0"/>
              <a:t>]/]</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push</a:t>
            </a:r>
          </a:p>
          <a:p>
            <a:pPr marL="0" indent="0">
              <a:buNone/>
            </a:pPr>
            <a:r>
              <a:rPr lang="en-US" altLang="zh-CN" sz="1800" dirty="0"/>
              <a:t>  </a:t>
            </a:r>
            <a:r>
              <a:rPr lang="zh-CN" altLang="en-US" sz="1800" dirty="0"/>
              <a:t>将本地的镜像上传到镜像仓库</a:t>
            </a:r>
            <a:r>
              <a:rPr lang="en-US" altLang="zh-CN" sz="1800" dirty="0"/>
              <a:t>,</a:t>
            </a:r>
            <a:r>
              <a:rPr lang="zh-CN" altLang="en-US" sz="1800" dirty="0"/>
              <a:t>要先登陆到镜像仓库。格式：</a:t>
            </a:r>
            <a:r>
              <a:rPr lang="en-US" altLang="zh-CN" sz="1800" dirty="0"/>
              <a:t>docker push [</a:t>
            </a:r>
            <a:r>
              <a:rPr lang="zh-CN" altLang="en-US" sz="1800" dirty="0"/>
              <a:t>选项</a:t>
            </a:r>
            <a:r>
              <a:rPr lang="en-US" altLang="zh-CN" sz="1800" dirty="0"/>
              <a:t>] </a:t>
            </a:r>
            <a:r>
              <a:rPr lang="zh-CN" altLang="en-US" sz="1800" dirty="0"/>
              <a:t>仓库名</a:t>
            </a:r>
            <a:r>
              <a:rPr lang="en-US" altLang="zh-CN" sz="1800" dirty="0"/>
              <a:t>[:</a:t>
            </a:r>
            <a:r>
              <a:rPr lang="zh-CN" altLang="en-US" sz="1800" dirty="0"/>
              <a:t>标签</a:t>
            </a:r>
            <a:r>
              <a:rPr lang="en-US" altLang="zh-CN" sz="1800" dirty="0"/>
              <a:t>]</a:t>
            </a:r>
            <a:r>
              <a:rPr lang="zh-CN" altLang="en-US" sz="1800" dirty="0"/>
              <a:t>。</a:t>
            </a:r>
          </a:p>
          <a:p>
            <a:pPr marL="0" indent="0">
              <a:buNone/>
            </a:pPr>
            <a:r>
              <a:rPr lang="en-US" altLang="zh-CN" sz="1800" dirty="0"/>
              <a:t>- docker search</a:t>
            </a:r>
          </a:p>
          <a:p>
            <a:pPr marL="0" indent="0">
              <a:buNone/>
            </a:pPr>
            <a:r>
              <a:rPr lang="en-US" altLang="zh-CN" sz="1800" dirty="0"/>
              <a:t>  </a:t>
            </a:r>
            <a:r>
              <a:rPr lang="zh-CN" altLang="en-US" sz="1800" dirty="0"/>
              <a:t>从</a:t>
            </a:r>
            <a:r>
              <a:rPr lang="en-US" altLang="zh-CN" sz="1800" dirty="0"/>
              <a:t>Docker Hub</a:t>
            </a:r>
            <a:r>
              <a:rPr lang="zh-CN" altLang="en-US" sz="1800" dirty="0"/>
              <a:t>查找镜像。格式</a:t>
            </a:r>
            <a:r>
              <a:rPr lang="en-US" altLang="zh-CN" sz="1800" dirty="0"/>
              <a:t>docker search [</a:t>
            </a:r>
            <a:r>
              <a:rPr lang="zh-CN" altLang="en-US" sz="1800" dirty="0"/>
              <a:t>选项</a:t>
            </a:r>
            <a:r>
              <a:rPr lang="en-US" altLang="zh-CN" sz="1800" dirty="0"/>
              <a:t>] </a:t>
            </a:r>
            <a:r>
              <a:rPr lang="zh-CN" altLang="en-US" sz="1800" dirty="0"/>
              <a:t>关键字。</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9</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6625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fontScale="92500" lnSpcReduction="20000"/>
          </a:bodyPr>
          <a:lstStyle/>
          <a:p>
            <a:pPr marL="0" indent="0">
              <a:buNone/>
            </a:pPr>
            <a:r>
              <a:rPr lang="zh-CN" altLang="en-US" sz="1900" dirty="0"/>
              <a:t>镜像操作</a:t>
            </a:r>
          </a:p>
          <a:p>
            <a:pPr marL="0" indent="0">
              <a:buNone/>
            </a:pPr>
            <a:r>
              <a:rPr lang="en-US" altLang="zh-CN" sz="1900" dirty="0"/>
              <a:t>- docker images</a:t>
            </a:r>
          </a:p>
          <a:p>
            <a:pPr marL="0" indent="0">
              <a:buNone/>
            </a:pPr>
            <a:r>
              <a:rPr lang="en-US" altLang="zh-CN" sz="1900" dirty="0"/>
              <a:t>  </a:t>
            </a:r>
            <a:r>
              <a:rPr lang="zh-CN" altLang="en-US" sz="1900" dirty="0"/>
              <a:t>列出本地镜像。格式：</a:t>
            </a:r>
            <a:r>
              <a:rPr lang="en-US" altLang="zh-CN" sz="1900" dirty="0"/>
              <a:t>docker images [</a:t>
            </a:r>
            <a:r>
              <a:rPr lang="zh-CN" altLang="en-US" sz="1900" dirty="0"/>
              <a:t>选项</a:t>
            </a:r>
            <a:r>
              <a:rPr lang="en-US" altLang="zh-CN" sz="1900" dirty="0"/>
              <a:t>] [</a:t>
            </a:r>
            <a:r>
              <a:rPr lang="zh-CN" altLang="en-US" sz="1900" dirty="0"/>
              <a:t>仓库名</a:t>
            </a:r>
            <a:r>
              <a:rPr lang="en-US" altLang="zh-CN" sz="1900" dirty="0"/>
              <a:t>[:</a:t>
            </a:r>
            <a:r>
              <a:rPr lang="zh-CN" altLang="en-US" sz="1900" dirty="0"/>
              <a:t>标签</a:t>
            </a:r>
            <a:r>
              <a:rPr lang="en-US" altLang="zh-CN" sz="1900" dirty="0"/>
              <a:t>]]</a:t>
            </a:r>
            <a:r>
              <a:rPr lang="zh-CN" altLang="en-US" sz="1900" dirty="0"/>
              <a:t>。</a:t>
            </a:r>
          </a:p>
          <a:p>
            <a:pPr marL="0" indent="0">
              <a:buNone/>
            </a:pPr>
            <a:r>
              <a:rPr lang="en-US" altLang="zh-CN" sz="1900" dirty="0"/>
              <a:t>- docker run </a:t>
            </a:r>
          </a:p>
          <a:p>
            <a:pPr marL="0" indent="0">
              <a:buNone/>
            </a:pPr>
            <a:r>
              <a:rPr lang="en-US" altLang="zh-CN" sz="1900" dirty="0"/>
              <a:t>  </a:t>
            </a:r>
            <a:r>
              <a:rPr lang="zh-CN" altLang="en-US" sz="1900" dirty="0"/>
              <a:t>创建一个新的容器并运行一个命令。格式：</a:t>
            </a:r>
            <a:r>
              <a:rPr lang="en-US" altLang="zh-CN" sz="1900" dirty="0"/>
              <a:t>docker run [</a:t>
            </a:r>
            <a:r>
              <a:rPr lang="zh-CN" altLang="en-US" sz="1900" dirty="0"/>
              <a:t>选项</a:t>
            </a:r>
            <a:r>
              <a:rPr lang="en-US" altLang="zh-CN" sz="1900" dirty="0"/>
              <a:t>] </a:t>
            </a:r>
            <a:r>
              <a:rPr lang="zh-CN" altLang="en-US" sz="1900" dirty="0"/>
              <a:t>镜像名</a:t>
            </a:r>
            <a:r>
              <a:rPr lang="en-US" altLang="zh-CN" sz="1900" dirty="0"/>
              <a:t>[</a:t>
            </a:r>
            <a:r>
              <a:rPr lang="zh-CN" altLang="en-US" sz="1900" dirty="0"/>
              <a:t>命令</a:t>
            </a:r>
            <a:r>
              <a:rPr lang="en-US" altLang="zh-CN" sz="1900" dirty="0"/>
              <a:t>] [</a:t>
            </a:r>
            <a:r>
              <a:rPr lang="zh-CN" altLang="en-US" sz="1900" dirty="0"/>
              <a:t>参数</a:t>
            </a:r>
            <a:r>
              <a:rPr lang="en-US" altLang="zh-CN" sz="1900" dirty="0"/>
              <a:t>]</a:t>
            </a:r>
            <a:r>
              <a:rPr lang="zh-CN" altLang="en-US" sz="1900" dirty="0"/>
              <a:t>。</a:t>
            </a:r>
          </a:p>
          <a:p>
            <a:pPr marL="0" indent="0">
              <a:buNone/>
            </a:pPr>
            <a:r>
              <a:rPr lang="en-US" altLang="zh-CN" sz="1900" dirty="0"/>
              <a:t>- docker </a:t>
            </a:r>
            <a:r>
              <a:rPr lang="en-US" altLang="zh-CN" sz="1900" dirty="0" err="1"/>
              <a:t>rmi</a:t>
            </a:r>
            <a:r>
              <a:rPr lang="en-US" altLang="zh-CN" sz="1900" dirty="0"/>
              <a:t> </a:t>
            </a:r>
          </a:p>
          <a:p>
            <a:pPr marL="0" indent="0">
              <a:buNone/>
            </a:pPr>
            <a:r>
              <a:rPr lang="en-US" altLang="zh-CN" sz="1900" dirty="0"/>
              <a:t>  </a:t>
            </a:r>
            <a:r>
              <a:rPr lang="zh-CN" altLang="en-US" sz="1900" dirty="0"/>
              <a:t>删除本地一个或多少镜像。格式：</a:t>
            </a:r>
            <a:r>
              <a:rPr lang="en-US" altLang="zh-CN" sz="1900" dirty="0"/>
              <a:t>docker </a:t>
            </a:r>
            <a:r>
              <a:rPr lang="en-US" altLang="zh-CN" sz="1900" dirty="0" err="1"/>
              <a:t>rmi</a:t>
            </a:r>
            <a:r>
              <a:rPr lang="en-US" altLang="zh-CN" sz="1900" dirty="0"/>
              <a:t> [</a:t>
            </a:r>
            <a:r>
              <a:rPr lang="zh-CN" altLang="en-US" sz="1900" dirty="0"/>
              <a:t>选项</a:t>
            </a:r>
            <a:r>
              <a:rPr lang="en-US" altLang="zh-CN" sz="1900" dirty="0"/>
              <a:t>] </a:t>
            </a:r>
            <a:r>
              <a:rPr lang="zh-CN" altLang="en-US" sz="1900" dirty="0"/>
              <a:t>镜像名</a:t>
            </a:r>
            <a:r>
              <a:rPr lang="en-US" altLang="zh-CN" sz="1900" dirty="0"/>
              <a:t>[</a:t>
            </a:r>
            <a:r>
              <a:rPr lang="zh-CN" altLang="en-US" sz="1900" dirty="0"/>
              <a:t>镜像名</a:t>
            </a:r>
            <a:r>
              <a:rPr lang="en-US" altLang="zh-CN" sz="1900" dirty="0"/>
              <a:t>...]</a:t>
            </a:r>
            <a:r>
              <a:rPr lang="zh-CN" altLang="en-US" sz="1900" dirty="0"/>
              <a:t>。</a:t>
            </a:r>
          </a:p>
          <a:p>
            <a:pPr marL="0" indent="0">
              <a:buNone/>
            </a:pPr>
            <a:r>
              <a:rPr lang="en-US" altLang="zh-CN" sz="1900" dirty="0"/>
              <a:t>- docker build</a:t>
            </a:r>
          </a:p>
          <a:p>
            <a:pPr marL="0" indent="0">
              <a:buNone/>
            </a:pPr>
            <a:r>
              <a:rPr lang="en-US" altLang="zh-CN" sz="1900" dirty="0"/>
              <a:t>  </a:t>
            </a:r>
            <a:r>
              <a:rPr lang="zh-CN" altLang="en-US" sz="1900" dirty="0"/>
              <a:t>使用 </a:t>
            </a:r>
            <a:r>
              <a:rPr lang="en-US" altLang="zh-CN" sz="1900" dirty="0" err="1"/>
              <a:t>Dockerfile</a:t>
            </a:r>
            <a:r>
              <a:rPr lang="en-US" altLang="zh-CN" sz="1900" dirty="0"/>
              <a:t> </a:t>
            </a:r>
            <a:r>
              <a:rPr lang="zh-CN" altLang="en-US" sz="1900" dirty="0"/>
              <a:t>创建镜像。格式：</a:t>
            </a:r>
            <a:r>
              <a:rPr lang="en-US" altLang="zh-CN" sz="1900" dirty="0"/>
              <a:t>docker build [</a:t>
            </a:r>
            <a:r>
              <a:rPr lang="zh-CN" altLang="en-US" sz="1900" dirty="0"/>
              <a:t>选项</a:t>
            </a:r>
            <a:r>
              <a:rPr lang="en-US" altLang="zh-CN" sz="1900" dirty="0"/>
              <a:t>] </a:t>
            </a:r>
            <a:r>
              <a:rPr lang="zh-CN" altLang="en-US" sz="1900" dirty="0"/>
              <a:t>路径 </a:t>
            </a:r>
            <a:r>
              <a:rPr lang="en-US" altLang="zh-CN" sz="1900" dirty="0"/>
              <a:t>| URL | -</a:t>
            </a:r>
            <a:r>
              <a:rPr lang="zh-CN" altLang="en-US" sz="1900" dirty="0"/>
              <a:t>。</a:t>
            </a:r>
          </a:p>
          <a:p>
            <a:pPr marL="0" indent="0">
              <a:buNone/>
            </a:pPr>
            <a:r>
              <a:rPr lang="en-US" altLang="zh-CN" sz="1900" dirty="0"/>
              <a:t>- docker history</a:t>
            </a:r>
          </a:p>
          <a:p>
            <a:pPr marL="0" indent="0">
              <a:buNone/>
            </a:pPr>
            <a:r>
              <a:rPr lang="en-US" altLang="zh-CN" sz="1900" dirty="0"/>
              <a:t>  </a:t>
            </a:r>
            <a:r>
              <a:rPr lang="zh-CN" altLang="en-US" sz="1900" dirty="0"/>
              <a:t>查看指定镜像的创建历史。格式：</a:t>
            </a:r>
            <a:r>
              <a:rPr lang="en-US" altLang="zh-CN" sz="1900" dirty="0"/>
              <a:t>docker history [</a:t>
            </a:r>
            <a:r>
              <a:rPr lang="zh-CN" altLang="en-US" sz="1900" dirty="0"/>
              <a:t>选项</a:t>
            </a:r>
            <a:r>
              <a:rPr lang="en-US" altLang="zh-CN" sz="1900" dirty="0"/>
              <a:t>] </a:t>
            </a:r>
            <a:r>
              <a:rPr lang="zh-CN" altLang="en-US" sz="1900" dirty="0"/>
              <a:t>镜像名。</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64382"/>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4" y="334716"/>
              <a:ext cx="450805" cy="446856"/>
              <a:chOff x="11208772" y="397002"/>
              <a:chExt cx="450805"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2" y="427634"/>
                <a:ext cx="45080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10</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31888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647700" y="1038225"/>
            <a:ext cx="10515600" cy="5095875"/>
          </a:xfrm>
        </p:spPr>
        <p:txBody>
          <a:bodyPr>
            <a:noAutofit/>
          </a:bodyPr>
          <a:lstStyle/>
          <a:p>
            <a:pPr marL="0" indent="0">
              <a:buNone/>
            </a:pPr>
            <a:r>
              <a:rPr lang="zh-CN" altLang="en-US" sz="1800" dirty="0"/>
              <a:t>容器操作</a:t>
            </a:r>
          </a:p>
          <a:p>
            <a:pPr marL="0" indent="0">
              <a:buNone/>
            </a:pPr>
            <a:r>
              <a:rPr lang="en-US" altLang="zh-CN" sz="1800" dirty="0"/>
              <a:t>- docker </a:t>
            </a:r>
            <a:r>
              <a:rPr lang="en-US" altLang="zh-CN" sz="1800" dirty="0" err="1"/>
              <a:t>ps</a:t>
            </a:r>
            <a:endParaRPr lang="en-US" altLang="zh-CN" sz="1800" dirty="0"/>
          </a:p>
          <a:p>
            <a:pPr marL="0" indent="0">
              <a:buNone/>
            </a:pPr>
            <a:r>
              <a:rPr lang="en-US" altLang="zh-CN" sz="1800" dirty="0"/>
              <a:t>  </a:t>
            </a:r>
            <a:r>
              <a:rPr lang="zh-CN" altLang="en-US" sz="1800" dirty="0"/>
              <a:t>列出容器。格式：</a:t>
            </a:r>
            <a:r>
              <a:rPr lang="en-US" altLang="zh-CN" sz="1800" dirty="0"/>
              <a:t>docker </a:t>
            </a:r>
            <a:r>
              <a:rPr lang="en-US" altLang="zh-CN" sz="1800" dirty="0" err="1"/>
              <a:t>ps</a:t>
            </a:r>
            <a:r>
              <a:rPr lang="en-US" altLang="zh-CN" sz="1800" dirty="0"/>
              <a:t> [</a:t>
            </a:r>
            <a:r>
              <a:rPr lang="zh-CN" altLang="en-US" sz="1800" dirty="0"/>
              <a:t>选项</a:t>
            </a:r>
            <a:r>
              <a:rPr lang="en-US" altLang="zh-CN" sz="1800" dirty="0"/>
              <a:t>]</a:t>
            </a:r>
            <a:r>
              <a:rPr lang="zh-CN" altLang="en-US" sz="1800" dirty="0"/>
              <a:t>。</a:t>
            </a:r>
          </a:p>
          <a:p>
            <a:pPr marL="0" indent="0">
              <a:buNone/>
            </a:pPr>
            <a:r>
              <a:rPr lang="en-US" altLang="zh-CN" sz="1800" dirty="0"/>
              <a:t>- docker inspect</a:t>
            </a:r>
          </a:p>
          <a:p>
            <a:pPr marL="0" indent="0">
              <a:buNone/>
            </a:pPr>
            <a:r>
              <a:rPr lang="en-US" altLang="zh-CN" sz="1800" dirty="0"/>
              <a:t>  </a:t>
            </a:r>
            <a:r>
              <a:rPr lang="zh-CN" altLang="en-US" sz="1800" dirty="0"/>
              <a:t>获取容器</a:t>
            </a:r>
            <a:r>
              <a:rPr lang="en-US" altLang="zh-CN" sz="1800" dirty="0"/>
              <a:t>/</a:t>
            </a:r>
            <a:r>
              <a:rPr lang="zh-CN" altLang="en-US" sz="1800" dirty="0"/>
              <a:t>镜像的元数据。</a:t>
            </a:r>
            <a:r>
              <a:rPr lang="en-US" altLang="zh-CN" sz="1800" dirty="0"/>
              <a:t>docker inspect [</a:t>
            </a:r>
            <a:r>
              <a:rPr lang="zh-CN" altLang="en-US" sz="1800" dirty="0"/>
              <a:t>选项</a:t>
            </a:r>
            <a:r>
              <a:rPr lang="en-US" altLang="zh-CN" sz="1800" dirty="0"/>
              <a:t>] </a:t>
            </a:r>
            <a:r>
              <a:rPr lang="zh-CN" altLang="en-US" sz="1800" dirty="0"/>
              <a:t>名称</a:t>
            </a:r>
            <a:r>
              <a:rPr lang="en-US" altLang="zh-CN" sz="1800" dirty="0"/>
              <a:t>|ID</a:t>
            </a:r>
            <a:r>
              <a:rPr lang="zh-CN" altLang="en-US" sz="1800" dirty="0"/>
              <a:t>。</a:t>
            </a:r>
          </a:p>
          <a:p>
            <a:pPr marL="0" indent="0">
              <a:buNone/>
            </a:pPr>
            <a:r>
              <a:rPr lang="en-US" altLang="zh-CN" sz="1800" dirty="0"/>
              <a:t>- docker start/stop/restart</a:t>
            </a:r>
          </a:p>
          <a:p>
            <a:pPr marL="0" indent="0">
              <a:buNone/>
            </a:pPr>
            <a:r>
              <a:rPr lang="en-US" altLang="zh-CN" sz="1800" dirty="0"/>
              <a:t>  docker start :</a:t>
            </a:r>
            <a:r>
              <a:rPr lang="zh-CN" altLang="en-US" sz="1800" dirty="0"/>
              <a:t>启动一个或多个已经被停止的容器。格式：</a:t>
            </a:r>
            <a:r>
              <a:rPr lang="en-US" altLang="zh-CN" sz="1800" dirty="0"/>
              <a:t>docker 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stop :</a:t>
            </a:r>
            <a:r>
              <a:rPr lang="zh-CN" altLang="en-US" sz="1800" dirty="0"/>
              <a:t>停止一个运行中的容器。</a:t>
            </a:r>
            <a:r>
              <a:rPr lang="en-US" altLang="zh-CN" sz="1800" dirty="0"/>
              <a:t>docker stop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zh-CN" altLang="en-US" sz="1800" dirty="0"/>
              <a:t>  </a:t>
            </a:r>
            <a:r>
              <a:rPr lang="en-US" altLang="zh-CN" sz="1800" dirty="0"/>
              <a:t>docker restart :</a:t>
            </a:r>
            <a:r>
              <a:rPr lang="zh-CN" altLang="en-US" sz="1800" dirty="0"/>
              <a:t>重启容器。</a:t>
            </a:r>
            <a:r>
              <a:rPr lang="en-US" altLang="zh-CN" sz="1800" dirty="0"/>
              <a:t>docker restart [</a:t>
            </a:r>
            <a:r>
              <a:rPr lang="zh-CN" altLang="en-US" sz="1800" dirty="0"/>
              <a:t>选项</a:t>
            </a:r>
            <a:r>
              <a:rPr lang="en-US" altLang="zh-CN" sz="1800" dirty="0"/>
              <a:t>] </a:t>
            </a:r>
            <a:r>
              <a:rPr lang="zh-CN" altLang="en-US" sz="1800" dirty="0"/>
              <a:t>容器名</a:t>
            </a:r>
            <a:r>
              <a:rPr lang="en-US" altLang="zh-CN" sz="1800" dirty="0"/>
              <a:t>[ [</a:t>
            </a:r>
            <a:r>
              <a:rPr lang="zh-CN" altLang="en-US" sz="1800" dirty="0"/>
              <a:t>容器名</a:t>
            </a:r>
            <a:r>
              <a:rPr lang="en-US" altLang="zh-CN" sz="1800" dirty="0"/>
              <a:t>...]]</a:t>
            </a:r>
            <a:r>
              <a:rPr lang="zh-CN" altLang="en-US" sz="1800" dirty="0"/>
              <a:t>。</a:t>
            </a:r>
          </a:p>
          <a:p>
            <a:pPr marL="0" indent="0">
              <a:buNone/>
            </a:pPr>
            <a:r>
              <a:rPr lang="en-US" altLang="zh-CN" sz="1800" dirty="0"/>
              <a:t>- docker kill</a:t>
            </a:r>
          </a:p>
          <a:p>
            <a:pPr marL="0" indent="0">
              <a:buNone/>
            </a:pPr>
            <a:r>
              <a:rPr lang="en-US" altLang="zh-CN" sz="1800" dirty="0"/>
              <a:t>  </a:t>
            </a:r>
            <a:r>
              <a:rPr lang="zh-CN" altLang="en-US" sz="1800" dirty="0"/>
              <a:t>杀掉一个运行中的容器。</a:t>
            </a:r>
            <a:r>
              <a:rPr lang="en-US" altLang="zh-CN" sz="1800" dirty="0"/>
              <a:t>docker kill [</a:t>
            </a:r>
            <a:r>
              <a:rPr lang="zh-CN" altLang="en-US" sz="1800" dirty="0"/>
              <a:t>选项</a:t>
            </a:r>
            <a:r>
              <a:rPr lang="en-US" altLang="zh-CN" sz="1800" dirty="0"/>
              <a:t>] </a:t>
            </a:r>
            <a:r>
              <a:rPr lang="zh-CN" altLang="en-US" sz="1800" dirty="0"/>
              <a:t>容器名 </a:t>
            </a:r>
            <a:r>
              <a:rPr lang="en-US" altLang="zh-CN" sz="1800" dirty="0"/>
              <a:t>[</a:t>
            </a:r>
            <a:r>
              <a:rPr lang="zh-CN" altLang="en-US" sz="1800" dirty="0"/>
              <a:t>容器名</a:t>
            </a:r>
            <a:r>
              <a:rPr lang="en-US" altLang="zh-CN" sz="1800" dirty="0"/>
              <a:t>...]</a:t>
            </a:r>
            <a:r>
              <a:rPr lang="zh-CN" altLang="en-US" sz="1800" dirty="0"/>
              <a:t>。</a:t>
            </a:r>
          </a:p>
          <a:p>
            <a:pPr marL="0" indent="0">
              <a:buNone/>
            </a:pPr>
            <a:r>
              <a:rPr lang="en-US" altLang="zh-CN" sz="1800" dirty="0"/>
              <a:t>- docker rm</a:t>
            </a:r>
          </a:p>
          <a:p>
            <a:pPr marL="0" indent="0">
              <a:buNone/>
            </a:pPr>
            <a:r>
              <a:rPr lang="en-US" altLang="zh-CN" sz="1800" dirty="0"/>
              <a:t>  </a:t>
            </a:r>
            <a:r>
              <a:rPr lang="zh-CN" altLang="en-US" sz="1800" dirty="0"/>
              <a:t>删除一个或多个容器。</a:t>
            </a:r>
            <a:r>
              <a:rPr lang="en-US" altLang="zh-CN" sz="1800" dirty="0"/>
              <a:t>docker rm [</a:t>
            </a:r>
            <a:r>
              <a:rPr lang="zh-CN" altLang="en-US" sz="1800" dirty="0"/>
              <a:t>选项</a:t>
            </a:r>
            <a:r>
              <a:rPr lang="en-US" altLang="zh-CN" sz="1800" dirty="0"/>
              <a:t>] </a:t>
            </a:r>
            <a:r>
              <a:rPr lang="zh-CN" altLang="en-US" sz="1800" dirty="0"/>
              <a:t>容器名</a:t>
            </a:r>
            <a:r>
              <a:rPr lang="en-US" altLang="zh-CN" sz="1800" dirty="0"/>
              <a:t>[</a:t>
            </a:r>
            <a:r>
              <a:rPr lang="zh-CN" altLang="en-US" sz="1800" dirty="0"/>
              <a:t>容器名</a:t>
            </a:r>
            <a:r>
              <a:rPr lang="en-US" altLang="zh-CN" sz="1800" dirty="0"/>
              <a:t>...]</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208773" y="435764"/>
                <a:ext cx="428467"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常用命令</a:t>
              </a:r>
            </a:p>
          </p:txBody>
        </p:sp>
      </p:grpSp>
    </p:spTree>
    <p:extLst>
      <p:ext uri="{BB962C8B-B14F-4D97-AF65-F5344CB8AC3E}">
        <p14:creationId xmlns:p14="http://schemas.microsoft.com/office/powerpoint/2010/main" val="14974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zh-CN" altLang="en-US" sz="1800" dirty="0"/>
              <a:t>镜像的分层存储与</a:t>
            </a:r>
            <a:r>
              <a:rPr lang="en-US" altLang="zh-CN" sz="1800" dirty="0" err="1"/>
              <a:t>UnionFS</a:t>
            </a:r>
            <a:endParaRPr lang="en-US" altLang="zh-CN" sz="1800" dirty="0"/>
          </a:p>
          <a:p>
            <a:pPr marL="0" indent="0">
              <a:buNone/>
            </a:pPr>
            <a:r>
              <a:rPr lang="zh-CN" altLang="en-US" sz="1800" dirty="0"/>
              <a:t>所谓</a:t>
            </a:r>
            <a:r>
              <a:rPr lang="en-US" altLang="zh-CN" sz="1800" dirty="0" err="1"/>
              <a:t>UnionFS</a:t>
            </a:r>
            <a:r>
              <a:rPr lang="zh-CN" altLang="en-US" sz="1800" dirty="0"/>
              <a:t>就是把不同物理位置的目录合并</a:t>
            </a:r>
            <a:r>
              <a:rPr lang="en-US" altLang="zh-CN" sz="1800" dirty="0"/>
              <a:t>mount</a:t>
            </a:r>
            <a:r>
              <a:rPr lang="zh-CN" altLang="en-US" sz="1800" dirty="0"/>
              <a:t>到同一个目录中。</a:t>
            </a:r>
            <a:r>
              <a:rPr lang="en-US" altLang="zh-CN" sz="1800" dirty="0" err="1"/>
              <a:t>UnionFS</a:t>
            </a:r>
            <a:r>
              <a:rPr lang="zh-CN" altLang="en-US" sz="1800" dirty="0"/>
              <a:t>的一个最主要的应用是，把一张</a:t>
            </a:r>
            <a:r>
              <a:rPr lang="en-US" altLang="zh-CN" sz="1800" dirty="0"/>
              <a:t>CD/DVD</a:t>
            </a:r>
            <a:r>
              <a:rPr lang="zh-CN" altLang="en-US" sz="1800" dirty="0"/>
              <a:t>和一个硬盘目录给联合</a:t>
            </a:r>
            <a:r>
              <a:rPr lang="en-US" altLang="zh-CN" sz="1800" dirty="0"/>
              <a:t>mount</a:t>
            </a:r>
            <a:r>
              <a:rPr lang="zh-CN" altLang="en-US" sz="1800" dirty="0"/>
              <a:t>在一起，然后，你就可以对这个只读的</a:t>
            </a:r>
            <a:r>
              <a:rPr lang="en-US" altLang="zh-CN" sz="1800" dirty="0"/>
              <a:t>CD/DVD</a:t>
            </a:r>
            <a:r>
              <a:rPr lang="zh-CN" altLang="en-US" sz="1800" dirty="0"/>
              <a:t>上的文件进行修改（当然，修改的文件存于硬盘上的目录里）。</a:t>
            </a:r>
            <a:endParaRPr lang="en-US" altLang="zh-CN" sz="1800" dirty="0"/>
          </a:p>
          <a:p>
            <a:pPr marL="0" indent="0">
              <a:buNone/>
            </a:pPr>
            <a:r>
              <a:rPr lang="zh-CN" altLang="en-US" sz="1800" dirty="0"/>
              <a:t>主要有以下几种实现：</a:t>
            </a:r>
            <a:r>
              <a:rPr lang="en-US" altLang="zh-CN" sz="1800" dirty="0" err="1"/>
              <a:t>autfs,overlayfs</a:t>
            </a:r>
            <a:r>
              <a:rPr lang="zh-CN" altLang="en-US" sz="1800" dirty="0"/>
              <a:t>。下图展示了</a:t>
            </a:r>
            <a:r>
              <a:rPr lang="en-US" altLang="zh-CN" sz="1800" dirty="0" err="1"/>
              <a:t>overlayfs</a:t>
            </a:r>
            <a:r>
              <a:rPr lang="zh-CN" altLang="en-US" sz="1800" dirty="0"/>
              <a:t>的基本结构</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pic>
        <p:nvPicPr>
          <p:cNvPr id="4" name="图片 3">
            <a:extLst>
              <a:ext uri="{FF2B5EF4-FFF2-40B4-BE49-F238E27FC236}">
                <a16:creationId xmlns:a16="http://schemas.microsoft.com/office/drawing/2014/main" id="{502534B9-1B26-4609-98C4-021D3B68C12D}"/>
              </a:ext>
            </a:extLst>
          </p:cNvPr>
          <p:cNvPicPr>
            <a:picLocks noChangeAspect="1"/>
          </p:cNvPicPr>
          <p:nvPr/>
        </p:nvPicPr>
        <p:blipFill>
          <a:blip r:embed="rId3"/>
          <a:stretch>
            <a:fillRect/>
          </a:stretch>
        </p:blipFill>
        <p:spPr>
          <a:xfrm>
            <a:off x="838200" y="3580511"/>
            <a:ext cx="7240398" cy="1853312"/>
          </a:xfrm>
          <a:prstGeom prst="rect">
            <a:avLst/>
          </a:prstGeom>
        </p:spPr>
      </p:pic>
    </p:spTree>
    <p:extLst>
      <p:ext uri="{BB962C8B-B14F-4D97-AF65-F5344CB8AC3E}">
        <p14:creationId xmlns:p14="http://schemas.microsoft.com/office/powerpoint/2010/main" val="255318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Namespace</a:t>
            </a:r>
          </a:p>
          <a:p>
            <a:pPr marL="0" indent="0">
              <a:buNone/>
            </a:pPr>
            <a:r>
              <a:rPr lang="zh-CN" altLang="en-US" sz="1800" dirty="0"/>
              <a:t>为了提供更加精细的资源分配管理机制，</a:t>
            </a:r>
            <a:r>
              <a:rPr lang="en-US" altLang="zh-CN" sz="1800" dirty="0"/>
              <a:t>Linux</a:t>
            </a:r>
            <a:r>
              <a:rPr lang="zh-CN" altLang="en-US" sz="1800" dirty="0"/>
              <a:t>给出了</a:t>
            </a:r>
            <a:r>
              <a:rPr lang="en-US" altLang="zh-CN" sz="1800" dirty="0"/>
              <a:t>namespace</a:t>
            </a:r>
            <a:r>
              <a:rPr lang="zh-CN" altLang="en-US" sz="1800" dirty="0"/>
              <a:t>解决方法。</a:t>
            </a:r>
            <a:r>
              <a:rPr lang="en-US" altLang="zh-CN" sz="1800" dirty="0"/>
              <a:t>Docker</a:t>
            </a:r>
            <a:r>
              <a:rPr lang="zh-CN" altLang="en-US" sz="1800" dirty="0"/>
              <a:t>利用这一技术隔离容器的运行环境。</a:t>
            </a:r>
          </a:p>
          <a:p>
            <a:pPr marL="0" indent="0">
              <a:buNone/>
            </a:pPr>
            <a:r>
              <a:rPr lang="en-US" altLang="zh-CN" sz="1800" dirty="0"/>
              <a:t>Linux namespace </a:t>
            </a:r>
            <a:r>
              <a:rPr lang="zh-CN" altLang="en-US" sz="1800" dirty="0"/>
              <a:t>的概念说简单也简单说复杂也复杂。简单来说，我们只要知道，处于某个 </a:t>
            </a:r>
            <a:r>
              <a:rPr lang="en-US" altLang="zh-CN" sz="1800" dirty="0"/>
              <a:t>namespace </a:t>
            </a:r>
          </a:p>
          <a:p>
            <a:pPr marL="0" indent="0">
              <a:buNone/>
            </a:pPr>
            <a:r>
              <a:rPr lang="zh-CN" altLang="en-US" sz="1800" dirty="0"/>
              <a:t>中的进程，能看到独立的它自己的隔离的某些特定系统资源；复杂的话，可以去看看 </a:t>
            </a:r>
            <a:r>
              <a:rPr lang="en-US" altLang="zh-CN" sz="1800" dirty="0"/>
              <a:t>Linux </a:t>
            </a:r>
            <a:r>
              <a:rPr lang="zh-CN" altLang="en-US" sz="1800" dirty="0"/>
              <a:t>内核中实现 </a:t>
            </a:r>
            <a:r>
              <a:rPr lang="en-US" altLang="zh-CN" sz="1800" dirty="0"/>
              <a:t>namespace </a:t>
            </a:r>
            <a:r>
              <a:rPr lang="zh-CN" altLang="en-US" sz="1800" dirty="0"/>
              <a:t>的原理。</a:t>
            </a:r>
            <a:endParaRPr lang="en-US" altLang="zh-CN" sz="1800" dirty="0"/>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255806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2" name="表格 1">
            <a:extLst>
              <a:ext uri="{FF2B5EF4-FFF2-40B4-BE49-F238E27FC236}">
                <a16:creationId xmlns:a16="http://schemas.microsoft.com/office/drawing/2014/main" id="{8EE21D48-1E32-4D06-A89D-0FFA7A4A4AD4}"/>
              </a:ext>
            </a:extLst>
          </p:cNvPr>
          <p:cNvGraphicFramePr>
            <a:graphicFrameLocks noGrp="1"/>
          </p:cNvGraphicFramePr>
          <p:nvPr>
            <p:extLst>
              <p:ext uri="{D42A27DB-BD31-4B8C-83A1-F6EECF244321}">
                <p14:modId xmlns:p14="http://schemas.microsoft.com/office/powerpoint/2010/main" val="608819987"/>
              </p:ext>
            </p:extLst>
          </p:nvPr>
        </p:nvGraphicFramePr>
        <p:xfrm>
          <a:off x="1059818" y="1678201"/>
          <a:ext cx="9165037" cy="3008442"/>
        </p:xfrm>
        <a:graphic>
          <a:graphicData uri="http://schemas.openxmlformats.org/drawingml/2006/table">
            <a:tbl>
              <a:tblPr firstRow="1" bandRow="1">
                <a:tableStyleId>{5C22544A-7EE6-4342-B048-85BDC9FD1C3A}</a:tableStyleId>
              </a:tblPr>
              <a:tblGrid>
                <a:gridCol w="2309434">
                  <a:extLst>
                    <a:ext uri="{9D8B030D-6E8A-4147-A177-3AD203B41FA5}">
                      <a16:colId xmlns:a16="http://schemas.microsoft.com/office/drawing/2014/main" val="2274031857"/>
                    </a:ext>
                  </a:extLst>
                </a:gridCol>
                <a:gridCol w="2285201">
                  <a:extLst>
                    <a:ext uri="{9D8B030D-6E8A-4147-A177-3AD203B41FA5}">
                      <a16:colId xmlns:a16="http://schemas.microsoft.com/office/drawing/2014/main" val="65337068"/>
                    </a:ext>
                  </a:extLst>
                </a:gridCol>
                <a:gridCol w="2285201">
                  <a:extLst>
                    <a:ext uri="{9D8B030D-6E8A-4147-A177-3AD203B41FA5}">
                      <a16:colId xmlns:a16="http://schemas.microsoft.com/office/drawing/2014/main" val="1068823398"/>
                    </a:ext>
                  </a:extLst>
                </a:gridCol>
                <a:gridCol w="2285201">
                  <a:extLst>
                    <a:ext uri="{9D8B030D-6E8A-4147-A177-3AD203B41FA5}">
                      <a16:colId xmlns:a16="http://schemas.microsoft.com/office/drawing/2014/main" val="1789078961"/>
                    </a:ext>
                  </a:extLst>
                </a:gridCol>
              </a:tblGrid>
              <a:tr h="397544">
                <a:tc>
                  <a:txBody>
                    <a:bodyPr/>
                    <a:lstStyle/>
                    <a:p>
                      <a:pPr algn="l"/>
                      <a:r>
                        <a:rPr lang="en-US" sz="1100" b="1" dirty="0">
                          <a:effectLst/>
                        </a:rPr>
                        <a:t>namespace</a:t>
                      </a:r>
                    </a:p>
                  </a:txBody>
                  <a:tcPr marL="123825" marR="123825" marT="57150" marB="57150" anchor="ctr"/>
                </a:tc>
                <a:tc>
                  <a:txBody>
                    <a:bodyPr/>
                    <a:lstStyle/>
                    <a:p>
                      <a:pPr algn="l"/>
                      <a:r>
                        <a:rPr lang="zh-CN" altLang="en-US" sz="1100" b="1" dirty="0">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a:effectLst/>
                        </a:rPr>
                        <a:t>在容器语境下的隔离效果</a:t>
                      </a:r>
                    </a:p>
                  </a:txBody>
                  <a:tcPr marL="123825" marR="123825" marT="57150" marB="57150" anchor="ctr"/>
                </a:tc>
                <a:extLst>
                  <a:ext uri="{0D108BD9-81ED-4DB2-BD59-A6C34878D82A}">
                    <a16:rowId xmlns:a16="http://schemas.microsoft.com/office/drawing/2014/main" val="4273792315"/>
                  </a:ext>
                </a:extLst>
              </a:tr>
              <a:tr h="633922">
                <a:tc>
                  <a:txBody>
                    <a:bodyPr/>
                    <a:lstStyle/>
                    <a:p>
                      <a:pPr algn="l"/>
                      <a:r>
                        <a:rPr lang="en-US" sz="1100" b="1">
                          <a:effectLst/>
                        </a:rPr>
                        <a:t>Mount namespaces</a:t>
                      </a:r>
                      <a:endParaRPr lang="en-US" sz="1100">
                        <a:effectLst/>
                      </a:endParaRPr>
                    </a:p>
                  </a:txBody>
                  <a:tcPr marL="123825" marR="123825" marT="57150" marB="57150" anchor="ctr"/>
                </a:tc>
                <a:tc>
                  <a:txBody>
                    <a:bodyPr/>
                    <a:lstStyle/>
                    <a:p>
                      <a:pPr algn="l"/>
                      <a:r>
                        <a:rPr lang="en-US" sz="1100" dirty="0">
                          <a:effectLst/>
                        </a:rPr>
                        <a:t>Linux 2.4.19</a:t>
                      </a:r>
                    </a:p>
                  </a:txBody>
                  <a:tcPr marL="123825" marR="123825" marT="57150" marB="57150" anchor="ctr"/>
                </a:tc>
                <a:tc>
                  <a:txBody>
                    <a:bodyPr/>
                    <a:lstStyle/>
                    <a:p>
                      <a:pPr algn="l"/>
                      <a:r>
                        <a:rPr lang="zh-CN" altLang="en-US" sz="1100">
                          <a:effectLst/>
                        </a:rPr>
                        <a:t>文件系统挂接点</a:t>
                      </a:r>
                    </a:p>
                  </a:txBody>
                  <a:tcPr marL="123825" marR="123825" marT="57150" marB="57150" anchor="ctr"/>
                </a:tc>
                <a:tc>
                  <a:txBody>
                    <a:bodyPr/>
                    <a:lstStyle/>
                    <a:p>
                      <a:pPr algn="l"/>
                      <a:r>
                        <a:rPr lang="zh-CN" altLang="en-US" sz="1100" dirty="0">
                          <a:effectLst/>
                        </a:rPr>
                        <a:t>每个容器能看到不同的文件系统层次结构</a:t>
                      </a:r>
                    </a:p>
                  </a:txBody>
                  <a:tcPr marL="123825" marR="123825" marT="57150" marB="57150" anchor="ctr"/>
                </a:tc>
                <a:extLst>
                  <a:ext uri="{0D108BD9-81ED-4DB2-BD59-A6C34878D82A}">
                    <a16:rowId xmlns:a16="http://schemas.microsoft.com/office/drawing/2014/main" val="3921759359"/>
                  </a:ext>
                </a:extLst>
              </a:tr>
              <a:tr h="633922">
                <a:tc>
                  <a:txBody>
                    <a:bodyPr/>
                    <a:lstStyle/>
                    <a:p>
                      <a:pPr algn="l"/>
                      <a:r>
                        <a:rPr lang="en-US" sz="1100" b="1" dirty="0">
                          <a:effectLst/>
                        </a:rPr>
                        <a:t>UTS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en-US" sz="1100" dirty="0" err="1">
                          <a:effectLst/>
                        </a:rPr>
                        <a:t>nodename</a:t>
                      </a:r>
                      <a:r>
                        <a:rPr lang="en-US" sz="1100" dirty="0">
                          <a:effectLst/>
                        </a:rPr>
                        <a:t> </a:t>
                      </a:r>
                      <a:r>
                        <a:rPr lang="zh-CN" altLang="en-US" sz="1100" dirty="0">
                          <a:effectLst/>
                        </a:rPr>
                        <a:t>和 </a:t>
                      </a:r>
                      <a:r>
                        <a:rPr lang="en-US" sz="1100" dirty="0" err="1">
                          <a:effectLst/>
                        </a:rPr>
                        <a:t>domainname</a:t>
                      </a:r>
                      <a:endParaRPr lang="en-US" sz="1100" dirty="0">
                        <a:effectLst/>
                      </a:endParaRPr>
                    </a:p>
                  </a:txBody>
                  <a:tcPr marL="123825" marR="123825" marT="57150" marB="57150" anchor="ctr"/>
                </a:tc>
                <a:tc>
                  <a:txBody>
                    <a:bodyPr/>
                    <a:lstStyle/>
                    <a:p>
                      <a:pPr algn="l"/>
                      <a:r>
                        <a:rPr lang="zh-CN" altLang="en-US" sz="1100">
                          <a:effectLst/>
                        </a:rPr>
                        <a:t>每个容器可以有自己的 </a:t>
                      </a:r>
                      <a:r>
                        <a:rPr lang="en-US" sz="1100">
                          <a:effectLst/>
                        </a:rPr>
                        <a:t>hostname </a:t>
                      </a:r>
                      <a:r>
                        <a:rPr lang="zh-CN" altLang="en-US" sz="1100">
                          <a:effectLst/>
                        </a:rPr>
                        <a:t>和 </a:t>
                      </a:r>
                      <a:r>
                        <a:rPr lang="en-US" sz="1100">
                          <a:effectLst/>
                        </a:rPr>
                        <a:t>domainame</a:t>
                      </a:r>
                    </a:p>
                  </a:txBody>
                  <a:tcPr marL="123825" marR="123825" marT="57150" marB="57150" anchor="ctr"/>
                </a:tc>
                <a:extLst>
                  <a:ext uri="{0D108BD9-81ED-4DB2-BD59-A6C34878D82A}">
                    <a16:rowId xmlns:a16="http://schemas.microsoft.com/office/drawing/2014/main" val="2651016130"/>
                  </a:ext>
                </a:extLst>
              </a:tr>
              <a:tr h="1343054">
                <a:tc>
                  <a:txBody>
                    <a:bodyPr/>
                    <a:lstStyle/>
                    <a:p>
                      <a:pPr algn="l"/>
                      <a:r>
                        <a:rPr lang="en-US" sz="1100" b="1" dirty="0">
                          <a:effectLst/>
                        </a:rPr>
                        <a:t>IPC namespaces</a:t>
                      </a:r>
                      <a:endParaRPr lang="en-US" sz="1100" dirty="0">
                        <a:effectLst/>
                      </a:endParaRPr>
                    </a:p>
                  </a:txBody>
                  <a:tcPr marL="123825" marR="123825" marT="57150" marB="57150" anchor="ctr"/>
                </a:tc>
                <a:tc>
                  <a:txBody>
                    <a:bodyPr/>
                    <a:lstStyle/>
                    <a:p>
                      <a:pPr algn="l"/>
                      <a:r>
                        <a:rPr lang="en-US" sz="1100">
                          <a:effectLst/>
                        </a:rPr>
                        <a:t>Linux 2.6.19</a:t>
                      </a:r>
                    </a:p>
                  </a:txBody>
                  <a:tcPr marL="123825" marR="123825" marT="57150" marB="57150" anchor="ctr"/>
                </a:tc>
                <a:tc>
                  <a:txBody>
                    <a:bodyPr/>
                    <a:lstStyle/>
                    <a:p>
                      <a:pPr algn="l"/>
                      <a:r>
                        <a:rPr lang="zh-CN" altLang="en-US" sz="1100">
                          <a:effectLst/>
                        </a:rPr>
                        <a:t>特定的进程间通信资源，包括</a:t>
                      </a:r>
                      <a:r>
                        <a:rPr lang="en-US" sz="1100">
                          <a:effectLst/>
                        </a:rPr>
                        <a:t>System V IPC</a:t>
                      </a:r>
                      <a:r>
                        <a:rPr lang="zh-CN" altLang="en-US" sz="1100">
                          <a:effectLst/>
                        </a:rPr>
                        <a:t>和 </a:t>
                      </a:r>
                      <a:r>
                        <a:rPr lang="en-US" sz="1100">
                          <a:effectLst/>
                        </a:rPr>
                        <a:t>POSIX message queues</a:t>
                      </a:r>
                    </a:p>
                  </a:txBody>
                  <a:tcPr marL="123825" marR="123825" marT="57150" marB="57150" anchor="ctr"/>
                </a:tc>
                <a:tc>
                  <a:txBody>
                    <a:bodyPr/>
                    <a:lstStyle/>
                    <a:p>
                      <a:pPr algn="l"/>
                      <a:r>
                        <a:rPr lang="zh-CN" altLang="en-US" sz="1100" dirty="0">
                          <a:effectLst/>
                        </a:rPr>
                        <a:t>每个容器有其自己的 </a:t>
                      </a:r>
                      <a:r>
                        <a:rPr lang="en-US" sz="1100" dirty="0">
                          <a:effectLst/>
                        </a:rPr>
                        <a:t>System V IPC </a:t>
                      </a:r>
                      <a:r>
                        <a:rPr lang="zh-CN" altLang="en-US" sz="1100" dirty="0">
                          <a:effectLst/>
                        </a:rPr>
                        <a:t>和 </a:t>
                      </a:r>
                      <a:r>
                        <a:rPr lang="en-US" sz="1100" dirty="0">
                          <a:effectLst/>
                        </a:rPr>
                        <a:t>POSIX </a:t>
                      </a:r>
                      <a:r>
                        <a:rPr lang="zh-CN" altLang="en-US" sz="1100" dirty="0">
                          <a:effectLst/>
                        </a:rPr>
                        <a:t>消息队列文件系统，因此，只有在同一个 </a:t>
                      </a:r>
                      <a:r>
                        <a:rPr lang="en-US" sz="1100" dirty="0">
                          <a:effectLst/>
                        </a:rPr>
                        <a:t>IPC namespace </a:t>
                      </a:r>
                      <a:r>
                        <a:rPr lang="zh-CN" altLang="en-US" sz="1100" dirty="0">
                          <a:effectLst/>
                        </a:rPr>
                        <a:t>的进程之间才能互相通信</a:t>
                      </a:r>
                    </a:p>
                  </a:txBody>
                  <a:tcPr marL="123825" marR="123825" marT="57150" marB="57150" anchor="ctr"/>
                </a:tc>
                <a:extLst>
                  <a:ext uri="{0D108BD9-81ED-4DB2-BD59-A6C34878D82A}">
                    <a16:rowId xmlns:a16="http://schemas.microsoft.com/office/drawing/2014/main" val="3545097478"/>
                  </a:ext>
                </a:extLst>
              </a:tr>
            </a:tbl>
          </a:graphicData>
        </a:graphic>
      </p:graphicFrame>
      <p:sp>
        <p:nvSpPr>
          <p:cNvPr id="3" name="文本框 2">
            <a:extLst>
              <a:ext uri="{FF2B5EF4-FFF2-40B4-BE49-F238E27FC236}">
                <a16:creationId xmlns:a16="http://schemas.microsoft.com/office/drawing/2014/main" id="{D27C7439-AA88-4862-BEC9-1717E86C1069}"/>
              </a:ext>
            </a:extLst>
          </p:cNvPr>
          <p:cNvSpPr txBox="1"/>
          <p:nvPr/>
        </p:nvSpPr>
        <p:spPr>
          <a:xfrm>
            <a:off x="1059818" y="1057717"/>
            <a:ext cx="9100573" cy="369332"/>
          </a:xfrm>
          <a:prstGeom prst="rect">
            <a:avLst/>
          </a:prstGeom>
          <a:noFill/>
        </p:spPr>
        <p:txBody>
          <a:bodyPr wrap="square" rtlCol="0">
            <a:spAutoFit/>
          </a:bodyPr>
          <a:lstStyle/>
          <a:p>
            <a:r>
              <a:rPr lang="en-US" altLang="zh-CN" dirty="0" err="1"/>
              <a:t>linux</a:t>
            </a:r>
            <a:r>
              <a:rPr lang="zh-CN" altLang="en-US" dirty="0"/>
              <a:t>内核实现了六种</a:t>
            </a:r>
            <a:r>
              <a:rPr lang="en-US" altLang="zh-CN" dirty="0"/>
              <a:t>namespace,</a:t>
            </a:r>
            <a:r>
              <a:rPr lang="zh-CN" altLang="en-US" dirty="0"/>
              <a:t>如下图所示：</a:t>
            </a:r>
          </a:p>
        </p:txBody>
      </p:sp>
    </p:spTree>
    <p:extLst>
      <p:ext uri="{BB962C8B-B14F-4D97-AF65-F5344CB8AC3E}">
        <p14:creationId xmlns:p14="http://schemas.microsoft.com/office/powerpoint/2010/main" val="292626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graphicFrame>
        <p:nvGraphicFramePr>
          <p:cNvPr id="4" name="表格 3">
            <a:extLst>
              <a:ext uri="{FF2B5EF4-FFF2-40B4-BE49-F238E27FC236}">
                <a16:creationId xmlns:a16="http://schemas.microsoft.com/office/drawing/2014/main" id="{58AA6949-A6FE-461F-B6ED-A6A8386FCEF9}"/>
              </a:ext>
            </a:extLst>
          </p:cNvPr>
          <p:cNvGraphicFramePr>
            <a:graphicFrameLocks noGrp="1"/>
          </p:cNvGraphicFramePr>
          <p:nvPr>
            <p:extLst>
              <p:ext uri="{D42A27DB-BD31-4B8C-83A1-F6EECF244321}">
                <p14:modId xmlns:p14="http://schemas.microsoft.com/office/powerpoint/2010/main" val="2363493450"/>
              </p:ext>
            </p:extLst>
          </p:nvPr>
        </p:nvGraphicFramePr>
        <p:xfrm>
          <a:off x="1092051" y="1356360"/>
          <a:ext cx="8900708" cy="4145280"/>
        </p:xfrm>
        <a:graphic>
          <a:graphicData uri="http://schemas.openxmlformats.org/drawingml/2006/table">
            <a:tbl>
              <a:tblPr firstRow="1" bandRow="1">
                <a:tableStyleId>{5C22544A-7EE6-4342-B048-85BDC9FD1C3A}</a:tableStyleId>
              </a:tblPr>
              <a:tblGrid>
                <a:gridCol w="2225177">
                  <a:extLst>
                    <a:ext uri="{9D8B030D-6E8A-4147-A177-3AD203B41FA5}">
                      <a16:colId xmlns:a16="http://schemas.microsoft.com/office/drawing/2014/main" val="1854764143"/>
                    </a:ext>
                  </a:extLst>
                </a:gridCol>
                <a:gridCol w="2225177">
                  <a:extLst>
                    <a:ext uri="{9D8B030D-6E8A-4147-A177-3AD203B41FA5}">
                      <a16:colId xmlns:a16="http://schemas.microsoft.com/office/drawing/2014/main" val="619804681"/>
                    </a:ext>
                  </a:extLst>
                </a:gridCol>
                <a:gridCol w="2225177">
                  <a:extLst>
                    <a:ext uri="{9D8B030D-6E8A-4147-A177-3AD203B41FA5}">
                      <a16:colId xmlns:a16="http://schemas.microsoft.com/office/drawing/2014/main" val="2800366754"/>
                    </a:ext>
                  </a:extLst>
                </a:gridCol>
                <a:gridCol w="2225177">
                  <a:extLst>
                    <a:ext uri="{9D8B030D-6E8A-4147-A177-3AD203B41FA5}">
                      <a16:colId xmlns:a16="http://schemas.microsoft.com/office/drawing/2014/main" val="952549269"/>
                    </a:ext>
                  </a:extLst>
                </a:gridCol>
              </a:tblGrid>
              <a:tr h="0">
                <a:tc>
                  <a:txBody>
                    <a:bodyPr/>
                    <a:lstStyle/>
                    <a:p>
                      <a:pPr algn="l"/>
                      <a:r>
                        <a:rPr lang="en-US" sz="1100" b="1" dirty="0">
                          <a:effectLst/>
                        </a:rPr>
                        <a:t>namespace</a:t>
                      </a:r>
                    </a:p>
                  </a:txBody>
                  <a:tcPr marL="123825" marR="123825" marT="57150" marB="57150" anchor="ctr"/>
                </a:tc>
                <a:tc>
                  <a:txBody>
                    <a:bodyPr/>
                    <a:lstStyle/>
                    <a:p>
                      <a:pPr algn="l"/>
                      <a:r>
                        <a:rPr lang="zh-CN" altLang="en-US" sz="1100" b="1">
                          <a:effectLst/>
                        </a:rPr>
                        <a:t>引入的相关内核版本</a:t>
                      </a:r>
                    </a:p>
                  </a:txBody>
                  <a:tcPr marL="123825" marR="123825" marT="57150" marB="57150" anchor="ctr"/>
                </a:tc>
                <a:tc>
                  <a:txBody>
                    <a:bodyPr/>
                    <a:lstStyle/>
                    <a:p>
                      <a:pPr algn="l"/>
                      <a:r>
                        <a:rPr lang="zh-CN" altLang="en-US" sz="1100" b="1">
                          <a:effectLst/>
                        </a:rPr>
                        <a:t>被隔离的全局系统资源</a:t>
                      </a:r>
                    </a:p>
                  </a:txBody>
                  <a:tcPr marL="123825" marR="123825" marT="57150" marB="57150" anchor="ctr"/>
                </a:tc>
                <a:tc>
                  <a:txBody>
                    <a:bodyPr/>
                    <a:lstStyle/>
                    <a:p>
                      <a:pPr algn="l"/>
                      <a:r>
                        <a:rPr lang="zh-CN" altLang="en-US" sz="1100" b="1" dirty="0">
                          <a:effectLst/>
                        </a:rPr>
                        <a:t>在容器语境下的隔离效果</a:t>
                      </a:r>
                    </a:p>
                  </a:txBody>
                  <a:tcPr marL="123825" marR="123825" marT="57150" marB="57150" anchor="ctr"/>
                </a:tc>
                <a:extLst>
                  <a:ext uri="{0D108BD9-81ED-4DB2-BD59-A6C34878D82A}">
                    <a16:rowId xmlns:a16="http://schemas.microsoft.com/office/drawing/2014/main" val="580257389"/>
                  </a:ext>
                </a:extLst>
              </a:tr>
              <a:tr h="1239146">
                <a:tc>
                  <a:txBody>
                    <a:bodyPr/>
                    <a:lstStyle/>
                    <a:p>
                      <a:pPr algn="l"/>
                      <a:r>
                        <a:rPr lang="en-US" sz="1100" b="1" dirty="0">
                          <a:effectLst/>
                        </a:rPr>
                        <a:t>PID namespaces</a:t>
                      </a:r>
                      <a:endParaRPr lang="en-US" sz="1100" dirty="0">
                        <a:effectLst/>
                      </a:endParaRPr>
                    </a:p>
                  </a:txBody>
                  <a:tcPr marL="123825" marR="123825" marT="57150" marB="57150" anchor="ctr"/>
                </a:tc>
                <a:tc>
                  <a:txBody>
                    <a:bodyPr/>
                    <a:lstStyle/>
                    <a:p>
                      <a:pPr algn="l"/>
                      <a:r>
                        <a:rPr lang="en-US" sz="1100" dirty="0">
                          <a:effectLst/>
                        </a:rPr>
                        <a:t>Linux 2.6.24</a:t>
                      </a:r>
                    </a:p>
                  </a:txBody>
                  <a:tcPr marL="123825" marR="123825" marT="57150" marB="57150" anchor="ctr"/>
                </a:tc>
                <a:tc>
                  <a:txBody>
                    <a:bodyPr/>
                    <a:lstStyle/>
                    <a:p>
                      <a:pPr algn="l"/>
                      <a:r>
                        <a:rPr lang="zh-CN" altLang="en-US" sz="1100">
                          <a:effectLst/>
                        </a:rPr>
                        <a:t>进程 </a:t>
                      </a:r>
                      <a:r>
                        <a:rPr lang="en-US" sz="1100">
                          <a:effectLst/>
                        </a:rPr>
                        <a:t>ID </a:t>
                      </a:r>
                      <a:r>
                        <a:rPr lang="zh-CN" altLang="en-US" sz="1100">
                          <a:effectLst/>
                        </a:rPr>
                        <a:t>数字空间 （</a:t>
                      </a:r>
                      <a:r>
                        <a:rPr lang="en-US" sz="1100">
                          <a:effectLst/>
                        </a:rPr>
                        <a:t>process ID number space）</a:t>
                      </a:r>
                    </a:p>
                  </a:txBody>
                  <a:tcPr marL="123825" marR="123825" marT="57150" marB="57150" anchor="ctr"/>
                </a:tc>
                <a:tc>
                  <a:txBody>
                    <a:bodyPr/>
                    <a:lstStyle/>
                    <a:p>
                      <a:pPr algn="l"/>
                      <a:r>
                        <a:rPr lang="zh-CN" altLang="en-US" sz="1100">
                          <a:effectLst/>
                        </a:rPr>
                        <a:t>每个 </a:t>
                      </a:r>
                      <a:r>
                        <a:rPr lang="en-US" altLang="zh-CN" sz="1100">
                          <a:effectLst/>
                        </a:rPr>
                        <a:t>PID namespace </a:t>
                      </a:r>
                      <a:r>
                        <a:rPr lang="zh-CN" altLang="en-US" sz="1100">
                          <a:effectLst/>
                        </a:rPr>
                        <a:t>中的进程可以有其独立的 </a:t>
                      </a:r>
                      <a:r>
                        <a:rPr lang="en-US" altLang="zh-CN" sz="1100">
                          <a:effectLst/>
                        </a:rPr>
                        <a:t>PID</a:t>
                      </a:r>
                      <a:r>
                        <a:rPr lang="zh-CN" altLang="en-US" sz="1100">
                          <a:effectLst/>
                        </a:rPr>
                        <a:t>； 每个容器可以有其 </a:t>
                      </a:r>
                      <a:r>
                        <a:rPr lang="en-US" altLang="zh-CN" sz="1100">
                          <a:effectLst/>
                        </a:rPr>
                        <a:t>PID </a:t>
                      </a:r>
                      <a:r>
                        <a:rPr lang="zh-CN" altLang="en-US" sz="1100">
                          <a:effectLst/>
                        </a:rPr>
                        <a:t>为 </a:t>
                      </a:r>
                      <a:r>
                        <a:rPr lang="en-US" altLang="zh-CN" sz="1100">
                          <a:effectLst/>
                        </a:rPr>
                        <a:t>1 </a:t>
                      </a:r>
                      <a:r>
                        <a:rPr lang="zh-CN" altLang="en-US" sz="1100">
                          <a:effectLst/>
                        </a:rPr>
                        <a:t>的</a:t>
                      </a:r>
                      <a:r>
                        <a:rPr lang="en-US" altLang="zh-CN" sz="1100">
                          <a:effectLst/>
                        </a:rPr>
                        <a:t>root </a:t>
                      </a:r>
                      <a:r>
                        <a:rPr lang="zh-CN" altLang="en-US" sz="1100">
                          <a:effectLst/>
                        </a:rPr>
                        <a:t>进程；也使得容器可以在不同的 </a:t>
                      </a:r>
                      <a:r>
                        <a:rPr lang="en-US" altLang="zh-CN" sz="1100">
                          <a:effectLst/>
                        </a:rPr>
                        <a:t>host </a:t>
                      </a:r>
                      <a:r>
                        <a:rPr lang="zh-CN" altLang="en-US" sz="1100">
                          <a:effectLst/>
                        </a:rPr>
                        <a:t>之间迁移，因为 </a:t>
                      </a:r>
                      <a:r>
                        <a:rPr lang="en-US" altLang="zh-CN" sz="1100">
                          <a:effectLst/>
                        </a:rPr>
                        <a:t>namespace </a:t>
                      </a:r>
                      <a:r>
                        <a:rPr lang="zh-CN" altLang="en-US" sz="1100">
                          <a:effectLst/>
                        </a:rPr>
                        <a:t>中的进程 </a:t>
                      </a:r>
                      <a:r>
                        <a:rPr lang="en-US" altLang="zh-CN" sz="1100">
                          <a:effectLst/>
                        </a:rPr>
                        <a:t>ID </a:t>
                      </a:r>
                      <a:r>
                        <a:rPr lang="zh-CN" altLang="en-US" sz="1100">
                          <a:effectLst/>
                        </a:rPr>
                        <a:t>和 </a:t>
                      </a:r>
                      <a:r>
                        <a:rPr lang="en-US" altLang="zh-CN" sz="1100">
                          <a:effectLst/>
                        </a:rPr>
                        <a:t>host </a:t>
                      </a:r>
                      <a:r>
                        <a:rPr lang="zh-CN" altLang="en-US" sz="1100">
                          <a:effectLst/>
                        </a:rPr>
                        <a:t>无关了。这也使得容器中的每个进程有两个</a:t>
                      </a:r>
                      <a:r>
                        <a:rPr lang="en-US" altLang="zh-CN" sz="1100">
                          <a:effectLst/>
                        </a:rPr>
                        <a:t>PID</a:t>
                      </a:r>
                      <a:r>
                        <a:rPr lang="zh-CN" altLang="en-US" sz="1100">
                          <a:effectLst/>
                        </a:rPr>
                        <a:t>：容器中的 </a:t>
                      </a:r>
                      <a:r>
                        <a:rPr lang="en-US" altLang="zh-CN" sz="1100">
                          <a:effectLst/>
                        </a:rPr>
                        <a:t>PID </a:t>
                      </a:r>
                      <a:r>
                        <a:rPr lang="zh-CN" altLang="en-US" sz="1100">
                          <a:effectLst/>
                        </a:rPr>
                        <a:t>和 </a:t>
                      </a:r>
                      <a:r>
                        <a:rPr lang="en-US" altLang="zh-CN" sz="1100">
                          <a:effectLst/>
                        </a:rPr>
                        <a:t>host </a:t>
                      </a:r>
                      <a:r>
                        <a:rPr lang="zh-CN" altLang="en-US" sz="1100">
                          <a:effectLst/>
                        </a:rPr>
                        <a:t>上的 </a:t>
                      </a:r>
                      <a:r>
                        <a:rPr lang="en-US" altLang="zh-CN" sz="1100">
                          <a:effectLst/>
                        </a:rPr>
                        <a:t>PID</a:t>
                      </a:r>
                      <a:r>
                        <a:rPr lang="zh-CN" altLang="en-US" sz="1100">
                          <a:effectLst/>
                        </a:rPr>
                        <a:t>。</a:t>
                      </a:r>
                    </a:p>
                  </a:txBody>
                  <a:tcPr marL="123825" marR="123825" marT="57150" marB="57150" anchor="ctr"/>
                </a:tc>
                <a:extLst>
                  <a:ext uri="{0D108BD9-81ED-4DB2-BD59-A6C34878D82A}">
                    <a16:rowId xmlns:a16="http://schemas.microsoft.com/office/drawing/2014/main" val="1577397561"/>
                  </a:ext>
                </a:extLst>
              </a:tr>
              <a:tr h="775126">
                <a:tc>
                  <a:txBody>
                    <a:bodyPr/>
                    <a:lstStyle/>
                    <a:p>
                      <a:pPr algn="l"/>
                      <a:r>
                        <a:rPr lang="en-US" sz="1100" b="1">
                          <a:effectLst/>
                        </a:rPr>
                        <a:t>Network namespaces</a:t>
                      </a:r>
                      <a:endParaRPr lang="en-US" sz="1100">
                        <a:effectLst/>
                      </a:endParaRPr>
                    </a:p>
                  </a:txBody>
                  <a:tcPr marL="123825" marR="123825" marT="57150" marB="57150" anchor="ctr"/>
                </a:tc>
                <a:tc>
                  <a:txBody>
                    <a:bodyPr/>
                    <a:lstStyle/>
                    <a:p>
                      <a:pPr algn="l"/>
                      <a:r>
                        <a:rPr lang="zh-CN" altLang="en-US" sz="1100">
                          <a:effectLst/>
                        </a:rPr>
                        <a:t>始于</a:t>
                      </a:r>
                      <a:r>
                        <a:rPr lang="en-US" sz="1100">
                          <a:effectLst/>
                        </a:rPr>
                        <a:t>Linux 2.6.24 </a:t>
                      </a:r>
                      <a:r>
                        <a:rPr lang="zh-CN" altLang="en-US" sz="1100">
                          <a:effectLst/>
                        </a:rPr>
                        <a:t>完成于 </a:t>
                      </a:r>
                      <a:r>
                        <a:rPr lang="en-US" sz="1100">
                          <a:effectLst/>
                        </a:rPr>
                        <a:t>Linux 2.6.29</a:t>
                      </a:r>
                    </a:p>
                  </a:txBody>
                  <a:tcPr marL="123825" marR="123825" marT="57150" marB="57150" anchor="ctr"/>
                </a:tc>
                <a:tc>
                  <a:txBody>
                    <a:bodyPr/>
                    <a:lstStyle/>
                    <a:p>
                      <a:pPr algn="l"/>
                      <a:r>
                        <a:rPr lang="zh-CN" altLang="en-US" sz="1100">
                          <a:effectLst/>
                        </a:rPr>
                        <a:t>网络相关的系统资源</a:t>
                      </a:r>
                    </a:p>
                  </a:txBody>
                  <a:tcPr marL="123825" marR="123825" marT="57150" marB="57150" anchor="ctr"/>
                </a:tc>
                <a:tc>
                  <a:txBody>
                    <a:bodyPr/>
                    <a:lstStyle/>
                    <a:p>
                      <a:pPr algn="l"/>
                      <a:r>
                        <a:rPr lang="zh-CN" altLang="en-US" sz="1100">
                          <a:effectLst/>
                        </a:rPr>
                        <a:t>每个容器用有其独立的网络设备，</a:t>
                      </a:r>
                      <a:r>
                        <a:rPr lang="en-US" altLang="zh-CN" sz="1100">
                          <a:effectLst/>
                        </a:rPr>
                        <a:t>IP </a:t>
                      </a:r>
                      <a:r>
                        <a:rPr lang="zh-CN" altLang="en-US" sz="1100">
                          <a:effectLst/>
                        </a:rPr>
                        <a:t>地址，</a:t>
                      </a:r>
                      <a:r>
                        <a:rPr lang="en-US" altLang="zh-CN" sz="1100">
                          <a:effectLst/>
                        </a:rPr>
                        <a:t>IP </a:t>
                      </a:r>
                      <a:r>
                        <a:rPr lang="zh-CN" altLang="en-US" sz="1100">
                          <a:effectLst/>
                        </a:rPr>
                        <a:t>路由表，</a:t>
                      </a:r>
                      <a:r>
                        <a:rPr lang="en-US" altLang="zh-CN" sz="1100">
                          <a:effectLst/>
                        </a:rPr>
                        <a:t>/proc/net </a:t>
                      </a:r>
                      <a:r>
                        <a:rPr lang="zh-CN" altLang="en-US" sz="1100">
                          <a:effectLst/>
                        </a:rPr>
                        <a:t>目录，端口号等等。这也使得一个 </a:t>
                      </a:r>
                      <a:r>
                        <a:rPr lang="en-US" altLang="zh-CN" sz="1100">
                          <a:effectLst/>
                        </a:rPr>
                        <a:t>host </a:t>
                      </a:r>
                      <a:r>
                        <a:rPr lang="zh-CN" altLang="en-US" sz="1100">
                          <a:effectLst/>
                        </a:rPr>
                        <a:t>上多个容器内的同一个应用都绑定到各自容器的 </a:t>
                      </a:r>
                      <a:r>
                        <a:rPr lang="en-US" altLang="zh-CN" sz="1100">
                          <a:effectLst/>
                        </a:rPr>
                        <a:t>80 </a:t>
                      </a:r>
                      <a:r>
                        <a:rPr lang="zh-CN" altLang="en-US" sz="1100">
                          <a:effectLst/>
                        </a:rPr>
                        <a:t>端口上。</a:t>
                      </a:r>
                    </a:p>
                  </a:txBody>
                  <a:tcPr marL="123825" marR="123825" marT="57150" marB="57150" anchor="ctr"/>
                </a:tc>
                <a:extLst>
                  <a:ext uri="{0D108BD9-81ED-4DB2-BD59-A6C34878D82A}">
                    <a16:rowId xmlns:a16="http://schemas.microsoft.com/office/drawing/2014/main" val="2236435438"/>
                  </a:ext>
                </a:extLst>
              </a:tr>
              <a:tr h="891131">
                <a:tc>
                  <a:txBody>
                    <a:bodyPr/>
                    <a:lstStyle/>
                    <a:p>
                      <a:pPr algn="l"/>
                      <a:r>
                        <a:rPr lang="en-US" sz="1100" b="1">
                          <a:effectLst/>
                        </a:rPr>
                        <a:t>User namespaces</a:t>
                      </a:r>
                      <a:endParaRPr lang="en-US" sz="1100">
                        <a:effectLst/>
                      </a:endParaRPr>
                    </a:p>
                  </a:txBody>
                  <a:tcPr marL="123825" marR="123825" marT="57150" marB="57150" anchor="ctr"/>
                </a:tc>
                <a:tc>
                  <a:txBody>
                    <a:bodyPr/>
                    <a:lstStyle/>
                    <a:p>
                      <a:pPr algn="l"/>
                      <a:r>
                        <a:rPr lang="zh-CN" altLang="en-US" sz="1100">
                          <a:effectLst/>
                        </a:rPr>
                        <a:t>始于 </a:t>
                      </a:r>
                      <a:r>
                        <a:rPr lang="en-US" sz="1100">
                          <a:effectLst/>
                        </a:rPr>
                        <a:t>Linux 2.6.23 </a:t>
                      </a:r>
                      <a:r>
                        <a:rPr lang="zh-CN" altLang="en-US" sz="1100">
                          <a:effectLst/>
                        </a:rPr>
                        <a:t>完成于 </a:t>
                      </a:r>
                      <a:r>
                        <a:rPr lang="en-US" sz="1100">
                          <a:effectLst/>
                        </a:rPr>
                        <a:t>Linux 3.8)</a:t>
                      </a:r>
                    </a:p>
                  </a:txBody>
                  <a:tcPr marL="123825" marR="123825" marT="57150" marB="57150" anchor="ctr"/>
                </a:tc>
                <a:tc>
                  <a:txBody>
                    <a:bodyPr/>
                    <a:lstStyle/>
                    <a:p>
                      <a:pPr algn="l"/>
                      <a:r>
                        <a:rPr lang="zh-CN" altLang="en-US" sz="1100">
                          <a:effectLst/>
                        </a:rPr>
                        <a:t>用户和组 </a:t>
                      </a:r>
                      <a:r>
                        <a:rPr lang="en-US" altLang="zh-CN" sz="1100">
                          <a:effectLst/>
                        </a:rPr>
                        <a:t>ID </a:t>
                      </a:r>
                      <a:r>
                        <a:rPr lang="zh-CN" altLang="en-US" sz="1100">
                          <a:effectLst/>
                        </a:rPr>
                        <a:t>空间</a:t>
                      </a:r>
                    </a:p>
                  </a:txBody>
                  <a:tcPr marL="123825" marR="123825" marT="57150" marB="57150" anchor="ctr"/>
                </a:tc>
                <a:tc>
                  <a:txBody>
                    <a:bodyPr/>
                    <a:lstStyle/>
                    <a:p>
                      <a:pPr algn="l"/>
                      <a:r>
                        <a:rPr lang="zh-CN" altLang="en-US" sz="1100" dirty="0">
                          <a:effectLst/>
                        </a:rPr>
                        <a:t>在 </a:t>
                      </a:r>
                      <a:r>
                        <a:rPr lang="en-US" sz="1100" dirty="0">
                          <a:effectLst/>
                        </a:rPr>
                        <a:t>user namespace </a:t>
                      </a:r>
                      <a:r>
                        <a:rPr lang="zh-CN" altLang="en-US" sz="1100" dirty="0">
                          <a:effectLst/>
                        </a:rPr>
                        <a:t>中的进程的用户和组 </a:t>
                      </a:r>
                      <a:r>
                        <a:rPr lang="en-US" sz="1100" dirty="0">
                          <a:effectLst/>
                        </a:rPr>
                        <a:t>ID </a:t>
                      </a:r>
                      <a:r>
                        <a:rPr lang="zh-CN" altLang="en-US" sz="1100" dirty="0">
                          <a:effectLst/>
                        </a:rPr>
                        <a:t>可以和在 </a:t>
                      </a:r>
                      <a:r>
                        <a:rPr lang="en-US" sz="1100" dirty="0">
                          <a:effectLst/>
                        </a:rPr>
                        <a:t>host </a:t>
                      </a:r>
                      <a:r>
                        <a:rPr lang="zh-CN" altLang="en-US" sz="1100" dirty="0">
                          <a:effectLst/>
                        </a:rPr>
                        <a:t>上不同； 每个 </a:t>
                      </a:r>
                      <a:r>
                        <a:rPr lang="en-US" sz="1100" dirty="0">
                          <a:effectLst/>
                        </a:rPr>
                        <a:t>container </a:t>
                      </a:r>
                      <a:r>
                        <a:rPr lang="zh-CN" altLang="en-US" sz="1100" dirty="0">
                          <a:effectLst/>
                        </a:rPr>
                        <a:t>可以有不同的 </a:t>
                      </a:r>
                      <a:r>
                        <a:rPr lang="en-US" sz="1100" dirty="0">
                          <a:effectLst/>
                        </a:rPr>
                        <a:t>user </a:t>
                      </a:r>
                      <a:r>
                        <a:rPr lang="zh-CN" altLang="en-US" sz="1100" dirty="0">
                          <a:effectLst/>
                        </a:rPr>
                        <a:t>和 </a:t>
                      </a:r>
                      <a:r>
                        <a:rPr lang="en-US" sz="1100" dirty="0">
                          <a:effectLst/>
                        </a:rPr>
                        <a:t>group id；</a:t>
                      </a:r>
                      <a:r>
                        <a:rPr lang="zh-CN" altLang="en-US" sz="1100" dirty="0">
                          <a:effectLst/>
                        </a:rPr>
                        <a:t>一个 </a:t>
                      </a:r>
                      <a:r>
                        <a:rPr lang="en-US" sz="1100" dirty="0">
                          <a:effectLst/>
                        </a:rPr>
                        <a:t>host </a:t>
                      </a:r>
                      <a:r>
                        <a:rPr lang="zh-CN" altLang="en-US" sz="1100" dirty="0">
                          <a:effectLst/>
                        </a:rPr>
                        <a:t>上的非特权用户可以成为 </a:t>
                      </a:r>
                      <a:r>
                        <a:rPr lang="en-US" sz="1100" dirty="0">
                          <a:effectLst/>
                        </a:rPr>
                        <a:t>user namespace </a:t>
                      </a:r>
                      <a:r>
                        <a:rPr lang="zh-CN" altLang="en-US" sz="1100" dirty="0">
                          <a:effectLst/>
                        </a:rPr>
                        <a:t>中的特权用户；</a:t>
                      </a:r>
                    </a:p>
                  </a:txBody>
                  <a:tcPr marL="123825" marR="123825" marT="57150" marB="57150" anchor="ctr"/>
                </a:tc>
                <a:extLst>
                  <a:ext uri="{0D108BD9-81ED-4DB2-BD59-A6C34878D82A}">
                    <a16:rowId xmlns:a16="http://schemas.microsoft.com/office/drawing/2014/main" val="3440818360"/>
                  </a:ext>
                </a:extLst>
              </a:tr>
            </a:tbl>
          </a:graphicData>
        </a:graphic>
      </p:graphicFrame>
    </p:spTree>
    <p:extLst>
      <p:ext uri="{BB962C8B-B14F-4D97-AF65-F5344CB8AC3E}">
        <p14:creationId xmlns:p14="http://schemas.microsoft.com/office/powerpoint/2010/main" val="3767889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Linux </a:t>
            </a:r>
            <a:r>
              <a:rPr lang="en-US" altLang="zh-CN" sz="1800" dirty="0" err="1"/>
              <a:t>CGroups</a:t>
            </a:r>
            <a:endParaRPr lang="en-US" altLang="zh-CN" sz="1800" dirty="0"/>
          </a:p>
          <a:p>
            <a:pPr marL="0" indent="0">
              <a:buNone/>
            </a:pPr>
            <a:r>
              <a:rPr lang="en-US" altLang="zh-CN" sz="1800" dirty="0"/>
              <a:t>Docker </a:t>
            </a:r>
            <a:r>
              <a:rPr lang="zh-CN" altLang="en-US" sz="1800" dirty="0"/>
              <a:t>容器使用 </a:t>
            </a:r>
            <a:r>
              <a:rPr lang="en-US" altLang="zh-CN" sz="1800" dirty="0" err="1"/>
              <a:t>linux</a:t>
            </a:r>
            <a:r>
              <a:rPr lang="en-US" altLang="zh-CN" sz="1800" dirty="0"/>
              <a:t> namespace </a:t>
            </a:r>
            <a:r>
              <a:rPr lang="zh-CN" altLang="en-US" sz="1800" dirty="0"/>
              <a:t>来隔离其运行环境，使得容器中的进程看起来就像爱一个独立环境中运行一样。但是，光有运行环境隔离还不够，因为这些进程还是可以不受限制地使用系统资源，比如网络、磁盘、</a:t>
            </a:r>
            <a:r>
              <a:rPr lang="en-US" altLang="zh-CN" sz="1800" dirty="0"/>
              <a:t>CPU</a:t>
            </a:r>
            <a:r>
              <a:rPr lang="zh-CN" altLang="en-US" sz="1800" dirty="0"/>
              <a:t>以及内存等。因此，为了让容器中的进程更加可控，</a:t>
            </a:r>
            <a:r>
              <a:rPr lang="en-US" altLang="zh-CN" sz="1800" dirty="0"/>
              <a:t>Docker </a:t>
            </a:r>
            <a:r>
              <a:rPr lang="zh-CN" altLang="en-US" sz="1800" dirty="0"/>
              <a:t>使用 </a:t>
            </a:r>
            <a:r>
              <a:rPr lang="en-US" altLang="zh-CN" sz="1800" dirty="0"/>
              <a:t>Linux </a:t>
            </a:r>
            <a:r>
              <a:rPr lang="en-US" altLang="zh-CN" sz="1800" dirty="0" err="1"/>
              <a:t>cgroups</a:t>
            </a:r>
            <a:r>
              <a:rPr lang="en-US" altLang="zh-CN" sz="1800" dirty="0"/>
              <a:t> </a:t>
            </a:r>
            <a:r>
              <a:rPr lang="zh-CN" altLang="en-US" sz="1800" dirty="0"/>
              <a:t>来限制容器中的进程允许使用的系统资源。</a:t>
            </a:r>
            <a:endParaRPr lang="en-US" altLang="zh-CN" sz="1800" dirty="0"/>
          </a:p>
          <a:p>
            <a:pPr marL="0" indent="0">
              <a:buNone/>
            </a:pPr>
            <a:r>
              <a:rPr lang="zh-CN" altLang="en-US" sz="1800" dirty="0"/>
              <a:t>目前 </a:t>
            </a:r>
            <a:r>
              <a:rPr lang="en-US" altLang="zh-CN" sz="1800" dirty="0"/>
              <a:t>docker </a:t>
            </a:r>
            <a:r>
              <a:rPr lang="zh-CN" altLang="en-US" sz="1800" dirty="0"/>
              <a:t>已经几乎支持了所有的 </a:t>
            </a:r>
            <a:r>
              <a:rPr lang="en-US" altLang="zh-CN" sz="1800" dirty="0" err="1"/>
              <a:t>cgroups</a:t>
            </a:r>
            <a:r>
              <a:rPr lang="en-US" altLang="zh-CN" sz="1800" dirty="0"/>
              <a:t> </a:t>
            </a:r>
            <a:r>
              <a:rPr lang="zh-CN" altLang="en-US" sz="1800" dirty="0"/>
              <a:t>资源，可以限制容器对包括 </a:t>
            </a:r>
            <a:r>
              <a:rPr lang="en-US" altLang="zh-CN" sz="1800" dirty="0"/>
              <a:t>network</a:t>
            </a:r>
            <a:r>
              <a:rPr lang="zh-CN" altLang="en-US" sz="1800" dirty="0"/>
              <a:t>，</a:t>
            </a:r>
            <a:r>
              <a:rPr lang="en-US" altLang="zh-CN" sz="1800" dirty="0"/>
              <a:t>device</a:t>
            </a:r>
            <a:r>
              <a:rPr lang="zh-CN" altLang="en-US" sz="1800" dirty="0"/>
              <a:t>，</a:t>
            </a:r>
            <a:r>
              <a:rPr lang="en-US" altLang="zh-CN" sz="1800" dirty="0" err="1"/>
              <a:t>cpu</a:t>
            </a:r>
            <a:r>
              <a:rPr lang="en-US" altLang="zh-CN" sz="1800" dirty="0"/>
              <a:t> </a:t>
            </a:r>
            <a:r>
              <a:rPr lang="zh-CN" altLang="en-US" sz="1800" dirty="0"/>
              <a:t>和</a:t>
            </a:r>
            <a:r>
              <a:rPr lang="en-US" altLang="zh-CN" sz="1800" dirty="0"/>
              <a:t>memory </a:t>
            </a:r>
            <a:r>
              <a:rPr lang="zh-CN" altLang="en-US" sz="1800" dirty="0"/>
              <a:t>在内的资源的使用</a:t>
            </a:r>
          </a:p>
          <a:p>
            <a:pPr marL="0" indent="0">
              <a:buNone/>
            </a:pPr>
            <a:r>
              <a:rPr lang="zh-CN" altLang="en-US" sz="1800" dirty="0"/>
              <a:t>我们可以通过给</a:t>
            </a:r>
            <a:r>
              <a:rPr lang="en-US" altLang="zh-CN" sz="1800" dirty="0"/>
              <a:t>docker run </a:t>
            </a:r>
            <a:r>
              <a:rPr lang="zh-CN" altLang="en-US" sz="1800" dirty="0"/>
              <a:t>命令传参来控制分配容器的资源。</a:t>
            </a:r>
            <a:r>
              <a:rPr lang="en-US" altLang="zh-CN" sz="1800" dirty="0"/>
              <a:t>Docker run </a:t>
            </a:r>
            <a:r>
              <a:rPr lang="zh-CN" altLang="en-US" sz="1800" dirty="0"/>
              <a:t>命令中 </a:t>
            </a:r>
            <a:r>
              <a:rPr lang="en-US" altLang="zh-CN" sz="1800" dirty="0" err="1"/>
              <a:t>cgroups</a:t>
            </a:r>
            <a:r>
              <a:rPr lang="en-US" altLang="zh-CN" sz="1800" dirty="0"/>
              <a:t> </a:t>
            </a:r>
            <a:r>
              <a:rPr lang="zh-CN" altLang="en-US" sz="1800" dirty="0"/>
              <a:t>相关命令如下：</a:t>
            </a:r>
          </a:p>
          <a:p>
            <a:pPr marL="0" indent="0">
              <a:buNone/>
            </a:pPr>
            <a:r>
              <a:rPr lang="zh-CN" altLang="en-US" sz="1800" dirty="0"/>
              <a:t> </a:t>
            </a:r>
          </a:p>
          <a:p>
            <a:pPr marL="0" indent="0">
              <a:buNone/>
            </a:pP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深入理解</a:t>
              </a:r>
              <a:r>
                <a:rPr lang="en-US" altLang="zh-CN" dirty="0">
                  <a:solidFill>
                    <a:schemeClr val="bg1">
                      <a:lumMod val="50000"/>
                    </a:schemeClr>
                  </a:solidFill>
                </a:rPr>
                <a:t>Docker</a:t>
              </a:r>
              <a:endParaRPr lang="zh-CN" altLang="en-US" dirty="0">
                <a:solidFill>
                  <a:schemeClr val="bg1">
                    <a:lumMod val="50000"/>
                  </a:schemeClr>
                </a:solidFill>
              </a:endParaRPr>
            </a:p>
          </p:txBody>
        </p:sp>
      </p:grpSp>
    </p:spTree>
    <p:extLst>
      <p:ext uri="{BB962C8B-B14F-4D97-AF65-F5344CB8AC3E}">
        <p14:creationId xmlns:p14="http://schemas.microsoft.com/office/powerpoint/2010/main" val="806829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normAutofit/>
          </a:bodyPr>
          <a:lstStyle/>
          <a:p>
            <a:pPr marL="0" indent="0">
              <a:buNone/>
            </a:pPr>
            <a:r>
              <a:rPr lang="en-US" altLang="zh-CN" sz="1800" dirty="0"/>
              <a:t>Mesos</a:t>
            </a:r>
          </a:p>
          <a:p>
            <a:pPr marL="0" indent="0">
              <a:buNone/>
            </a:pPr>
            <a:r>
              <a:rPr lang="en-US" altLang="zh-CN" sz="1800" dirty="0"/>
              <a:t>Apache Mesos abstracts CPU, memory, storage, and other compute resources away from machines (physical or virtual), enabling fault-tolerant and elastic distributed systems to easily be built and run effectively.</a:t>
            </a:r>
          </a:p>
          <a:p>
            <a:pPr marL="0" indent="0">
              <a:buNone/>
            </a:pPr>
            <a:r>
              <a:rPr lang="en-US" altLang="zh-CN" sz="1800" dirty="0"/>
              <a:t>Mesos is built using the same principles as the Linux kernel, only at a different level of abstraction. The Mesos kernel runs on every machine and provides applications (e.g., Hadoop, Spark, Kafka, Elastic Search) with API’s for resource management and scheduling across entire datacenter and cloud environments.</a:t>
            </a:r>
          </a:p>
          <a:p>
            <a:pPr marL="0" indent="0">
              <a:buNone/>
            </a:pPr>
            <a:r>
              <a:rPr lang="en-US" altLang="zh-CN" sz="1800" dirty="0"/>
              <a:t>Chronos</a:t>
            </a:r>
          </a:p>
          <a:p>
            <a:pPr marL="0" indent="0">
              <a:buNone/>
            </a:pPr>
            <a:r>
              <a:rPr lang="en-US" altLang="zh-CN" sz="1800" dirty="0"/>
              <a:t>Chronos is a replacement for </a:t>
            </a:r>
            <a:r>
              <a:rPr lang="en-US" altLang="zh-CN" sz="1800" dirty="0" err="1"/>
              <a:t>cron</a:t>
            </a:r>
            <a:r>
              <a:rPr lang="en-US" altLang="zh-CN" sz="1800" dirty="0"/>
              <a:t>. It is a distributed and fault-tolerant scheduler that runs on top of Apache Mesos that can be used for job orchestration. It supports custom Mesos executors as well as the default command executor. Thus by default, Chronos executes </a:t>
            </a:r>
            <a:r>
              <a:rPr lang="en-US" altLang="zh-CN" sz="1800" dirty="0" err="1"/>
              <a:t>sh</a:t>
            </a:r>
            <a:r>
              <a:rPr lang="en-US" altLang="zh-CN" sz="1800" dirty="0"/>
              <a:t> (on most systems bash) scripts</a:t>
            </a:r>
            <a:endParaRPr lang="zh-CN" altLang="en-US" sz="1800" dirty="0"/>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53359" y="334716"/>
              <a:ext cx="473140" cy="446856"/>
              <a:chOff x="11186437" y="397002"/>
              <a:chExt cx="473140"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186437" y="435764"/>
                <a:ext cx="473139"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Mesos</a:t>
              </a:r>
              <a:r>
                <a:rPr lang="zh-CN" altLang="en-US" dirty="0">
                  <a:solidFill>
                    <a:schemeClr val="bg1">
                      <a:lumMod val="50000"/>
                    </a:schemeClr>
                  </a:solidFill>
                </a:rPr>
                <a:t>与</a:t>
              </a:r>
              <a:r>
                <a:rPr lang="en-US" altLang="zh-CN" dirty="0">
                  <a:solidFill>
                    <a:schemeClr val="bg1">
                      <a:lumMod val="50000"/>
                    </a:schemeClr>
                  </a:solidFill>
                </a:rPr>
                <a:t>Chronos</a:t>
              </a:r>
              <a:endParaRPr lang="zh-CN" altLang="en-US" dirty="0">
                <a:solidFill>
                  <a:schemeClr val="bg1">
                    <a:lumMod val="50000"/>
                  </a:schemeClr>
                </a:solidFill>
              </a:endParaRPr>
            </a:p>
          </p:txBody>
        </p:sp>
      </p:grpSp>
    </p:spTree>
    <p:extLst>
      <p:ext uri="{BB962C8B-B14F-4D97-AF65-F5344CB8AC3E}">
        <p14:creationId xmlns:p14="http://schemas.microsoft.com/office/powerpoint/2010/main" val="8846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圆形"/>
          <p:cNvSpPr/>
          <p:nvPr/>
        </p:nvSpPr>
        <p:spPr>
          <a:xfrm>
            <a:off x="2177389" y="4313387"/>
            <a:ext cx="842501" cy="842501"/>
          </a:xfrm>
          <a:prstGeom prst="ellipse">
            <a:avLst/>
          </a:prstGeom>
          <a:solidFill>
            <a:schemeClr val="accent4">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06" name="圆形"/>
          <p:cNvSpPr/>
          <p:nvPr/>
        </p:nvSpPr>
        <p:spPr>
          <a:xfrm>
            <a:off x="9180099" y="2063954"/>
            <a:ext cx="842501" cy="842501"/>
          </a:xfrm>
          <a:prstGeom prst="ellipse">
            <a:avLst/>
          </a:prstGeom>
          <a:solidFill>
            <a:srgbClr val="4285F4"/>
          </a:solidFill>
          <a:ln w="12700">
            <a:miter lim="400000"/>
          </a:ln>
        </p:spPr>
        <p:txBody>
          <a:bodyPr lIns="22860" rIns="22860" anchor="ctr"/>
          <a:lstStyle/>
          <a:p>
            <a:pPr algn="ctr">
              <a:defRPr>
                <a:solidFill>
                  <a:srgbClr val="FFFFFF"/>
                </a:solidFill>
              </a:defRPr>
            </a:pPr>
            <a:endParaRPr sz="900"/>
          </a:p>
        </p:txBody>
      </p:sp>
      <p:sp>
        <p:nvSpPr>
          <p:cNvPr id="307" name="圆形"/>
          <p:cNvSpPr/>
          <p:nvPr/>
        </p:nvSpPr>
        <p:spPr>
          <a:xfrm>
            <a:off x="2177389" y="2063954"/>
            <a:ext cx="842501" cy="842501"/>
          </a:xfrm>
          <a:prstGeom prst="ellipse">
            <a:avLst/>
          </a:prstGeom>
          <a:solidFill>
            <a:srgbClr val="37CB83"/>
          </a:solidFill>
          <a:ln w="12700">
            <a:miter lim="400000"/>
          </a:ln>
        </p:spPr>
        <p:txBody>
          <a:bodyPr lIns="22860" rIns="22860" anchor="ctr"/>
          <a:lstStyle/>
          <a:p>
            <a:pPr algn="ctr">
              <a:defRPr>
                <a:solidFill>
                  <a:srgbClr val="FFFFFF"/>
                </a:solidFill>
              </a:defRPr>
            </a:pPr>
            <a:endParaRPr sz="900" dirty="0"/>
          </a:p>
        </p:txBody>
      </p:sp>
      <p:sp>
        <p:nvSpPr>
          <p:cNvPr id="321" name="圆形"/>
          <p:cNvSpPr/>
          <p:nvPr/>
        </p:nvSpPr>
        <p:spPr>
          <a:xfrm>
            <a:off x="5686476" y="2063954"/>
            <a:ext cx="842501" cy="842501"/>
          </a:xfrm>
          <a:prstGeom prst="ellipse">
            <a:avLst/>
          </a:prstGeom>
          <a:solidFill>
            <a:schemeClr val="accent2">
              <a:lumMod val="60000"/>
              <a:lumOff val="40000"/>
            </a:schemeClr>
          </a:solidFill>
          <a:ln w="12700">
            <a:miter lim="400000"/>
          </a:ln>
        </p:spPr>
        <p:txBody>
          <a:bodyPr lIns="22860" rIns="22860" anchor="ctr"/>
          <a:lstStyle/>
          <a:p>
            <a:pPr algn="ctr">
              <a:defRPr>
                <a:solidFill>
                  <a:srgbClr val="FFFFFF"/>
                </a:solidFill>
              </a:defRPr>
            </a:pPr>
            <a:endParaRPr sz="900" dirty="0"/>
          </a:p>
        </p:txBody>
      </p:sp>
      <p:sp>
        <p:nvSpPr>
          <p:cNvPr id="327" name="形状"/>
          <p:cNvSpPr/>
          <p:nvPr/>
        </p:nvSpPr>
        <p:spPr>
          <a:xfrm>
            <a:off x="5913436"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328" name="形状"/>
          <p:cNvSpPr/>
          <p:nvPr/>
        </p:nvSpPr>
        <p:spPr>
          <a:xfrm>
            <a:off x="9398325" y="2273538"/>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20618" y="17673"/>
                </a:moveTo>
                <a:cubicBezTo>
                  <a:pt x="20618" y="18215"/>
                  <a:pt x="20178" y="18655"/>
                  <a:pt x="19636" y="18655"/>
                </a:cubicBezTo>
                <a:lnTo>
                  <a:pt x="1964" y="18655"/>
                </a:lnTo>
                <a:cubicBezTo>
                  <a:pt x="1422" y="18655"/>
                  <a:pt x="982" y="18215"/>
                  <a:pt x="982" y="17673"/>
                </a:cubicBezTo>
                <a:lnTo>
                  <a:pt x="982" y="5891"/>
                </a:lnTo>
                <a:cubicBezTo>
                  <a:pt x="982" y="5349"/>
                  <a:pt x="1422" y="4909"/>
                  <a:pt x="1964" y="4909"/>
                </a:cubicBezTo>
                <a:lnTo>
                  <a:pt x="19636" y="4909"/>
                </a:lnTo>
                <a:cubicBezTo>
                  <a:pt x="20178" y="4909"/>
                  <a:pt x="20618" y="5349"/>
                  <a:pt x="20618" y="5891"/>
                </a:cubicBezTo>
                <a:cubicBezTo>
                  <a:pt x="20618" y="5891"/>
                  <a:pt x="20618" y="17673"/>
                  <a:pt x="20618" y="17673"/>
                </a:cubicBezTo>
                <a:close/>
                <a:moveTo>
                  <a:pt x="19636" y="3927"/>
                </a:moveTo>
                <a:lnTo>
                  <a:pt x="12476" y="3927"/>
                </a:lnTo>
                <a:lnTo>
                  <a:pt x="14476" y="1927"/>
                </a:lnTo>
                <a:cubicBezTo>
                  <a:pt x="14557" y="1949"/>
                  <a:pt x="14640" y="1964"/>
                  <a:pt x="14727" y="1964"/>
                </a:cubicBezTo>
                <a:cubicBezTo>
                  <a:pt x="15269" y="1964"/>
                  <a:pt x="15709" y="1524"/>
                  <a:pt x="15709" y="982"/>
                </a:cubicBezTo>
                <a:cubicBezTo>
                  <a:pt x="15709" y="440"/>
                  <a:pt x="15269" y="0"/>
                  <a:pt x="14727" y="0"/>
                </a:cubicBezTo>
                <a:cubicBezTo>
                  <a:pt x="14185" y="0"/>
                  <a:pt x="13745" y="440"/>
                  <a:pt x="13745" y="982"/>
                </a:cubicBezTo>
                <a:cubicBezTo>
                  <a:pt x="13745" y="1069"/>
                  <a:pt x="13761" y="1153"/>
                  <a:pt x="13782" y="1233"/>
                </a:cubicBezTo>
                <a:lnTo>
                  <a:pt x="11088" y="3927"/>
                </a:lnTo>
                <a:lnTo>
                  <a:pt x="10513" y="3927"/>
                </a:lnTo>
                <a:lnTo>
                  <a:pt x="7818" y="1233"/>
                </a:lnTo>
                <a:cubicBezTo>
                  <a:pt x="7839" y="1153"/>
                  <a:pt x="7855" y="1069"/>
                  <a:pt x="7855" y="982"/>
                </a:cubicBezTo>
                <a:cubicBezTo>
                  <a:pt x="7855" y="440"/>
                  <a:pt x="7415" y="0"/>
                  <a:pt x="6873" y="0"/>
                </a:cubicBezTo>
                <a:cubicBezTo>
                  <a:pt x="6331" y="0"/>
                  <a:pt x="5891" y="440"/>
                  <a:pt x="5891" y="982"/>
                </a:cubicBezTo>
                <a:cubicBezTo>
                  <a:pt x="5891" y="1524"/>
                  <a:pt x="6331" y="1964"/>
                  <a:pt x="6873" y="1964"/>
                </a:cubicBezTo>
                <a:cubicBezTo>
                  <a:pt x="6960" y="1964"/>
                  <a:pt x="7043" y="1949"/>
                  <a:pt x="7124" y="1927"/>
                </a:cubicBezTo>
                <a:lnTo>
                  <a:pt x="9124" y="3927"/>
                </a:lnTo>
                <a:lnTo>
                  <a:pt x="1964" y="3927"/>
                </a:lnTo>
                <a:cubicBezTo>
                  <a:pt x="879" y="3927"/>
                  <a:pt x="0" y="4806"/>
                  <a:pt x="0" y="5891"/>
                </a:cubicBezTo>
                <a:lnTo>
                  <a:pt x="0" y="17673"/>
                </a:lnTo>
                <a:cubicBezTo>
                  <a:pt x="0" y="18757"/>
                  <a:pt x="879" y="19637"/>
                  <a:pt x="1964" y="19637"/>
                </a:cubicBezTo>
                <a:lnTo>
                  <a:pt x="3927" y="19637"/>
                </a:lnTo>
                <a:lnTo>
                  <a:pt x="3927" y="21109"/>
                </a:lnTo>
                <a:cubicBezTo>
                  <a:pt x="3927" y="21381"/>
                  <a:pt x="4147" y="21600"/>
                  <a:pt x="4418" y="21600"/>
                </a:cubicBezTo>
                <a:cubicBezTo>
                  <a:pt x="4689" y="21600"/>
                  <a:pt x="4909" y="21381"/>
                  <a:pt x="4909" y="21109"/>
                </a:cubicBezTo>
                <a:lnTo>
                  <a:pt x="4909" y="20618"/>
                </a:lnTo>
                <a:lnTo>
                  <a:pt x="16691" y="20618"/>
                </a:lnTo>
                <a:lnTo>
                  <a:pt x="16691" y="21109"/>
                </a:lnTo>
                <a:cubicBezTo>
                  <a:pt x="16691" y="21381"/>
                  <a:pt x="16911" y="21600"/>
                  <a:pt x="17182" y="21600"/>
                </a:cubicBezTo>
                <a:cubicBezTo>
                  <a:pt x="17453" y="21600"/>
                  <a:pt x="17673" y="21381"/>
                  <a:pt x="17673" y="21109"/>
                </a:cubicBezTo>
                <a:lnTo>
                  <a:pt x="17673" y="19637"/>
                </a:lnTo>
                <a:lnTo>
                  <a:pt x="19636" y="19637"/>
                </a:lnTo>
                <a:cubicBezTo>
                  <a:pt x="20721" y="19637"/>
                  <a:pt x="21600" y="18757"/>
                  <a:pt x="21600" y="17673"/>
                </a:cubicBezTo>
                <a:lnTo>
                  <a:pt x="21600" y="5891"/>
                </a:lnTo>
                <a:cubicBezTo>
                  <a:pt x="21600" y="4806"/>
                  <a:pt x="20721" y="3927"/>
                  <a:pt x="19636" y="3927"/>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329" name="形状"/>
          <p:cNvSpPr/>
          <p:nvPr/>
        </p:nvSpPr>
        <p:spPr>
          <a:xfrm>
            <a:off x="9401914" y="4554179"/>
            <a:ext cx="413826" cy="413826"/>
          </a:xfrm>
          <a:custGeom>
            <a:avLst/>
            <a:gdLst/>
            <a:ahLst/>
            <a:cxnLst>
              <a:cxn ang="0">
                <a:pos x="wd2" y="hd2"/>
              </a:cxn>
              <a:cxn ang="5400000">
                <a:pos x="wd2" y="hd2"/>
              </a:cxn>
              <a:cxn ang="10800000">
                <a:pos x="wd2" y="hd2"/>
              </a:cxn>
              <a:cxn ang="16200000">
                <a:pos x="wd2" y="hd2"/>
              </a:cxn>
            </a:cxnLst>
            <a:rect l="0" t="0" r="r" b="b"/>
            <a:pathLst>
              <a:path w="21600" h="21600" extrusionOk="0">
                <a:moveTo>
                  <a:pt x="14727" y="8836"/>
                </a:moveTo>
                <a:cubicBezTo>
                  <a:pt x="15812" y="8836"/>
                  <a:pt x="16691" y="9716"/>
                  <a:pt x="16691" y="10800"/>
                </a:cubicBezTo>
                <a:cubicBezTo>
                  <a:pt x="16691" y="11884"/>
                  <a:pt x="15812" y="12764"/>
                  <a:pt x="14727" y="12764"/>
                </a:cubicBezTo>
                <a:cubicBezTo>
                  <a:pt x="13643" y="12764"/>
                  <a:pt x="12764" y="11884"/>
                  <a:pt x="12764" y="10800"/>
                </a:cubicBezTo>
                <a:cubicBezTo>
                  <a:pt x="12764" y="9716"/>
                  <a:pt x="13643" y="8836"/>
                  <a:pt x="14727" y="8836"/>
                </a:cubicBezTo>
                <a:moveTo>
                  <a:pt x="14727" y="13745"/>
                </a:moveTo>
                <a:cubicBezTo>
                  <a:pt x="16354" y="13745"/>
                  <a:pt x="17673" y="12427"/>
                  <a:pt x="17673" y="10800"/>
                </a:cubicBezTo>
                <a:cubicBezTo>
                  <a:pt x="17673" y="9174"/>
                  <a:pt x="16354" y="7855"/>
                  <a:pt x="14727" y="7855"/>
                </a:cubicBezTo>
                <a:cubicBezTo>
                  <a:pt x="13100" y="7855"/>
                  <a:pt x="11782" y="9174"/>
                  <a:pt x="11782" y="10800"/>
                </a:cubicBezTo>
                <a:cubicBezTo>
                  <a:pt x="11782" y="12427"/>
                  <a:pt x="13100" y="13745"/>
                  <a:pt x="14727" y="13745"/>
                </a:cubicBezTo>
                <a:moveTo>
                  <a:pt x="6873" y="7308"/>
                </a:moveTo>
                <a:lnTo>
                  <a:pt x="8442" y="9818"/>
                </a:lnTo>
                <a:lnTo>
                  <a:pt x="5304" y="9818"/>
                </a:lnTo>
                <a:cubicBezTo>
                  <a:pt x="5304" y="9818"/>
                  <a:pt x="6873" y="7308"/>
                  <a:pt x="6873" y="7308"/>
                </a:cubicBezTo>
                <a:close/>
                <a:moveTo>
                  <a:pt x="4418" y="10800"/>
                </a:moveTo>
                <a:lnTo>
                  <a:pt x="9327" y="10800"/>
                </a:lnTo>
                <a:cubicBezTo>
                  <a:pt x="9598" y="10800"/>
                  <a:pt x="9818" y="10580"/>
                  <a:pt x="9818" y="10309"/>
                </a:cubicBezTo>
                <a:cubicBezTo>
                  <a:pt x="9818" y="10208"/>
                  <a:pt x="9780" y="10120"/>
                  <a:pt x="9728" y="10042"/>
                </a:cubicBezTo>
                <a:lnTo>
                  <a:pt x="9736" y="10037"/>
                </a:lnTo>
                <a:lnTo>
                  <a:pt x="7281" y="6110"/>
                </a:lnTo>
                <a:lnTo>
                  <a:pt x="7274" y="6114"/>
                </a:lnTo>
                <a:cubicBezTo>
                  <a:pt x="7186" y="5983"/>
                  <a:pt x="7043" y="5891"/>
                  <a:pt x="6873" y="5891"/>
                </a:cubicBezTo>
                <a:cubicBezTo>
                  <a:pt x="6702" y="5891"/>
                  <a:pt x="6560" y="5983"/>
                  <a:pt x="6472" y="6114"/>
                </a:cubicBezTo>
                <a:lnTo>
                  <a:pt x="6464" y="6110"/>
                </a:lnTo>
                <a:lnTo>
                  <a:pt x="4010" y="10037"/>
                </a:lnTo>
                <a:lnTo>
                  <a:pt x="4018" y="10042"/>
                </a:lnTo>
                <a:cubicBezTo>
                  <a:pt x="3965" y="10120"/>
                  <a:pt x="3927" y="10208"/>
                  <a:pt x="3927" y="10309"/>
                </a:cubicBezTo>
                <a:cubicBezTo>
                  <a:pt x="3927" y="10580"/>
                  <a:pt x="4147" y="10800"/>
                  <a:pt x="4418" y="10800"/>
                </a:cubicBezTo>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8" y="0"/>
                  <a:pt x="9818" y="440"/>
                  <a:pt x="9818" y="982"/>
                </a:cubicBezTo>
                <a:lnTo>
                  <a:pt x="982" y="982"/>
                </a:lnTo>
                <a:cubicBezTo>
                  <a:pt x="440" y="982"/>
                  <a:pt x="0" y="1422"/>
                  <a:pt x="0" y="1964"/>
                </a:cubicBezTo>
                <a:lnTo>
                  <a:pt x="0" y="2945"/>
                </a:lnTo>
                <a:cubicBezTo>
                  <a:pt x="0" y="3488"/>
                  <a:pt x="440" y="3927"/>
                  <a:pt x="982" y="3927"/>
                </a:cubicBezTo>
                <a:lnTo>
                  <a:pt x="982" y="15709"/>
                </a:lnTo>
                <a:cubicBezTo>
                  <a:pt x="982" y="16252"/>
                  <a:pt x="1422" y="16691"/>
                  <a:pt x="1964" y="16691"/>
                </a:cubicBezTo>
                <a:lnTo>
                  <a:pt x="10309" y="16691"/>
                </a:lnTo>
                <a:lnTo>
                  <a:pt x="10309" y="17960"/>
                </a:lnTo>
                <a:lnTo>
                  <a:pt x="7507" y="20762"/>
                </a:lnTo>
                <a:cubicBezTo>
                  <a:pt x="7419" y="20851"/>
                  <a:pt x="7364" y="20974"/>
                  <a:pt x="7364" y="21109"/>
                </a:cubicBezTo>
                <a:cubicBezTo>
                  <a:pt x="7364" y="21380"/>
                  <a:pt x="7584" y="21600"/>
                  <a:pt x="7855" y="21600"/>
                </a:cubicBezTo>
                <a:cubicBezTo>
                  <a:pt x="7990" y="21600"/>
                  <a:pt x="8113" y="21545"/>
                  <a:pt x="8202" y="21456"/>
                </a:cubicBezTo>
                <a:lnTo>
                  <a:pt x="10800" y="18858"/>
                </a:lnTo>
                <a:lnTo>
                  <a:pt x="13398" y="21456"/>
                </a:lnTo>
                <a:cubicBezTo>
                  <a:pt x="13487" y="21545"/>
                  <a:pt x="13610" y="21600"/>
                  <a:pt x="13745" y="21600"/>
                </a:cubicBezTo>
                <a:cubicBezTo>
                  <a:pt x="14016" y="21600"/>
                  <a:pt x="14236" y="21380"/>
                  <a:pt x="14236" y="21109"/>
                </a:cubicBezTo>
                <a:cubicBezTo>
                  <a:pt x="14236" y="20974"/>
                  <a:pt x="14181"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Regular"/>
                <a:ea typeface="Lato Regular"/>
                <a:cs typeface="Lato Regular"/>
                <a:sym typeface="Lato Regular"/>
              </a:defRPr>
            </a:pPr>
            <a:endParaRPr sz="1450"/>
          </a:p>
        </p:txBody>
      </p:sp>
      <p:sp>
        <p:nvSpPr>
          <p:cNvPr id="29" name="文本框 28" descr="e7d195523061f1c0214d268728035a112e1f1a63855fa0d5B3BC3571FB2346650E40B27C71D4ADB669896543E409C0762562804D99F14164E036E91A4D200FB459B9C67F1066513BDCC2663F2655ED5A2F3E64E50905ECC13FD08E412A2449DFC0DEA4732AF4E76A12DAA23714D9A24C7EAC7F7CD8FF94AEC7D4E9162B55FEA74E289784371BE33B"/>
          <p:cNvSpPr txBox="1"/>
          <p:nvPr/>
        </p:nvSpPr>
        <p:spPr>
          <a:xfrm>
            <a:off x="4838894" y="515271"/>
            <a:ext cx="2514213" cy="938719"/>
          </a:xfrm>
          <a:prstGeom prst="rect">
            <a:avLst/>
          </a:prstGeom>
          <a:noFill/>
        </p:spPr>
        <p:txBody>
          <a:bodyPr wrap="square" rtlCol="0">
            <a:spAutoFit/>
          </a:bodyPr>
          <a:lstStyle/>
          <a:p>
            <a:pPr algn="ctr">
              <a:lnSpc>
                <a:spcPct val="110000"/>
              </a:lnSpc>
            </a:pPr>
            <a:r>
              <a:rPr lang="zh-CN" altLang="en-US" sz="3600" dirty="0">
                <a:solidFill>
                  <a:srgbClr val="282828"/>
                </a:solidFill>
                <a:latin typeface="微软雅黑" panose="020B0503020204020204" charset="-122"/>
                <a:ea typeface="微软雅黑" panose="020B0503020204020204" charset="-122"/>
                <a:sym typeface="+mn-ea"/>
              </a:rPr>
              <a:t>目录</a:t>
            </a:r>
            <a:endParaRPr lang="en-US" altLang="zh-CN" sz="3600" dirty="0">
              <a:solidFill>
                <a:srgbClr val="282828"/>
              </a:solidFill>
              <a:latin typeface="微软雅黑" panose="020B0503020204020204" charset="-122"/>
              <a:ea typeface="微软雅黑" panose="020B0503020204020204" charset="-122"/>
              <a:sym typeface="+mn-ea"/>
            </a:endParaRPr>
          </a:p>
          <a:p>
            <a:pPr algn="ctr">
              <a:lnSpc>
                <a:spcPct val="110000"/>
              </a:lnSpc>
            </a:pPr>
            <a:r>
              <a:rPr lang="en-US" altLang="zh-CN" sz="1400" dirty="0"/>
              <a:t>CATALOG</a:t>
            </a:r>
            <a:endParaRPr lang="zh-CN" altLang="en-US" sz="1400" dirty="0">
              <a:solidFill>
                <a:srgbClr val="282828"/>
              </a:solidFill>
              <a:latin typeface="微软雅黑" panose="020B0503020204020204" charset="-122"/>
              <a:ea typeface="微软雅黑" panose="020B0503020204020204" charset="-122"/>
            </a:endParaRPr>
          </a:p>
        </p:txBody>
      </p:sp>
      <p:sp>
        <p:nvSpPr>
          <p:cNvPr id="32" name="文本框 31"/>
          <p:cNvSpPr txBox="1"/>
          <p:nvPr/>
        </p:nvSpPr>
        <p:spPr>
          <a:xfrm>
            <a:off x="1705340"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sym typeface="Nexa Bold" charset="0"/>
              </a:rPr>
              <a:t>Docker</a:t>
            </a:r>
            <a:r>
              <a:rPr lang="zh-CN" altLang="en-US" sz="1600" dirty="0">
                <a:latin typeface="微软雅黑" panose="020B0503020204020204" charset="-122"/>
                <a:ea typeface="微软雅黑" panose="020B0503020204020204" charset="-122"/>
                <a:cs typeface="Open Sans" panose="020B0606030504020204" pitchFamily="34" charset="0"/>
                <a:sym typeface="Nexa Bold" charset="0"/>
              </a:rPr>
              <a:t>是什么？</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35" name="文本框 34"/>
          <p:cNvSpPr txBox="1"/>
          <p:nvPr/>
        </p:nvSpPr>
        <p:spPr>
          <a:xfrm>
            <a:off x="5214428" y="3099033"/>
            <a:ext cx="1786597" cy="584775"/>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为什么使用</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38" name="文本框 37"/>
          <p:cNvSpPr txBox="1"/>
          <p:nvPr/>
        </p:nvSpPr>
        <p:spPr>
          <a:xfrm>
            <a:off x="8715528" y="3099033"/>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基本概念</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41" name="文本框 40"/>
          <p:cNvSpPr txBox="1"/>
          <p:nvPr/>
        </p:nvSpPr>
        <p:spPr>
          <a:xfrm>
            <a:off x="1705340" y="5430972"/>
            <a:ext cx="1786597"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Docker</a:t>
            </a:r>
            <a:r>
              <a:rPr lang="zh-CN" altLang="en-US" sz="1600" dirty="0">
                <a:latin typeface="微软雅黑" panose="020B0503020204020204" charset="-122"/>
                <a:ea typeface="微软雅黑" panose="020B0503020204020204" charset="-122"/>
                <a:cs typeface="Open Sans" panose="020B0606030504020204" pitchFamily="34" charset="0"/>
              </a:rPr>
              <a:t>常用命令</a:t>
            </a:r>
            <a:endParaRPr lang="en-US" altLang="zh-CN" sz="1600" dirty="0">
              <a:latin typeface="微软雅黑" panose="020B0503020204020204" charset="-122"/>
              <a:ea typeface="微软雅黑" panose="020B0503020204020204" charset="-122"/>
              <a:cs typeface="Open Sans" panose="020B0606030504020204" pitchFamily="34" charset="0"/>
            </a:endParaRPr>
          </a:p>
        </p:txBody>
      </p:sp>
      <p:sp>
        <p:nvSpPr>
          <p:cNvPr id="1625" name="形状"/>
          <p:cNvSpPr/>
          <p:nvPr/>
        </p:nvSpPr>
        <p:spPr>
          <a:xfrm>
            <a:off x="2458873"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2" name="形状">
            <a:extLst>
              <a:ext uri="{FF2B5EF4-FFF2-40B4-BE49-F238E27FC236}">
                <a16:creationId xmlns:a16="http://schemas.microsoft.com/office/drawing/2014/main" id="{CD8F3C54-EA82-43B1-AE44-2F35998EDF93}"/>
              </a:ext>
            </a:extLst>
          </p:cNvPr>
          <p:cNvSpPr/>
          <p:nvPr/>
        </p:nvSpPr>
        <p:spPr>
          <a:xfrm>
            <a:off x="5956336" y="234031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dirty="0"/>
          </a:p>
        </p:txBody>
      </p:sp>
      <p:sp>
        <p:nvSpPr>
          <p:cNvPr id="53" name="圆形">
            <a:extLst>
              <a:ext uri="{FF2B5EF4-FFF2-40B4-BE49-F238E27FC236}">
                <a16:creationId xmlns:a16="http://schemas.microsoft.com/office/drawing/2014/main" id="{933BCAB1-E63D-41BF-8A49-635321B11AF9}"/>
              </a:ext>
            </a:extLst>
          </p:cNvPr>
          <p:cNvSpPr/>
          <p:nvPr/>
        </p:nvSpPr>
        <p:spPr>
          <a:xfrm>
            <a:off x="5686476" y="4313387"/>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54" name="文本框 53">
            <a:extLst>
              <a:ext uri="{FF2B5EF4-FFF2-40B4-BE49-F238E27FC236}">
                <a16:creationId xmlns:a16="http://schemas.microsoft.com/office/drawing/2014/main" id="{75CA3878-B532-4AA2-BE93-40E9549DBFBC}"/>
              </a:ext>
            </a:extLst>
          </p:cNvPr>
          <p:cNvSpPr txBox="1"/>
          <p:nvPr/>
        </p:nvSpPr>
        <p:spPr>
          <a:xfrm>
            <a:off x="5214427" y="5430972"/>
            <a:ext cx="1786597" cy="338554"/>
          </a:xfrm>
          <a:prstGeom prst="rect">
            <a:avLst/>
          </a:prstGeom>
          <a:noFill/>
        </p:spPr>
        <p:txBody>
          <a:bodyPr wrap="square" rtlCol="0">
            <a:spAutoFit/>
          </a:bodyPr>
          <a:lstStyle/>
          <a:p>
            <a:pPr algn="ctr"/>
            <a:r>
              <a:rPr lang="zh-CN" altLang="en-US" sz="1600" dirty="0">
                <a:latin typeface="微软雅黑" panose="020B0503020204020204" charset="-122"/>
                <a:ea typeface="微软雅黑" panose="020B0503020204020204" charset="-122"/>
                <a:cs typeface="Open Sans" panose="020B0606030504020204" pitchFamily="34" charset="0"/>
              </a:rPr>
              <a:t>深入理解</a:t>
            </a:r>
            <a:r>
              <a:rPr lang="en-US" altLang="zh-CN" sz="1600" dirty="0">
                <a:latin typeface="微软雅黑" panose="020B0503020204020204" charset="-122"/>
                <a:ea typeface="微软雅黑" panose="020B0503020204020204" charset="-122"/>
                <a:cs typeface="Open Sans" panose="020B0606030504020204" pitchFamily="34" charset="0"/>
              </a:rPr>
              <a:t>Docker</a:t>
            </a:r>
          </a:p>
        </p:txBody>
      </p:sp>
      <p:sp>
        <p:nvSpPr>
          <p:cNvPr id="55" name="形状">
            <a:extLst>
              <a:ext uri="{FF2B5EF4-FFF2-40B4-BE49-F238E27FC236}">
                <a16:creationId xmlns:a16="http://schemas.microsoft.com/office/drawing/2014/main" id="{7D26EA6A-954D-4115-AC1C-9ED9576B68FA}"/>
              </a:ext>
            </a:extLst>
          </p:cNvPr>
          <p:cNvSpPr/>
          <p:nvPr/>
        </p:nvSpPr>
        <p:spPr>
          <a:xfrm>
            <a:off x="5967960" y="46079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56" name="形状">
            <a:extLst>
              <a:ext uri="{FF2B5EF4-FFF2-40B4-BE49-F238E27FC236}">
                <a16:creationId xmlns:a16="http://schemas.microsoft.com/office/drawing/2014/main" id="{7D252840-3532-40F1-B637-D70FB4075A25}"/>
              </a:ext>
            </a:extLst>
          </p:cNvPr>
          <p:cNvSpPr/>
          <p:nvPr/>
        </p:nvSpPr>
        <p:spPr>
          <a:xfrm>
            <a:off x="2458873" y="4604287"/>
            <a:ext cx="253935" cy="279328"/>
          </a:xfrm>
          <a:custGeom>
            <a:avLst/>
            <a:gdLst/>
            <a:ahLst/>
            <a:cxnLst>
              <a:cxn ang="0">
                <a:pos x="wd2" y="hd2"/>
              </a:cxn>
              <a:cxn ang="5400000">
                <a:pos x="wd2" y="hd2"/>
              </a:cxn>
              <a:cxn ang="10800000">
                <a:pos x="wd2" y="hd2"/>
              </a:cxn>
              <a:cxn ang="16200000">
                <a:pos x="wd2" y="hd2"/>
              </a:cxn>
            </a:cxnLst>
            <a:rect l="0" t="0" r="r" b="b"/>
            <a:pathLst>
              <a:path w="21600" h="21600" extrusionOk="0">
                <a:moveTo>
                  <a:pt x="20520" y="4979"/>
                </a:moveTo>
                <a:lnTo>
                  <a:pt x="7560" y="6792"/>
                </a:lnTo>
                <a:lnTo>
                  <a:pt x="7560" y="2876"/>
                </a:lnTo>
                <a:lnTo>
                  <a:pt x="20520" y="1063"/>
                </a:lnTo>
                <a:cubicBezTo>
                  <a:pt x="20520" y="1063"/>
                  <a:pt x="20520" y="4979"/>
                  <a:pt x="20520" y="4979"/>
                </a:cubicBezTo>
                <a:close/>
                <a:moveTo>
                  <a:pt x="18900" y="17673"/>
                </a:moveTo>
                <a:lnTo>
                  <a:pt x="16740" y="17673"/>
                </a:lnTo>
                <a:cubicBezTo>
                  <a:pt x="15845" y="17673"/>
                  <a:pt x="15120" y="17014"/>
                  <a:pt x="15120" y="16200"/>
                </a:cubicBezTo>
                <a:cubicBezTo>
                  <a:pt x="15120" y="15387"/>
                  <a:pt x="15845" y="14727"/>
                  <a:pt x="16740" y="14727"/>
                </a:cubicBezTo>
                <a:lnTo>
                  <a:pt x="18900" y="14727"/>
                </a:lnTo>
                <a:cubicBezTo>
                  <a:pt x="19795" y="14727"/>
                  <a:pt x="20520" y="15387"/>
                  <a:pt x="20520" y="16200"/>
                </a:cubicBezTo>
                <a:cubicBezTo>
                  <a:pt x="20520" y="17014"/>
                  <a:pt x="19795" y="17673"/>
                  <a:pt x="18900" y="17673"/>
                </a:cubicBezTo>
                <a:moveTo>
                  <a:pt x="4860" y="20618"/>
                </a:moveTo>
                <a:lnTo>
                  <a:pt x="2700" y="20618"/>
                </a:lnTo>
                <a:cubicBezTo>
                  <a:pt x="1805" y="20618"/>
                  <a:pt x="1080" y="19959"/>
                  <a:pt x="1080" y="19146"/>
                </a:cubicBezTo>
                <a:cubicBezTo>
                  <a:pt x="1080" y="18332"/>
                  <a:pt x="1805" y="17673"/>
                  <a:pt x="2700" y="17673"/>
                </a:cubicBezTo>
                <a:lnTo>
                  <a:pt x="4860" y="17673"/>
                </a:lnTo>
                <a:cubicBezTo>
                  <a:pt x="5755" y="17673"/>
                  <a:pt x="6480" y="18332"/>
                  <a:pt x="6480" y="19146"/>
                </a:cubicBezTo>
                <a:cubicBezTo>
                  <a:pt x="6480" y="19959"/>
                  <a:pt x="5755" y="20618"/>
                  <a:pt x="4860" y="20618"/>
                </a:cubicBezTo>
                <a:moveTo>
                  <a:pt x="21060" y="0"/>
                </a:moveTo>
                <a:cubicBezTo>
                  <a:pt x="21031" y="0"/>
                  <a:pt x="21006" y="11"/>
                  <a:pt x="20980" y="15"/>
                </a:cubicBezTo>
                <a:lnTo>
                  <a:pt x="20978" y="6"/>
                </a:lnTo>
                <a:lnTo>
                  <a:pt x="6938" y="1969"/>
                </a:lnTo>
                <a:lnTo>
                  <a:pt x="6940" y="1979"/>
                </a:lnTo>
                <a:cubicBezTo>
                  <a:pt x="6681" y="2016"/>
                  <a:pt x="6480" y="2210"/>
                  <a:pt x="6480" y="2455"/>
                </a:cubicBezTo>
                <a:lnTo>
                  <a:pt x="6480" y="17193"/>
                </a:lnTo>
                <a:cubicBezTo>
                  <a:pt x="6028" y="16882"/>
                  <a:pt x="5471" y="16691"/>
                  <a:pt x="4860" y="16691"/>
                </a:cubicBezTo>
                <a:lnTo>
                  <a:pt x="2700" y="16691"/>
                </a:lnTo>
                <a:cubicBezTo>
                  <a:pt x="1209" y="16691"/>
                  <a:pt x="0" y="17790"/>
                  <a:pt x="0" y="19146"/>
                </a:cubicBezTo>
                <a:cubicBezTo>
                  <a:pt x="0" y="20501"/>
                  <a:pt x="1209" y="21600"/>
                  <a:pt x="2700" y="21600"/>
                </a:cubicBezTo>
                <a:lnTo>
                  <a:pt x="4860" y="21600"/>
                </a:lnTo>
                <a:cubicBezTo>
                  <a:pt x="6352" y="21600"/>
                  <a:pt x="7560" y="20501"/>
                  <a:pt x="7560" y="19146"/>
                </a:cubicBezTo>
                <a:lnTo>
                  <a:pt x="7560" y="7785"/>
                </a:lnTo>
                <a:lnTo>
                  <a:pt x="20520" y="5972"/>
                </a:lnTo>
                <a:lnTo>
                  <a:pt x="20520" y="14248"/>
                </a:lnTo>
                <a:cubicBezTo>
                  <a:pt x="20068" y="13937"/>
                  <a:pt x="19511" y="13745"/>
                  <a:pt x="18900" y="13745"/>
                </a:cubicBezTo>
                <a:lnTo>
                  <a:pt x="16740" y="13745"/>
                </a:lnTo>
                <a:cubicBezTo>
                  <a:pt x="15249" y="13745"/>
                  <a:pt x="14040" y="14845"/>
                  <a:pt x="14040" y="16200"/>
                </a:cubicBezTo>
                <a:cubicBezTo>
                  <a:pt x="14040" y="17556"/>
                  <a:pt x="15249" y="18655"/>
                  <a:pt x="16740" y="18655"/>
                </a:cubicBezTo>
                <a:lnTo>
                  <a:pt x="18900" y="18655"/>
                </a:lnTo>
                <a:cubicBezTo>
                  <a:pt x="20392" y="18655"/>
                  <a:pt x="21600" y="17556"/>
                  <a:pt x="21600" y="16200"/>
                </a:cubicBezTo>
                <a:lnTo>
                  <a:pt x="21600" y="491"/>
                </a:lnTo>
                <a:cubicBezTo>
                  <a:pt x="21600" y="220"/>
                  <a:pt x="21358" y="0"/>
                  <a:pt x="21060" y="0"/>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
        <p:nvSpPr>
          <p:cNvPr id="20" name="形状">
            <a:extLst>
              <a:ext uri="{FF2B5EF4-FFF2-40B4-BE49-F238E27FC236}">
                <a16:creationId xmlns:a16="http://schemas.microsoft.com/office/drawing/2014/main" id="{DEB779AE-3CDD-4BF6-ABFF-C432DE058235}"/>
              </a:ext>
            </a:extLst>
          </p:cNvPr>
          <p:cNvSpPr/>
          <p:nvPr/>
        </p:nvSpPr>
        <p:spPr>
          <a:xfrm>
            <a:off x="9473319" y="4549661"/>
            <a:ext cx="388580" cy="388580"/>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rgbClr val="FFFFFF"/>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Lato Light"/>
                <a:ea typeface="Lato Light"/>
                <a:cs typeface="Lato Light"/>
                <a:sym typeface="Lato Light"/>
              </a:defRPr>
            </a:pPr>
            <a:endParaRPr sz="1450"/>
          </a:p>
        </p:txBody>
      </p:sp>
      <p:sp>
        <p:nvSpPr>
          <p:cNvPr id="21" name="圆形">
            <a:extLst>
              <a:ext uri="{FF2B5EF4-FFF2-40B4-BE49-F238E27FC236}">
                <a16:creationId xmlns:a16="http://schemas.microsoft.com/office/drawing/2014/main" id="{DE8BF3BD-9C0A-4D7E-B658-76214874333D}"/>
              </a:ext>
            </a:extLst>
          </p:cNvPr>
          <p:cNvSpPr/>
          <p:nvPr/>
        </p:nvSpPr>
        <p:spPr>
          <a:xfrm>
            <a:off x="9195563" y="4313386"/>
            <a:ext cx="842501" cy="842501"/>
          </a:xfrm>
          <a:prstGeom prst="ellipse">
            <a:avLst/>
          </a:prstGeom>
          <a:solidFill>
            <a:schemeClr val="accent5">
              <a:lumMod val="20000"/>
              <a:lumOff val="80000"/>
            </a:schemeClr>
          </a:solidFill>
          <a:ln w="12700">
            <a:miter lim="400000"/>
          </a:ln>
        </p:spPr>
        <p:txBody>
          <a:bodyPr lIns="22860" rIns="22860" anchor="ctr"/>
          <a:lstStyle/>
          <a:p>
            <a:pPr algn="ctr">
              <a:defRPr>
                <a:solidFill>
                  <a:srgbClr val="FFFFFF"/>
                </a:solidFill>
              </a:defRPr>
            </a:pPr>
            <a:endParaRPr sz="900" dirty="0"/>
          </a:p>
        </p:txBody>
      </p:sp>
      <p:sp>
        <p:nvSpPr>
          <p:cNvPr id="22" name="文本框 21">
            <a:extLst>
              <a:ext uri="{FF2B5EF4-FFF2-40B4-BE49-F238E27FC236}">
                <a16:creationId xmlns:a16="http://schemas.microsoft.com/office/drawing/2014/main" id="{9D061ADD-2B1D-487A-854D-14FB5F42550C}"/>
              </a:ext>
            </a:extLst>
          </p:cNvPr>
          <p:cNvSpPr txBox="1"/>
          <p:nvPr/>
        </p:nvSpPr>
        <p:spPr>
          <a:xfrm>
            <a:off x="8630589" y="5439044"/>
            <a:ext cx="1972448"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cs typeface="Open Sans" panose="020B0606030504020204" pitchFamily="34" charset="0"/>
              </a:rPr>
              <a:t>Mesos</a:t>
            </a:r>
            <a:r>
              <a:rPr lang="zh-CN" altLang="en-US" sz="1600" dirty="0">
                <a:latin typeface="微软雅黑" panose="020B0503020204020204" charset="-122"/>
                <a:ea typeface="微软雅黑" panose="020B0503020204020204" charset="-122"/>
                <a:cs typeface="Open Sans" panose="020B0606030504020204" pitchFamily="34" charset="0"/>
              </a:rPr>
              <a:t>与</a:t>
            </a:r>
            <a:r>
              <a:rPr lang="en-US" altLang="zh-CN" sz="1600" dirty="0">
                <a:latin typeface="微软雅黑" panose="020B0503020204020204" charset="-122"/>
                <a:ea typeface="微软雅黑" panose="020B0503020204020204" charset="-122"/>
                <a:cs typeface="Open Sans" panose="020B0606030504020204" pitchFamily="34" charset="0"/>
              </a:rPr>
              <a:t>Chronos</a:t>
            </a:r>
          </a:p>
        </p:txBody>
      </p:sp>
      <p:sp>
        <p:nvSpPr>
          <p:cNvPr id="24" name="形状">
            <a:extLst>
              <a:ext uri="{FF2B5EF4-FFF2-40B4-BE49-F238E27FC236}">
                <a16:creationId xmlns:a16="http://schemas.microsoft.com/office/drawing/2014/main" id="{0C9CF1D6-1DBC-4B22-A6C8-B2C064CB9D97}"/>
              </a:ext>
            </a:extLst>
          </p:cNvPr>
          <p:cNvSpPr/>
          <p:nvPr/>
        </p:nvSpPr>
        <p:spPr>
          <a:xfrm>
            <a:off x="9473319" y="460428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rgbClr val="737572"/>
          </a:solidFill>
          <a:ln w="12700">
            <a:miter lim="400000"/>
          </a:ln>
        </p:spPr>
        <p:txBody>
          <a:bodyPr lIns="22860" rIns="22860" anchor="ctr"/>
          <a:lstStyle/>
          <a:p>
            <a:pPr defTabSz="227965">
              <a:defRPr sz="29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45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成组"/>
          <p:cNvSpPr/>
          <p:nvPr/>
        </p:nvSpPr>
        <p:spPr>
          <a:xfrm>
            <a:off x="1453820" y="3654806"/>
            <a:ext cx="5373266" cy="1731243"/>
          </a:xfrm>
          <a:prstGeom prst="rect">
            <a:avLst/>
          </a:prstGeom>
          <a:ln w="12700">
            <a:miter lim="400000"/>
          </a:ln>
        </p:spPr>
        <p:txBody>
          <a:bodyPr wrap="none" lIns="0" tIns="0" rIns="0" bIns="0" anchor="ctr">
            <a:spAutoFit/>
          </a:bodyPr>
          <a:lstStyle>
            <a:lvl1pPr defTabSz="1828165">
              <a:lnSpc>
                <a:spcPts val="13500"/>
              </a:lnSpc>
              <a:defRPr sz="13600" b="1" spc="150">
                <a:solidFill>
                  <a:srgbClr val="39C373"/>
                </a:solidFill>
                <a:latin typeface="Helvetica Neue"/>
                <a:ea typeface="Helvetica Neue"/>
                <a:cs typeface="Helvetica Neue"/>
                <a:sym typeface="Helvetica Neue"/>
              </a:defRPr>
            </a:lvl1pPr>
          </a:lstStyle>
          <a:p>
            <a:r>
              <a:rPr sz="6800"/>
              <a:t>THANK YOU</a:t>
            </a:r>
          </a:p>
        </p:txBody>
      </p:sp>
      <p:sp>
        <p:nvSpPr>
          <p:cNvPr id="152" name="Thanks for watching"/>
          <p:cNvSpPr/>
          <p:nvPr/>
        </p:nvSpPr>
        <p:spPr>
          <a:xfrm>
            <a:off x="1588583" y="5233353"/>
            <a:ext cx="2609432" cy="328295"/>
          </a:xfrm>
          <a:prstGeom prst="rect">
            <a:avLst/>
          </a:prstGeom>
          <a:ln w="12700">
            <a:miter lim="400000"/>
          </a:ln>
        </p:spPr>
        <p:txBody>
          <a:bodyPr wrap="none" lIns="25400" tIns="25400" rIns="25400" bIns="25400" anchor="ctr">
            <a:spAutoFit/>
          </a:bodyPr>
          <a:lstStyle>
            <a:lvl1pPr defTabSz="1828165">
              <a:defRPr sz="3600" spc="192">
                <a:solidFill>
                  <a:srgbClr val="596174"/>
                </a:solidFill>
                <a:latin typeface="Helvetica Neue"/>
                <a:ea typeface="Helvetica Neue"/>
                <a:cs typeface="Helvetica Neue"/>
                <a:sym typeface="Helvetica Neue"/>
              </a:defRPr>
            </a:lvl1pPr>
          </a:lstStyle>
          <a:p>
            <a:r>
              <a:rPr sz="1800"/>
              <a:t>Thanks for watching</a:t>
            </a:r>
          </a:p>
        </p:txBody>
      </p:sp>
      <p:sp>
        <p:nvSpPr>
          <p:cNvPr id="153" name="矩形"/>
          <p:cNvSpPr/>
          <p:nvPr/>
        </p:nvSpPr>
        <p:spPr>
          <a:xfrm>
            <a:off x="7155212" y="4419505"/>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sp>
        <p:nvSpPr>
          <p:cNvPr id="154" name="矩形"/>
          <p:cNvSpPr/>
          <p:nvPr/>
        </p:nvSpPr>
        <p:spPr>
          <a:xfrm>
            <a:off x="-5189188" y="5381498"/>
            <a:ext cx="6350001" cy="32005"/>
          </a:xfrm>
          <a:prstGeom prst="rect">
            <a:avLst/>
          </a:prstGeom>
          <a:solidFill>
            <a:srgbClr val="596174"/>
          </a:solidFill>
          <a:ln w="12700">
            <a:miter lim="400000"/>
          </a:ln>
        </p:spPr>
        <p:txBody>
          <a:bodyPr lIns="22860" rIns="22860" anchor="ctr"/>
          <a:lstStyle/>
          <a:p>
            <a:pPr defTabSz="913765">
              <a:defRPr sz="3600">
                <a:solidFill>
                  <a:srgbClr val="FFFFFF"/>
                </a:solidFill>
                <a:latin typeface="Source Sans Pro Regular"/>
                <a:ea typeface="Source Sans Pro Regular"/>
                <a:cs typeface="Source Sans Pro Regular"/>
                <a:sym typeface="Source Sans Pro Regular"/>
              </a:defRPr>
            </a:pPr>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1944" y="688258"/>
            <a:ext cx="1935759" cy="6549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2137947E-A988-44A9-A16A-8CB0B5C880A7}"/>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13DAB8CB-D4C5-46AD-8E5B-82BF3E147216}"/>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A3F0B7AA-6A83-4DB6-A301-F452D1AAD8D8}"/>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B38561A4-DFB1-4F46-83F9-F2735CC5727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1</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AFF62B89-12A4-4D44-B1F4-C1003559F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85587FCD-DDC0-4FDF-9AE3-5BF7E99E58C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A40B953-8D82-43ED-A322-BC0D57707928}"/>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是什么？</a:t>
              </a:r>
            </a:p>
          </p:txBody>
        </p:sp>
      </p:grpSp>
      <p:sp>
        <p:nvSpPr>
          <p:cNvPr id="10" name="文本框 9">
            <a:extLst>
              <a:ext uri="{FF2B5EF4-FFF2-40B4-BE49-F238E27FC236}">
                <a16:creationId xmlns:a16="http://schemas.microsoft.com/office/drawing/2014/main" id="{6AEAB3F4-4E01-410D-8478-0871F99829DD}"/>
              </a:ext>
            </a:extLst>
          </p:cNvPr>
          <p:cNvSpPr txBox="1"/>
          <p:nvPr/>
        </p:nvSpPr>
        <p:spPr>
          <a:xfrm>
            <a:off x="2010561" y="2007066"/>
            <a:ext cx="8170877" cy="3416320"/>
          </a:xfrm>
          <a:prstGeom prst="rect">
            <a:avLst/>
          </a:prstGeom>
          <a:noFill/>
        </p:spPr>
        <p:txBody>
          <a:bodyPr wrap="square" rtlCol="0">
            <a:spAutoFit/>
          </a:bodyPr>
          <a:lstStyle/>
          <a:p>
            <a:r>
              <a:rPr lang="en-US" altLang="zh-CN" dirty="0"/>
              <a:t>Docker is a computer program that performs operating-system-level virtualization, also known as “containerization”. It was first released in 2013 and is developed by Docker, Inc.</a:t>
            </a:r>
          </a:p>
          <a:p>
            <a:endParaRPr lang="en-US" altLang="zh-CN" dirty="0"/>
          </a:p>
          <a:p>
            <a:r>
              <a:rPr lang="en-US" altLang="zh-CN" dirty="0"/>
              <a:t>Docker is used to run software packages called "containers". Containers are isolated from each other and bundle their own application, tools, libraries and configuration files; they can communicate with each other through well-defined channels. All containers are run by a single operating system kernel and are thus more lightweight than virtual machines. Containers are created from "images" that specify their precise contents. Images are often created by combining and modifying standard images downloaded from public repositories.</a:t>
            </a:r>
          </a:p>
          <a:p>
            <a:r>
              <a:rPr lang="en-US" altLang="zh-CN" dirty="0"/>
              <a:t>							——</a:t>
            </a:r>
            <a:r>
              <a:rPr lang="zh-CN" altLang="en-US" dirty="0"/>
              <a:t>维基百科</a:t>
            </a:r>
            <a:endParaRPr lang="en-US" altLang="zh-CN" dirty="0"/>
          </a:p>
        </p:txBody>
      </p:sp>
    </p:spTree>
    <p:extLst>
      <p:ext uri="{BB962C8B-B14F-4D97-AF65-F5344CB8AC3E}">
        <p14:creationId xmlns:p14="http://schemas.microsoft.com/office/powerpoint/2010/main" val="278114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2</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2" name="图片 11">
            <a:extLst>
              <a:ext uri="{FF2B5EF4-FFF2-40B4-BE49-F238E27FC236}">
                <a16:creationId xmlns:a16="http://schemas.microsoft.com/office/drawing/2014/main" id="{456ED886-BD68-4CD3-97C9-CCBC23BC7F47}"/>
              </a:ext>
            </a:extLst>
          </p:cNvPr>
          <p:cNvPicPr>
            <a:picLocks noChangeAspect="1"/>
          </p:cNvPicPr>
          <p:nvPr/>
        </p:nvPicPr>
        <p:blipFill>
          <a:blip r:embed="rId3"/>
          <a:stretch>
            <a:fillRect/>
          </a:stretch>
        </p:blipFill>
        <p:spPr>
          <a:xfrm>
            <a:off x="890717" y="1667312"/>
            <a:ext cx="4859456" cy="4055566"/>
          </a:xfrm>
          <a:prstGeom prst="rect">
            <a:avLst/>
          </a:prstGeom>
        </p:spPr>
      </p:pic>
      <p:pic>
        <p:nvPicPr>
          <p:cNvPr id="14" name="图片 13">
            <a:extLst>
              <a:ext uri="{FF2B5EF4-FFF2-40B4-BE49-F238E27FC236}">
                <a16:creationId xmlns:a16="http://schemas.microsoft.com/office/drawing/2014/main" id="{3D021986-6058-4081-A8A0-6A434C9CACBA}"/>
              </a:ext>
            </a:extLst>
          </p:cNvPr>
          <p:cNvPicPr>
            <a:picLocks noChangeAspect="1"/>
          </p:cNvPicPr>
          <p:nvPr/>
        </p:nvPicPr>
        <p:blipFill>
          <a:blip r:embed="rId4"/>
          <a:stretch>
            <a:fillRect/>
          </a:stretch>
        </p:blipFill>
        <p:spPr>
          <a:xfrm>
            <a:off x="6012109" y="1667312"/>
            <a:ext cx="4496155" cy="4055566"/>
          </a:xfrm>
          <a:prstGeom prst="rect">
            <a:avLst/>
          </a:prstGeom>
        </p:spPr>
      </p:pic>
      <p:sp>
        <p:nvSpPr>
          <p:cNvPr id="15" name="文本框 14">
            <a:extLst>
              <a:ext uri="{FF2B5EF4-FFF2-40B4-BE49-F238E27FC236}">
                <a16:creationId xmlns:a16="http://schemas.microsoft.com/office/drawing/2014/main" id="{7023E734-1DCF-4A46-8B8C-D3D20FD3E12B}"/>
              </a:ext>
            </a:extLst>
          </p:cNvPr>
          <p:cNvSpPr txBox="1"/>
          <p:nvPr/>
        </p:nvSpPr>
        <p:spPr>
          <a:xfrm>
            <a:off x="2552852" y="5872294"/>
            <a:ext cx="1535186" cy="369332"/>
          </a:xfrm>
          <a:prstGeom prst="rect">
            <a:avLst/>
          </a:prstGeom>
          <a:noFill/>
        </p:spPr>
        <p:txBody>
          <a:bodyPr wrap="square" rtlCol="0">
            <a:spAutoFit/>
          </a:bodyPr>
          <a:lstStyle/>
          <a:p>
            <a:r>
              <a:rPr lang="zh-CN" altLang="en-US" dirty="0"/>
              <a:t>虚拟机</a:t>
            </a:r>
          </a:p>
        </p:txBody>
      </p:sp>
      <p:sp>
        <p:nvSpPr>
          <p:cNvPr id="16" name="文本框 15">
            <a:extLst>
              <a:ext uri="{FF2B5EF4-FFF2-40B4-BE49-F238E27FC236}">
                <a16:creationId xmlns:a16="http://schemas.microsoft.com/office/drawing/2014/main" id="{EFB31BF0-6A0B-4FE0-B2D7-361CFB7895E4}"/>
              </a:ext>
            </a:extLst>
          </p:cNvPr>
          <p:cNvSpPr txBox="1"/>
          <p:nvPr/>
        </p:nvSpPr>
        <p:spPr>
          <a:xfrm>
            <a:off x="7819764" y="5873693"/>
            <a:ext cx="1535186"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312766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4">
            <a:extLst>
              <a:ext uri="{FF2B5EF4-FFF2-40B4-BE49-F238E27FC236}">
                <a16:creationId xmlns:a16="http://schemas.microsoft.com/office/drawing/2014/main" id="{E9447782-4F77-4275-AED3-6338F6A33FD5}"/>
              </a:ext>
            </a:extLst>
          </p:cNvPr>
          <p:cNvGrpSpPr/>
          <p:nvPr/>
        </p:nvGrpSpPr>
        <p:grpSpPr>
          <a:xfrm>
            <a:off x="409732" y="301493"/>
            <a:ext cx="11372537" cy="479113"/>
            <a:chOff x="353962" y="302459"/>
            <a:chExt cx="11372537" cy="479113"/>
          </a:xfrm>
        </p:grpSpPr>
        <p:grpSp>
          <p:nvGrpSpPr>
            <p:cNvPr id="3" name="组 55">
              <a:extLst>
                <a:ext uri="{FF2B5EF4-FFF2-40B4-BE49-F238E27FC236}">
                  <a16:creationId xmlns:a16="http://schemas.microsoft.com/office/drawing/2014/main" id="{367D7197-5A84-4F52-B52B-567A15203D6B}"/>
                </a:ext>
              </a:extLst>
            </p:cNvPr>
            <p:cNvGrpSpPr/>
            <p:nvPr/>
          </p:nvGrpSpPr>
          <p:grpSpPr>
            <a:xfrm>
              <a:off x="11275695" y="334716"/>
              <a:ext cx="450804" cy="446856"/>
              <a:chOff x="11208773" y="397002"/>
              <a:chExt cx="450804" cy="446856"/>
            </a:xfrm>
          </p:grpSpPr>
          <p:sp>
            <p:nvSpPr>
              <p:cNvPr id="7" name="椭圆 6">
                <a:extLst>
                  <a:ext uri="{FF2B5EF4-FFF2-40B4-BE49-F238E27FC236}">
                    <a16:creationId xmlns:a16="http://schemas.microsoft.com/office/drawing/2014/main" id="{3A3F8F58-8B2E-44DD-B753-2269E648D55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8" name="文本框 7">
                <a:extLst>
                  <a:ext uri="{FF2B5EF4-FFF2-40B4-BE49-F238E27FC236}">
                    <a16:creationId xmlns:a16="http://schemas.microsoft.com/office/drawing/2014/main" id="{E291FF9B-1BBC-4F21-BB66-E690DBCC3B5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3</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4" name="图片 3">
              <a:extLst>
                <a:ext uri="{FF2B5EF4-FFF2-40B4-BE49-F238E27FC236}">
                  <a16:creationId xmlns:a16="http://schemas.microsoft.com/office/drawing/2014/main" id="{0CB28F1D-21A3-4A59-87CE-9080609B6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5" name="直线连接符 57">
              <a:extLst>
                <a:ext uri="{FF2B5EF4-FFF2-40B4-BE49-F238E27FC236}">
                  <a16:creationId xmlns:a16="http://schemas.microsoft.com/office/drawing/2014/main" id="{342F032C-A372-41D0-90B0-49D03A075FF4}"/>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C7BC33C6-122F-4B39-B54E-2A6E5EBB5EE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与虚拟机的区别</a:t>
              </a:r>
            </a:p>
          </p:txBody>
        </p:sp>
      </p:grpSp>
      <p:pic>
        <p:nvPicPr>
          <p:cNvPr id="10" name="图片 9">
            <a:extLst>
              <a:ext uri="{FF2B5EF4-FFF2-40B4-BE49-F238E27FC236}">
                <a16:creationId xmlns:a16="http://schemas.microsoft.com/office/drawing/2014/main" id="{A7182BB5-DA21-4587-ADC4-5D165CCFBD12}"/>
              </a:ext>
            </a:extLst>
          </p:cNvPr>
          <p:cNvPicPr>
            <a:picLocks noChangeAspect="1"/>
          </p:cNvPicPr>
          <p:nvPr/>
        </p:nvPicPr>
        <p:blipFill>
          <a:blip r:embed="rId3"/>
          <a:stretch>
            <a:fillRect/>
          </a:stretch>
        </p:blipFill>
        <p:spPr>
          <a:xfrm>
            <a:off x="457213" y="1949130"/>
            <a:ext cx="3333041" cy="2959740"/>
          </a:xfrm>
          <a:prstGeom prst="rect">
            <a:avLst/>
          </a:prstGeom>
        </p:spPr>
      </p:pic>
      <p:pic>
        <p:nvPicPr>
          <p:cNvPr id="13" name="图片 12">
            <a:extLst>
              <a:ext uri="{FF2B5EF4-FFF2-40B4-BE49-F238E27FC236}">
                <a16:creationId xmlns:a16="http://schemas.microsoft.com/office/drawing/2014/main" id="{EA56084C-5F76-491A-A2FF-3781A03FE419}"/>
              </a:ext>
            </a:extLst>
          </p:cNvPr>
          <p:cNvPicPr>
            <a:picLocks noChangeAspect="1"/>
          </p:cNvPicPr>
          <p:nvPr/>
        </p:nvPicPr>
        <p:blipFill>
          <a:blip r:embed="rId4"/>
          <a:stretch>
            <a:fillRect/>
          </a:stretch>
        </p:blipFill>
        <p:spPr>
          <a:xfrm>
            <a:off x="3930939" y="1949130"/>
            <a:ext cx="3788512" cy="2959740"/>
          </a:xfrm>
          <a:prstGeom prst="rect">
            <a:avLst/>
          </a:prstGeom>
        </p:spPr>
      </p:pic>
      <p:pic>
        <p:nvPicPr>
          <p:cNvPr id="18" name="图片 17">
            <a:extLst>
              <a:ext uri="{FF2B5EF4-FFF2-40B4-BE49-F238E27FC236}">
                <a16:creationId xmlns:a16="http://schemas.microsoft.com/office/drawing/2014/main" id="{44D95D00-86E9-4399-AB01-F81147AA1193}"/>
              </a:ext>
            </a:extLst>
          </p:cNvPr>
          <p:cNvPicPr>
            <a:picLocks noChangeAspect="1"/>
          </p:cNvPicPr>
          <p:nvPr/>
        </p:nvPicPr>
        <p:blipFill>
          <a:blip r:embed="rId5"/>
          <a:stretch>
            <a:fillRect/>
          </a:stretch>
        </p:blipFill>
        <p:spPr>
          <a:xfrm>
            <a:off x="7920940" y="1949130"/>
            <a:ext cx="3672646" cy="2959740"/>
          </a:xfrm>
          <a:prstGeom prst="rect">
            <a:avLst/>
          </a:prstGeom>
        </p:spPr>
      </p:pic>
      <p:sp>
        <p:nvSpPr>
          <p:cNvPr id="20" name="文本框 19">
            <a:extLst>
              <a:ext uri="{FF2B5EF4-FFF2-40B4-BE49-F238E27FC236}">
                <a16:creationId xmlns:a16="http://schemas.microsoft.com/office/drawing/2014/main" id="{342FDC20-9BC5-4A2A-B03C-1F14EE3ADC78}"/>
              </a:ext>
            </a:extLst>
          </p:cNvPr>
          <p:cNvSpPr txBox="1"/>
          <p:nvPr/>
        </p:nvSpPr>
        <p:spPr>
          <a:xfrm>
            <a:off x="5235627" y="5111695"/>
            <a:ext cx="1179135" cy="369332"/>
          </a:xfrm>
          <a:prstGeom prst="rect">
            <a:avLst/>
          </a:prstGeom>
          <a:noFill/>
        </p:spPr>
        <p:txBody>
          <a:bodyPr wrap="square" rtlCol="0">
            <a:spAutoFit/>
          </a:bodyPr>
          <a:lstStyle/>
          <a:p>
            <a:r>
              <a:rPr lang="zh-CN" altLang="en-US" dirty="0"/>
              <a:t>虚拟机</a:t>
            </a:r>
          </a:p>
        </p:txBody>
      </p:sp>
      <p:sp>
        <p:nvSpPr>
          <p:cNvPr id="21" name="文本框 20">
            <a:extLst>
              <a:ext uri="{FF2B5EF4-FFF2-40B4-BE49-F238E27FC236}">
                <a16:creationId xmlns:a16="http://schemas.microsoft.com/office/drawing/2014/main" id="{247A1988-C7A8-4846-93D1-E7D0BA2B6B30}"/>
              </a:ext>
            </a:extLst>
          </p:cNvPr>
          <p:cNvSpPr txBox="1"/>
          <p:nvPr/>
        </p:nvSpPr>
        <p:spPr>
          <a:xfrm>
            <a:off x="1364127" y="5143851"/>
            <a:ext cx="1179135" cy="369332"/>
          </a:xfrm>
          <a:prstGeom prst="rect">
            <a:avLst/>
          </a:prstGeom>
          <a:noFill/>
        </p:spPr>
        <p:txBody>
          <a:bodyPr wrap="square" rtlCol="0">
            <a:spAutoFit/>
          </a:bodyPr>
          <a:lstStyle/>
          <a:p>
            <a:r>
              <a:rPr lang="zh-CN" altLang="en-US" dirty="0"/>
              <a:t>物理机</a:t>
            </a:r>
          </a:p>
        </p:txBody>
      </p:sp>
      <p:sp>
        <p:nvSpPr>
          <p:cNvPr id="22" name="文本框 21">
            <a:extLst>
              <a:ext uri="{FF2B5EF4-FFF2-40B4-BE49-F238E27FC236}">
                <a16:creationId xmlns:a16="http://schemas.microsoft.com/office/drawing/2014/main" id="{E39A021B-EC3B-4EDC-9AA4-D8F06760C394}"/>
              </a:ext>
            </a:extLst>
          </p:cNvPr>
          <p:cNvSpPr txBox="1"/>
          <p:nvPr/>
        </p:nvSpPr>
        <p:spPr>
          <a:xfrm>
            <a:off x="9167695" y="5145251"/>
            <a:ext cx="1179135" cy="369332"/>
          </a:xfrm>
          <a:prstGeom prst="rect">
            <a:avLst/>
          </a:prstGeom>
          <a:noFill/>
        </p:spPr>
        <p:txBody>
          <a:bodyPr wrap="square" rtlCol="0">
            <a:spAutoFit/>
          </a:bodyPr>
          <a:lstStyle/>
          <a:p>
            <a:r>
              <a:rPr lang="en-US" altLang="zh-CN" dirty="0"/>
              <a:t>Docker</a:t>
            </a:r>
            <a:endParaRPr lang="zh-CN" altLang="en-US" dirty="0"/>
          </a:p>
        </p:txBody>
      </p:sp>
    </p:spTree>
    <p:extLst>
      <p:ext uri="{BB962C8B-B14F-4D97-AF65-F5344CB8AC3E}">
        <p14:creationId xmlns:p14="http://schemas.microsoft.com/office/powerpoint/2010/main" val="407415391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563D5CB7-25DE-414C-938E-E4C76FCDE17E}"/>
              </a:ext>
            </a:extLst>
          </p:cNvPr>
          <p:cNvGrpSpPr/>
          <p:nvPr/>
        </p:nvGrpSpPr>
        <p:grpSpPr>
          <a:xfrm>
            <a:off x="409732" y="301493"/>
            <a:ext cx="11372537" cy="724754"/>
            <a:chOff x="353962" y="302459"/>
            <a:chExt cx="11372537" cy="724754"/>
          </a:xfrm>
        </p:grpSpPr>
        <p:grpSp>
          <p:nvGrpSpPr>
            <p:cNvPr id="4" name="组 55">
              <a:extLst>
                <a:ext uri="{FF2B5EF4-FFF2-40B4-BE49-F238E27FC236}">
                  <a16:creationId xmlns:a16="http://schemas.microsoft.com/office/drawing/2014/main" id="{BBD6E709-D232-4736-8308-3A5F0E3214F5}"/>
                </a:ext>
              </a:extLst>
            </p:cNvPr>
            <p:cNvGrpSpPr/>
            <p:nvPr/>
          </p:nvGrpSpPr>
          <p:grpSpPr>
            <a:xfrm>
              <a:off x="11275695" y="334716"/>
              <a:ext cx="450804" cy="692497"/>
              <a:chOff x="11208773" y="397002"/>
              <a:chExt cx="450804" cy="692497"/>
            </a:xfrm>
          </p:grpSpPr>
          <p:sp>
            <p:nvSpPr>
              <p:cNvPr id="8" name="椭圆 7">
                <a:extLst>
                  <a:ext uri="{FF2B5EF4-FFF2-40B4-BE49-F238E27FC236}">
                    <a16:creationId xmlns:a16="http://schemas.microsoft.com/office/drawing/2014/main" id="{AF7D7943-7647-45C6-8948-1A7A23E08876}"/>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6C455895-2118-4520-A9F0-EA6DA33436FF}"/>
                  </a:ext>
                </a:extLst>
              </p:cNvPr>
              <p:cNvSpPr txBox="1"/>
              <p:nvPr/>
            </p:nvSpPr>
            <p:spPr>
              <a:xfrm>
                <a:off x="11331677" y="443168"/>
                <a:ext cx="199394" cy="646331"/>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4	</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7C6D17E9-31E2-4CD4-A6F0-C06709F4A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FE04C1B9-B5C6-4655-8CFA-C2D1BDC75DF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DAC3A74-3276-43F6-BFFC-1139B0F3DAFF}"/>
                </a:ext>
              </a:extLst>
            </p:cNvPr>
            <p:cNvSpPr/>
            <p:nvPr/>
          </p:nvSpPr>
          <p:spPr>
            <a:xfrm>
              <a:off x="1965495" y="334716"/>
              <a:ext cx="3162652" cy="369332"/>
            </a:xfrm>
            <a:prstGeom prst="rect">
              <a:avLst/>
            </a:prstGeom>
          </p:spPr>
          <p:txBody>
            <a:bodyPr wrap="square">
              <a:spAutoFit/>
            </a:bodyPr>
            <a:lstStyle/>
            <a:p>
              <a:r>
                <a:rPr lang="zh-CN" altLang="en-US" dirty="0">
                  <a:solidFill>
                    <a:schemeClr val="bg1">
                      <a:lumMod val="50000"/>
                    </a:schemeClr>
                  </a:solidFill>
                </a:rPr>
                <a:t>为什么使用</a:t>
              </a:r>
              <a:r>
                <a:rPr lang="en-US" altLang="zh-CN" dirty="0">
                  <a:solidFill>
                    <a:schemeClr val="bg1">
                      <a:lumMod val="50000"/>
                    </a:schemeClr>
                  </a:solidFill>
                </a:rPr>
                <a:t>Docker</a:t>
              </a:r>
              <a:r>
                <a:rPr lang="zh-CN" altLang="en-US" dirty="0">
                  <a:solidFill>
                    <a:schemeClr val="bg1">
                      <a:lumMod val="50000"/>
                    </a:schemeClr>
                  </a:solidFill>
                </a:rPr>
                <a:t>？</a:t>
              </a:r>
            </a:p>
          </p:txBody>
        </p:sp>
      </p:grpSp>
      <p:sp>
        <p:nvSpPr>
          <p:cNvPr id="10" name="文本框 9">
            <a:extLst>
              <a:ext uri="{FF2B5EF4-FFF2-40B4-BE49-F238E27FC236}">
                <a16:creationId xmlns:a16="http://schemas.microsoft.com/office/drawing/2014/main" id="{3B524657-339F-449E-B017-701E4923361F}"/>
              </a:ext>
            </a:extLst>
          </p:cNvPr>
          <p:cNvSpPr txBox="1"/>
          <p:nvPr/>
        </p:nvSpPr>
        <p:spPr>
          <a:xfrm>
            <a:off x="2010561" y="2007066"/>
            <a:ext cx="8170877" cy="2308324"/>
          </a:xfrm>
          <a:prstGeom prst="rect">
            <a:avLst/>
          </a:prstGeom>
          <a:noFill/>
        </p:spPr>
        <p:txBody>
          <a:bodyPr wrap="square" rtlCol="0">
            <a:spAutoFit/>
          </a:bodyPr>
          <a:lstStyle/>
          <a:p>
            <a:r>
              <a:rPr lang="zh-CN" altLang="en-US" dirty="0"/>
              <a:t>作为一种新兴的虚拟化方式，</a:t>
            </a:r>
            <a:r>
              <a:rPr lang="en-US" altLang="zh-CN" dirty="0"/>
              <a:t>Docker </a:t>
            </a:r>
            <a:r>
              <a:rPr lang="zh-CN" altLang="en-US" dirty="0"/>
              <a:t>跟传统的虚拟化方式相比具有众多的优势。</a:t>
            </a:r>
          </a:p>
          <a:p>
            <a:endParaRPr lang="zh-CN" altLang="en-US" dirty="0"/>
          </a:p>
          <a:p>
            <a:r>
              <a:rPr lang="en-US" altLang="zh-CN" dirty="0"/>
              <a:t>- </a:t>
            </a:r>
            <a:r>
              <a:rPr lang="zh-CN" altLang="en-US" dirty="0"/>
              <a:t>更高效的利用系统资源</a:t>
            </a:r>
          </a:p>
          <a:p>
            <a:r>
              <a:rPr lang="en-US" altLang="zh-CN" dirty="0"/>
              <a:t>- </a:t>
            </a:r>
            <a:r>
              <a:rPr lang="zh-CN" altLang="en-US" dirty="0"/>
              <a:t>更快速的启动时间</a:t>
            </a:r>
          </a:p>
          <a:p>
            <a:r>
              <a:rPr lang="en-US" altLang="zh-CN" dirty="0"/>
              <a:t>- </a:t>
            </a:r>
            <a:r>
              <a:rPr lang="zh-CN" altLang="en-US" dirty="0"/>
              <a:t>一致的运行环境</a:t>
            </a:r>
          </a:p>
          <a:p>
            <a:r>
              <a:rPr lang="en-US" altLang="zh-CN" dirty="0"/>
              <a:t>- </a:t>
            </a:r>
            <a:r>
              <a:rPr lang="zh-CN" altLang="en-US" dirty="0"/>
              <a:t>持续交付和部署</a:t>
            </a:r>
          </a:p>
          <a:p>
            <a:r>
              <a:rPr lang="en-US" altLang="zh-CN" dirty="0"/>
              <a:t>- </a:t>
            </a:r>
            <a:r>
              <a:rPr lang="zh-CN" altLang="en-US" dirty="0"/>
              <a:t>更轻松的迁移</a:t>
            </a:r>
          </a:p>
          <a:p>
            <a:r>
              <a:rPr lang="en-US" altLang="zh-CN" dirty="0"/>
              <a:t>- </a:t>
            </a:r>
            <a:r>
              <a:rPr lang="zh-CN" altLang="en-US" dirty="0"/>
              <a:t>更轻松的维护和扩展</a:t>
            </a:r>
          </a:p>
        </p:txBody>
      </p:sp>
    </p:spTree>
    <p:extLst>
      <p:ext uri="{BB962C8B-B14F-4D97-AF65-F5344CB8AC3E}">
        <p14:creationId xmlns:p14="http://schemas.microsoft.com/office/powerpoint/2010/main" val="27423205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54">
            <a:extLst>
              <a:ext uri="{FF2B5EF4-FFF2-40B4-BE49-F238E27FC236}">
                <a16:creationId xmlns:a16="http://schemas.microsoft.com/office/drawing/2014/main" id="{E5551DFB-4A3F-4D74-B9C5-8336D3725B3F}"/>
              </a:ext>
            </a:extLst>
          </p:cNvPr>
          <p:cNvGrpSpPr/>
          <p:nvPr/>
        </p:nvGrpSpPr>
        <p:grpSpPr>
          <a:xfrm>
            <a:off x="409732" y="301493"/>
            <a:ext cx="11372537" cy="479113"/>
            <a:chOff x="353962" y="302459"/>
            <a:chExt cx="11372537" cy="479113"/>
          </a:xfrm>
        </p:grpSpPr>
        <p:grpSp>
          <p:nvGrpSpPr>
            <p:cNvPr id="4" name="组 55">
              <a:extLst>
                <a:ext uri="{FF2B5EF4-FFF2-40B4-BE49-F238E27FC236}">
                  <a16:creationId xmlns:a16="http://schemas.microsoft.com/office/drawing/2014/main" id="{D2F1C5B8-DA51-4ECD-AE02-339F85F56925}"/>
                </a:ext>
              </a:extLst>
            </p:cNvPr>
            <p:cNvGrpSpPr/>
            <p:nvPr/>
          </p:nvGrpSpPr>
          <p:grpSpPr>
            <a:xfrm>
              <a:off x="11275695" y="334716"/>
              <a:ext cx="450804" cy="446856"/>
              <a:chOff x="11208773" y="397002"/>
              <a:chExt cx="450804" cy="446856"/>
            </a:xfrm>
          </p:grpSpPr>
          <p:sp>
            <p:nvSpPr>
              <p:cNvPr id="8" name="椭圆 7">
                <a:extLst>
                  <a:ext uri="{FF2B5EF4-FFF2-40B4-BE49-F238E27FC236}">
                    <a16:creationId xmlns:a16="http://schemas.microsoft.com/office/drawing/2014/main" id="{C35309F3-D1AC-4E62-8F58-0F28652DCC49}"/>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9" name="文本框 8">
                <a:extLst>
                  <a:ext uri="{FF2B5EF4-FFF2-40B4-BE49-F238E27FC236}">
                    <a16:creationId xmlns:a16="http://schemas.microsoft.com/office/drawing/2014/main" id="{EAADDDF0-2997-4D10-BBFE-39A7ED3A9432}"/>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5</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5" name="图片 4">
              <a:extLst>
                <a:ext uri="{FF2B5EF4-FFF2-40B4-BE49-F238E27FC236}">
                  <a16:creationId xmlns:a16="http://schemas.microsoft.com/office/drawing/2014/main" id="{ED24D322-08A0-4095-B26F-0C0B82070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6" name="直线连接符 57">
              <a:extLst>
                <a:ext uri="{FF2B5EF4-FFF2-40B4-BE49-F238E27FC236}">
                  <a16:creationId xmlns:a16="http://schemas.microsoft.com/office/drawing/2014/main" id="{7A62A90E-8352-4C53-A10E-507401449683}"/>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60CE4E0-4634-40D0-BF7B-7F17134B707D}"/>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
        <p:nvSpPr>
          <p:cNvPr id="10" name="文本框 9">
            <a:extLst>
              <a:ext uri="{FF2B5EF4-FFF2-40B4-BE49-F238E27FC236}">
                <a16:creationId xmlns:a16="http://schemas.microsoft.com/office/drawing/2014/main" id="{BC99D182-6C15-48A6-A964-63D250A6E38C}"/>
              </a:ext>
            </a:extLst>
          </p:cNvPr>
          <p:cNvSpPr txBox="1"/>
          <p:nvPr/>
        </p:nvSpPr>
        <p:spPr>
          <a:xfrm>
            <a:off x="2010561" y="2007066"/>
            <a:ext cx="8170877" cy="923330"/>
          </a:xfrm>
          <a:prstGeom prst="rect">
            <a:avLst/>
          </a:prstGeom>
          <a:noFill/>
        </p:spPr>
        <p:txBody>
          <a:bodyPr wrap="square" rtlCol="0">
            <a:spAutoFit/>
          </a:bodyPr>
          <a:lstStyle/>
          <a:p>
            <a:pPr marL="342900" indent="-342900">
              <a:buAutoNum type="arabicPeriod"/>
            </a:pPr>
            <a:r>
              <a:rPr lang="zh-CN" altLang="en-US" dirty="0"/>
              <a:t>镜像（</a:t>
            </a:r>
            <a:r>
              <a:rPr lang="en-US" altLang="zh-CN" dirty="0"/>
              <a:t>Image</a:t>
            </a:r>
            <a:r>
              <a:rPr lang="zh-CN" altLang="en-US" dirty="0"/>
              <a:t>）</a:t>
            </a:r>
            <a:endParaRPr lang="en-US" altLang="zh-CN" dirty="0"/>
          </a:p>
          <a:p>
            <a:pPr marL="342900" indent="-342900">
              <a:buAutoNum type="arabicPeriod"/>
            </a:pPr>
            <a:r>
              <a:rPr lang="zh-CN" altLang="en-US" dirty="0"/>
              <a:t>容器（</a:t>
            </a:r>
            <a:r>
              <a:rPr lang="en-US" altLang="zh-CN" dirty="0"/>
              <a:t>Container</a:t>
            </a:r>
            <a:r>
              <a:rPr lang="zh-CN" altLang="en-US" dirty="0"/>
              <a:t>）</a:t>
            </a:r>
            <a:endParaRPr lang="en-US" altLang="zh-CN" dirty="0"/>
          </a:p>
          <a:p>
            <a:pPr marL="342900" indent="-342900">
              <a:buAutoNum type="arabicPeriod"/>
            </a:pPr>
            <a:r>
              <a:rPr lang="zh-CN" altLang="en-US" dirty="0"/>
              <a:t>仓库（</a:t>
            </a:r>
            <a:r>
              <a:rPr lang="en-US" altLang="zh-CN" dirty="0"/>
              <a:t>Registry</a:t>
            </a:r>
            <a:r>
              <a:rPr lang="zh-CN" altLang="en-US" dirty="0"/>
              <a:t>）</a:t>
            </a:r>
            <a:endParaRPr lang="en-US" altLang="zh-CN" dirty="0"/>
          </a:p>
        </p:txBody>
      </p:sp>
    </p:spTree>
    <p:extLst>
      <p:ext uri="{BB962C8B-B14F-4D97-AF65-F5344CB8AC3E}">
        <p14:creationId xmlns:p14="http://schemas.microsoft.com/office/powerpoint/2010/main" val="34349966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A0F021-6579-4AB6-A881-AFBAA7F87A7E}"/>
              </a:ext>
            </a:extLst>
          </p:cNvPr>
          <p:cNvSpPr>
            <a:spLocks noGrp="1"/>
          </p:cNvSpPr>
          <p:nvPr>
            <p:ph idx="1"/>
          </p:nvPr>
        </p:nvSpPr>
        <p:spPr>
          <a:xfrm>
            <a:off x="838200" y="1825625"/>
            <a:ext cx="10515600" cy="3727887"/>
          </a:xfrm>
        </p:spPr>
        <p:txBody>
          <a:bodyPr/>
          <a:lstStyle/>
          <a:p>
            <a:pPr marL="0" indent="0">
              <a:buNone/>
            </a:pPr>
            <a:r>
              <a:rPr lang="zh-CN" altLang="en-US" sz="1800" dirty="0"/>
              <a:t>镜像：</a:t>
            </a:r>
            <a:endParaRPr lang="en-US" altLang="zh-CN" sz="1800" dirty="0"/>
          </a:p>
          <a:p>
            <a:pPr marL="0" indent="457200">
              <a:buNone/>
            </a:pPr>
            <a:r>
              <a:rPr lang="zh-CN" altLang="en-US" sz="1800" dirty="0"/>
              <a:t>我们都知道，操作系统分为内核和用户空间。对于 </a:t>
            </a:r>
            <a:r>
              <a:rPr lang="en-US" altLang="zh-CN" sz="1800" dirty="0"/>
              <a:t>Linux </a:t>
            </a:r>
            <a:r>
              <a:rPr lang="zh-CN" altLang="en-US" sz="1800" dirty="0"/>
              <a:t>而言，内核启动后，会挂载 </a:t>
            </a:r>
            <a:r>
              <a:rPr lang="en-US" altLang="zh-CN" sz="1800" dirty="0"/>
              <a:t>root </a:t>
            </a:r>
            <a:r>
              <a:rPr lang="zh-CN" altLang="en-US" sz="1800" dirty="0"/>
              <a:t>文件系统为其提供用户空间支持。而 </a:t>
            </a:r>
            <a:r>
              <a:rPr lang="en-US" altLang="zh-CN" sz="1800" dirty="0"/>
              <a:t>Docker </a:t>
            </a:r>
            <a:r>
              <a:rPr lang="zh-CN" altLang="en-US" sz="1800" dirty="0"/>
              <a:t>镜像（</a:t>
            </a:r>
            <a:r>
              <a:rPr lang="en-US" altLang="zh-CN" sz="1800" dirty="0"/>
              <a:t>Image</a:t>
            </a:r>
            <a:r>
              <a:rPr lang="zh-CN" altLang="en-US" sz="1800" dirty="0"/>
              <a:t>），就相当于是一个 </a:t>
            </a:r>
            <a:r>
              <a:rPr lang="en-US" altLang="zh-CN" sz="1800" dirty="0"/>
              <a:t>root </a:t>
            </a:r>
            <a:r>
              <a:rPr lang="zh-CN" altLang="en-US" sz="1800" dirty="0"/>
              <a:t>文件系统。比如官方镜像 </a:t>
            </a:r>
            <a:r>
              <a:rPr lang="en-US" altLang="zh-CN" sz="1800" dirty="0"/>
              <a:t>ubuntu:18.04 </a:t>
            </a:r>
            <a:r>
              <a:rPr lang="zh-CN" altLang="en-US" sz="1800" dirty="0"/>
              <a:t>就包含了完整的一套 </a:t>
            </a:r>
            <a:r>
              <a:rPr lang="en-US" altLang="zh-CN" sz="1800" dirty="0"/>
              <a:t>Ubuntu 18.04 </a:t>
            </a:r>
            <a:r>
              <a:rPr lang="zh-CN" altLang="en-US" sz="1800" dirty="0"/>
              <a:t>最小系统的 </a:t>
            </a:r>
            <a:r>
              <a:rPr lang="en-US" altLang="zh-CN" sz="1800" dirty="0"/>
              <a:t>root </a:t>
            </a:r>
            <a:r>
              <a:rPr lang="zh-CN" altLang="en-US" sz="1800" dirty="0"/>
              <a:t>文件系统。</a:t>
            </a:r>
            <a:endParaRPr lang="en-US" altLang="zh-CN" sz="1800" dirty="0"/>
          </a:p>
          <a:p>
            <a:pPr marL="0" indent="457200">
              <a:buNone/>
            </a:pPr>
            <a:r>
              <a:rPr lang="en-US" altLang="zh-CN" sz="1800" dirty="0"/>
              <a:t>Docker </a:t>
            </a:r>
            <a:r>
              <a:rPr lang="zh-CN" altLang="en-US" sz="1800" dirty="0"/>
              <a:t>镜像是一个特殊的文件系统，除了提供容器运行时所需的程序、库、资源、配置等文件外，还包含了一些为运行时准备的一些配置参数（如匿名卷、环境变量、用户等）。镜像不包含任何动态数据，其内容在构建之后也不会被改变。</a:t>
            </a:r>
          </a:p>
          <a:p>
            <a:pPr marL="0" indent="0">
              <a:buNone/>
            </a:pPr>
            <a:endParaRPr lang="zh-CN" altLang="en-US" dirty="0"/>
          </a:p>
        </p:txBody>
      </p:sp>
      <p:grpSp>
        <p:nvGrpSpPr>
          <p:cNvPr id="11" name="组 54">
            <a:extLst>
              <a:ext uri="{FF2B5EF4-FFF2-40B4-BE49-F238E27FC236}">
                <a16:creationId xmlns:a16="http://schemas.microsoft.com/office/drawing/2014/main" id="{4D7DD94E-9905-49B4-AF6A-D0E1C29585EE}"/>
              </a:ext>
            </a:extLst>
          </p:cNvPr>
          <p:cNvGrpSpPr/>
          <p:nvPr/>
        </p:nvGrpSpPr>
        <p:grpSpPr>
          <a:xfrm>
            <a:off x="409732" y="301493"/>
            <a:ext cx="11372537" cy="479113"/>
            <a:chOff x="353962" y="302459"/>
            <a:chExt cx="11372537" cy="479113"/>
          </a:xfrm>
        </p:grpSpPr>
        <p:grpSp>
          <p:nvGrpSpPr>
            <p:cNvPr id="12" name="组 55">
              <a:extLst>
                <a:ext uri="{FF2B5EF4-FFF2-40B4-BE49-F238E27FC236}">
                  <a16:creationId xmlns:a16="http://schemas.microsoft.com/office/drawing/2014/main" id="{C8AD0171-D923-44FF-A548-CA821A5FB664}"/>
                </a:ext>
              </a:extLst>
            </p:cNvPr>
            <p:cNvGrpSpPr/>
            <p:nvPr/>
          </p:nvGrpSpPr>
          <p:grpSpPr>
            <a:xfrm>
              <a:off x="11275695" y="334716"/>
              <a:ext cx="450804" cy="446856"/>
              <a:chOff x="11208773" y="397002"/>
              <a:chExt cx="450804" cy="446856"/>
            </a:xfrm>
          </p:grpSpPr>
          <p:sp>
            <p:nvSpPr>
              <p:cNvPr id="16" name="椭圆 15">
                <a:extLst>
                  <a:ext uri="{FF2B5EF4-FFF2-40B4-BE49-F238E27FC236}">
                    <a16:creationId xmlns:a16="http://schemas.microsoft.com/office/drawing/2014/main" id="{9B6AE4CB-55AF-49C1-866A-B5517FD1E47B}"/>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7" name="文本框 16">
                <a:extLst>
                  <a:ext uri="{FF2B5EF4-FFF2-40B4-BE49-F238E27FC236}">
                    <a16:creationId xmlns:a16="http://schemas.microsoft.com/office/drawing/2014/main" id="{93964F45-7D43-42A8-8797-A151A7D3240F}"/>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6</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3" name="图片 12">
              <a:extLst>
                <a:ext uri="{FF2B5EF4-FFF2-40B4-BE49-F238E27FC236}">
                  <a16:creationId xmlns:a16="http://schemas.microsoft.com/office/drawing/2014/main" id="{ECF1533D-90C3-41A6-A284-A64DB420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4" name="直线连接符 57">
              <a:extLst>
                <a:ext uri="{FF2B5EF4-FFF2-40B4-BE49-F238E27FC236}">
                  <a16:creationId xmlns:a16="http://schemas.microsoft.com/office/drawing/2014/main" id="{7CB9C85A-5CC1-4C77-98A8-F69B43F69FEB}"/>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E00ED9AF-4095-4C02-B10A-98DEBA87B38C}"/>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29692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内容占位符 2">
            <a:extLst>
              <a:ext uri="{FF2B5EF4-FFF2-40B4-BE49-F238E27FC236}">
                <a16:creationId xmlns:a16="http://schemas.microsoft.com/office/drawing/2014/main" id="{CF38C418-3F3E-4E5A-BACF-C4067006D4C9}"/>
              </a:ext>
            </a:extLst>
          </p:cNvPr>
          <p:cNvSpPr>
            <a:spLocks noGrp="1"/>
          </p:cNvSpPr>
          <p:nvPr>
            <p:ph idx="1"/>
          </p:nvPr>
        </p:nvSpPr>
        <p:spPr>
          <a:xfrm>
            <a:off x="838200" y="1825625"/>
            <a:ext cx="10515600" cy="3727887"/>
          </a:xfrm>
        </p:spPr>
        <p:txBody>
          <a:bodyPr/>
          <a:lstStyle/>
          <a:p>
            <a:pPr marL="0" indent="0">
              <a:buNone/>
            </a:pPr>
            <a:r>
              <a:rPr lang="zh-CN" altLang="en-US" sz="1800" dirty="0"/>
              <a:t>容器：</a:t>
            </a:r>
            <a:endParaRPr lang="en-US" altLang="zh-CN" sz="1800" dirty="0"/>
          </a:p>
          <a:p>
            <a:pPr marL="0" indent="457200">
              <a:buNone/>
            </a:pPr>
            <a:r>
              <a:rPr lang="zh-CN" altLang="en-US" sz="1800" dirty="0"/>
              <a:t>镜像（ </a:t>
            </a:r>
            <a:r>
              <a:rPr lang="en-US" altLang="zh-CN" sz="1800" dirty="0"/>
              <a:t>Image  </a:t>
            </a:r>
            <a:r>
              <a:rPr lang="zh-CN" altLang="en-US" sz="1800" dirty="0"/>
              <a:t>）和容器（ </a:t>
            </a:r>
            <a:r>
              <a:rPr lang="en-US" altLang="zh-CN" sz="1800" dirty="0"/>
              <a:t>Container  </a:t>
            </a:r>
            <a:r>
              <a:rPr lang="zh-CN" altLang="en-US" sz="1800" dirty="0"/>
              <a:t>）的关系，就像是面向对象程序设计中的类  和  实例  一样，镜像是静态的定义，容器是镜像运行时的实体。容器可以被创建、启动、停止、删除、暂停等。</a:t>
            </a:r>
          </a:p>
        </p:txBody>
      </p:sp>
      <p:grpSp>
        <p:nvGrpSpPr>
          <p:cNvPr id="13" name="组 54">
            <a:extLst>
              <a:ext uri="{FF2B5EF4-FFF2-40B4-BE49-F238E27FC236}">
                <a16:creationId xmlns:a16="http://schemas.microsoft.com/office/drawing/2014/main" id="{D19BE295-A942-4BBF-BB44-AD1555283094}"/>
              </a:ext>
            </a:extLst>
          </p:cNvPr>
          <p:cNvGrpSpPr/>
          <p:nvPr/>
        </p:nvGrpSpPr>
        <p:grpSpPr>
          <a:xfrm>
            <a:off x="409732" y="301493"/>
            <a:ext cx="11372537" cy="479113"/>
            <a:chOff x="353962" y="302459"/>
            <a:chExt cx="11372537" cy="479113"/>
          </a:xfrm>
        </p:grpSpPr>
        <p:grpSp>
          <p:nvGrpSpPr>
            <p:cNvPr id="14" name="组 55">
              <a:extLst>
                <a:ext uri="{FF2B5EF4-FFF2-40B4-BE49-F238E27FC236}">
                  <a16:creationId xmlns:a16="http://schemas.microsoft.com/office/drawing/2014/main" id="{47B60E6F-8636-4A02-8208-4A39196956E7}"/>
                </a:ext>
              </a:extLst>
            </p:cNvPr>
            <p:cNvGrpSpPr/>
            <p:nvPr/>
          </p:nvGrpSpPr>
          <p:grpSpPr>
            <a:xfrm>
              <a:off x="11275695" y="334716"/>
              <a:ext cx="450804" cy="446856"/>
              <a:chOff x="11208773" y="397002"/>
              <a:chExt cx="450804" cy="446856"/>
            </a:xfrm>
          </p:grpSpPr>
          <p:sp>
            <p:nvSpPr>
              <p:cNvPr id="18" name="椭圆 17">
                <a:extLst>
                  <a:ext uri="{FF2B5EF4-FFF2-40B4-BE49-F238E27FC236}">
                    <a16:creationId xmlns:a16="http://schemas.microsoft.com/office/drawing/2014/main" id="{0E70BD41-A6A2-4B51-803C-2AD0BE62C1F0}"/>
                  </a:ext>
                </a:extLst>
              </p:cNvPr>
              <p:cNvSpPr/>
              <p:nvPr/>
            </p:nvSpPr>
            <p:spPr>
              <a:xfrm>
                <a:off x="11208773" y="397002"/>
                <a:ext cx="450804" cy="446856"/>
              </a:xfrm>
              <a:prstGeom prst="ellipse">
                <a:avLst/>
              </a:prstGeom>
              <a:solidFill>
                <a:srgbClr val="37CB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kumimoji="1" lang="zh-CN" altLang="en-US"/>
              </a:p>
            </p:txBody>
          </p:sp>
          <p:sp>
            <p:nvSpPr>
              <p:cNvPr id="19" name="文本框 18">
                <a:extLst>
                  <a:ext uri="{FF2B5EF4-FFF2-40B4-BE49-F238E27FC236}">
                    <a16:creationId xmlns:a16="http://schemas.microsoft.com/office/drawing/2014/main" id="{02A6EE7B-3AC2-421B-A8DF-8F0BD717747D}"/>
                  </a:ext>
                </a:extLst>
              </p:cNvPr>
              <p:cNvSpPr txBox="1"/>
              <p:nvPr/>
            </p:nvSpPr>
            <p:spPr>
              <a:xfrm>
                <a:off x="11331677" y="427634"/>
                <a:ext cx="199394" cy="369332"/>
              </a:xfrm>
              <a:prstGeom prst="rect">
                <a:avLst/>
              </a:prstGeom>
              <a:noFill/>
            </p:spPr>
            <p:txBody>
              <a:bodyPr wrap="square" rtlCol="0" anchor="ctr" anchorCtr="1">
                <a:spAutoFit/>
              </a:bodyPr>
              <a:lstStyle/>
              <a:p>
                <a:pPr algn="ctr"/>
                <a:r>
                  <a:rPr kumimoji="1"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7</a:t>
                </a:r>
                <a:endParaRPr kumimoji="1"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grpSp>
        <p:pic>
          <p:nvPicPr>
            <p:cNvPr id="15" name="图片 14">
              <a:extLst>
                <a:ext uri="{FF2B5EF4-FFF2-40B4-BE49-F238E27FC236}">
                  <a16:creationId xmlns:a16="http://schemas.microsoft.com/office/drawing/2014/main" id="{CD3CE44F-0B74-4963-B8C8-51473C008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62" y="302459"/>
              <a:ext cx="1364639" cy="461720"/>
            </a:xfrm>
            <a:prstGeom prst="rect">
              <a:avLst/>
            </a:prstGeom>
          </p:spPr>
        </p:pic>
        <p:cxnSp>
          <p:nvCxnSpPr>
            <p:cNvPr id="16" name="直线连接符 57">
              <a:extLst>
                <a:ext uri="{FF2B5EF4-FFF2-40B4-BE49-F238E27FC236}">
                  <a16:creationId xmlns:a16="http://schemas.microsoft.com/office/drawing/2014/main" id="{F5512990-78BC-4E4F-B626-9450ABCF3168}"/>
                </a:ext>
              </a:extLst>
            </p:cNvPr>
            <p:cNvCxnSpPr/>
            <p:nvPr/>
          </p:nvCxnSpPr>
          <p:spPr>
            <a:xfrm>
              <a:off x="1877960" y="397002"/>
              <a:ext cx="0" cy="272634"/>
            </a:xfrm>
            <a:prstGeom prst="line">
              <a:avLst/>
            </a:prstGeom>
            <a:ln w="15875">
              <a:solidFill>
                <a:srgbClr val="282828">
                  <a:alpha val="21000"/>
                </a:srgb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DF4E283F-F1D4-448A-9FCA-0851D2FCBE95}"/>
                </a:ext>
              </a:extLst>
            </p:cNvPr>
            <p:cNvSpPr/>
            <p:nvPr/>
          </p:nvSpPr>
          <p:spPr>
            <a:xfrm>
              <a:off x="1965495" y="334716"/>
              <a:ext cx="3162652" cy="369332"/>
            </a:xfrm>
            <a:prstGeom prst="rect">
              <a:avLst/>
            </a:prstGeom>
          </p:spPr>
          <p:txBody>
            <a:bodyPr wrap="square">
              <a:spAutoFit/>
            </a:bodyPr>
            <a:lstStyle/>
            <a:p>
              <a:r>
                <a:rPr lang="en-US" altLang="zh-CN" dirty="0">
                  <a:solidFill>
                    <a:schemeClr val="bg1">
                      <a:lumMod val="50000"/>
                    </a:schemeClr>
                  </a:solidFill>
                </a:rPr>
                <a:t>Docker</a:t>
              </a:r>
              <a:r>
                <a:rPr lang="zh-CN" altLang="en-US" dirty="0">
                  <a:solidFill>
                    <a:schemeClr val="bg1">
                      <a:lumMod val="50000"/>
                    </a:schemeClr>
                  </a:solidFill>
                </a:rPr>
                <a:t>基本概念</a:t>
              </a:r>
            </a:p>
          </p:txBody>
        </p:sp>
      </p:grpSp>
    </p:spTree>
    <p:extLst>
      <p:ext uri="{BB962C8B-B14F-4D97-AF65-F5344CB8AC3E}">
        <p14:creationId xmlns:p14="http://schemas.microsoft.com/office/powerpoint/2010/main" val="38401487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4034</TotalTime>
  <Words>1913</Words>
  <Application>Microsoft Office PowerPoint</Application>
  <PresentationFormat>宽屏</PresentationFormat>
  <Paragraphs>160</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Gill Sans</vt:lpstr>
      <vt:lpstr>Helvetica Neue</vt:lpstr>
      <vt:lpstr>Lato Light</vt:lpstr>
      <vt:lpstr>Lato Regular</vt:lpstr>
      <vt:lpstr>Nexa Bold</vt:lpstr>
      <vt:lpstr>Source Sans Pro Regular</vt:lpstr>
      <vt:lpstr>等线</vt:lpstr>
      <vt:lpstr>等线 Light</vt:lpstr>
      <vt:lpstr>微软雅黑</vt:lpstr>
      <vt:lpstr>Arial</vt:lpstr>
      <vt:lpstr>Open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王豪豪</cp:lastModifiedBy>
  <cp:revision>181</cp:revision>
  <cp:lastPrinted>2017-08-08T06:54:00Z</cp:lastPrinted>
  <dcterms:created xsi:type="dcterms:W3CDTF">2017-08-08T02:10:00Z</dcterms:created>
  <dcterms:modified xsi:type="dcterms:W3CDTF">2019-02-26T07:08:01Z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