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6" r:id="rId15"/>
    <p:sldId id="297" r:id="rId16"/>
    <p:sldId id="298" r:id="rId17"/>
    <p:sldId id="299" r:id="rId18"/>
    <p:sldId id="300" r:id="rId19"/>
    <p:sldId id="302" r:id="rId20"/>
    <p:sldId id="292" r:id="rId21"/>
    <p:sldId id="304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hao wang" initials="hw" lastIdx="1" clrIdx="0">
    <p:extLst>
      <p:ext uri="{19B8F6BF-5375-455C-9EA6-DF929625EA0E}">
        <p15:presenceInfo xmlns:p15="http://schemas.microsoft.com/office/powerpoint/2012/main" userId="019eca45ef0120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37CB83"/>
    <a:srgbClr val="28282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20D9-F5E9-F742-AD7A-FDCE7EDE5BD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A48F-104A-7D44-B9C6-7B256EB01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USINESS…"/>
          <p:cNvSpPr/>
          <p:nvPr/>
        </p:nvSpPr>
        <p:spPr>
          <a:xfrm>
            <a:off x="3597335" y="2051178"/>
            <a:ext cx="4997329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spAutoFit/>
          </a:bodyPr>
          <a:lstStyle/>
          <a:p>
            <a:pPr algn="ctr" defTabSz="913765">
              <a:defRPr sz="13600" b="1" spc="150">
                <a:solidFill>
                  <a:srgbClr val="5961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6800" b="1" spc="150" dirty="0">
                <a:solidFill>
                  <a:srgbClr val="596174"/>
                </a:solidFill>
                <a:latin typeface="微软雅黑" panose="020B0503020204020204" charset="-122"/>
                <a:ea typeface="微软雅黑" panose="020B0503020204020204" charset="-122"/>
              </a:rPr>
              <a:t>浅尝</a:t>
            </a:r>
            <a:r>
              <a:rPr lang="en-US" altLang="zh-CN" sz="6800" b="1" spc="150" dirty="0">
                <a:solidFill>
                  <a:srgbClr val="596174"/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</a:p>
        </p:txBody>
      </p:sp>
      <p:pic>
        <p:nvPicPr>
          <p:cNvPr id="122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00" y="516788"/>
            <a:ext cx="1833201" cy="6174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2017.08.03 by John Lenny"/>
          <p:cNvSpPr/>
          <p:nvPr/>
        </p:nvSpPr>
        <p:spPr>
          <a:xfrm>
            <a:off x="6530557" y="4585077"/>
            <a:ext cx="1868781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defTabSz="1828165">
              <a:defRPr sz="2400" spc="180">
                <a:solidFill>
                  <a:srgbClr val="5961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.0</a:t>
            </a: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.0</a:t>
            </a: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zh-CN" altLang="en-US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王豪豪</a:t>
            </a:r>
            <a:endParaRPr sz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仓库：</a:t>
            </a:r>
            <a:endParaRPr lang="en-US" altLang="zh-CN" sz="1800" dirty="0"/>
          </a:p>
          <a:p>
            <a:pPr marL="0" indent="457200">
              <a:buNone/>
            </a:pPr>
            <a:r>
              <a:rPr lang="zh-CN" altLang="en-US" sz="1800" dirty="0"/>
              <a:t>镜像构建完成后，可以很容易的在当前宿主机上运行，但是，如果需要在其它服务器上使用这个镜像，我们就需要一个集中的存储、分发镜像的服务，</a:t>
            </a:r>
            <a:r>
              <a:rPr lang="en-US" altLang="zh-CN" sz="1800" dirty="0"/>
              <a:t>Docker Registry </a:t>
            </a:r>
            <a:r>
              <a:rPr lang="zh-CN" altLang="en-US" sz="1800" dirty="0"/>
              <a:t>就是这样的服务。</a:t>
            </a:r>
            <a:endParaRPr lang="en-US" altLang="zh-CN" sz="1800" dirty="0"/>
          </a:p>
          <a:p>
            <a:pPr marL="0" indent="457200">
              <a:buNone/>
            </a:pPr>
            <a:r>
              <a:rPr lang="zh-CN" altLang="en-US" sz="1800" dirty="0"/>
              <a:t>一个 </a:t>
            </a:r>
            <a:r>
              <a:rPr lang="en-US" altLang="zh-CN" sz="1800" dirty="0"/>
              <a:t>Docker Registry </a:t>
            </a:r>
            <a:r>
              <a:rPr lang="zh-CN" altLang="en-US" sz="1800" dirty="0"/>
              <a:t>中可以包含多个仓库（ </a:t>
            </a:r>
            <a:r>
              <a:rPr lang="en-US" altLang="zh-CN" sz="1800" dirty="0"/>
              <a:t>Repository </a:t>
            </a:r>
            <a:r>
              <a:rPr lang="zh-CN" altLang="en-US" sz="1800" dirty="0"/>
              <a:t>）；每个仓库可以包含多个标签（ </a:t>
            </a:r>
            <a:r>
              <a:rPr lang="en-US" altLang="zh-CN" sz="1800" dirty="0"/>
              <a:t>Tag </a:t>
            </a:r>
            <a:r>
              <a:rPr lang="zh-CN" altLang="en-US" sz="1800" dirty="0"/>
              <a:t>）；每个标签对应一个镜像。</a:t>
            </a:r>
          </a:p>
          <a:p>
            <a:pPr marL="0" indent="457200">
              <a:buNone/>
            </a:pPr>
            <a:r>
              <a:rPr lang="zh-CN" altLang="en-US" sz="1800" dirty="0"/>
              <a:t>通常，一个仓库会包含同一个软件不同版本的镜像，而标签就常用于对应该软件的各个版本。我们可以通过 </a:t>
            </a:r>
            <a:r>
              <a:rPr lang="en-US" altLang="zh-CN" sz="1800" dirty="0"/>
              <a:t>&lt;</a:t>
            </a:r>
            <a:r>
              <a:rPr lang="zh-CN" altLang="en-US" sz="1800" dirty="0"/>
              <a:t>仓库名</a:t>
            </a:r>
            <a:r>
              <a:rPr lang="en-US" altLang="zh-CN" sz="1800" dirty="0"/>
              <a:t>&gt;:&lt;</a:t>
            </a:r>
            <a:r>
              <a:rPr lang="zh-CN" altLang="en-US" sz="1800" dirty="0"/>
              <a:t>标签</a:t>
            </a:r>
            <a:r>
              <a:rPr lang="en-US" altLang="zh-CN" sz="1800" dirty="0"/>
              <a:t>&gt; </a:t>
            </a:r>
            <a:r>
              <a:rPr lang="zh-CN" altLang="en-US" sz="1800" dirty="0"/>
              <a:t>的格式来指定具体是这个软件哪个版本的镜像。如果不给出标签，将以 </a:t>
            </a:r>
            <a:r>
              <a:rPr lang="en-US" altLang="zh-CN" sz="1800" dirty="0"/>
              <a:t>latest </a:t>
            </a:r>
            <a:r>
              <a:rPr lang="zh-CN" altLang="en-US" sz="1800" dirty="0"/>
              <a:t>作为默认标签。示例</a:t>
            </a:r>
            <a:r>
              <a:rPr lang="en-US" altLang="zh-CN" sz="1800" dirty="0"/>
              <a:t>ubuntu:18.04 </a:t>
            </a:r>
            <a:r>
              <a:rPr lang="zh-CN" altLang="en-US" sz="1800" dirty="0"/>
              <a:t>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ubuntu:latest</a:t>
            </a:r>
            <a:endParaRPr lang="zh-CN" altLang="en-US" sz="1800" dirty="0"/>
          </a:p>
          <a:p>
            <a:pPr marL="0" indent="457200">
              <a:buNone/>
            </a:pPr>
            <a:r>
              <a:rPr lang="en-US" altLang="zh-CN" sz="1800" dirty="0"/>
              <a:t>Docker Registry </a:t>
            </a:r>
            <a:r>
              <a:rPr lang="zh-CN" altLang="en-US" sz="1800" dirty="0"/>
              <a:t>分为公开和私有两种，用户可以根据自己的需要搭配使用。</a:t>
            </a:r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基本概念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93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65" y="1221618"/>
            <a:ext cx="10515600" cy="4650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镜像仓库操作</a:t>
            </a:r>
          </a:p>
          <a:p>
            <a:pPr marL="0" indent="0">
              <a:buNone/>
            </a:pPr>
            <a:r>
              <a:rPr lang="en-US" altLang="zh-CN" sz="1800" dirty="0"/>
              <a:t>- docker login/logout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登陆</a:t>
            </a:r>
            <a:r>
              <a:rPr lang="en-US" altLang="zh-CN" sz="1800" dirty="0"/>
              <a:t>/</a:t>
            </a:r>
            <a:r>
              <a:rPr lang="zh-CN" altLang="en-US" sz="1800" dirty="0"/>
              <a:t>登出到一个</a:t>
            </a:r>
            <a:r>
              <a:rPr lang="en-US" altLang="zh-CN" sz="1800" dirty="0"/>
              <a:t>Docker</a:t>
            </a:r>
            <a:r>
              <a:rPr lang="zh-CN" altLang="en-US" sz="1800" dirty="0"/>
              <a:t>镜像仓库，如果未指定镜像仓库地址，默认为官方仓库 </a:t>
            </a:r>
            <a:r>
              <a:rPr lang="en-US" altLang="zh-CN" sz="1800" dirty="0"/>
              <a:t>Docker Hub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格式：</a:t>
            </a:r>
            <a:r>
              <a:rPr lang="en-US" altLang="zh-CN" sz="1800" dirty="0"/>
              <a:t>docker login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[SERVER] ,docker logout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[SERVER]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pull </a:t>
            </a:r>
          </a:p>
          <a:p>
            <a:pPr marL="0" indent="0">
              <a:buNone/>
            </a:pPr>
            <a:r>
              <a:rPr lang="zh-CN" altLang="en-US" sz="1800" dirty="0"/>
              <a:t>从</a:t>
            </a:r>
            <a:r>
              <a:rPr lang="en-US" altLang="zh-CN" sz="1800" dirty="0"/>
              <a:t>Docker Registry</a:t>
            </a:r>
            <a:r>
              <a:rPr lang="zh-CN" altLang="en-US" sz="1800" dirty="0"/>
              <a:t>获取镜像。格式：</a:t>
            </a:r>
            <a:r>
              <a:rPr lang="en-US" altLang="zh-CN" sz="1800" dirty="0"/>
              <a:t>docker pull [</a:t>
            </a:r>
            <a:r>
              <a:rPr lang="zh-CN" altLang="en-US" sz="1800" dirty="0"/>
              <a:t>选项</a:t>
            </a:r>
            <a:r>
              <a:rPr lang="en-US" altLang="zh-CN" sz="1800" dirty="0"/>
              <a:t>][Docker Registry </a:t>
            </a:r>
            <a:r>
              <a:rPr lang="zh-CN" altLang="en-US" sz="1800" dirty="0"/>
              <a:t>地址</a:t>
            </a:r>
            <a:r>
              <a:rPr lang="en-US" altLang="zh-CN" sz="1800" dirty="0"/>
              <a:t>[:</a:t>
            </a:r>
            <a:r>
              <a:rPr lang="zh-CN" altLang="en-US" sz="1800" dirty="0"/>
              <a:t>端口号</a:t>
            </a:r>
            <a:r>
              <a:rPr lang="en-US" altLang="zh-CN" sz="1800" dirty="0"/>
              <a:t>]/]</a:t>
            </a:r>
            <a:r>
              <a:rPr lang="zh-CN" altLang="en-US" sz="1800" dirty="0"/>
              <a:t>仓库名</a:t>
            </a:r>
            <a:r>
              <a:rPr lang="en-US" altLang="zh-CN" sz="1800" dirty="0"/>
              <a:t>[:</a:t>
            </a:r>
            <a:r>
              <a:rPr lang="zh-CN" altLang="en-US" sz="1800" dirty="0"/>
              <a:t>标签</a:t>
            </a:r>
            <a:r>
              <a:rPr lang="en-US" altLang="zh-CN" sz="1800" dirty="0"/>
              <a:t>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push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将本地的镜像上传到镜像仓库</a:t>
            </a:r>
            <a:r>
              <a:rPr lang="en-US" altLang="zh-CN" sz="1800" dirty="0"/>
              <a:t>,</a:t>
            </a:r>
            <a:r>
              <a:rPr lang="zh-CN" altLang="en-US" sz="1800" dirty="0"/>
              <a:t>要先登陆到镜像仓库。格式：</a:t>
            </a:r>
            <a:r>
              <a:rPr lang="en-US" altLang="zh-CN" sz="1800" dirty="0"/>
              <a:t>docker push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仓库名</a:t>
            </a:r>
            <a:r>
              <a:rPr lang="en-US" altLang="zh-CN" sz="1800" dirty="0"/>
              <a:t>[:</a:t>
            </a:r>
            <a:r>
              <a:rPr lang="zh-CN" altLang="en-US" sz="1800" dirty="0"/>
              <a:t>标签</a:t>
            </a:r>
            <a:r>
              <a:rPr lang="en-US" altLang="zh-CN" sz="1800" dirty="0"/>
              <a:t>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search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从</a:t>
            </a:r>
            <a:r>
              <a:rPr lang="en-US" altLang="zh-CN" sz="1800" dirty="0"/>
              <a:t>Docker Hub</a:t>
            </a:r>
            <a:r>
              <a:rPr lang="zh-CN" altLang="en-US" sz="1800" dirty="0"/>
              <a:t>查找镜像。格式</a:t>
            </a:r>
            <a:r>
              <a:rPr lang="en-US" altLang="zh-CN" sz="1800" dirty="0"/>
              <a:t>docker search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关键字。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官方文档：</a:t>
            </a:r>
            <a:r>
              <a:rPr lang="en-US" altLang="zh-CN" sz="1800" dirty="0"/>
              <a:t>https://docs.docker.com/engine/reference/commandline/run/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常用命令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2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镜像操作</a:t>
            </a:r>
          </a:p>
          <a:p>
            <a:pPr marL="0" indent="0">
              <a:buNone/>
            </a:pPr>
            <a:r>
              <a:rPr lang="en-US" altLang="zh-CN" sz="1900" dirty="0"/>
              <a:t>- docker images</a:t>
            </a:r>
          </a:p>
          <a:p>
            <a:pPr marL="0" indent="0">
              <a:buNone/>
            </a:pPr>
            <a:r>
              <a:rPr lang="en-US" altLang="zh-CN" sz="1900" dirty="0"/>
              <a:t>  </a:t>
            </a:r>
            <a:r>
              <a:rPr lang="zh-CN" altLang="en-US" sz="1900" dirty="0"/>
              <a:t>列出本地镜像。格式：</a:t>
            </a:r>
            <a:r>
              <a:rPr lang="en-US" altLang="zh-CN" sz="1900" dirty="0"/>
              <a:t>docker images [</a:t>
            </a:r>
            <a:r>
              <a:rPr lang="zh-CN" altLang="en-US" sz="1900" dirty="0"/>
              <a:t>选项</a:t>
            </a:r>
            <a:r>
              <a:rPr lang="en-US" altLang="zh-CN" sz="1900" dirty="0"/>
              <a:t>] [</a:t>
            </a:r>
            <a:r>
              <a:rPr lang="zh-CN" altLang="en-US" sz="1900" dirty="0"/>
              <a:t>仓库名</a:t>
            </a:r>
            <a:r>
              <a:rPr lang="en-US" altLang="zh-CN" sz="1900" dirty="0"/>
              <a:t>[:</a:t>
            </a:r>
            <a:r>
              <a:rPr lang="zh-CN" altLang="en-US" sz="1900" dirty="0"/>
              <a:t>标签</a:t>
            </a:r>
            <a:r>
              <a:rPr lang="en-US" altLang="zh-CN" sz="1900" dirty="0"/>
              <a:t>]]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- docker run </a:t>
            </a:r>
          </a:p>
          <a:p>
            <a:pPr marL="0" indent="0">
              <a:buNone/>
            </a:pPr>
            <a:r>
              <a:rPr lang="en-US" altLang="zh-CN" sz="1900" dirty="0"/>
              <a:t>  </a:t>
            </a:r>
            <a:r>
              <a:rPr lang="zh-CN" altLang="en-US" sz="1900" dirty="0"/>
              <a:t>创建一个新的容器并运行一个命令。格式：</a:t>
            </a:r>
            <a:r>
              <a:rPr lang="en-US" altLang="zh-CN" sz="1900" dirty="0"/>
              <a:t>docker run [</a:t>
            </a:r>
            <a:r>
              <a:rPr lang="zh-CN" altLang="en-US" sz="1900" dirty="0"/>
              <a:t>选项</a:t>
            </a:r>
            <a:r>
              <a:rPr lang="en-US" altLang="zh-CN" sz="1900" dirty="0"/>
              <a:t>] </a:t>
            </a:r>
            <a:r>
              <a:rPr lang="zh-CN" altLang="en-US" sz="1900" dirty="0"/>
              <a:t>镜像名</a:t>
            </a:r>
            <a:r>
              <a:rPr lang="en-US" altLang="zh-CN" sz="1900" dirty="0"/>
              <a:t>[</a:t>
            </a:r>
            <a:r>
              <a:rPr lang="zh-CN" altLang="en-US" sz="1900" dirty="0"/>
              <a:t>命令</a:t>
            </a:r>
            <a:r>
              <a:rPr lang="en-US" altLang="zh-CN" sz="1900" dirty="0"/>
              <a:t>] [</a:t>
            </a:r>
            <a:r>
              <a:rPr lang="zh-CN" altLang="en-US" sz="1900" dirty="0"/>
              <a:t>参数</a:t>
            </a:r>
            <a:r>
              <a:rPr lang="en-US" altLang="zh-CN" sz="1900" dirty="0"/>
              <a:t>]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- docker </a:t>
            </a:r>
            <a:r>
              <a:rPr lang="en-US" altLang="zh-CN" sz="1900" dirty="0" err="1"/>
              <a:t>rmi</a:t>
            </a:r>
            <a:r>
              <a:rPr lang="en-US" altLang="zh-CN" sz="1900" dirty="0"/>
              <a:t> </a:t>
            </a:r>
          </a:p>
          <a:p>
            <a:pPr marL="0" indent="0">
              <a:buNone/>
            </a:pPr>
            <a:r>
              <a:rPr lang="en-US" altLang="zh-CN" sz="1900" dirty="0"/>
              <a:t>  </a:t>
            </a:r>
            <a:r>
              <a:rPr lang="zh-CN" altLang="en-US" sz="1900" dirty="0"/>
              <a:t>删除本地一个或多少镜像。格式：</a:t>
            </a:r>
            <a:r>
              <a:rPr lang="en-US" altLang="zh-CN" sz="1900" dirty="0"/>
              <a:t>docker </a:t>
            </a:r>
            <a:r>
              <a:rPr lang="en-US" altLang="zh-CN" sz="1900" dirty="0" err="1"/>
              <a:t>rmi</a:t>
            </a:r>
            <a:r>
              <a:rPr lang="en-US" altLang="zh-CN" sz="1900" dirty="0"/>
              <a:t> [</a:t>
            </a:r>
            <a:r>
              <a:rPr lang="zh-CN" altLang="en-US" sz="1900" dirty="0"/>
              <a:t>选项</a:t>
            </a:r>
            <a:r>
              <a:rPr lang="en-US" altLang="zh-CN" sz="1900" dirty="0"/>
              <a:t>] </a:t>
            </a:r>
            <a:r>
              <a:rPr lang="zh-CN" altLang="en-US" sz="1900" dirty="0"/>
              <a:t>镜像名</a:t>
            </a:r>
            <a:r>
              <a:rPr lang="en-US" altLang="zh-CN" sz="1900" dirty="0"/>
              <a:t>[</a:t>
            </a:r>
            <a:r>
              <a:rPr lang="zh-CN" altLang="en-US" sz="1900" dirty="0"/>
              <a:t>镜像名</a:t>
            </a:r>
            <a:r>
              <a:rPr lang="en-US" altLang="zh-CN" sz="1900" dirty="0"/>
              <a:t>...]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- docker build</a:t>
            </a:r>
          </a:p>
          <a:p>
            <a:pPr marL="0" indent="0">
              <a:buNone/>
            </a:pPr>
            <a:r>
              <a:rPr lang="en-US" altLang="zh-CN" sz="1900" dirty="0"/>
              <a:t>  </a:t>
            </a:r>
            <a:r>
              <a:rPr lang="zh-CN" altLang="en-US" sz="1900" dirty="0"/>
              <a:t>使用 </a:t>
            </a:r>
            <a:r>
              <a:rPr lang="en-US" altLang="zh-CN" sz="1900" dirty="0" err="1"/>
              <a:t>Dockerfile</a:t>
            </a:r>
            <a:r>
              <a:rPr lang="en-US" altLang="zh-CN" sz="1900" dirty="0"/>
              <a:t> </a:t>
            </a:r>
            <a:r>
              <a:rPr lang="zh-CN" altLang="en-US" sz="1900" dirty="0"/>
              <a:t>创建镜像。格式：</a:t>
            </a:r>
            <a:r>
              <a:rPr lang="en-US" altLang="zh-CN" sz="1900" dirty="0"/>
              <a:t>docker build [</a:t>
            </a:r>
            <a:r>
              <a:rPr lang="zh-CN" altLang="en-US" sz="1900" dirty="0"/>
              <a:t>选项</a:t>
            </a:r>
            <a:r>
              <a:rPr lang="en-US" altLang="zh-CN" sz="1900" dirty="0"/>
              <a:t>] </a:t>
            </a:r>
            <a:r>
              <a:rPr lang="zh-CN" altLang="en-US" sz="1900" dirty="0"/>
              <a:t>路径 </a:t>
            </a:r>
            <a:r>
              <a:rPr lang="en-US" altLang="zh-CN" sz="1900" dirty="0"/>
              <a:t>| URL | -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- docker history</a:t>
            </a:r>
          </a:p>
          <a:p>
            <a:pPr marL="0" indent="0">
              <a:buNone/>
            </a:pPr>
            <a:r>
              <a:rPr lang="en-US" altLang="zh-CN" sz="1900" dirty="0"/>
              <a:t>  </a:t>
            </a:r>
            <a:r>
              <a:rPr lang="zh-CN" altLang="en-US" sz="1900" dirty="0"/>
              <a:t>查看指定镜像的创建历史。格式：</a:t>
            </a:r>
            <a:r>
              <a:rPr lang="en-US" altLang="zh-CN" sz="1900" dirty="0"/>
              <a:t>docker history [</a:t>
            </a:r>
            <a:r>
              <a:rPr lang="zh-CN" altLang="en-US" sz="1900" dirty="0"/>
              <a:t>选项</a:t>
            </a:r>
            <a:r>
              <a:rPr lang="en-US" altLang="zh-CN" sz="1900" dirty="0"/>
              <a:t>] </a:t>
            </a:r>
            <a:r>
              <a:rPr lang="zh-CN" altLang="en-US" sz="1900" dirty="0"/>
              <a:t>镜像名。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64382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75694" y="334716"/>
              <a:ext cx="450805" cy="446856"/>
              <a:chOff x="11208772" y="397002"/>
              <a:chExt cx="450805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208772" y="427634"/>
                <a:ext cx="45080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常用命令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88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38225"/>
            <a:ext cx="10515600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容器操作</a:t>
            </a:r>
          </a:p>
          <a:p>
            <a:pPr marL="0" indent="0">
              <a:buNone/>
            </a:pPr>
            <a:r>
              <a:rPr lang="en-US" altLang="zh-CN" sz="1800" dirty="0"/>
              <a:t>- docker </a:t>
            </a:r>
            <a:r>
              <a:rPr lang="en-US" altLang="zh-CN" sz="1800" dirty="0" err="1"/>
              <a:t>ps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列出容器。格式：</a:t>
            </a:r>
            <a:r>
              <a:rPr lang="en-US" altLang="zh-CN" sz="1800" dirty="0"/>
              <a:t>docker 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 [</a:t>
            </a:r>
            <a:r>
              <a:rPr lang="zh-CN" altLang="en-US" sz="1800" dirty="0"/>
              <a:t>选项</a:t>
            </a:r>
            <a:r>
              <a:rPr lang="en-US" altLang="zh-CN" sz="1800" dirty="0"/>
              <a:t>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inspect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获取容器</a:t>
            </a:r>
            <a:r>
              <a:rPr lang="en-US" altLang="zh-CN" sz="1800" dirty="0"/>
              <a:t>/</a:t>
            </a:r>
            <a:r>
              <a:rPr lang="zh-CN" altLang="en-US" sz="1800" dirty="0"/>
              <a:t>镜像的元数据。</a:t>
            </a:r>
            <a:r>
              <a:rPr lang="en-US" altLang="zh-CN" sz="1800" dirty="0"/>
              <a:t>docker inspect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名称</a:t>
            </a:r>
            <a:r>
              <a:rPr lang="en-US" altLang="zh-CN" sz="1800" dirty="0"/>
              <a:t>|ID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start/stop/restart</a:t>
            </a:r>
          </a:p>
          <a:p>
            <a:pPr marL="0" indent="0">
              <a:buNone/>
            </a:pPr>
            <a:r>
              <a:rPr lang="en-US" altLang="zh-CN" sz="1800" dirty="0"/>
              <a:t>  docker start :</a:t>
            </a:r>
            <a:r>
              <a:rPr lang="zh-CN" altLang="en-US" sz="1800" dirty="0"/>
              <a:t>启动一个或多个已经被停止的容器。格式：</a:t>
            </a:r>
            <a:r>
              <a:rPr lang="en-US" altLang="zh-CN" sz="1800" dirty="0"/>
              <a:t>docker start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容器名</a:t>
            </a:r>
            <a:r>
              <a:rPr lang="en-US" altLang="zh-CN" sz="1800" dirty="0"/>
              <a:t>[ [</a:t>
            </a:r>
            <a:r>
              <a:rPr lang="zh-CN" altLang="en-US" sz="1800" dirty="0"/>
              <a:t>容器名</a:t>
            </a:r>
            <a:r>
              <a:rPr lang="en-US" altLang="zh-CN" sz="1800" dirty="0"/>
              <a:t>...]]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docker stop :</a:t>
            </a:r>
            <a:r>
              <a:rPr lang="zh-CN" altLang="en-US" sz="1800" dirty="0"/>
              <a:t>停止一个运行中的容器。</a:t>
            </a:r>
            <a:r>
              <a:rPr lang="en-US" altLang="zh-CN" sz="1800" dirty="0"/>
              <a:t>docker stop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容器名</a:t>
            </a:r>
            <a:r>
              <a:rPr lang="en-US" altLang="zh-CN" sz="1800" dirty="0"/>
              <a:t>[ [</a:t>
            </a:r>
            <a:r>
              <a:rPr lang="zh-CN" altLang="en-US" sz="1800" dirty="0"/>
              <a:t>容器名</a:t>
            </a:r>
            <a:r>
              <a:rPr lang="en-US" altLang="zh-CN" sz="1800" dirty="0"/>
              <a:t>...]]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docker restart :</a:t>
            </a:r>
            <a:r>
              <a:rPr lang="zh-CN" altLang="en-US" sz="1800" dirty="0"/>
              <a:t>重启容器。</a:t>
            </a:r>
            <a:r>
              <a:rPr lang="en-US" altLang="zh-CN" sz="1800" dirty="0"/>
              <a:t>docker restart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容器名</a:t>
            </a:r>
            <a:r>
              <a:rPr lang="en-US" altLang="zh-CN" sz="1800" dirty="0"/>
              <a:t>[ [</a:t>
            </a:r>
            <a:r>
              <a:rPr lang="zh-CN" altLang="en-US" sz="1800" dirty="0"/>
              <a:t>容器名</a:t>
            </a:r>
            <a:r>
              <a:rPr lang="en-US" altLang="zh-CN" sz="1800" dirty="0"/>
              <a:t>...]]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kill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杀掉一个运行中的容器。</a:t>
            </a:r>
            <a:r>
              <a:rPr lang="en-US" altLang="zh-CN" sz="1800" dirty="0"/>
              <a:t>docker kill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容器名 </a:t>
            </a:r>
            <a:r>
              <a:rPr lang="en-US" altLang="zh-CN" sz="1800" dirty="0"/>
              <a:t>[</a:t>
            </a:r>
            <a:r>
              <a:rPr lang="zh-CN" altLang="en-US" sz="1800" dirty="0"/>
              <a:t>容器名</a:t>
            </a:r>
            <a:r>
              <a:rPr lang="en-US" altLang="zh-CN" sz="1800" dirty="0"/>
              <a:t>...]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- docker rm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删除一个或多个容器。</a:t>
            </a:r>
            <a:r>
              <a:rPr lang="en-US" altLang="zh-CN" sz="1800" dirty="0"/>
              <a:t>docker rm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容器名</a:t>
            </a:r>
            <a:r>
              <a:rPr lang="en-US" altLang="zh-CN" sz="1800" dirty="0"/>
              <a:t>[</a:t>
            </a:r>
            <a:r>
              <a:rPr lang="zh-CN" altLang="en-US" sz="1800" dirty="0"/>
              <a:t>容器名</a:t>
            </a:r>
            <a:r>
              <a:rPr lang="en-US" altLang="zh-CN" sz="1800" dirty="0"/>
              <a:t>...]</a:t>
            </a:r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208773" y="435764"/>
                <a:ext cx="428467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常用命令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46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镜像的分层存储与</a:t>
            </a:r>
            <a:r>
              <a:rPr lang="en-US" altLang="zh-CN" sz="1800" dirty="0" err="1"/>
              <a:t>UnionFS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所谓</a:t>
            </a:r>
            <a:r>
              <a:rPr lang="en-US" altLang="zh-CN" sz="1800" dirty="0" err="1"/>
              <a:t>UnionFS</a:t>
            </a:r>
            <a:r>
              <a:rPr lang="zh-CN" altLang="en-US" sz="1800" dirty="0"/>
              <a:t>就是把不同物理位置的目录合并</a:t>
            </a:r>
            <a:r>
              <a:rPr lang="en-US" altLang="zh-CN" sz="1800" dirty="0"/>
              <a:t>mount</a:t>
            </a:r>
            <a:r>
              <a:rPr lang="zh-CN" altLang="en-US" sz="1800" dirty="0"/>
              <a:t>到同一个目录中。</a:t>
            </a:r>
            <a:r>
              <a:rPr lang="en-US" altLang="zh-CN" sz="1800" dirty="0" err="1"/>
              <a:t>UnionFS</a:t>
            </a:r>
            <a:r>
              <a:rPr lang="zh-CN" altLang="en-US" sz="1800" dirty="0"/>
              <a:t>的一个最主要的应用是，把一张</a:t>
            </a:r>
            <a:r>
              <a:rPr lang="en-US" altLang="zh-CN" sz="1800" dirty="0"/>
              <a:t>CD/DVD</a:t>
            </a:r>
            <a:r>
              <a:rPr lang="zh-CN" altLang="en-US" sz="1800" dirty="0"/>
              <a:t>和一个硬盘目录给联合</a:t>
            </a:r>
            <a:r>
              <a:rPr lang="en-US" altLang="zh-CN" sz="1800" dirty="0"/>
              <a:t>mount</a:t>
            </a:r>
            <a:r>
              <a:rPr lang="zh-CN" altLang="en-US" sz="1800" dirty="0"/>
              <a:t>在一起，然后，你就可以对这个只读的</a:t>
            </a:r>
            <a:r>
              <a:rPr lang="en-US" altLang="zh-CN" sz="1800" dirty="0"/>
              <a:t>CD/DVD</a:t>
            </a:r>
            <a:r>
              <a:rPr lang="zh-CN" altLang="en-US" sz="1800" dirty="0"/>
              <a:t>上的文件进行修改（当然，修改的文件存于硬盘上的目录里）。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主要有以下几种实现：</a:t>
            </a:r>
            <a:r>
              <a:rPr lang="en-US" altLang="zh-CN" sz="1800" dirty="0" err="1"/>
              <a:t>autfs,overlayfs</a:t>
            </a:r>
            <a:r>
              <a:rPr lang="zh-CN" altLang="en-US" sz="1800" dirty="0"/>
              <a:t>。下图展示了</a:t>
            </a:r>
            <a:r>
              <a:rPr lang="en-US" altLang="zh-CN" sz="1800" dirty="0" err="1"/>
              <a:t>overlayfs</a:t>
            </a:r>
            <a:r>
              <a:rPr lang="zh-CN" altLang="en-US" sz="1800" dirty="0"/>
              <a:t>的基本结构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深入理解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02534B9-1B26-4609-98C4-021D3B68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5338"/>
            <a:ext cx="7240398" cy="18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Linux Namespace</a:t>
            </a:r>
          </a:p>
          <a:p>
            <a:pPr marL="0" indent="0">
              <a:buNone/>
            </a:pPr>
            <a:r>
              <a:rPr lang="zh-CN" altLang="en-US" sz="1800" dirty="0"/>
              <a:t>为了提供更加精细的资源分配管理机制，</a:t>
            </a:r>
            <a:r>
              <a:rPr lang="en-US" altLang="zh-CN" sz="1800" dirty="0"/>
              <a:t>Linux</a:t>
            </a:r>
            <a:r>
              <a:rPr lang="zh-CN" altLang="en-US" sz="1800" dirty="0"/>
              <a:t>给出了</a:t>
            </a:r>
            <a:r>
              <a:rPr lang="en-US" altLang="zh-CN" sz="1800" dirty="0"/>
              <a:t>namespace</a:t>
            </a:r>
            <a:r>
              <a:rPr lang="zh-CN" altLang="en-US" sz="1800" dirty="0"/>
              <a:t>解决方法。</a:t>
            </a:r>
            <a:r>
              <a:rPr lang="en-US" altLang="zh-CN" sz="1800" dirty="0"/>
              <a:t>Docker</a:t>
            </a:r>
            <a:r>
              <a:rPr lang="zh-CN" altLang="en-US" sz="1800" dirty="0"/>
              <a:t>利用这一技术隔离容器的运行环境。</a:t>
            </a:r>
          </a:p>
          <a:p>
            <a:pPr marL="0" indent="0">
              <a:buNone/>
            </a:pPr>
            <a:r>
              <a:rPr lang="en-US" altLang="zh-CN" sz="1800" dirty="0"/>
              <a:t>Linux namespace </a:t>
            </a:r>
            <a:r>
              <a:rPr lang="zh-CN" altLang="en-US" sz="1800" dirty="0"/>
              <a:t>的概念说简单也简单说复杂也复杂。简单来说，我们只要知道，处于某个 </a:t>
            </a:r>
            <a:r>
              <a:rPr lang="en-US" altLang="zh-CN" sz="1800" dirty="0"/>
              <a:t>namespace </a:t>
            </a:r>
          </a:p>
          <a:p>
            <a:pPr marL="0" indent="0">
              <a:buNone/>
            </a:pPr>
            <a:r>
              <a:rPr lang="zh-CN" altLang="en-US" sz="1800" dirty="0"/>
              <a:t>中的进程，能看到独立的它自己的隔离的某些特定系统资源；复杂来说，可以去看看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内核中实现 </a:t>
            </a:r>
            <a:r>
              <a:rPr lang="en-US" altLang="zh-CN" sz="1800" dirty="0"/>
              <a:t>namespace </a:t>
            </a:r>
            <a:r>
              <a:rPr lang="zh-CN" altLang="en-US" sz="1800" dirty="0"/>
              <a:t>的原理。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深入理解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0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深入理解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E21D48-1E32-4D06-A89D-0FFA7A4A4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045"/>
              </p:ext>
            </p:extLst>
          </p:nvPr>
        </p:nvGraphicFramePr>
        <p:xfrm>
          <a:off x="1059818" y="1678201"/>
          <a:ext cx="9165037" cy="300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34">
                  <a:extLst>
                    <a:ext uri="{9D8B030D-6E8A-4147-A177-3AD203B41FA5}">
                      <a16:colId xmlns:a16="http://schemas.microsoft.com/office/drawing/2014/main" val="2274031857"/>
                    </a:ext>
                  </a:extLst>
                </a:gridCol>
                <a:gridCol w="2285201">
                  <a:extLst>
                    <a:ext uri="{9D8B030D-6E8A-4147-A177-3AD203B41FA5}">
                      <a16:colId xmlns:a16="http://schemas.microsoft.com/office/drawing/2014/main" val="65337068"/>
                    </a:ext>
                  </a:extLst>
                </a:gridCol>
                <a:gridCol w="2285201">
                  <a:extLst>
                    <a:ext uri="{9D8B030D-6E8A-4147-A177-3AD203B41FA5}">
                      <a16:colId xmlns:a16="http://schemas.microsoft.com/office/drawing/2014/main" val="1068823398"/>
                    </a:ext>
                  </a:extLst>
                </a:gridCol>
                <a:gridCol w="2285201">
                  <a:extLst>
                    <a:ext uri="{9D8B030D-6E8A-4147-A177-3AD203B41FA5}">
                      <a16:colId xmlns:a16="http://schemas.microsoft.com/office/drawing/2014/main" val="1789078961"/>
                    </a:ext>
                  </a:extLst>
                </a:gridCol>
              </a:tblGrid>
              <a:tr h="3975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namespace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>
                          <a:effectLst/>
                        </a:rPr>
                        <a:t>引入的相关内核版本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effectLst/>
                        </a:rPr>
                        <a:t>被隔离的全局系统资源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effectLst/>
                        </a:rPr>
                        <a:t>在容器语境下的隔离效果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73792315"/>
                  </a:ext>
                </a:extLst>
              </a:tr>
              <a:tr h="633922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Mount namespaces</a:t>
                      </a:r>
                      <a:endParaRPr lang="en-US" sz="11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Linux 2.4.19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文件系统挂接点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effectLst/>
                        </a:rPr>
                        <a:t>每个容器能看到不同的文件系统层次结构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1759359"/>
                  </a:ext>
                </a:extLst>
              </a:tr>
              <a:tr h="63392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UTS namespaces</a:t>
                      </a:r>
                      <a:endParaRPr lang="en-US" sz="11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Linux 2.6.19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nodename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zh-CN" altLang="en-US" sz="1100" dirty="0">
                          <a:effectLst/>
                        </a:rPr>
                        <a:t>和 </a:t>
                      </a:r>
                      <a:r>
                        <a:rPr lang="en-US" sz="1100" dirty="0" err="1">
                          <a:effectLst/>
                        </a:rPr>
                        <a:t>domainname</a:t>
                      </a:r>
                      <a:endParaRPr lang="en-US" sz="11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每个容器可以有自己的 主机名和 域名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51016130"/>
                  </a:ext>
                </a:extLst>
              </a:tr>
              <a:tr h="134305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IPC namespaces</a:t>
                      </a:r>
                      <a:endParaRPr lang="en-US" sz="11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Linux 2.6.19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特定的进程间通信资源，包括</a:t>
                      </a:r>
                      <a:r>
                        <a:rPr lang="en-US" sz="1100">
                          <a:effectLst/>
                        </a:rPr>
                        <a:t>System V IPC</a:t>
                      </a:r>
                      <a:r>
                        <a:rPr lang="zh-CN" altLang="en-US" sz="1100">
                          <a:effectLst/>
                        </a:rPr>
                        <a:t>和 </a:t>
                      </a:r>
                      <a:r>
                        <a:rPr lang="en-US" sz="1100">
                          <a:effectLst/>
                        </a:rPr>
                        <a:t>POSIX message queues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effectLst/>
                        </a:rPr>
                        <a:t>每个容器有其自己的 </a:t>
                      </a:r>
                      <a:r>
                        <a:rPr lang="en-US" sz="1100" dirty="0">
                          <a:effectLst/>
                        </a:rPr>
                        <a:t>System V IPC </a:t>
                      </a:r>
                      <a:r>
                        <a:rPr lang="zh-CN" altLang="en-US" sz="1100" dirty="0">
                          <a:effectLst/>
                        </a:rPr>
                        <a:t>和 </a:t>
                      </a:r>
                      <a:r>
                        <a:rPr lang="en-US" sz="1100" dirty="0">
                          <a:effectLst/>
                        </a:rPr>
                        <a:t>POSIX </a:t>
                      </a:r>
                      <a:r>
                        <a:rPr lang="zh-CN" altLang="en-US" sz="1100" dirty="0">
                          <a:effectLst/>
                        </a:rPr>
                        <a:t>消息队列文件系统，因此，只有在同一个 </a:t>
                      </a:r>
                      <a:r>
                        <a:rPr lang="en-US" sz="1100" dirty="0">
                          <a:effectLst/>
                        </a:rPr>
                        <a:t>IPC namespace </a:t>
                      </a:r>
                      <a:r>
                        <a:rPr lang="zh-CN" altLang="en-US" sz="1100" dirty="0">
                          <a:effectLst/>
                        </a:rPr>
                        <a:t>的进程之间才能互相通信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4509747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27C7439-AA88-4862-BEC9-1717E86C1069}"/>
              </a:ext>
            </a:extLst>
          </p:cNvPr>
          <p:cNvSpPr txBox="1"/>
          <p:nvPr/>
        </p:nvSpPr>
        <p:spPr>
          <a:xfrm>
            <a:off x="1059818" y="1057717"/>
            <a:ext cx="910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内核实现了六种</a:t>
            </a:r>
            <a:r>
              <a:rPr lang="en-US" altLang="zh-CN" dirty="0"/>
              <a:t>namespace,</a:t>
            </a:r>
            <a:r>
              <a:rPr lang="zh-CN" altLang="en-US" dirty="0"/>
              <a:t>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92626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深入理解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8AA6949-A6FE-461F-B6ED-A6A8386F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3626"/>
              </p:ext>
            </p:extLst>
          </p:nvPr>
        </p:nvGraphicFramePr>
        <p:xfrm>
          <a:off x="1092051" y="1356360"/>
          <a:ext cx="890070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177">
                  <a:extLst>
                    <a:ext uri="{9D8B030D-6E8A-4147-A177-3AD203B41FA5}">
                      <a16:colId xmlns:a16="http://schemas.microsoft.com/office/drawing/2014/main" val="1854764143"/>
                    </a:ext>
                  </a:extLst>
                </a:gridCol>
                <a:gridCol w="2225177">
                  <a:extLst>
                    <a:ext uri="{9D8B030D-6E8A-4147-A177-3AD203B41FA5}">
                      <a16:colId xmlns:a16="http://schemas.microsoft.com/office/drawing/2014/main" val="619804681"/>
                    </a:ext>
                  </a:extLst>
                </a:gridCol>
                <a:gridCol w="2344295">
                  <a:extLst>
                    <a:ext uri="{9D8B030D-6E8A-4147-A177-3AD203B41FA5}">
                      <a16:colId xmlns:a16="http://schemas.microsoft.com/office/drawing/2014/main" val="2800366754"/>
                    </a:ext>
                  </a:extLst>
                </a:gridCol>
                <a:gridCol w="2106059">
                  <a:extLst>
                    <a:ext uri="{9D8B030D-6E8A-4147-A177-3AD203B41FA5}">
                      <a16:colId xmlns:a16="http://schemas.microsoft.com/office/drawing/2014/main" val="952549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namespace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effectLst/>
                        </a:rPr>
                        <a:t>引入的相关内核版本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effectLst/>
                        </a:rPr>
                        <a:t>被隔离的全局系统资源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>
                          <a:effectLst/>
                        </a:rPr>
                        <a:t>在容器语境下的隔离效果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80257389"/>
                  </a:ext>
                </a:extLst>
              </a:tr>
              <a:tr h="12391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PID namespaces</a:t>
                      </a:r>
                      <a:endParaRPr lang="en-US" sz="11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Linux 2.6.24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进程 </a:t>
                      </a:r>
                      <a:r>
                        <a:rPr lang="en-US" sz="1100">
                          <a:effectLst/>
                        </a:rPr>
                        <a:t>ID </a:t>
                      </a:r>
                      <a:r>
                        <a:rPr lang="zh-CN" altLang="en-US" sz="1100">
                          <a:effectLst/>
                        </a:rPr>
                        <a:t>数字空间 （</a:t>
                      </a:r>
                      <a:r>
                        <a:rPr lang="en-US" sz="1100">
                          <a:effectLst/>
                        </a:rPr>
                        <a:t>process ID number space）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每个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 namespace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中的进程可以有其独立的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 每个容器可以有其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进程；也使得容器可以在不同的宿主机之间迁移，因为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中的进程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宿主机无关了。这也使得容器中的每个进程有两个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：容器中的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和宿主机上的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77397561"/>
                  </a:ext>
                </a:extLst>
              </a:tr>
              <a:tr h="77512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Network namespaces</a:t>
                      </a:r>
                      <a:endParaRPr lang="en-US" sz="11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始于</a:t>
                      </a:r>
                      <a:r>
                        <a:rPr lang="en-US" sz="1100">
                          <a:effectLst/>
                        </a:rPr>
                        <a:t>Linux 2.6.24 </a:t>
                      </a:r>
                      <a:r>
                        <a:rPr lang="zh-CN" altLang="en-US" sz="1100">
                          <a:effectLst/>
                        </a:rPr>
                        <a:t>完成于 </a:t>
                      </a:r>
                      <a:r>
                        <a:rPr lang="en-US" sz="1100">
                          <a:effectLst/>
                        </a:rPr>
                        <a:t>Linux 2.6.29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网络相关的系统资源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effectLst/>
                        </a:rPr>
                        <a:t>每个容器用有其独立的网络设备，</a:t>
                      </a:r>
                      <a:r>
                        <a:rPr lang="en-US" altLang="zh-CN" sz="1100" dirty="0">
                          <a:effectLst/>
                        </a:rPr>
                        <a:t>IP </a:t>
                      </a:r>
                      <a:r>
                        <a:rPr lang="zh-CN" altLang="en-US" sz="1100" dirty="0">
                          <a:effectLst/>
                        </a:rPr>
                        <a:t>地址，</a:t>
                      </a:r>
                      <a:r>
                        <a:rPr lang="en-US" altLang="zh-CN" sz="1100" dirty="0">
                          <a:effectLst/>
                        </a:rPr>
                        <a:t>IP </a:t>
                      </a:r>
                      <a:r>
                        <a:rPr lang="zh-CN" altLang="en-US" sz="1100" dirty="0">
                          <a:effectLst/>
                        </a:rPr>
                        <a:t>路由表，</a:t>
                      </a:r>
                      <a:r>
                        <a:rPr lang="en-US" altLang="zh-CN" sz="1100" dirty="0">
                          <a:effectLst/>
                        </a:rPr>
                        <a:t>/proc/net </a:t>
                      </a:r>
                      <a:r>
                        <a:rPr lang="zh-CN" altLang="en-US" sz="1100" dirty="0">
                          <a:effectLst/>
                        </a:rPr>
                        <a:t>目录，端口号等等。这也使得一个 宿主机上多个容器内的同一个应用都绑定到各自容器的 </a:t>
                      </a:r>
                      <a:r>
                        <a:rPr lang="en-US" altLang="zh-CN" sz="1100" dirty="0">
                          <a:effectLst/>
                        </a:rPr>
                        <a:t>80 </a:t>
                      </a:r>
                      <a:r>
                        <a:rPr lang="zh-CN" altLang="en-US" sz="1100" dirty="0">
                          <a:effectLst/>
                        </a:rPr>
                        <a:t>端口上。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36435438"/>
                  </a:ext>
                </a:extLst>
              </a:tr>
              <a:tr h="891131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User namespaces</a:t>
                      </a:r>
                      <a:endParaRPr lang="en-US" sz="11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始于 </a:t>
                      </a:r>
                      <a:r>
                        <a:rPr lang="en-US" sz="1100">
                          <a:effectLst/>
                        </a:rPr>
                        <a:t>Linux 2.6.23 </a:t>
                      </a:r>
                      <a:r>
                        <a:rPr lang="zh-CN" altLang="en-US" sz="1100">
                          <a:effectLst/>
                        </a:rPr>
                        <a:t>完成于 </a:t>
                      </a:r>
                      <a:r>
                        <a:rPr lang="en-US" sz="1100">
                          <a:effectLst/>
                        </a:rPr>
                        <a:t>Linux 3.8)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effectLst/>
                        </a:rPr>
                        <a:t>用户和组 </a:t>
                      </a:r>
                      <a:r>
                        <a:rPr lang="en-US" altLang="zh-CN" sz="1100">
                          <a:effectLst/>
                        </a:rPr>
                        <a:t>ID </a:t>
                      </a:r>
                      <a:r>
                        <a:rPr lang="zh-CN" altLang="en-US" sz="1100">
                          <a:effectLst/>
                        </a:rPr>
                        <a:t>空间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effectLst/>
                        </a:rPr>
                        <a:t>在 </a:t>
                      </a:r>
                      <a:r>
                        <a:rPr lang="en-US" sz="1100" dirty="0">
                          <a:effectLst/>
                        </a:rPr>
                        <a:t>user namespace </a:t>
                      </a:r>
                      <a:r>
                        <a:rPr lang="zh-CN" altLang="en-US" sz="1100" dirty="0">
                          <a:effectLst/>
                        </a:rPr>
                        <a:t>中的进程的用户和组 </a:t>
                      </a:r>
                      <a:r>
                        <a:rPr lang="en-US" sz="1100" dirty="0">
                          <a:effectLst/>
                        </a:rPr>
                        <a:t>ID </a:t>
                      </a:r>
                      <a:r>
                        <a:rPr lang="zh-CN" altLang="en-US" sz="1100" dirty="0">
                          <a:effectLst/>
                        </a:rPr>
                        <a:t>可以和在 宿主机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zh-CN" altLang="en-US" sz="1100" dirty="0">
                          <a:effectLst/>
                        </a:rPr>
                        <a:t>上不同； 每个 </a:t>
                      </a:r>
                      <a:r>
                        <a:rPr lang="en-US" sz="1100" dirty="0">
                          <a:effectLst/>
                        </a:rPr>
                        <a:t>container </a:t>
                      </a:r>
                      <a:r>
                        <a:rPr lang="zh-CN" altLang="en-US" sz="1100" dirty="0">
                          <a:effectLst/>
                        </a:rPr>
                        <a:t>可以有不同的 </a:t>
                      </a: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zh-CN" altLang="en-US" sz="1100" dirty="0">
                          <a:effectLst/>
                        </a:rPr>
                        <a:t>和 </a:t>
                      </a:r>
                      <a:r>
                        <a:rPr lang="en-US" sz="1100" dirty="0">
                          <a:effectLst/>
                        </a:rPr>
                        <a:t>group id；</a:t>
                      </a:r>
                      <a:r>
                        <a:rPr lang="zh-CN" altLang="en-US" sz="1100" dirty="0">
                          <a:effectLst/>
                        </a:rPr>
                        <a:t>一个 宿主机上的非特权用户可以成为 </a:t>
                      </a:r>
                      <a:r>
                        <a:rPr lang="en-US" sz="1100" dirty="0">
                          <a:effectLst/>
                        </a:rPr>
                        <a:t>user namespace </a:t>
                      </a:r>
                      <a:r>
                        <a:rPr lang="zh-CN" altLang="en-US" sz="1100" dirty="0">
                          <a:effectLst/>
                        </a:rPr>
                        <a:t>中的特权用户；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4081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8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Linux </a:t>
            </a:r>
            <a:r>
              <a:rPr lang="en-US" altLang="zh-CN" sz="1800" dirty="0" err="1"/>
              <a:t>CGroups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Docker </a:t>
            </a:r>
            <a:r>
              <a:rPr lang="zh-CN" altLang="en-US" sz="1800" dirty="0"/>
              <a:t>容器使用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 namespace </a:t>
            </a:r>
            <a:r>
              <a:rPr lang="zh-CN" altLang="en-US" sz="1800" dirty="0"/>
              <a:t>来隔离其运行环境，使得容器中的进程看起来就像爱一个独立环境中运行一样。但是，光有运行环境隔离还不够，因为这些进程还是可以不受限制地使用系统资源，比如网络、磁盘、</a:t>
            </a:r>
            <a:r>
              <a:rPr lang="en-US" altLang="zh-CN" sz="1800" dirty="0"/>
              <a:t>CPU</a:t>
            </a:r>
            <a:r>
              <a:rPr lang="zh-CN" altLang="en-US" sz="1800" dirty="0"/>
              <a:t>以及内存等。因此，为了让容器中的进程更加可控，</a:t>
            </a:r>
            <a:r>
              <a:rPr lang="en-US" altLang="zh-CN" sz="1800" dirty="0"/>
              <a:t>Docker </a:t>
            </a:r>
            <a:r>
              <a:rPr lang="zh-CN" altLang="en-US" sz="1800" dirty="0"/>
              <a:t>使用 </a:t>
            </a:r>
            <a:r>
              <a:rPr lang="en-US" altLang="zh-CN" sz="1800" dirty="0"/>
              <a:t>Linux </a:t>
            </a:r>
            <a:r>
              <a:rPr lang="en-US" altLang="zh-CN" sz="1800" dirty="0" err="1"/>
              <a:t>cgroups</a:t>
            </a:r>
            <a:r>
              <a:rPr lang="en-US" altLang="zh-CN" sz="1800" dirty="0"/>
              <a:t> </a:t>
            </a:r>
            <a:r>
              <a:rPr lang="zh-CN" altLang="en-US" sz="1800" dirty="0"/>
              <a:t>来限制容器中的进程允许使用的系统资源。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目前 </a:t>
            </a:r>
            <a:r>
              <a:rPr lang="en-US" altLang="zh-CN" sz="1800" dirty="0"/>
              <a:t>docker </a:t>
            </a:r>
            <a:r>
              <a:rPr lang="zh-CN" altLang="en-US" sz="1800" dirty="0"/>
              <a:t>已经几乎支持了所有的 </a:t>
            </a:r>
            <a:r>
              <a:rPr lang="en-US" altLang="zh-CN" sz="1800" dirty="0" err="1"/>
              <a:t>cgroups</a:t>
            </a:r>
            <a:r>
              <a:rPr lang="en-US" altLang="zh-CN" sz="1800" dirty="0"/>
              <a:t> </a:t>
            </a:r>
            <a:r>
              <a:rPr lang="zh-CN" altLang="en-US" sz="1800" dirty="0"/>
              <a:t>资源，可以限制容器对包括 </a:t>
            </a:r>
            <a:r>
              <a:rPr lang="en-US" altLang="zh-CN" sz="1800" dirty="0"/>
              <a:t>network</a:t>
            </a:r>
            <a:r>
              <a:rPr lang="zh-CN" altLang="en-US" sz="1800" dirty="0"/>
              <a:t>，</a:t>
            </a:r>
            <a:r>
              <a:rPr lang="en-US" altLang="zh-CN" sz="1800" dirty="0"/>
              <a:t>device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cpu</a:t>
            </a:r>
            <a:r>
              <a:rPr lang="en-US" altLang="zh-CN" sz="1800" dirty="0"/>
              <a:t> </a:t>
            </a:r>
            <a:r>
              <a:rPr lang="zh-CN" altLang="en-US" sz="1800" dirty="0"/>
              <a:t>和</a:t>
            </a:r>
            <a:r>
              <a:rPr lang="en-US" altLang="zh-CN" sz="1800" dirty="0"/>
              <a:t>memory </a:t>
            </a:r>
            <a:r>
              <a:rPr lang="zh-CN" altLang="en-US" sz="1800" dirty="0"/>
              <a:t>在内的资源的使用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深入理解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82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深入理解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F2EE235-36FF-449A-BDBF-2BE65E85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" y="1855939"/>
            <a:ext cx="6854033" cy="44777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70BCD9-0716-451E-9EC2-9C67CBF9F55C}"/>
              </a:ext>
            </a:extLst>
          </p:cNvPr>
          <p:cNvSpPr txBox="1"/>
          <p:nvPr/>
        </p:nvSpPr>
        <p:spPr>
          <a:xfrm>
            <a:off x="620785" y="1034110"/>
            <a:ext cx="933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我们可以通过给</a:t>
            </a:r>
            <a:r>
              <a:rPr lang="en-US" altLang="zh-CN" dirty="0"/>
              <a:t>docker run </a:t>
            </a:r>
            <a:r>
              <a:rPr lang="zh-CN" altLang="en-US" dirty="0"/>
              <a:t>命令传参来控制分配容器的资源。</a:t>
            </a:r>
            <a:endParaRPr lang="en-US" altLang="zh-CN" dirty="0"/>
          </a:p>
          <a:p>
            <a:r>
              <a:rPr lang="en-US" altLang="zh-CN" dirty="0"/>
              <a:t>Docker run </a:t>
            </a:r>
            <a:r>
              <a:rPr lang="zh-CN" altLang="en-US" dirty="0"/>
              <a:t>命令中 </a:t>
            </a:r>
            <a:r>
              <a:rPr lang="en-US" altLang="zh-CN" dirty="0" err="1"/>
              <a:t>cgroups</a:t>
            </a:r>
            <a:r>
              <a:rPr lang="en-US" altLang="zh-CN" dirty="0"/>
              <a:t> </a:t>
            </a:r>
            <a:r>
              <a:rPr lang="zh-CN" altLang="en-US" dirty="0"/>
              <a:t>相关命令如下</a:t>
            </a:r>
          </a:p>
        </p:txBody>
      </p:sp>
    </p:spTree>
    <p:extLst>
      <p:ext uri="{BB962C8B-B14F-4D97-AF65-F5344CB8AC3E}">
        <p14:creationId xmlns:p14="http://schemas.microsoft.com/office/powerpoint/2010/main" val="36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圆形"/>
          <p:cNvSpPr/>
          <p:nvPr/>
        </p:nvSpPr>
        <p:spPr>
          <a:xfrm>
            <a:off x="2177389" y="4313387"/>
            <a:ext cx="842501" cy="8425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306" name="圆形"/>
          <p:cNvSpPr/>
          <p:nvPr/>
        </p:nvSpPr>
        <p:spPr>
          <a:xfrm>
            <a:off x="9180099" y="2063954"/>
            <a:ext cx="842501" cy="842501"/>
          </a:xfrm>
          <a:prstGeom prst="ellipse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307" name="圆形"/>
          <p:cNvSpPr/>
          <p:nvPr/>
        </p:nvSpPr>
        <p:spPr>
          <a:xfrm>
            <a:off x="2177389" y="2063954"/>
            <a:ext cx="842501" cy="842501"/>
          </a:xfrm>
          <a:prstGeom prst="ellipse">
            <a:avLst/>
          </a:prstGeom>
          <a:solidFill>
            <a:srgbClr val="37CB83"/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321" name="圆形"/>
          <p:cNvSpPr/>
          <p:nvPr/>
        </p:nvSpPr>
        <p:spPr>
          <a:xfrm>
            <a:off x="5686476" y="2063954"/>
            <a:ext cx="842501" cy="842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327" name="形状"/>
          <p:cNvSpPr/>
          <p:nvPr/>
        </p:nvSpPr>
        <p:spPr>
          <a:xfrm>
            <a:off x="5913436" y="4549661"/>
            <a:ext cx="388580" cy="38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/>
                <a:ea typeface="Lato Light"/>
                <a:cs typeface="Lato Light"/>
                <a:sym typeface="Lato Light"/>
              </a:defRPr>
            </a:pPr>
            <a:endParaRPr sz="1450"/>
          </a:p>
        </p:txBody>
      </p:sp>
      <p:sp>
        <p:nvSpPr>
          <p:cNvPr id="328" name="形状"/>
          <p:cNvSpPr/>
          <p:nvPr/>
        </p:nvSpPr>
        <p:spPr>
          <a:xfrm>
            <a:off x="9398325" y="2273538"/>
            <a:ext cx="413826" cy="41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 sz="1450"/>
          </a:p>
        </p:txBody>
      </p:sp>
      <p:sp>
        <p:nvSpPr>
          <p:cNvPr id="329" name="形状"/>
          <p:cNvSpPr/>
          <p:nvPr/>
        </p:nvSpPr>
        <p:spPr>
          <a:xfrm>
            <a:off x="9401914" y="4554179"/>
            <a:ext cx="413826" cy="41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 sz="1450"/>
          </a:p>
        </p:txBody>
      </p:sp>
      <p:sp>
        <p:nvSpPr>
          <p:cNvPr id="29" name="文本框 2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4838894" y="515271"/>
            <a:ext cx="25142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dirty="0">
                <a:solidFill>
                  <a:srgbClr val="28282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  <a:endParaRPr lang="en-US" altLang="zh-CN" sz="3600" dirty="0">
              <a:solidFill>
                <a:srgbClr val="28282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/>
              <a:t>CATALOG</a:t>
            </a:r>
            <a:endParaRPr lang="zh-CN" altLang="en-US" sz="1400" dirty="0">
              <a:solidFill>
                <a:srgbClr val="28282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05340" y="3099033"/>
            <a:ext cx="178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Nexa Bold" charset="0"/>
              </a:rPr>
              <a:t>Docker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Nexa Bold" charset="0"/>
              </a:rPr>
              <a:t>是什么？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14428" y="3099033"/>
            <a:ext cx="17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为什么使用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Docker?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715528" y="3099033"/>
            <a:ext cx="178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Docker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基本概念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05340" y="5430972"/>
            <a:ext cx="178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Docker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常用命令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1625" name="形状"/>
          <p:cNvSpPr/>
          <p:nvPr/>
        </p:nvSpPr>
        <p:spPr>
          <a:xfrm>
            <a:off x="2458873" y="23403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737572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50"/>
          </a:p>
        </p:txBody>
      </p:sp>
      <p:sp>
        <p:nvSpPr>
          <p:cNvPr id="52" name="形状">
            <a:extLst>
              <a:ext uri="{FF2B5EF4-FFF2-40B4-BE49-F238E27FC236}">
                <a16:creationId xmlns:a16="http://schemas.microsoft.com/office/drawing/2014/main" id="{CD8F3C54-EA82-43B1-AE44-2F35998EDF93}"/>
              </a:ext>
            </a:extLst>
          </p:cNvPr>
          <p:cNvSpPr/>
          <p:nvPr/>
        </p:nvSpPr>
        <p:spPr>
          <a:xfrm>
            <a:off x="5956336" y="23403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737572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50" dirty="0"/>
          </a:p>
        </p:txBody>
      </p:sp>
      <p:sp>
        <p:nvSpPr>
          <p:cNvPr id="53" name="圆形">
            <a:extLst>
              <a:ext uri="{FF2B5EF4-FFF2-40B4-BE49-F238E27FC236}">
                <a16:creationId xmlns:a16="http://schemas.microsoft.com/office/drawing/2014/main" id="{933BCAB1-E63D-41BF-8A49-635321B11AF9}"/>
              </a:ext>
            </a:extLst>
          </p:cNvPr>
          <p:cNvSpPr/>
          <p:nvPr/>
        </p:nvSpPr>
        <p:spPr>
          <a:xfrm>
            <a:off x="5686476" y="4313387"/>
            <a:ext cx="842501" cy="8425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CA3878-B532-4AA2-BE93-40E9549DBFBC}"/>
              </a:ext>
            </a:extLst>
          </p:cNvPr>
          <p:cNvSpPr txBox="1"/>
          <p:nvPr/>
        </p:nvSpPr>
        <p:spPr>
          <a:xfrm>
            <a:off x="5214427" y="5430972"/>
            <a:ext cx="178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深入理解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Docker</a:t>
            </a:r>
          </a:p>
        </p:txBody>
      </p:sp>
      <p:sp>
        <p:nvSpPr>
          <p:cNvPr id="55" name="形状">
            <a:extLst>
              <a:ext uri="{FF2B5EF4-FFF2-40B4-BE49-F238E27FC236}">
                <a16:creationId xmlns:a16="http://schemas.microsoft.com/office/drawing/2014/main" id="{7D26EA6A-954D-4115-AC1C-9ED9576B68FA}"/>
              </a:ext>
            </a:extLst>
          </p:cNvPr>
          <p:cNvSpPr/>
          <p:nvPr/>
        </p:nvSpPr>
        <p:spPr>
          <a:xfrm>
            <a:off x="5967960" y="460796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737572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50"/>
          </a:p>
        </p:txBody>
      </p:sp>
      <p:sp>
        <p:nvSpPr>
          <p:cNvPr id="56" name="形状">
            <a:extLst>
              <a:ext uri="{FF2B5EF4-FFF2-40B4-BE49-F238E27FC236}">
                <a16:creationId xmlns:a16="http://schemas.microsoft.com/office/drawing/2014/main" id="{7D252840-3532-40F1-B637-D70FB4075A25}"/>
              </a:ext>
            </a:extLst>
          </p:cNvPr>
          <p:cNvSpPr/>
          <p:nvPr/>
        </p:nvSpPr>
        <p:spPr>
          <a:xfrm>
            <a:off x="2458873" y="4604287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737572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50"/>
          </a:p>
        </p:txBody>
      </p:sp>
      <p:sp>
        <p:nvSpPr>
          <p:cNvPr id="20" name="形状">
            <a:extLst>
              <a:ext uri="{FF2B5EF4-FFF2-40B4-BE49-F238E27FC236}">
                <a16:creationId xmlns:a16="http://schemas.microsoft.com/office/drawing/2014/main" id="{DEB779AE-3CDD-4BF6-ABFF-C432DE058235}"/>
              </a:ext>
            </a:extLst>
          </p:cNvPr>
          <p:cNvSpPr/>
          <p:nvPr/>
        </p:nvSpPr>
        <p:spPr>
          <a:xfrm>
            <a:off x="9473319" y="4549661"/>
            <a:ext cx="388580" cy="38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/>
                <a:ea typeface="Lato Light"/>
                <a:cs typeface="Lato Light"/>
                <a:sym typeface="Lato Light"/>
              </a:defRPr>
            </a:pPr>
            <a:endParaRPr sz="1450"/>
          </a:p>
        </p:txBody>
      </p:sp>
      <p:sp>
        <p:nvSpPr>
          <p:cNvPr id="21" name="圆形">
            <a:extLst>
              <a:ext uri="{FF2B5EF4-FFF2-40B4-BE49-F238E27FC236}">
                <a16:creationId xmlns:a16="http://schemas.microsoft.com/office/drawing/2014/main" id="{DE8BF3BD-9C0A-4D7E-B658-76214874333D}"/>
              </a:ext>
            </a:extLst>
          </p:cNvPr>
          <p:cNvSpPr/>
          <p:nvPr/>
        </p:nvSpPr>
        <p:spPr>
          <a:xfrm>
            <a:off x="9195563" y="4313386"/>
            <a:ext cx="842501" cy="8425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22860" rIns="228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061ADD-2B1D-487A-854D-14FB5F42550C}"/>
              </a:ext>
            </a:extLst>
          </p:cNvPr>
          <p:cNvSpPr txBox="1"/>
          <p:nvPr/>
        </p:nvSpPr>
        <p:spPr>
          <a:xfrm>
            <a:off x="8630589" y="5439044"/>
            <a:ext cx="197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Mesos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Chronos</a:t>
            </a:r>
          </a:p>
        </p:txBody>
      </p:sp>
      <p:sp>
        <p:nvSpPr>
          <p:cNvPr id="24" name="形状">
            <a:extLst>
              <a:ext uri="{FF2B5EF4-FFF2-40B4-BE49-F238E27FC236}">
                <a16:creationId xmlns:a16="http://schemas.microsoft.com/office/drawing/2014/main" id="{0C9CF1D6-1DBC-4B22-A6C8-B2C064CB9D97}"/>
              </a:ext>
            </a:extLst>
          </p:cNvPr>
          <p:cNvSpPr/>
          <p:nvPr/>
        </p:nvSpPr>
        <p:spPr>
          <a:xfrm>
            <a:off x="9473319" y="46042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737572"/>
          </a:solidFill>
          <a:ln w="12700">
            <a:miter lim="400000"/>
          </a:ln>
        </p:spPr>
        <p:txBody>
          <a:bodyPr lIns="22860" rIns="22860" anchor="ctr"/>
          <a:lstStyle/>
          <a:p>
            <a:pPr defTabSz="227965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5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Mesos</a:t>
            </a:r>
          </a:p>
          <a:p>
            <a:pPr marL="0" indent="0">
              <a:buNone/>
            </a:pPr>
            <a:r>
              <a:rPr lang="en-US" altLang="zh-CN" sz="1800" dirty="0"/>
              <a:t>Mesos</a:t>
            </a:r>
            <a:r>
              <a:rPr lang="zh-CN" altLang="en-US" sz="1800" dirty="0"/>
              <a:t>是一个集群管理平台。 可以理解为是一种分布式系统的</a:t>
            </a:r>
            <a:r>
              <a:rPr lang="en-US" altLang="zh-CN" sz="1800" dirty="0"/>
              <a:t>kernel</a:t>
            </a:r>
            <a:r>
              <a:rPr lang="zh-CN" altLang="en-US" sz="1800" dirty="0"/>
              <a:t>，负责集群资源的分配，这里的资源指的是</a:t>
            </a:r>
            <a:r>
              <a:rPr lang="en-US" altLang="zh-CN" sz="1800" dirty="0"/>
              <a:t>CPU</a:t>
            </a:r>
            <a:r>
              <a:rPr lang="zh-CN" altLang="en-US" sz="1800" dirty="0"/>
              <a:t>资源， 内存资源， 存储资源， 网络资源等。 在</a:t>
            </a:r>
            <a:r>
              <a:rPr lang="en-US" altLang="zh-CN" sz="1800" dirty="0"/>
              <a:t>Mesos</a:t>
            </a:r>
            <a:r>
              <a:rPr lang="zh-CN" altLang="en-US" sz="1800" dirty="0"/>
              <a:t>可以运行</a:t>
            </a:r>
            <a:r>
              <a:rPr lang="en-US" altLang="zh-CN" sz="1800" dirty="0"/>
              <a:t>Spark</a:t>
            </a:r>
            <a:r>
              <a:rPr lang="zh-CN" altLang="en-US" sz="1800" dirty="0"/>
              <a:t>， </a:t>
            </a:r>
            <a:r>
              <a:rPr lang="en-US" altLang="zh-CN" sz="1800" dirty="0"/>
              <a:t>Storm</a:t>
            </a:r>
            <a:r>
              <a:rPr lang="zh-CN" altLang="en-US" sz="1800" dirty="0"/>
              <a:t>， </a:t>
            </a:r>
            <a:r>
              <a:rPr lang="en-US" altLang="zh-CN" sz="1800" dirty="0"/>
              <a:t>Hadoop</a:t>
            </a:r>
            <a:r>
              <a:rPr lang="zh-CN" altLang="en-US" sz="1800" dirty="0"/>
              <a:t>， </a:t>
            </a:r>
            <a:r>
              <a:rPr lang="en-US" altLang="zh-CN" sz="1800" dirty="0"/>
              <a:t>Marathon</a:t>
            </a:r>
            <a:r>
              <a:rPr lang="zh-CN" altLang="en-US" sz="1800" dirty="0"/>
              <a:t>，</a:t>
            </a:r>
            <a:r>
              <a:rPr lang="en-US" altLang="zh-CN" sz="1800" dirty="0"/>
              <a:t>Chronos</a:t>
            </a:r>
            <a:r>
              <a:rPr lang="zh-CN" altLang="en-US" sz="1800" dirty="0"/>
              <a:t>等多种</a:t>
            </a:r>
            <a:r>
              <a:rPr lang="en-US" altLang="zh-CN" sz="1800" dirty="0"/>
              <a:t>Framework</a:t>
            </a:r>
            <a:r>
              <a:rPr lang="zh-CN" altLang="en-US" sz="1800" dirty="0"/>
              <a:t>（框架）。 </a:t>
            </a:r>
          </a:p>
          <a:p>
            <a:pPr marL="0" indent="0">
              <a:buNone/>
            </a:pPr>
            <a:r>
              <a:rPr lang="en-US" altLang="zh-CN" sz="1800" dirty="0"/>
              <a:t>Mesos</a:t>
            </a:r>
            <a:r>
              <a:rPr lang="zh-CN" altLang="en-US" sz="1800" dirty="0"/>
              <a:t>的架构主要有</a:t>
            </a:r>
            <a:r>
              <a:rPr lang="en-US" altLang="zh-CN" sz="1800" dirty="0"/>
              <a:t>Masters</a:t>
            </a:r>
            <a:r>
              <a:rPr lang="zh-CN" altLang="en-US" sz="1800" dirty="0"/>
              <a:t>（主节点）， </a:t>
            </a:r>
            <a:r>
              <a:rPr lang="en-US" altLang="zh-CN" sz="1800" dirty="0"/>
              <a:t>Slaves</a:t>
            </a:r>
            <a:r>
              <a:rPr lang="zh-CN" altLang="en-US" sz="1800" dirty="0"/>
              <a:t>（从节点）， 和 及在</a:t>
            </a:r>
            <a:r>
              <a:rPr lang="en-US" altLang="zh-CN" sz="1800" dirty="0"/>
              <a:t>Mesos</a:t>
            </a:r>
            <a:r>
              <a:rPr lang="zh-CN" altLang="en-US" sz="1800" dirty="0"/>
              <a:t>上运行的</a:t>
            </a:r>
            <a:r>
              <a:rPr lang="en-US" altLang="zh-CN" sz="1800" dirty="0"/>
              <a:t>Framework</a:t>
            </a:r>
            <a:r>
              <a:rPr lang="zh-CN" altLang="en-US" sz="1800" dirty="0"/>
              <a:t>（框架）组成。 各个部分的分工如下：</a:t>
            </a:r>
          </a:p>
          <a:p>
            <a:pPr marL="0" indent="0">
              <a:buNone/>
            </a:pPr>
            <a:r>
              <a:rPr lang="en-US" altLang="zh-CN" sz="1800" dirty="0"/>
              <a:t>Master</a:t>
            </a:r>
            <a:r>
              <a:rPr lang="zh-CN" altLang="en-US" sz="1800" dirty="0"/>
              <a:t>： 负责处理</a:t>
            </a:r>
            <a:r>
              <a:rPr lang="en-US" altLang="zh-CN" sz="1800" dirty="0"/>
              <a:t>Slave</a:t>
            </a:r>
            <a:r>
              <a:rPr lang="zh-CN" altLang="en-US" sz="1800" dirty="0"/>
              <a:t>节点和</a:t>
            </a:r>
            <a:r>
              <a:rPr lang="en-US" altLang="zh-CN" sz="1800" dirty="0"/>
              <a:t>Framework</a:t>
            </a:r>
            <a:r>
              <a:rPr lang="zh-CN" altLang="en-US" sz="1800" dirty="0"/>
              <a:t>间的资源通讯， 根据指定的策略来决定分配多少资源给</a:t>
            </a:r>
            <a:r>
              <a:rPr lang="en-US" altLang="zh-CN" sz="1800" dirty="0"/>
              <a:t>framework</a:t>
            </a:r>
            <a:r>
              <a:rPr lang="zh-CN" altLang="en-US" sz="1800" dirty="0"/>
              <a:t>。 </a:t>
            </a:r>
          </a:p>
          <a:p>
            <a:pPr marL="0" indent="0">
              <a:buNone/>
            </a:pPr>
            <a:r>
              <a:rPr lang="en-US" altLang="zh-CN" sz="1800" dirty="0"/>
              <a:t>Slave:  </a:t>
            </a:r>
            <a:r>
              <a:rPr lang="zh-CN" altLang="en-US" sz="1800" dirty="0"/>
              <a:t>启动本地进程， 同时向</a:t>
            </a:r>
            <a:r>
              <a:rPr lang="en-US" altLang="zh-CN" sz="1800" dirty="0"/>
              <a:t>Master</a:t>
            </a:r>
            <a:r>
              <a:rPr lang="zh-CN" altLang="en-US" sz="1800" dirty="0"/>
              <a:t>报告有哪些资源可用。 </a:t>
            </a:r>
          </a:p>
          <a:p>
            <a:pPr marL="0" indent="0">
              <a:buNone/>
            </a:pPr>
            <a:r>
              <a:rPr lang="en-US" altLang="zh-CN" sz="1800" dirty="0"/>
              <a:t>Framework</a:t>
            </a:r>
            <a:r>
              <a:rPr lang="zh-CN" altLang="en-US" sz="1800" dirty="0"/>
              <a:t>： 接收来自</a:t>
            </a:r>
            <a:r>
              <a:rPr lang="en-US" altLang="zh-CN" sz="1800" dirty="0"/>
              <a:t>Master</a:t>
            </a:r>
            <a:r>
              <a:rPr lang="zh-CN" altLang="en-US" sz="1800" dirty="0"/>
              <a:t>提供的</a:t>
            </a:r>
            <a:r>
              <a:rPr lang="en-US" altLang="zh-CN" sz="1800" dirty="0"/>
              <a:t>Slave</a:t>
            </a:r>
            <a:r>
              <a:rPr lang="zh-CN" altLang="en-US" sz="1800" dirty="0"/>
              <a:t>节点的资源（如</a:t>
            </a:r>
            <a:r>
              <a:rPr lang="en-US" altLang="zh-CN" sz="1800" dirty="0"/>
              <a:t>CPU</a:t>
            </a:r>
            <a:r>
              <a:rPr lang="zh-CN" altLang="en-US" sz="1800" dirty="0"/>
              <a:t>和内存）， </a:t>
            </a:r>
            <a:r>
              <a:rPr lang="en-US" altLang="zh-CN" sz="1800" dirty="0"/>
              <a:t>Framework</a:t>
            </a:r>
            <a:r>
              <a:rPr lang="zh-CN" altLang="en-US" sz="1800" dirty="0"/>
              <a:t>由调度器（负责监控和管理</a:t>
            </a:r>
            <a:r>
              <a:rPr lang="en-US" altLang="zh-CN" sz="1800" dirty="0"/>
              <a:t>Slave</a:t>
            </a:r>
            <a:r>
              <a:rPr lang="zh-CN" altLang="en-US" sz="1800" dirty="0"/>
              <a:t>的状态）和执行器（负责在服务器执行应用程序代码）组成。 </a:t>
            </a:r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Mesos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与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Chronos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6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Chronos</a:t>
            </a:r>
          </a:p>
          <a:p>
            <a:pPr marL="0" indent="0">
              <a:buNone/>
            </a:pPr>
            <a:r>
              <a:rPr lang="en-US" altLang="zh-CN" sz="1800" dirty="0"/>
              <a:t>Chronos</a:t>
            </a:r>
            <a:r>
              <a:rPr lang="zh-CN" altLang="en-US" sz="1800" dirty="0"/>
              <a:t>是一个运行在</a:t>
            </a:r>
            <a:r>
              <a:rPr lang="en-US" altLang="zh-CN" sz="1800" dirty="0"/>
              <a:t>Mesos</a:t>
            </a:r>
            <a:r>
              <a:rPr lang="zh-CN" altLang="en-US" sz="1800" dirty="0"/>
              <a:t>之上的具有分布式容错特性的作业调度器。在</a:t>
            </a:r>
            <a:r>
              <a:rPr lang="en-US" altLang="zh-CN" sz="1800" dirty="0"/>
              <a:t>Airbnb</a:t>
            </a:r>
            <a:r>
              <a:rPr lang="zh-CN" altLang="en-US" sz="1800" dirty="0"/>
              <a:t>公司，它是</a:t>
            </a:r>
            <a:r>
              <a:rPr lang="en-US" altLang="zh-CN" sz="1800" dirty="0" err="1"/>
              <a:t>cron</a:t>
            </a:r>
            <a:r>
              <a:rPr lang="zh-CN" altLang="en-US" sz="1800" dirty="0"/>
              <a:t>的替代品。与</a:t>
            </a:r>
            <a:r>
              <a:rPr lang="en-US" altLang="zh-CN" sz="1800" dirty="0" err="1"/>
              <a:t>cron</a:t>
            </a:r>
            <a:r>
              <a:rPr lang="zh-CN" altLang="en-US" sz="1800" dirty="0"/>
              <a:t>相比，</a:t>
            </a:r>
            <a:r>
              <a:rPr lang="en-US" altLang="zh-CN" sz="1800" dirty="0"/>
              <a:t>Chronos</a:t>
            </a:r>
            <a:r>
              <a:rPr lang="zh-CN" altLang="en-US" sz="1800" dirty="0"/>
              <a:t>在很多方面具备优势。比如，它支持</a:t>
            </a:r>
            <a:r>
              <a:rPr lang="en-US" altLang="zh-CN" sz="1800" dirty="0"/>
              <a:t>ISO8601</a:t>
            </a:r>
            <a:r>
              <a:rPr lang="zh-CN" altLang="en-US" sz="1800" dirty="0"/>
              <a:t>标准，允许更灵活地定义调度时间；</a:t>
            </a:r>
            <a:r>
              <a:rPr lang="en-US" altLang="zh-CN" sz="1800" dirty="0"/>
              <a:t>Chronos</a:t>
            </a:r>
            <a:r>
              <a:rPr lang="zh-CN" altLang="en-US" sz="1800" dirty="0"/>
              <a:t>也支持任务依赖，即一个作业的开始依赖于一些任务的完成。</a:t>
            </a:r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53359" y="334716"/>
              <a:ext cx="473140" cy="446856"/>
              <a:chOff x="11186437" y="397002"/>
              <a:chExt cx="473140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186437" y="435764"/>
                <a:ext cx="473139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Mesos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与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Chronos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81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成组"/>
          <p:cNvSpPr/>
          <p:nvPr/>
        </p:nvSpPr>
        <p:spPr>
          <a:xfrm>
            <a:off x="1453820" y="3654806"/>
            <a:ext cx="5373266" cy="17312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defTabSz="1828165">
              <a:lnSpc>
                <a:spcPts val="13500"/>
              </a:lnSpc>
              <a:defRPr sz="13600" b="1" spc="150">
                <a:solidFill>
                  <a:srgbClr val="39C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6800"/>
              <a:t>THANK YOU</a:t>
            </a:r>
          </a:p>
        </p:txBody>
      </p:sp>
      <p:sp>
        <p:nvSpPr>
          <p:cNvPr id="152" name="Thanks for watching"/>
          <p:cNvSpPr/>
          <p:nvPr/>
        </p:nvSpPr>
        <p:spPr>
          <a:xfrm>
            <a:off x="1588583" y="5233353"/>
            <a:ext cx="2609432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defTabSz="1828165">
              <a:defRPr sz="3600" spc="192">
                <a:solidFill>
                  <a:srgbClr val="5961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800"/>
              <a:t>Thanks for watching</a:t>
            </a:r>
          </a:p>
        </p:txBody>
      </p:sp>
      <p:sp>
        <p:nvSpPr>
          <p:cNvPr id="153" name="矩形"/>
          <p:cNvSpPr/>
          <p:nvPr/>
        </p:nvSpPr>
        <p:spPr>
          <a:xfrm>
            <a:off x="7155212" y="4419505"/>
            <a:ext cx="6350001" cy="32005"/>
          </a:xfrm>
          <a:prstGeom prst="rect">
            <a:avLst/>
          </a:prstGeom>
          <a:solidFill>
            <a:srgbClr val="596174"/>
          </a:solidFill>
          <a:ln w="12700">
            <a:miter lim="400000"/>
          </a:ln>
        </p:spPr>
        <p:txBody>
          <a:bodyPr lIns="22860" rIns="22860" anchor="ctr"/>
          <a:lstStyle/>
          <a:p>
            <a:pPr defTabSz="913765">
              <a:defRPr sz="3600">
                <a:solidFill>
                  <a:srgbClr val="FFFF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54" name="矩形"/>
          <p:cNvSpPr/>
          <p:nvPr/>
        </p:nvSpPr>
        <p:spPr>
          <a:xfrm>
            <a:off x="-5189188" y="5381498"/>
            <a:ext cx="6350001" cy="32005"/>
          </a:xfrm>
          <a:prstGeom prst="rect">
            <a:avLst/>
          </a:prstGeom>
          <a:solidFill>
            <a:srgbClr val="596174"/>
          </a:solidFill>
          <a:ln w="12700">
            <a:miter lim="400000"/>
          </a:ln>
        </p:spPr>
        <p:txBody>
          <a:bodyPr lIns="22860" rIns="22860" anchor="ctr"/>
          <a:lstStyle/>
          <a:p>
            <a:pPr defTabSz="913765">
              <a:defRPr sz="3600">
                <a:solidFill>
                  <a:srgbClr val="FFFF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44" y="688258"/>
            <a:ext cx="1935759" cy="654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54">
            <a:extLst>
              <a:ext uri="{FF2B5EF4-FFF2-40B4-BE49-F238E27FC236}">
                <a16:creationId xmlns:a16="http://schemas.microsoft.com/office/drawing/2014/main" id="{2137947E-A988-44A9-A16A-8CB0B5C880A7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3" name="组 55">
              <a:extLst>
                <a:ext uri="{FF2B5EF4-FFF2-40B4-BE49-F238E27FC236}">
                  <a16:creationId xmlns:a16="http://schemas.microsoft.com/office/drawing/2014/main" id="{13DAB8CB-D4C5-46AD-8E5B-82BF3E147216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3F0B7AA-6A83-4DB6-A301-F452D1AAD8D8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8561A4-DFB1-4F46-83F9-F2735CC57272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FF62B89-12A4-4D44-B1F4-C1003559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5" name="直线连接符 57">
              <a:extLst>
                <a:ext uri="{FF2B5EF4-FFF2-40B4-BE49-F238E27FC236}">
                  <a16:creationId xmlns:a16="http://schemas.microsoft.com/office/drawing/2014/main" id="{85587FCD-DDC0-4FDF-9AE3-5BF7E99E58CB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40B953-8D82-43ED-A322-BC0D57707928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是什么？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AEAB3F4-4E01-410D-8478-0871F99829DD}"/>
              </a:ext>
            </a:extLst>
          </p:cNvPr>
          <p:cNvSpPr txBox="1"/>
          <p:nvPr/>
        </p:nvSpPr>
        <p:spPr>
          <a:xfrm>
            <a:off x="1933730" y="2007066"/>
            <a:ext cx="817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is a computer program that performs operating-system-level virtualization, also known as “</a:t>
            </a:r>
            <a:r>
              <a:rPr lang="en-US" altLang="zh-CN" dirty="0" err="1"/>
              <a:t>containerization”.It</a:t>
            </a:r>
            <a:r>
              <a:rPr lang="en-US" altLang="zh-CN" dirty="0"/>
              <a:t> was first released in 2013 and is developed by Docker, Inc.</a:t>
            </a:r>
          </a:p>
          <a:p>
            <a:r>
              <a:rPr lang="en-US" altLang="zh-CN" dirty="0"/>
              <a:t>							——</a:t>
            </a:r>
            <a:r>
              <a:rPr lang="zh-CN" altLang="en-US" dirty="0"/>
              <a:t>维基百科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14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54">
            <a:extLst>
              <a:ext uri="{FF2B5EF4-FFF2-40B4-BE49-F238E27FC236}">
                <a16:creationId xmlns:a16="http://schemas.microsoft.com/office/drawing/2014/main" id="{E9447782-4F77-4275-AED3-6338F6A33FD5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3" name="组 55">
              <a:extLst>
                <a:ext uri="{FF2B5EF4-FFF2-40B4-BE49-F238E27FC236}">
                  <a16:creationId xmlns:a16="http://schemas.microsoft.com/office/drawing/2014/main" id="{367D7197-5A84-4F52-B52B-567A15203D6B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A3F8F58-8B2E-44DD-B753-2269E648D55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91FF9B-1BBC-4F21-BB66-E690DBCC3B5D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B28F1D-21A3-4A59-87CE-9080609B6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5" name="直线连接符 57">
              <a:extLst>
                <a:ext uri="{FF2B5EF4-FFF2-40B4-BE49-F238E27FC236}">
                  <a16:creationId xmlns:a16="http://schemas.microsoft.com/office/drawing/2014/main" id="{342F032C-A372-41D0-90B0-49D03A075FF4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BC33C6-122F-4B39-B54E-2A6E5EBB5EEC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与虚拟机的区别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56ED886-BD68-4CD3-97C9-CCBC23BC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17" y="1667312"/>
            <a:ext cx="4859456" cy="40555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021986-6058-4081-A8A0-6A434C9C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09" y="1667312"/>
            <a:ext cx="4496155" cy="405556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23E734-1DCF-4A46-8B8C-D3D20FD3E12B}"/>
              </a:ext>
            </a:extLst>
          </p:cNvPr>
          <p:cNvSpPr txBox="1"/>
          <p:nvPr/>
        </p:nvSpPr>
        <p:spPr>
          <a:xfrm>
            <a:off x="2552852" y="5872294"/>
            <a:ext cx="15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B31BF0-6A0B-4FE0-B2D7-361CFB7895E4}"/>
              </a:ext>
            </a:extLst>
          </p:cNvPr>
          <p:cNvSpPr txBox="1"/>
          <p:nvPr/>
        </p:nvSpPr>
        <p:spPr>
          <a:xfrm>
            <a:off x="7819764" y="5873693"/>
            <a:ext cx="15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678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54">
            <a:extLst>
              <a:ext uri="{FF2B5EF4-FFF2-40B4-BE49-F238E27FC236}">
                <a16:creationId xmlns:a16="http://schemas.microsoft.com/office/drawing/2014/main" id="{E9447782-4F77-4275-AED3-6338F6A33FD5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3" name="组 55">
              <a:extLst>
                <a:ext uri="{FF2B5EF4-FFF2-40B4-BE49-F238E27FC236}">
                  <a16:creationId xmlns:a16="http://schemas.microsoft.com/office/drawing/2014/main" id="{367D7197-5A84-4F52-B52B-567A15203D6B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A3F8F58-8B2E-44DD-B753-2269E648D55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91FF9B-1BBC-4F21-BB66-E690DBCC3B5D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B28F1D-21A3-4A59-87CE-9080609B6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5" name="直线连接符 57">
              <a:extLst>
                <a:ext uri="{FF2B5EF4-FFF2-40B4-BE49-F238E27FC236}">
                  <a16:creationId xmlns:a16="http://schemas.microsoft.com/office/drawing/2014/main" id="{342F032C-A372-41D0-90B0-49D03A075FF4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BC33C6-122F-4B39-B54E-2A6E5EBB5EEC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与虚拟机的区别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7182BB5-DA21-4587-ADC4-5D165CCF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3" y="1949130"/>
            <a:ext cx="3333041" cy="29597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56084C-5F76-491A-A2FF-3781A03FE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939" y="1949130"/>
            <a:ext cx="3788512" cy="29597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4D95D00-86E9-4399-AB01-F81147AA1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940" y="1949130"/>
            <a:ext cx="3672646" cy="295974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42FDC20-9BC5-4A2A-B03C-1F14EE3ADC78}"/>
              </a:ext>
            </a:extLst>
          </p:cNvPr>
          <p:cNvSpPr txBox="1"/>
          <p:nvPr/>
        </p:nvSpPr>
        <p:spPr>
          <a:xfrm>
            <a:off x="5235627" y="5111695"/>
            <a:ext cx="1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7A1988-C7A8-4846-93D1-E7D0BA2B6B30}"/>
              </a:ext>
            </a:extLst>
          </p:cNvPr>
          <p:cNvSpPr txBox="1"/>
          <p:nvPr/>
        </p:nvSpPr>
        <p:spPr>
          <a:xfrm>
            <a:off x="1364127" y="5143851"/>
            <a:ext cx="1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9A021B-EC3B-4EDC-9AA4-D8F06760C394}"/>
              </a:ext>
            </a:extLst>
          </p:cNvPr>
          <p:cNvSpPr txBox="1"/>
          <p:nvPr/>
        </p:nvSpPr>
        <p:spPr>
          <a:xfrm>
            <a:off x="9167695" y="5145251"/>
            <a:ext cx="1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1539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54">
            <a:extLst>
              <a:ext uri="{FF2B5EF4-FFF2-40B4-BE49-F238E27FC236}">
                <a16:creationId xmlns:a16="http://schemas.microsoft.com/office/drawing/2014/main" id="{563D5CB7-25DE-414C-938E-E4C76FCDE17E}"/>
              </a:ext>
            </a:extLst>
          </p:cNvPr>
          <p:cNvGrpSpPr/>
          <p:nvPr/>
        </p:nvGrpSpPr>
        <p:grpSpPr>
          <a:xfrm>
            <a:off x="409732" y="301493"/>
            <a:ext cx="11372537" cy="724754"/>
            <a:chOff x="353962" y="302459"/>
            <a:chExt cx="11372537" cy="724754"/>
          </a:xfrm>
        </p:grpSpPr>
        <p:grpSp>
          <p:nvGrpSpPr>
            <p:cNvPr id="4" name="组 55">
              <a:extLst>
                <a:ext uri="{FF2B5EF4-FFF2-40B4-BE49-F238E27FC236}">
                  <a16:creationId xmlns:a16="http://schemas.microsoft.com/office/drawing/2014/main" id="{BBD6E709-D232-4736-8308-3A5F0E3214F5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692497"/>
              <a:chOff x="11208773" y="397002"/>
              <a:chExt cx="450804" cy="692497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F7D7943-7647-45C6-8948-1A7A23E08876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455895-2118-4520-A9F0-EA6DA33436FF}"/>
                  </a:ext>
                </a:extLst>
              </p:cNvPr>
              <p:cNvSpPr txBox="1"/>
              <p:nvPr/>
            </p:nvSpPr>
            <p:spPr>
              <a:xfrm>
                <a:off x="11331677" y="443168"/>
                <a:ext cx="199394" cy="64633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	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6D17E9-31E2-4CD4-A6F0-C06709F4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6" name="直线连接符 57">
              <a:extLst>
                <a:ext uri="{FF2B5EF4-FFF2-40B4-BE49-F238E27FC236}">
                  <a16:creationId xmlns:a16="http://schemas.microsoft.com/office/drawing/2014/main" id="{FE04C1B9-B5C6-4655-8CFA-C2D1BDC75DFB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AC3A74-3276-43F6-BFFC-1139B0F3DAFF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为什么使用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B524657-339F-449E-B017-701E4923361F}"/>
              </a:ext>
            </a:extLst>
          </p:cNvPr>
          <p:cNvSpPr txBox="1"/>
          <p:nvPr/>
        </p:nvSpPr>
        <p:spPr>
          <a:xfrm>
            <a:off x="2010561" y="2007066"/>
            <a:ext cx="8170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作为一种新兴的虚拟化方式，</a:t>
            </a:r>
            <a:r>
              <a:rPr lang="en-US" altLang="zh-CN" dirty="0"/>
              <a:t>Docker </a:t>
            </a:r>
            <a:r>
              <a:rPr lang="zh-CN" altLang="en-US" dirty="0"/>
              <a:t>跟传统的虚拟化方式相比具有众多的优势。</a:t>
            </a:r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更高效的利用系统资源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更快速的启动时间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一致的运行环境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持续交付和部署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更轻松的迁移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更轻松的维护和扩展</a:t>
            </a:r>
          </a:p>
        </p:txBody>
      </p:sp>
    </p:spTree>
    <p:extLst>
      <p:ext uri="{BB962C8B-B14F-4D97-AF65-F5344CB8AC3E}">
        <p14:creationId xmlns:p14="http://schemas.microsoft.com/office/powerpoint/2010/main" val="2742320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54">
            <a:extLst>
              <a:ext uri="{FF2B5EF4-FFF2-40B4-BE49-F238E27FC236}">
                <a16:creationId xmlns:a16="http://schemas.microsoft.com/office/drawing/2014/main" id="{E5551DFB-4A3F-4D74-B9C5-8336D3725B3F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4" name="组 55">
              <a:extLst>
                <a:ext uri="{FF2B5EF4-FFF2-40B4-BE49-F238E27FC236}">
                  <a16:creationId xmlns:a16="http://schemas.microsoft.com/office/drawing/2014/main" id="{D2F1C5B8-DA51-4ECD-AE02-339F85F56925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35309F3-D1AC-4E62-8F58-0F28652DCC49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ADDDF0-2997-4D10-BBFE-39A7ED3A9432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24D322-08A0-4095-B26F-0C0B8207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6" name="直线连接符 57">
              <a:extLst>
                <a:ext uri="{FF2B5EF4-FFF2-40B4-BE49-F238E27FC236}">
                  <a16:creationId xmlns:a16="http://schemas.microsoft.com/office/drawing/2014/main" id="{7A62A90E-8352-4C53-A10E-507401449683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0CE4E0-4634-40D0-BF7B-7F17134B707D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基本概念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C99D182-6C15-48A6-A964-63D250A6E38C}"/>
              </a:ext>
            </a:extLst>
          </p:cNvPr>
          <p:cNvSpPr txBox="1"/>
          <p:nvPr/>
        </p:nvSpPr>
        <p:spPr>
          <a:xfrm>
            <a:off x="2010561" y="2007066"/>
            <a:ext cx="817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镜像（</a:t>
            </a:r>
            <a:r>
              <a:rPr lang="en-US" altLang="zh-CN" dirty="0"/>
              <a:t>Image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容器（</a:t>
            </a:r>
            <a:r>
              <a:rPr lang="en-US" altLang="zh-CN" dirty="0"/>
              <a:t>Container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仓库（</a:t>
            </a:r>
            <a:r>
              <a:rPr lang="en-US" altLang="zh-CN" dirty="0"/>
              <a:t>Registry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9966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0F021-6579-4AB6-A881-AFBAA7F8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镜像：</a:t>
            </a:r>
            <a:endParaRPr lang="en-US" altLang="zh-CN" sz="1800" dirty="0"/>
          </a:p>
          <a:p>
            <a:pPr marL="0" indent="457200">
              <a:buNone/>
            </a:pPr>
            <a:r>
              <a:rPr lang="zh-CN" altLang="en-US" sz="1800" dirty="0"/>
              <a:t>我们都知道，操作系统分为内核和用户空间。对于 </a:t>
            </a:r>
            <a:r>
              <a:rPr lang="en-US" altLang="zh-CN" sz="1800" dirty="0"/>
              <a:t>Linux </a:t>
            </a:r>
            <a:r>
              <a:rPr lang="zh-CN" altLang="en-US" sz="1800" dirty="0"/>
              <a:t>而言，内核启动后，会挂载 </a:t>
            </a:r>
            <a:r>
              <a:rPr lang="en-US" altLang="zh-CN" sz="1800" dirty="0"/>
              <a:t>root </a:t>
            </a:r>
            <a:r>
              <a:rPr lang="zh-CN" altLang="en-US" sz="1800" dirty="0"/>
              <a:t>文件系统为其提供用户空间支持。而 </a:t>
            </a:r>
            <a:r>
              <a:rPr lang="en-US" altLang="zh-CN" sz="1800" dirty="0"/>
              <a:t>Docker </a:t>
            </a:r>
            <a:r>
              <a:rPr lang="zh-CN" altLang="en-US" sz="1800" dirty="0"/>
              <a:t>镜像（</a:t>
            </a:r>
            <a:r>
              <a:rPr lang="en-US" altLang="zh-CN" sz="1800" dirty="0"/>
              <a:t>Image</a:t>
            </a:r>
            <a:r>
              <a:rPr lang="zh-CN" altLang="en-US" sz="1800" dirty="0"/>
              <a:t>），就相当于是一个 </a:t>
            </a:r>
            <a:r>
              <a:rPr lang="en-US" altLang="zh-CN" sz="1800" dirty="0"/>
              <a:t>root </a:t>
            </a:r>
            <a:r>
              <a:rPr lang="zh-CN" altLang="en-US" sz="1800" dirty="0"/>
              <a:t>文件系统。比如官方镜像 </a:t>
            </a:r>
            <a:r>
              <a:rPr lang="en-US" altLang="zh-CN" sz="1800" dirty="0"/>
              <a:t>ubuntu:18.04 </a:t>
            </a:r>
            <a:r>
              <a:rPr lang="zh-CN" altLang="en-US" sz="1800" dirty="0"/>
              <a:t>就包含了完整的一套 </a:t>
            </a:r>
            <a:r>
              <a:rPr lang="en-US" altLang="zh-CN" sz="1800" dirty="0"/>
              <a:t>Ubuntu 18.04 </a:t>
            </a:r>
            <a:r>
              <a:rPr lang="zh-CN" altLang="en-US" sz="1800" dirty="0"/>
              <a:t>最小系统的 </a:t>
            </a:r>
            <a:r>
              <a:rPr lang="en-US" altLang="zh-CN" sz="1800" dirty="0"/>
              <a:t>root </a:t>
            </a:r>
            <a:r>
              <a:rPr lang="zh-CN" altLang="en-US" sz="1800" dirty="0"/>
              <a:t>文件系统。</a:t>
            </a:r>
            <a:endParaRPr lang="en-US" altLang="zh-CN" sz="1800" dirty="0"/>
          </a:p>
          <a:p>
            <a:pPr marL="0" indent="457200">
              <a:buNone/>
            </a:pPr>
            <a:r>
              <a:rPr lang="en-US" altLang="zh-CN" sz="1800" dirty="0"/>
              <a:t>Docker </a:t>
            </a:r>
            <a:r>
              <a:rPr lang="zh-CN" altLang="en-US" sz="1800" dirty="0"/>
              <a:t>镜像是一个特殊的文件系统，除了提供容器运行时所需的程序、库、资源、配置等文件外，还包含了一些为运行时准备的一些配置参数（如匿名卷、环境变量、用户等）。镜像不包含任何动态数据，其内容在构建之后也不会被改变。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1" name="组 54">
            <a:extLst>
              <a:ext uri="{FF2B5EF4-FFF2-40B4-BE49-F238E27FC236}">
                <a16:creationId xmlns:a16="http://schemas.microsoft.com/office/drawing/2014/main" id="{4D7DD94E-9905-49B4-AF6A-D0E1C29585EE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2" name="组 55">
              <a:extLst>
                <a:ext uri="{FF2B5EF4-FFF2-40B4-BE49-F238E27FC236}">
                  <a16:creationId xmlns:a16="http://schemas.microsoft.com/office/drawing/2014/main" id="{C8AD0171-D923-44FF-A548-CA821A5FB664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B6AE4CB-55AF-49C1-866A-B5517FD1E47B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964F45-7D43-42A8-8797-A151A7D3240F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CF1533D-90C3-41A6-A284-A64DB420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4" name="直线连接符 57">
              <a:extLst>
                <a:ext uri="{FF2B5EF4-FFF2-40B4-BE49-F238E27FC236}">
                  <a16:creationId xmlns:a16="http://schemas.microsoft.com/office/drawing/2014/main" id="{7CB9C85A-5CC1-4C77-98A8-F69B43F69FEB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0ED9AF-4095-4C02-B10A-98DEBA87B38C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基本概念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38C418-3F3E-4E5A-BACF-C4067006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容器：</a:t>
            </a:r>
            <a:endParaRPr lang="en-US" altLang="zh-CN" sz="1800" dirty="0"/>
          </a:p>
          <a:p>
            <a:pPr marL="0" indent="457200">
              <a:buNone/>
            </a:pPr>
            <a:r>
              <a:rPr lang="zh-CN" altLang="en-US" sz="1800" dirty="0"/>
              <a:t>镜像（ </a:t>
            </a:r>
            <a:r>
              <a:rPr lang="en-US" altLang="zh-CN" sz="1800" dirty="0"/>
              <a:t>Image  </a:t>
            </a:r>
            <a:r>
              <a:rPr lang="zh-CN" altLang="en-US" sz="1800" dirty="0"/>
              <a:t>）和容器（ </a:t>
            </a:r>
            <a:r>
              <a:rPr lang="en-US" altLang="zh-CN" sz="1800" dirty="0"/>
              <a:t>Container  </a:t>
            </a:r>
            <a:r>
              <a:rPr lang="zh-CN" altLang="en-US" sz="1800" dirty="0"/>
              <a:t>）的关系，就像是面向对象程序设计中的类  和  实例  一样，镜像是静态的定义，容器是镜像运行时的实体。容器可以被创建、启动、停止、删除、暂停等。</a:t>
            </a:r>
          </a:p>
        </p:txBody>
      </p:sp>
      <p:grpSp>
        <p:nvGrpSpPr>
          <p:cNvPr id="13" name="组 54">
            <a:extLst>
              <a:ext uri="{FF2B5EF4-FFF2-40B4-BE49-F238E27FC236}">
                <a16:creationId xmlns:a16="http://schemas.microsoft.com/office/drawing/2014/main" id="{D19BE295-A942-4BBF-BB44-AD1555283094}"/>
              </a:ext>
            </a:extLst>
          </p:cNvPr>
          <p:cNvGrpSpPr/>
          <p:nvPr/>
        </p:nvGrpSpPr>
        <p:grpSpPr>
          <a:xfrm>
            <a:off x="409732" y="301493"/>
            <a:ext cx="11372537" cy="479113"/>
            <a:chOff x="353962" y="302459"/>
            <a:chExt cx="11372537" cy="479113"/>
          </a:xfrm>
        </p:grpSpPr>
        <p:grpSp>
          <p:nvGrpSpPr>
            <p:cNvPr id="14" name="组 55">
              <a:extLst>
                <a:ext uri="{FF2B5EF4-FFF2-40B4-BE49-F238E27FC236}">
                  <a16:creationId xmlns:a16="http://schemas.microsoft.com/office/drawing/2014/main" id="{47B60E6F-8636-4A02-8208-4A39196956E7}"/>
                </a:ext>
              </a:extLst>
            </p:cNvPr>
            <p:cNvGrpSpPr/>
            <p:nvPr/>
          </p:nvGrpSpPr>
          <p:grpSpPr>
            <a:xfrm>
              <a:off x="11275695" y="334716"/>
              <a:ext cx="450804" cy="446856"/>
              <a:chOff x="11208773" y="397002"/>
              <a:chExt cx="450804" cy="44685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E70BD41-A6A2-4B51-803C-2AD0BE62C1F0}"/>
                  </a:ext>
                </a:extLst>
              </p:cNvPr>
              <p:cNvSpPr/>
              <p:nvPr/>
            </p:nvSpPr>
            <p:spPr>
              <a:xfrm>
                <a:off x="11208773" y="397002"/>
                <a:ext cx="450804" cy="446856"/>
              </a:xfrm>
              <a:prstGeom prst="ellipse">
                <a:avLst/>
              </a:prstGeom>
              <a:solidFill>
                <a:srgbClr val="37CB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2A6EE7B-3AC2-421B-A8DF-8F0BD717747D}"/>
                  </a:ext>
                </a:extLst>
              </p:cNvPr>
              <p:cNvSpPr txBox="1"/>
              <p:nvPr/>
            </p:nvSpPr>
            <p:spPr>
              <a:xfrm>
                <a:off x="11331677" y="427634"/>
                <a:ext cx="199394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3CE44F-0B74-4963-B8C8-51473C00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62" y="302459"/>
              <a:ext cx="1364639" cy="461720"/>
            </a:xfrm>
            <a:prstGeom prst="rect">
              <a:avLst/>
            </a:prstGeom>
          </p:spPr>
        </p:pic>
        <p:cxnSp>
          <p:nvCxnSpPr>
            <p:cNvPr id="16" name="直线连接符 57">
              <a:extLst>
                <a:ext uri="{FF2B5EF4-FFF2-40B4-BE49-F238E27FC236}">
                  <a16:creationId xmlns:a16="http://schemas.microsoft.com/office/drawing/2014/main" id="{F5512990-78BC-4E4F-B626-9450ABCF3168}"/>
                </a:ext>
              </a:extLst>
            </p:cNvPr>
            <p:cNvCxnSpPr/>
            <p:nvPr/>
          </p:nvCxnSpPr>
          <p:spPr>
            <a:xfrm>
              <a:off x="1877960" y="397002"/>
              <a:ext cx="0" cy="272634"/>
            </a:xfrm>
            <a:prstGeom prst="line">
              <a:avLst/>
            </a:prstGeom>
            <a:ln w="15875">
              <a:solidFill>
                <a:srgbClr val="282828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4E283F-F1D4-448A-9FCA-0851D2FCBE95}"/>
                </a:ext>
              </a:extLst>
            </p:cNvPr>
            <p:cNvSpPr/>
            <p:nvPr/>
          </p:nvSpPr>
          <p:spPr>
            <a:xfrm>
              <a:off x="1965495" y="334716"/>
              <a:ext cx="3162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基本概念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14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1954</Words>
  <Application>Microsoft Office PowerPoint</Application>
  <PresentationFormat>宽屏</PresentationFormat>
  <Paragraphs>168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Gill Sans</vt:lpstr>
      <vt:lpstr>Helvetica Neue</vt:lpstr>
      <vt:lpstr>Lato Light</vt:lpstr>
      <vt:lpstr>Lato Regular</vt:lpstr>
      <vt:lpstr>Nexa Bold</vt:lpstr>
      <vt:lpstr>Source Sans Pro Regular</vt:lpstr>
      <vt:lpstr>等线</vt:lpstr>
      <vt:lpstr>等线 Light</vt:lpstr>
      <vt:lpstr>微软雅黑</vt:lpstr>
      <vt:lpstr>Arial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王豪豪</cp:lastModifiedBy>
  <cp:revision>192</cp:revision>
  <cp:lastPrinted>2017-08-08T06:54:00Z</cp:lastPrinted>
  <dcterms:created xsi:type="dcterms:W3CDTF">2017-08-08T02:10:00Z</dcterms:created>
  <dcterms:modified xsi:type="dcterms:W3CDTF">2019-03-01T06:34:42Z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