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9" r:id="rId3"/>
    <p:sldId id="300" r:id="rId4"/>
    <p:sldId id="301" r:id="rId5"/>
    <p:sldId id="303" r:id="rId6"/>
    <p:sldId id="305" r:id="rId7"/>
    <p:sldId id="306" r:id="rId8"/>
    <p:sldId id="307" r:id="rId9"/>
    <p:sldId id="309" r:id="rId10"/>
    <p:sldId id="310" r:id="rId11"/>
    <p:sldId id="313" r:id="rId12"/>
    <p:sldId id="302" r:id="rId13"/>
    <p:sldId id="311" r:id="rId14"/>
    <p:sldId id="312" r:id="rId15"/>
    <p:sldId id="308" r:id="rId16"/>
    <p:sldId id="314" r:id="rId17"/>
    <p:sldId id="315" r:id="rId18"/>
    <p:sldId id="316" r:id="rId19"/>
    <p:sldId id="317" r:id="rId20"/>
    <p:sldId id="318"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7CB83"/>
    <a:srgbClr val="282828"/>
    <a:srgbClr val="D5FC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5"/>
    <p:restoredTop sz="94674"/>
  </p:normalViewPr>
  <p:slideViewPr>
    <p:cSldViewPr snapToGrid="0" snapToObjects="1">
      <p:cViewPr varScale="1">
        <p:scale>
          <a:sx n="46" d="100"/>
          <a:sy n="46" d="100"/>
        </p:scale>
        <p:origin x="9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2" name="幻灯片编号"/>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幻灯片编号"/>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2017/9/14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A20D9-F5E9-F742-AD7A-FDCE7EDE5BD5}" type="datetimeFigureOut">
              <a:rPr kumimoji="1" lang="zh-CN" altLang="en-US" smtClean="0"/>
              <a:t>2017/9/14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4A48F-104A-7D44-B9C6-7B256EB0175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385048" y="1488702"/>
            <a:ext cx="7543800" cy="922020"/>
          </a:xfrm>
          <a:prstGeom prst="rect">
            <a:avLst/>
          </a:prstGeom>
          <a:noFill/>
        </p:spPr>
        <p:txBody>
          <a:bodyPr wrap="square" rtlCol="0">
            <a:spAutoFit/>
          </a:bodyPr>
          <a:lstStyle/>
          <a:p>
            <a:r>
              <a:rPr kumimoji="1" lang="en-US" sz="5400" b="1" dirty="0" smtClean="0">
                <a:solidFill>
                  <a:schemeClr val="bg1"/>
                </a:solidFill>
                <a:latin typeface="微软雅黑" panose="020B0503020204020204" charset="-122"/>
                <a:ea typeface="微软雅黑" panose="020B0503020204020204" charset="-122"/>
                <a:cs typeface="微软雅黑" panose="020B0503020204020204" charset="-122"/>
              </a:rPr>
              <a:t>GC</a:t>
            </a:r>
            <a:r>
              <a:rPr kumimoji="1" lang="zh-CN" altLang="en-US" sz="5400" b="1" dirty="0" smtClean="0">
                <a:solidFill>
                  <a:schemeClr val="bg1"/>
                </a:solidFill>
                <a:latin typeface="微软雅黑" panose="020B0503020204020204" charset="-122"/>
                <a:ea typeface="微软雅黑" panose="020B0503020204020204" charset="-122"/>
                <a:cs typeface="微软雅黑" panose="020B0503020204020204" charset="-122"/>
              </a:rPr>
              <a:t>探秘</a:t>
            </a:r>
          </a:p>
        </p:txBody>
      </p:sp>
      <p:sp>
        <p:nvSpPr>
          <p:cNvPr id="5" name="文本框 4"/>
          <p:cNvSpPr txBox="1"/>
          <p:nvPr/>
        </p:nvSpPr>
        <p:spPr>
          <a:xfrm>
            <a:off x="1385048" y="2519083"/>
            <a:ext cx="4679576" cy="737235"/>
          </a:xfrm>
          <a:prstGeom prst="rect">
            <a:avLst/>
          </a:prstGeom>
          <a:noFill/>
        </p:spPr>
        <p:txBody>
          <a:bodyPr wrap="square" rtlCol="0">
            <a:spAutoFit/>
          </a:bodyPr>
          <a:lstStyle/>
          <a:p>
            <a:r>
              <a:rPr kumimoji="1" lang="zh-CN" altLang="en-US" sz="2400" dirty="0" smtClean="0">
                <a:solidFill>
                  <a:schemeClr val="bg1"/>
                </a:solidFill>
              </a:rPr>
              <a:t>探索</a:t>
            </a:r>
            <a:r>
              <a:rPr kumimoji="1" lang="en-US" altLang="zh-CN" sz="2400" dirty="0" smtClean="0">
                <a:solidFill>
                  <a:schemeClr val="bg1"/>
                </a:solidFill>
              </a:rPr>
              <a:t>GC</a:t>
            </a:r>
            <a:r>
              <a:rPr kumimoji="1" lang="zh-CN" altLang="en-US" sz="2400" dirty="0" smtClean="0">
                <a:solidFill>
                  <a:schemeClr val="bg1"/>
                </a:solidFill>
              </a:rPr>
              <a:t>的前生今世</a:t>
            </a:r>
          </a:p>
          <a:p>
            <a:endParaRPr kumimoji="1" lang="zh-CN" altLang="en-US" dirty="0"/>
          </a:p>
        </p:txBody>
      </p:sp>
      <p:cxnSp>
        <p:nvCxnSpPr>
          <p:cNvPr id="7" name="直线连接符 6"/>
          <p:cNvCxnSpPr/>
          <p:nvPr/>
        </p:nvCxnSpPr>
        <p:spPr>
          <a:xfrm>
            <a:off x="1519515" y="3693459"/>
            <a:ext cx="528919" cy="0"/>
          </a:xfrm>
          <a:prstGeom prst="line">
            <a:avLst/>
          </a:prstGeom>
          <a:ln w="22225">
            <a:solidFill>
              <a:schemeClr val="bg1">
                <a:alpha val="68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402974" y="4319536"/>
            <a:ext cx="762000" cy="306705"/>
          </a:xfrm>
          <a:prstGeom prst="rect">
            <a:avLst/>
          </a:prstGeom>
          <a:noFill/>
        </p:spPr>
        <p:txBody>
          <a:bodyPr wrap="square" rtlCol="0">
            <a:spAutoFit/>
          </a:bodyPr>
          <a:lstStyle/>
          <a:p>
            <a:r>
              <a:rPr kumimoji="1" lang="zh-CN" altLang="en-US" sz="1400" dirty="0" smtClean="0">
                <a:solidFill>
                  <a:schemeClr val="bg1"/>
                </a:solidFill>
                <a:latin typeface="微软雅黑" panose="020B0503020204020204" charset="-122"/>
                <a:ea typeface="微软雅黑" panose="020B0503020204020204" charset="-122"/>
                <a:cs typeface="微软雅黑" panose="020B0503020204020204" charset="-122"/>
              </a:rPr>
              <a:t>王豪豪</a:t>
            </a:r>
          </a:p>
        </p:txBody>
      </p:sp>
      <p:sp>
        <p:nvSpPr>
          <p:cNvPr id="11" name="文本框 10"/>
          <p:cNvSpPr txBox="1"/>
          <p:nvPr/>
        </p:nvSpPr>
        <p:spPr>
          <a:xfrm>
            <a:off x="1385048" y="3975283"/>
            <a:ext cx="4679576" cy="306705"/>
          </a:xfrm>
          <a:prstGeom prst="rect">
            <a:avLst/>
          </a:prstGeom>
          <a:noFill/>
        </p:spPr>
        <p:txBody>
          <a:bodyPr wrap="square" rtlCol="0">
            <a:spAutoFit/>
          </a:bodyPr>
          <a:lstStyle/>
          <a:p>
            <a:r>
              <a:rPr kumimoji="1" lang="en-US" altLang="zh-CN" sz="1400" dirty="0" smtClean="0">
                <a:solidFill>
                  <a:schemeClr val="bg1"/>
                </a:solidFill>
                <a:latin typeface="微软雅黑" panose="020B0503020204020204" charset="-122"/>
                <a:ea typeface="微软雅黑" panose="020B0503020204020204" charset="-122"/>
                <a:cs typeface="微软雅黑" panose="020B0503020204020204" charset="-122"/>
              </a:rPr>
              <a:t>2017.09.15</a:t>
            </a: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2154436"/>
          </a:xfrm>
          <a:prstGeom prst="rect">
            <a:avLst/>
          </a:prstGeom>
          <a:noFill/>
        </p:spPr>
        <p:txBody>
          <a:bodyPr wrap="square" rtlCol="0">
            <a:spAutoFit/>
          </a:bodyPr>
          <a:lstStyle/>
          <a:p>
            <a:r>
              <a:rPr lang="zh-CN" altLang="en-US" sz="4400" dirty="0" smtClean="0"/>
              <a:t>复制算法：</a:t>
            </a:r>
            <a:endParaRPr lang="zh-CN" altLang="en-US" sz="4400" dirty="0"/>
          </a:p>
          <a:p>
            <a:endParaRPr lang="zh-CN" altLang="en-US" dirty="0"/>
          </a:p>
          <a:p>
            <a:pPr indent="457200"/>
            <a:r>
              <a:rPr lang="zh-CN" altLang="en-US" sz="2400" dirty="0" smtClean="0"/>
              <a:t>它将可用内存容量划分为大小相等的两块，每次只使用其中的一块，当这一块的内存用完了，就将还存活的对象复制到另一块上面，然后把已是用过的内存空间一次清理掉。</a:t>
            </a:r>
            <a:endParaRPr lang="zh-CN" altLang="en-US" sz="2400" dirty="0"/>
          </a:p>
        </p:txBody>
      </p:sp>
    </p:spTree>
    <p:extLst>
      <p:ext uri="{BB962C8B-B14F-4D97-AF65-F5344CB8AC3E}">
        <p14:creationId xmlns:p14="http://schemas.microsoft.com/office/powerpoint/2010/main" val="869569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2523768"/>
          </a:xfrm>
          <a:prstGeom prst="rect">
            <a:avLst/>
          </a:prstGeom>
          <a:noFill/>
        </p:spPr>
        <p:txBody>
          <a:bodyPr wrap="square" rtlCol="0">
            <a:spAutoFit/>
          </a:bodyPr>
          <a:lstStyle/>
          <a:p>
            <a:r>
              <a:rPr lang="zh-CN" altLang="en-US" sz="4400" dirty="0" smtClean="0"/>
              <a:t>复制算法在新生代中的应用：</a:t>
            </a:r>
            <a:endParaRPr lang="zh-CN" altLang="en-US" sz="4400" dirty="0"/>
          </a:p>
          <a:p>
            <a:endParaRPr lang="zh-CN" altLang="en-US" dirty="0"/>
          </a:p>
          <a:p>
            <a:pPr indent="457200"/>
            <a:r>
              <a:rPr lang="zh-CN" altLang="en-US" sz="2400" dirty="0" smtClean="0"/>
              <a:t>新生代中将内存分为一块</a:t>
            </a:r>
            <a:r>
              <a:rPr lang="en-US" altLang="zh-CN" sz="2400" dirty="0" smtClean="0"/>
              <a:t>Eden</a:t>
            </a:r>
            <a:r>
              <a:rPr lang="zh-CN" altLang="en-US" sz="2400" dirty="0" smtClean="0"/>
              <a:t>空间和两块</a:t>
            </a:r>
            <a:r>
              <a:rPr lang="en-US" altLang="zh-CN" sz="2400" dirty="0" err="1" smtClean="0"/>
              <a:t>Suivivor</a:t>
            </a:r>
            <a:r>
              <a:rPr lang="zh-CN" altLang="en-US" sz="2400" dirty="0" smtClean="0"/>
              <a:t>空间，每次使用</a:t>
            </a:r>
            <a:r>
              <a:rPr lang="en-US" altLang="zh-CN" sz="2400" dirty="0" smtClean="0"/>
              <a:t>Eden</a:t>
            </a:r>
            <a:r>
              <a:rPr lang="zh-CN" altLang="en-US" sz="2400" dirty="0" smtClean="0"/>
              <a:t>和其中一块</a:t>
            </a:r>
            <a:r>
              <a:rPr lang="en-US" altLang="zh-CN" sz="2400" dirty="0" err="1" smtClean="0"/>
              <a:t>Suivivor</a:t>
            </a:r>
            <a:r>
              <a:rPr lang="zh-CN" altLang="en-US" sz="2400" dirty="0" smtClean="0"/>
              <a:t>。当回收时将</a:t>
            </a:r>
            <a:r>
              <a:rPr lang="en-US" altLang="zh-CN" sz="2400" dirty="0" smtClean="0"/>
              <a:t>Eden</a:t>
            </a:r>
            <a:r>
              <a:rPr lang="zh-CN" altLang="en-US" sz="2400" dirty="0" smtClean="0"/>
              <a:t>和</a:t>
            </a:r>
            <a:r>
              <a:rPr lang="en-US" altLang="zh-CN" sz="2400" dirty="0" err="1" smtClean="0"/>
              <a:t>Suivivor</a:t>
            </a:r>
            <a:r>
              <a:rPr lang="zh-CN" altLang="en-US" sz="2400" dirty="0" smtClean="0"/>
              <a:t>中还活着的对象一次性复制到另一块</a:t>
            </a:r>
            <a:r>
              <a:rPr lang="en-US" altLang="zh-CN" sz="2400" dirty="0" err="1" smtClean="0"/>
              <a:t>Suivivor</a:t>
            </a:r>
            <a:r>
              <a:rPr lang="zh-CN" altLang="en-US" sz="2400" dirty="0" smtClean="0"/>
              <a:t>空间上，最后清理掉</a:t>
            </a:r>
            <a:r>
              <a:rPr lang="en-US" altLang="zh-CN" sz="2400" dirty="0" smtClean="0"/>
              <a:t>Eden</a:t>
            </a:r>
            <a:r>
              <a:rPr lang="zh-CN" altLang="en-US" sz="2400" dirty="0" smtClean="0"/>
              <a:t>和刚才用过的</a:t>
            </a:r>
            <a:r>
              <a:rPr lang="en-US" altLang="zh-CN" sz="2400" dirty="0" smtClean="0"/>
              <a:t>Survivor</a:t>
            </a:r>
            <a:r>
              <a:rPr lang="zh-CN" altLang="en-US" sz="2400" dirty="0" smtClean="0"/>
              <a:t>空间。</a:t>
            </a:r>
            <a:r>
              <a:rPr lang="en-US" altLang="zh-CN" sz="2400" dirty="0" err="1" smtClean="0"/>
              <a:t>HotSpot</a:t>
            </a:r>
            <a:r>
              <a:rPr lang="zh-CN" altLang="en-US" sz="2400" dirty="0" smtClean="0"/>
              <a:t>虚拟机默认</a:t>
            </a:r>
            <a:r>
              <a:rPr lang="en-US" altLang="zh-CN" sz="2400" dirty="0" smtClean="0"/>
              <a:t>Eden</a:t>
            </a:r>
            <a:r>
              <a:rPr lang="zh-CN" altLang="en-US" sz="2400" dirty="0" smtClean="0"/>
              <a:t>和</a:t>
            </a:r>
            <a:r>
              <a:rPr lang="en-US" altLang="zh-CN" sz="2400" dirty="0" err="1" smtClean="0"/>
              <a:t>Suivivor</a:t>
            </a:r>
            <a:r>
              <a:rPr lang="zh-CN" altLang="en-US" sz="2400" dirty="0" smtClean="0"/>
              <a:t>大小比例是</a:t>
            </a:r>
            <a:r>
              <a:rPr lang="en-US" altLang="zh-CN" sz="2400" dirty="0" smtClean="0"/>
              <a:t>8</a:t>
            </a:r>
            <a:r>
              <a:rPr lang="zh-CN" altLang="en-US" sz="2400" dirty="0" smtClean="0"/>
              <a:t>：</a:t>
            </a:r>
            <a:r>
              <a:rPr lang="en-US" altLang="zh-CN" sz="2400" dirty="0" smtClean="0"/>
              <a:t>1</a:t>
            </a:r>
            <a:r>
              <a:rPr lang="zh-CN" altLang="en-US" sz="2400" dirty="0" smtClean="0"/>
              <a:t>。</a:t>
            </a:r>
            <a:endParaRPr lang="zh-CN" altLang="en-US" sz="2400" dirty="0"/>
          </a:p>
        </p:txBody>
      </p:sp>
    </p:spTree>
    <p:extLst>
      <p:ext uri="{BB962C8B-B14F-4D97-AF65-F5344CB8AC3E}">
        <p14:creationId xmlns:p14="http://schemas.microsoft.com/office/powerpoint/2010/main" val="367353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哪些内存需要回收</a:t>
              </a:r>
              <a:endParaRPr lang="zh-CN" altLang="en-US" dirty="0">
                <a:solidFill>
                  <a:schemeClr val="bg1">
                    <a:lumMod val="50000"/>
                  </a:schemeClr>
                </a:solidFill>
              </a:endParaRPr>
            </a:p>
          </p:txBody>
        </p:sp>
      </p:grpSp>
      <p:sp>
        <p:nvSpPr>
          <p:cNvPr id="2" name="文本框 1"/>
          <p:cNvSpPr txBox="1"/>
          <p:nvPr/>
        </p:nvSpPr>
        <p:spPr>
          <a:xfrm>
            <a:off x="899885" y="1524000"/>
            <a:ext cx="10882383" cy="2985433"/>
          </a:xfrm>
          <a:prstGeom prst="rect">
            <a:avLst/>
          </a:prstGeom>
          <a:noFill/>
        </p:spPr>
        <p:txBody>
          <a:bodyPr wrap="square" rtlCol="0">
            <a:spAutoFit/>
          </a:bodyPr>
          <a:lstStyle/>
          <a:p>
            <a:r>
              <a:rPr lang="zh-CN" altLang="en-US" sz="4400" dirty="0"/>
              <a:t>空间分配担保：</a:t>
            </a:r>
            <a:endParaRPr lang="en-US" altLang="zh-CN" sz="4400" dirty="0"/>
          </a:p>
          <a:p>
            <a:pPr indent="457200"/>
            <a:r>
              <a:rPr lang="zh-CN" altLang="en-US" sz="2400" dirty="0" smtClean="0"/>
              <a:t>在</a:t>
            </a:r>
            <a:r>
              <a:rPr lang="zh-CN" altLang="en-US" sz="2400" dirty="0"/>
              <a:t>发生</a:t>
            </a:r>
            <a:r>
              <a:rPr lang="en-US" altLang="zh-CN" sz="2400" dirty="0"/>
              <a:t>Minor GC</a:t>
            </a:r>
            <a:r>
              <a:rPr lang="zh-CN" altLang="en-US" sz="2400" dirty="0"/>
              <a:t>之前，虚拟机会先检查老年代最大可用的连续空间是否大于新生代所有对象的总空间。如果大于则进行</a:t>
            </a:r>
            <a:r>
              <a:rPr lang="en-US" altLang="zh-CN" sz="2400" dirty="0"/>
              <a:t>Minor GC</a:t>
            </a:r>
            <a:r>
              <a:rPr lang="zh-CN" altLang="en-US" sz="2400" dirty="0"/>
              <a:t>，如果小于则看</a:t>
            </a:r>
            <a:r>
              <a:rPr lang="en-US" altLang="zh-CN" sz="2400" dirty="0" err="1"/>
              <a:t>HandlePromotionFailure</a:t>
            </a:r>
            <a:r>
              <a:rPr lang="zh-CN" altLang="en-US" sz="2400" dirty="0"/>
              <a:t>设置是否允许担保失败（不允许则直接</a:t>
            </a:r>
            <a:r>
              <a:rPr lang="en-US" altLang="zh-CN" sz="2400" dirty="0"/>
              <a:t>Full GC</a:t>
            </a:r>
            <a:r>
              <a:rPr lang="zh-CN" altLang="en-US" sz="2400" dirty="0"/>
              <a:t>）。如果允许，那么会继续检查老年代最大可用的连续空间是否大于历次晋升到老年代对象的平均大小，如果大于则尝试</a:t>
            </a:r>
            <a:r>
              <a:rPr lang="en-US" altLang="zh-CN" sz="2400" dirty="0"/>
              <a:t>Minor GC</a:t>
            </a:r>
            <a:r>
              <a:rPr lang="zh-CN" altLang="en-US" sz="2400" dirty="0"/>
              <a:t>（如果尝试失败也会触发</a:t>
            </a:r>
            <a:r>
              <a:rPr lang="en-US" altLang="zh-CN" sz="2400" dirty="0"/>
              <a:t>Full GC</a:t>
            </a:r>
            <a:r>
              <a:rPr lang="zh-CN" altLang="en-US" sz="2400" dirty="0"/>
              <a:t>），如果小于则进行</a:t>
            </a:r>
            <a:r>
              <a:rPr lang="en-US" altLang="zh-CN" sz="2400" dirty="0"/>
              <a:t>Full GC</a:t>
            </a:r>
            <a:r>
              <a:rPr lang="zh-CN" altLang="en-US" sz="2400" dirty="0"/>
              <a:t>。</a:t>
            </a:r>
          </a:p>
        </p:txBody>
      </p:sp>
    </p:spTree>
    <p:extLst>
      <p:ext uri="{BB962C8B-B14F-4D97-AF65-F5344CB8AC3E}">
        <p14:creationId xmlns:p14="http://schemas.microsoft.com/office/powerpoint/2010/main" val="3035645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2154436"/>
          </a:xfrm>
          <a:prstGeom prst="rect">
            <a:avLst/>
          </a:prstGeom>
          <a:noFill/>
        </p:spPr>
        <p:txBody>
          <a:bodyPr wrap="square" rtlCol="0">
            <a:spAutoFit/>
          </a:bodyPr>
          <a:lstStyle/>
          <a:p>
            <a:r>
              <a:rPr lang="zh-CN" altLang="en-US" sz="4400" dirty="0"/>
              <a:t>标</a:t>
            </a:r>
            <a:r>
              <a:rPr lang="zh-CN" altLang="en-US" sz="4400" dirty="0" smtClean="0"/>
              <a:t>记</a:t>
            </a:r>
            <a:r>
              <a:rPr lang="en-US" altLang="zh-CN" sz="4400" dirty="0" smtClean="0"/>
              <a:t>-</a:t>
            </a:r>
            <a:r>
              <a:rPr lang="zh-CN" altLang="en-US" sz="4400" dirty="0" smtClean="0"/>
              <a:t>整理算法：</a:t>
            </a:r>
            <a:endParaRPr lang="zh-CN" altLang="en-US" sz="4400" dirty="0"/>
          </a:p>
          <a:p>
            <a:endParaRPr lang="zh-CN" altLang="en-US" dirty="0"/>
          </a:p>
          <a:p>
            <a:pPr indent="457200"/>
            <a:r>
              <a:rPr lang="zh-CN" altLang="en-US" sz="2400" dirty="0" smtClean="0"/>
              <a:t>标记过程仍然和标记</a:t>
            </a:r>
            <a:r>
              <a:rPr lang="en-US" altLang="zh-CN" sz="2400" dirty="0" smtClean="0"/>
              <a:t>-</a:t>
            </a:r>
            <a:r>
              <a:rPr lang="zh-CN" altLang="en-US" sz="2400" dirty="0" smtClean="0"/>
              <a:t>清除算法一样，但后续步骤不是直接对可回收对象进行处理，而是让所有存活对象都向一端移动，然后直接清理掉端边界以外的内存</a:t>
            </a:r>
            <a:endParaRPr lang="en-US" altLang="zh-CN" sz="2400" dirty="0" smtClean="0"/>
          </a:p>
          <a:p>
            <a:pPr indent="457200"/>
            <a:r>
              <a:rPr lang="zh-CN" altLang="en-US" sz="2400" dirty="0" smtClean="0"/>
              <a:t>如图所示：</a:t>
            </a:r>
            <a:endParaRPr lang="zh-CN" altLang="en-US" sz="2400" dirty="0"/>
          </a:p>
        </p:txBody>
      </p:sp>
    </p:spTree>
    <p:extLst>
      <p:ext uri="{BB962C8B-B14F-4D97-AF65-F5344CB8AC3E}">
        <p14:creationId xmlns:p14="http://schemas.microsoft.com/office/powerpoint/2010/main" val="2018372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2893100"/>
          </a:xfrm>
          <a:prstGeom prst="rect">
            <a:avLst/>
          </a:prstGeom>
          <a:noFill/>
        </p:spPr>
        <p:txBody>
          <a:bodyPr wrap="square" rtlCol="0">
            <a:spAutoFit/>
          </a:bodyPr>
          <a:lstStyle/>
          <a:p>
            <a:r>
              <a:rPr lang="zh-CN" altLang="en-US" sz="4400" dirty="0" smtClean="0"/>
              <a:t>分代收集算法：</a:t>
            </a:r>
            <a:endParaRPr lang="zh-CN" altLang="en-US" sz="4400" dirty="0"/>
          </a:p>
          <a:p>
            <a:endParaRPr lang="zh-CN" altLang="en-US" dirty="0"/>
          </a:p>
          <a:p>
            <a:pPr indent="457200"/>
            <a:r>
              <a:rPr lang="zh-CN" altLang="en-US" sz="2400" dirty="0" smtClean="0"/>
              <a:t>当前商业虚拟机的垃圾收集都采用分代收集算法，这种算法根据对象存活周期的不同将内存划分为几块。一般把</a:t>
            </a:r>
            <a:r>
              <a:rPr lang="en-US" altLang="zh-CN" sz="2400" dirty="0" smtClean="0"/>
              <a:t>java</a:t>
            </a:r>
            <a:r>
              <a:rPr lang="zh-CN" altLang="en-US" sz="2400" dirty="0" smtClean="0"/>
              <a:t>堆分为新生代和老年代。在新生代，每次垃圾收集时都发现有大量对象死去，只有少量存活，那就选用复制算法。老年代对象率高、没有额外控件来进行分配担保，就必须使用标记</a:t>
            </a:r>
            <a:r>
              <a:rPr lang="en-US" altLang="zh-CN" sz="2400" dirty="0" smtClean="0"/>
              <a:t>-</a:t>
            </a:r>
            <a:r>
              <a:rPr lang="zh-CN" altLang="en-US" sz="2400" dirty="0" smtClean="0"/>
              <a:t>清理或者标记</a:t>
            </a:r>
            <a:r>
              <a:rPr lang="en-US" altLang="zh-CN" sz="2400" dirty="0" smtClean="0"/>
              <a:t>-</a:t>
            </a:r>
            <a:r>
              <a:rPr lang="zh-CN" altLang="en-US" sz="2400" dirty="0" smtClean="0"/>
              <a:t>整理算法来进行回收</a:t>
            </a:r>
            <a:endParaRPr lang="zh-CN" altLang="en-US" sz="2400" dirty="0"/>
          </a:p>
        </p:txBody>
      </p:sp>
    </p:spTree>
    <p:extLst>
      <p:ext uri="{BB962C8B-B14F-4D97-AF65-F5344CB8AC3E}">
        <p14:creationId xmlns:p14="http://schemas.microsoft.com/office/powerpoint/2010/main" val="4223418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899886" y="1609523"/>
            <a:ext cx="10882383" cy="2708434"/>
          </a:xfrm>
          <a:prstGeom prst="rect">
            <a:avLst/>
          </a:prstGeom>
          <a:noFill/>
        </p:spPr>
        <p:txBody>
          <a:bodyPr wrap="square" rtlCol="0">
            <a:spAutoFit/>
          </a:bodyPr>
          <a:lstStyle/>
          <a:p>
            <a:r>
              <a:rPr lang="en-US" altLang="zh-CN" sz="4400" dirty="0" err="1" smtClean="0"/>
              <a:t>HotSpot</a:t>
            </a:r>
            <a:r>
              <a:rPr lang="zh-CN" altLang="en-US" sz="4400" dirty="0" smtClean="0"/>
              <a:t>中的垃</a:t>
            </a:r>
            <a:r>
              <a:rPr lang="zh-CN" altLang="en-US" sz="4400" dirty="0"/>
              <a:t>圾收集器：</a:t>
            </a:r>
            <a:endParaRPr lang="zh-CN" altLang="en-US" sz="4400" dirty="0"/>
          </a:p>
          <a:p>
            <a:endParaRPr lang="en-US" altLang="zh-CN" dirty="0" smtClean="0"/>
          </a:p>
          <a:p>
            <a:r>
              <a:rPr lang="en-US" altLang="zh-CN" dirty="0" smtClean="0"/>
              <a:t>Serial </a:t>
            </a:r>
            <a:endParaRPr lang="en-US" altLang="zh-CN" dirty="0"/>
          </a:p>
          <a:p>
            <a:r>
              <a:rPr lang="en-US" altLang="zh-CN" dirty="0" err="1" smtClean="0"/>
              <a:t>Parnew</a:t>
            </a:r>
            <a:endParaRPr lang="en-US" altLang="zh-CN" dirty="0" smtClean="0"/>
          </a:p>
          <a:p>
            <a:r>
              <a:rPr lang="en-US" altLang="zh-CN" dirty="0" smtClean="0"/>
              <a:t>Parallel </a:t>
            </a:r>
            <a:endParaRPr lang="en-US" altLang="zh-CN" dirty="0"/>
          </a:p>
          <a:p>
            <a:r>
              <a:rPr lang="en-US" altLang="zh-CN" dirty="0" smtClean="0"/>
              <a:t>CMS </a:t>
            </a:r>
            <a:endParaRPr lang="en-US" altLang="zh-CN" dirty="0"/>
          </a:p>
          <a:p>
            <a:r>
              <a:rPr lang="en-US" altLang="zh-CN" dirty="0" smtClean="0"/>
              <a:t>G1</a:t>
            </a:r>
            <a:endParaRPr lang="en-US" altLang="zh-CN" dirty="0"/>
          </a:p>
          <a:p>
            <a:endParaRPr lang="zh-CN" altLang="en-US" dirty="0"/>
          </a:p>
        </p:txBody>
      </p:sp>
    </p:spTree>
    <p:extLst>
      <p:ext uri="{BB962C8B-B14F-4D97-AF65-F5344CB8AC3E}">
        <p14:creationId xmlns:p14="http://schemas.microsoft.com/office/powerpoint/2010/main" val="1051219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2893100"/>
          </a:xfrm>
          <a:prstGeom prst="rect">
            <a:avLst/>
          </a:prstGeom>
          <a:noFill/>
        </p:spPr>
        <p:txBody>
          <a:bodyPr wrap="square" rtlCol="0">
            <a:spAutoFit/>
          </a:bodyPr>
          <a:lstStyle/>
          <a:p>
            <a:r>
              <a:rPr lang="en-US" altLang="zh-CN" sz="4400" dirty="0"/>
              <a:t>Serial </a:t>
            </a:r>
            <a:r>
              <a:rPr lang="zh-CN" altLang="en-US" sz="4400" dirty="0" smtClean="0"/>
              <a:t>：</a:t>
            </a:r>
            <a:endParaRPr lang="zh-CN" altLang="en-US" sz="4400" dirty="0"/>
          </a:p>
          <a:p>
            <a:endParaRPr lang="zh-CN" altLang="en-US" dirty="0"/>
          </a:p>
          <a:p>
            <a:pPr indent="457200"/>
            <a:r>
              <a:rPr lang="zh-CN" altLang="en-US" sz="2400" dirty="0" smtClean="0"/>
              <a:t>当前商业虚拟机的垃圾收集都采用分代收集算法，这种算法根据对象存活周期的不同将内存划分为几块。一般把</a:t>
            </a:r>
            <a:r>
              <a:rPr lang="en-US" altLang="zh-CN" sz="2400" dirty="0" smtClean="0"/>
              <a:t>java</a:t>
            </a:r>
            <a:r>
              <a:rPr lang="zh-CN" altLang="en-US" sz="2400" dirty="0" smtClean="0"/>
              <a:t>堆分为新生代和老年代。在新生代，每次垃圾收集时都发现有大量对象死去，只有少量存活，那就选用复制算法。老年代对象率高、没有额外控件来进行分配担保，就必须使用标记</a:t>
            </a:r>
            <a:r>
              <a:rPr lang="en-US" altLang="zh-CN" sz="2400" dirty="0" smtClean="0"/>
              <a:t>-</a:t>
            </a:r>
            <a:r>
              <a:rPr lang="zh-CN" altLang="en-US" sz="2400" dirty="0" smtClean="0"/>
              <a:t>清理或者标记</a:t>
            </a:r>
            <a:r>
              <a:rPr lang="en-US" altLang="zh-CN" sz="2400" dirty="0" smtClean="0"/>
              <a:t>-</a:t>
            </a:r>
            <a:r>
              <a:rPr lang="zh-CN" altLang="en-US" sz="2400" dirty="0" smtClean="0"/>
              <a:t>整理算法来进行回收</a:t>
            </a:r>
            <a:endParaRPr lang="zh-CN" altLang="en-US" sz="2400" dirty="0"/>
          </a:p>
        </p:txBody>
      </p:sp>
    </p:spTree>
    <p:extLst>
      <p:ext uri="{BB962C8B-B14F-4D97-AF65-F5344CB8AC3E}">
        <p14:creationId xmlns:p14="http://schemas.microsoft.com/office/powerpoint/2010/main" val="833140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2893100"/>
          </a:xfrm>
          <a:prstGeom prst="rect">
            <a:avLst/>
          </a:prstGeom>
          <a:noFill/>
        </p:spPr>
        <p:txBody>
          <a:bodyPr wrap="square" rtlCol="0">
            <a:spAutoFit/>
          </a:bodyPr>
          <a:lstStyle/>
          <a:p>
            <a:r>
              <a:rPr lang="en-US" altLang="zh-CN" sz="4400" dirty="0" err="1" smtClean="0"/>
              <a:t>Parnew</a:t>
            </a:r>
            <a:r>
              <a:rPr lang="zh-CN" altLang="en-US" sz="4400" dirty="0" smtClean="0"/>
              <a:t>：</a:t>
            </a:r>
            <a:endParaRPr lang="zh-CN" altLang="en-US" sz="4400" dirty="0"/>
          </a:p>
          <a:p>
            <a:endParaRPr lang="zh-CN" altLang="en-US" dirty="0"/>
          </a:p>
          <a:p>
            <a:pPr indent="457200"/>
            <a:r>
              <a:rPr lang="zh-CN" altLang="en-US" sz="2400" dirty="0" smtClean="0"/>
              <a:t>当前商业虚拟机的垃圾收集都采用分代收集算法，这种算法根据对象存活周期的不同将内存划分为几块。一般把</a:t>
            </a:r>
            <a:r>
              <a:rPr lang="en-US" altLang="zh-CN" sz="2400" dirty="0" smtClean="0"/>
              <a:t>java</a:t>
            </a:r>
            <a:r>
              <a:rPr lang="zh-CN" altLang="en-US" sz="2400" dirty="0" smtClean="0"/>
              <a:t>堆分为新生代和老年代。在新生代，每次垃圾收集时都发现有大量对象死去，只有少量存活，那就选用复制算法。老年代对象率高、没有额外控件来进行分配担保，就必须使用标记</a:t>
            </a:r>
            <a:r>
              <a:rPr lang="en-US" altLang="zh-CN" sz="2400" dirty="0" smtClean="0"/>
              <a:t>-</a:t>
            </a:r>
            <a:r>
              <a:rPr lang="zh-CN" altLang="en-US" sz="2400" dirty="0" smtClean="0"/>
              <a:t>清理或者标记</a:t>
            </a:r>
            <a:r>
              <a:rPr lang="en-US" altLang="zh-CN" sz="2400" dirty="0" smtClean="0"/>
              <a:t>-</a:t>
            </a:r>
            <a:r>
              <a:rPr lang="zh-CN" altLang="en-US" sz="2400" dirty="0" smtClean="0"/>
              <a:t>整理算法来进行回收</a:t>
            </a:r>
            <a:endParaRPr lang="zh-CN" altLang="en-US" sz="2400" dirty="0"/>
          </a:p>
        </p:txBody>
      </p:sp>
    </p:spTree>
    <p:extLst>
      <p:ext uri="{BB962C8B-B14F-4D97-AF65-F5344CB8AC3E}">
        <p14:creationId xmlns:p14="http://schemas.microsoft.com/office/powerpoint/2010/main" val="2193392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2893100"/>
          </a:xfrm>
          <a:prstGeom prst="rect">
            <a:avLst/>
          </a:prstGeom>
          <a:noFill/>
        </p:spPr>
        <p:txBody>
          <a:bodyPr wrap="square" rtlCol="0">
            <a:spAutoFit/>
          </a:bodyPr>
          <a:lstStyle/>
          <a:p>
            <a:r>
              <a:rPr lang="en-US" altLang="zh-CN" sz="4400" dirty="0"/>
              <a:t>Parallel </a:t>
            </a:r>
            <a:r>
              <a:rPr lang="zh-CN" altLang="en-US" sz="4400" dirty="0" smtClean="0"/>
              <a:t>：</a:t>
            </a:r>
          </a:p>
          <a:p>
            <a:endParaRPr lang="zh-CN" altLang="en-US" dirty="0"/>
          </a:p>
          <a:p>
            <a:pPr indent="457200"/>
            <a:r>
              <a:rPr lang="zh-CN" altLang="en-US" sz="2400" dirty="0" smtClean="0"/>
              <a:t>当前商业虚拟机的垃圾收集都采用分代收集算法，这种算法根据对象存活周期的不同将内存划分为几块。一般把</a:t>
            </a:r>
            <a:r>
              <a:rPr lang="en-US" altLang="zh-CN" sz="2400" dirty="0" smtClean="0"/>
              <a:t>java</a:t>
            </a:r>
            <a:r>
              <a:rPr lang="zh-CN" altLang="en-US" sz="2400" dirty="0" smtClean="0"/>
              <a:t>堆分为新生代和老年代。在新生代，每次垃圾收集时都发现有大量对象死去，只有少量存活，那就选用复制算法。老年代对象率高、没有额外控件来进行分配担保，就必须使用标记</a:t>
            </a:r>
            <a:r>
              <a:rPr lang="en-US" altLang="zh-CN" sz="2400" dirty="0" smtClean="0"/>
              <a:t>-</a:t>
            </a:r>
            <a:r>
              <a:rPr lang="zh-CN" altLang="en-US" sz="2400" dirty="0" smtClean="0"/>
              <a:t>清理或者标记</a:t>
            </a:r>
            <a:r>
              <a:rPr lang="en-US" altLang="zh-CN" sz="2400" dirty="0" smtClean="0"/>
              <a:t>-</a:t>
            </a:r>
            <a:r>
              <a:rPr lang="zh-CN" altLang="en-US" sz="2400" dirty="0" smtClean="0"/>
              <a:t>整理算法来进行回收</a:t>
            </a:r>
            <a:endParaRPr lang="zh-CN" altLang="en-US" sz="2400" dirty="0"/>
          </a:p>
        </p:txBody>
      </p:sp>
    </p:spTree>
    <p:extLst>
      <p:ext uri="{BB962C8B-B14F-4D97-AF65-F5344CB8AC3E}">
        <p14:creationId xmlns:p14="http://schemas.microsoft.com/office/powerpoint/2010/main" val="937677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2893100"/>
          </a:xfrm>
          <a:prstGeom prst="rect">
            <a:avLst/>
          </a:prstGeom>
          <a:noFill/>
        </p:spPr>
        <p:txBody>
          <a:bodyPr wrap="square" rtlCol="0">
            <a:spAutoFit/>
          </a:bodyPr>
          <a:lstStyle/>
          <a:p>
            <a:r>
              <a:rPr lang="en-US" altLang="zh-CN" sz="4400" dirty="0"/>
              <a:t>CMS </a:t>
            </a:r>
            <a:r>
              <a:rPr lang="zh-CN" altLang="en-US" sz="4400" dirty="0" smtClean="0"/>
              <a:t>：</a:t>
            </a:r>
            <a:endParaRPr lang="zh-CN" altLang="en-US" sz="4400" dirty="0"/>
          </a:p>
          <a:p>
            <a:endParaRPr lang="zh-CN" altLang="en-US" dirty="0"/>
          </a:p>
          <a:p>
            <a:pPr indent="457200"/>
            <a:r>
              <a:rPr lang="zh-CN" altLang="en-US" sz="2400" dirty="0" smtClean="0"/>
              <a:t>当前商业虚拟机的垃圾收集都采用分代收集算法，这种算法根据对象存活周期的不同将内存划分为几块。一般把</a:t>
            </a:r>
            <a:r>
              <a:rPr lang="en-US" altLang="zh-CN" sz="2400" dirty="0" smtClean="0"/>
              <a:t>java</a:t>
            </a:r>
            <a:r>
              <a:rPr lang="zh-CN" altLang="en-US" sz="2400" dirty="0" smtClean="0"/>
              <a:t>堆分为新生代和老年代。在新生代，每次垃圾收集时都发现有大量对象死去，只有少量存活，那就选用复制算法。老年代对象率高、没有额外控件来进行分配担保，就必须使用标记</a:t>
            </a:r>
            <a:r>
              <a:rPr lang="en-US" altLang="zh-CN" sz="2400" dirty="0" smtClean="0"/>
              <a:t>-</a:t>
            </a:r>
            <a:r>
              <a:rPr lang="zh-CN" altLang="en-US" sz="2400" dirty="0" smtClean="0"/>
              <a:t>清理或者标记</a:t>
            </a:r>
            <a:r>
              <a:rPr lang="en-US" altLang="zh-CN" sz="2400" dirty="0" smtClean="0"/>
              <a:t>-</a:t>
            </a:r>
            <a:r>
              <a:rPr lang="zh-CN" altLang="en-US" sz="2400" dirty="0" smtClean="0"/>
              <a:t>整理算法来进行回收</a:t>
            </a:r>
            <a:endParaRPr lang="zh-CN" altLang="en-US" sz="2400" dirty="0"/>
          </a:p>
        </p:txBody>
      </p:sp>
    </p:spTree>
    <p:extLst>
      <p:ext uri="{BB962C8B-B14F-4D97-AF65-F5344CB8AC3E}">
        <p14:creationId xmlns:p14="http://schemas.microsoft.com/office/powerpoint/2010/main" val="931249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0"/>
          <p:cNvGrpSpPr/>
          <p:nvPr/>
        </p:nvGrpSpPr>
        <p:grpSpPr>
          <a:xfrm>
            <a:off x="409732" y="301493"/>
            <a:ext cx="11372537" cy="479113"/>
            <a:chOff x="353962" y="302459"/>
            <a:chExt cx="11372537" cy="479113"/>
          </a:xfrm>
        </p:grpSpPr>
        <p:grpSp>
          <p:nvGrpSpPr>
            <p:cNvPr id="32" name="组 31"/>
            <p:cNvGrpSpPr/>
            <p:nvPr/>
          </p:nvGrpSpPr>
          <p:grpSpPr>
            <a:xfrm>
              <a:off x="11275695" y="334716"/>
              <a:ext cx="450804" cy="446856"/>
              <a:chOff x="11208773" y="397002"/>
              <a:chExt cx="450804" cy="446856"/>
            </a:xfrm>
          </p:grpSpPr>
          <p:sp>
            <p:nvSpPr>
              <p:cNvPr id="36" name="椭圆 35"/>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37" name="文本框 36"/>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grpSp>
      <p:sp>
        <p:nvSpPr>
          <p:cNvPr id="3" name="文本框 2"/>
          <p:cNvSpPr txBox="1"/>
          <p:nvPr/>
        </p:nvSpPr>
        <p:spPr>
          <a:xfrm>
            <a:off x="1774371" y="2316752"/>
            <a:ext cx="8240667" cy="2985433"/>
          </a:xfrm>
          <a:prstGeom prst="rect">
            <a:avLst/>
          </a:prstGeom>
          <a:noFill/>
        </p:spPr>
        <p:txBody>
          <a:bodyPr wrap="square" rtlCol="0">
            <a:spAutoFit/>
          </a:bodyPr>
          <a:lstStyle/>
          <a:p>
            <a:pPr algn="l"/>
            <a:r>
              <a:rPr lang="zh-CN" altLang="en-US" sz="4400" b="1" dirty="0">
                <a:sym typeface="+mn-ea"/>
              </a:rPr>
              <a:t>关于</a:t>
            </a:r>
            <a:r>
              <a:rPr lang="en-US" altLang="zh-CN" sz="4400" b="1" dirty="0">
                <a:sym typeface="+mn-ea"/>
              </a:rPr>
              <a:t>GC</a:t>
            </a:r>
            <a:r>
              <a:rPr lang="zh-CN" altLang="en-US" sz="4400" b="1" dirty="0">
                <a:sym typeface="+mn-ea"/>
              </a:rPr>
              <a:t>的三个问题：</a:t>
            </a:r>
            <a:endParaRPr lang="zh-CN" altLang="en-US" sz="4400" b="1" dirty="0"/>
          </a:p>
          <a:p>
            <a:pPr algn="l"/>
            <a:endParaRPr lang="zh-CN" altLang="en-US" b="1" dirty="0"/>
          </a:p>
          <a:p>
            <a:pPr algn="l"/>
            <a:r>
              <a:rPr lang="en-US" altLang="zh-CN" sz="3600" dirty="0">
                <a:sym typeface="+mn-ea"/>
              </a:rPr>
              <a:t>1</a:t>
            </a:r>
            <a:r>
              <a:rPr lang="zh-CN" altLang="en-US" sz="3600" dirty="0">
                <a:sym typeface="+mn-ea"/>
              </a:rPr>
              <a:t>，哪些内存需要回收</a:t>
            </a:r>
            <a:r>
              <a:rPr lang="zh-CN" altLang="en-US" sz="3600" dirty="0" smtClean="0">
                <a:sym typeface="+mn-ea"/>
              </a:rPr>
              <a:t>？</a:t>
            </a:r>
            <a:endParaRPr lang="zh-CN" altLang="en-US" sz="3600" dirty="0">
              <a:sym typeface="+mn-ea"/>
            </a:endParaRPr>
          </a:p>
          <a:p>
            <a:pPr algn="l"/>
            <a:r>
              <a:rPr lang="en-US" altLang="zh-CN" sz="3600" dirty="0">
                <a:sym typeface="+mn-ea"/>
              </a:rPr>
              <a:t>2</a:t>
            </a:r>
            <a:r>
              <a:rPr lang="zh-CN" altLang="en-US" sz="3600" dirty="0">
                <a:sym typeface="+mn-ea"/>
              </a:rPr>
              <a:t>，什么时候回收？</a:t>
            </a:r>
            <a:endParaRPr lang="zh-CN" altLang="en-US" sz="3600" dirty="0"/>
          </a:p>
          <a:p>
            <a:pPr algn="l"/>
            <a:r>
              <a:rPr lang="en-US" altLang="zh-CN" sz="3600" dirty="0">
                <a:sym typeface="+mn-ea"/>
              </a:rPr>
              <a:t>3</a:t>
            </a:r>
            <a:r>
              <a:rPr lang="zh-CN" altLang="en-US" sz="3600" dirty="0">
                <a:sym typeface="+mn-ea"/>
              </a:rPr>
              <a:t>，如何回收？</a:t>
            </a:r>
            <a:endParaRPr lang="zh-CN" altLang="en-US" sz="3600" dirty="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2893100"/>
          </a:xfrm>
          <a:prstGeom prst="rect">
            <a:avLst/>
          </a:prstGeom>
          <a:noFill/>
        </p:spPr>
        <p:txBody>
          <a:bodyPr wrap="square" rtlCol="0">
            <a:spAutoFit/>
          </a:bodyPr>
          <a:lstStyle/>
          <a:p>
            <a:r>
              <a:rPr lang="en-US" altLang="zh-CN" sz="4400" dirty="0" smtClean="0"/>
              <a:t>G1</a:t>
            </a:r>
            <a:r>
              <a:rPr lang="zh-CN" altLang="en-US" sz="4400" dirty="0" smtClean="0"/>
              <a:t>：</a:t>
            </a:r>
            <a:endParaRPr lang="zh-CN" altLang="en-US" sz="4400" dirty="0"/>
          </a:p>
          <a:p>
            <a:endParaRPr lang="zh-CN" altLang="en-US" dirty="0"/>
          </a:p>
          <a:p>
            <a:pPr indent="457200"/>
            <a:r>
              <a:rPr lang="zh-CN" altLang="en-US" sz="2400" dirty="0" smtClean="0"/>
              <a:t>当前商业虚拟机的垃圾收集都采用分代收集算法，这种算法根据对象存活周期的不同将内存划分为几块。一般把</a:t>
            </a:r>
            <a:r>
              <a:rPr lang="en-US" altLang="zh-CN" sz="2400" dirty="0" smtClean="0"/>
              <a:t>java</a:t>
            </a:r>
            <a:r>
              <a:rPr lang="zh-CN" altLang="en-US" sz="2400" dirty="0" smtClean="0"/>
              <a:t>堆分为新生代和老年代。在新生代，每次垃圾收集时都发现有大量对象死去，只有少量存活，那就选用复制算法。老年代对象率高、没有额外控件来进行分配担保，就必须使用标记</a:t>
            </a:r>
            <a:r>
              <a:rPr lang="en-US" altLang="zh-CN" sz="2400" dirty="0" smtClean="0"/>
              <a:t>-</a:t>
            </a:r>
            <a:r>
              <a:rPr lang="zh-CN" altLang="en-US" sz="2400" dirty="0" smtClean="0"/>
              <a:t>清理或者标记</a:t>
            </a:r>
            <a:r>
              <a:rPr lang="en-US" altLang="zh-CN" sz="2400" dirty="0" smtClean="0"/>
              <a:t>-</a:t>
            </a:r>
            <a:r>
              <a:rPr lang="zh-CN" altLang="en-US" sz="2400" dirty="0" smtClean="0"/>
              <a:t>整理算法来进行回收</a:t>
            </a:r>
            <a:endParaRPr lang="zh-CN" altLang="en-US" sz="2400" dirty="0"/>
          </a:p>
        </p:txBody>
      </p:sp>
    </p:spTree>
    <p:extLst>
      <p:ext uri="{BB962C8B-B14F-4D97-AF65-F5344CB8AC3E}">
        <p14:creationId xmlns:p14="http://schemas.microsoft.com/office/powerpoint/2010/main" val="3441327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1" name="成组"/>
          <p:cNvSpPr/>
          <p:nvPr/>
        </p:nvSpPr>
        <p:spPr>
          <a:xfrm>
            <a:off x="1453820" y="3654806"/>
            <a:ext cx="5373266" cy="1731243"/>
          </a:xfrm>
          <a:prstGeom prst="rect">
            <a:avLst/>
          </a:prstGeom>
          <a:ln w="12700">
            <a:miter lim="400000"/>
          </a:ln>
        </p:spPr>
        <p:txBody>
          <a:bodyPr wrap="none" lIns="0" tIns="0" rIns="0" bIns="0" anchor="ctr">
            <a:spAutoFit/>
          </a:bodyPr>
          <a:lstStyle>
            <a:lvl1pPr defTabSz="1828165">
              <a:lnSpc>
                <a:spcPts val="13500"/>
              </a:lnSpc>
              <a:defRPr sz="13600" b="1" spc="150">
                <a:solidFill>
                  <a:srgbClr val="39C373"/>
                </a:solidFill>
                <a:latin typeface="Helvetica Neue"/>
                <a:ea typeface="Helvetica Neue"/>
                <a:cs typeface="Helvetica Neue"/>
                <a:sym typeface="Helvetica Neue"/>
              </a:defRPr>
            </a:lvl1pPr>
          </a:lstStyle>
          <a:p>
            <a:r>
              <a:rPr sz="6800" dirty="0">
                <a:solidFill>
                  <a:schemeClr val="bg1"/>
                </a:solidFill>
                <a:latin typeface="Arial" panose="020B0604020202020204" pitchFamily="34" charset="0"/>
                <a:ea typeface="Arial" panose="020B0604020202020204" pitchFamily="34" charset="0"/>
                <a:cs typeface="Arial" panose="020B0604020202020204" pitchFamily="34" charset="0"/>
              </a:rPr>
              <a:t>THANK YOU</a:t>
            </a:r>
          </a:p>
        </p:txBody>
      </p:sp>
      <p:sp>
        <p:nvSpPr>
          <p:cNvPr id="152" name="Thanks for watching"/>
          <p:cNvSpPr/>
          <p:nvPr/>
        </p:nvSpPr>
        <p:spPr>
          <a:xfrm>
            <a:off x="1588583" y="5233353"/>
            <a:ext cx="2609432" cy="328295"/>
          </a:xfrm>
          <a:prstGeom prst="rect">
            <a:avLst/>
          </a:prstGeom>
          <a:ln w="12700">
            <a:miter lim="400000"/>
          </a:ln>
        </p:spPr>
        <p:txBody>
          <a:bodyPr wrap="none" lIns="25400" tIns="25400" rIns="25400" bIns="25400" anchor="ctr">
            <a:spAutoFit/>
          </a:bodyPr>
          <a:lstStyle>
            <a:lvl1pPr defTabSz="1828165">
              <a:defRPr sz="3600" spc="192">
                <a:solidFill>
                  <a:srgbClr val="596174"/>
                </a:solidFill>
                <a:latin typeface="Helvetica Neue"/>
                <a:ea typeface="Helvetica Neue"/>
                <a:cs typeface="Helvetica Neue"/>
                <a:sym typeface="Helvetica Neue"/>
              </a:defRPr>
            </a:lvl1pPr>
          </a:lstStyle>
          <a:p>
            <a:r>
              <a:rPr sz="1800">
                <a:solidFill>
                  <a:schemeClr val="bg1"/>
                </a:solidFill>
                <a:latin typeface="Arial" panose="020B0604020202020204" pitchFamily="34" charset="0"/>
                <a:ea typeface="Arial" panose="020B0604020202020204" pitchFamily="34" charset="0"/>
                <a:cs typeface="Arial" panose="020B0604020202020204" pitchFamily="34" charset="0"/>
              </a:rPr>
              <a:t>Thanks for watching</a:t>
            </a:r>
          </a:p>
        </p:txBody>
      </p:sp>
      <p:sp>
        <p:nvSpPr>
          <p:cNvPr id="153" name="矩形"/>
          <p:cNvSpPr/>
          <p:nvPr/>
        </p:nvSpPr>
        <p:spPr>
          <a:xfrm>
            <a:off x="7155212" y="4419505"/>
            <a:ext cx="6350001" cy="32005"/>
          </a:xfrm>
          <a:prstGeom prst="rect">
            <a:avLst/>
          </a:prstGeom>
          <a:solidFill>
            <a:schemeClr val="bg1"/>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p>
        </p:txBody>
      </p:sp>
      <p:sp>
        <p:nvSpPr>
          <p:cNvPr id="154" name="矩形"/>
          <p:cNvSpPr/>
          <p:nvPr/>
        </p:nvSpPr>
        <p:spPr>
          <a:xfrm>
            <a:off x="-5189188" y="5386049"/>
            <a:ext cx="6350001" cy="32005"/>
          </a:xfrm>
          <a:prstGeom prst="rect">
            <a:avLst/>
          </a:prstGeom>
          <a:solidFill>
            <a:schemeClr val="bg1"/>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哪些内存需要回收</a:t>
              </a:r>
              <a:endParaRPr lang="zh-CN" altLang="en-US" dirty="0">
                <a:solidFill>
                  <a:schemeClr val="bg1">
                    <a:lumMod val="50000"/>
                  </a:schemeClr>
                </a:solidFill>
              </a:endParaRPr>
            </a:p>
          </p:txBody>
        </p:sp>
      </p:grpSp>
      <p:sp>
        <p:nvSpPr>
          <p:cNvPr id="2" name="文本框 1"/>
          <p:cNvSpPr txBox="1"/>
          <p:nvPr/>
        </p:nvSpPr>
        <p:spPr>
          <a:xfrm>
            <a:off x="899885" y="1524000"/>
            <a:ext cx="11045371" cy="2985433"/>
          </a:xfrm>
          <a:prstGeom prst="rect">
            <a:avLst/>
          </a:prstGeom>
          <a:noFill/>
        </p:spPr>
        <p:txBody>
          <a:bodyPr wrap="square" rtlCol="0">
            <a:spAutoFit/>
          </a:bodyPr>
          <a:lstStyle/>
          <a:p>
            <a:r>
              <a:rPr lang="en-US" altLang="zh-CN" sz="4400" dirty="0" err="1"/>
              <a:t>jvm</a:t>
            </a:r>
            <a:r>
              <a:rPr lang="zh-CN" altLang="en-US" sz="4400" dirty="0"/>
              <a:t>的内</a:t>
            </a:r>
            <a:r>
              <a:rPr lang="zh-CN" altLang="en-US" sz="4400" dirty="0"/>
              <a:t>存结构</a:t>
            </a:r>
            <a:r>
              <a:rPr lang="zh-CN" altLang="en-US" sz="2400" dirty="0" smtClean="0"/>
              <a:t>：</a:t>
            </a:r>
            <a:endParaRPr lang="en-US" altLang="zh-CN" sz="2400" dirty="0" smtClean="0"/>
          </a:p>
          <a:p>
            <a:pPr indent="457200"/>
            <a:r>
              <a:rPr lang="zh-CN" altLang="en-US" sz="2400" dirty="0"/>
              <a:t>程</a:t>
            </a:r>
            <a:r>
              <a:rPr lang="zh-CN" altLang="en-US" sz="2400" dirty="0"/>
              <a:t>序计数器，虚拟机栈、本地方法</a:t>
            </a:r>
            <a:r>
              <a:rPr lang="zh-CN" altLang="en-US" sz="2400" dirty="0"/>
              <a:t>栈，堆，方法</a:t>
            </a:r>
            <a:r>
              <a:rPr lang="zh-CN" altLang="en-US" sz="2400" dirty="0" smtClean="0"/>
              <a:t>区。</a:t>
            </a:r>
            <a:endParaRPr lang="en-US" altLang="zh-CN" sz="2400" dirty="0"/>
          </a:p>
          <a:p>
            <a:pPr indent="457200"/>
            <a:endParaRPr lang="zh-CN" altLang="en-US" sz="2400" dirty="0"/>
          </a:p>
          <a:p>
            <a:pPr indent="457200"/>
            <a:r>
              <a:rPr lang="zh-CN" altLang="en-US" sz="2400" dirty="0"/>
              <a:t>程序计数器，虚拟机栈、本地方法栈随线程而生，随线程而灭。他们内存分配和回收都具备确定性，不需要过多考虑</a:t>
            </a:r>
            <a:r>
              <a:rPr lang="zh-CN" altLang="en-US" sz="2400" dirty="0"/>
              <a:t>。</a:t>
            </a:r>
            <a:endParaRPr lang="en-US" altLang="zh-CN" sz="2400" dirty="0"/>
          </a:p>
          <a:p>
            <a:pPr indent="457200"/>
            <a:endParaRPr lang="zh-CN" altLang="en-US" sz="2400" dirty="0"/>
          </a:p>
          <a:p>
            <a:pPr indent="457200"/>
            <a:r>
              <a:rPr lang="zh-CN" altLang="en-US" sz="2400" dirty="0"/>
              <a:t>堆和方法区的内存分配和回收都是动态的</a:t>
            </a:r>
            <a:r>
              <a:rPr lang="zh-CN" altLang="en-US" sz="2400" dirty="0"/>
              <a:t>，</a:t>
            </a:r>
            <a:r>
              <a:rPr lang="en-US" altLang="zh-CN" sz="2400" dirty="0"/>
              <a:t>GC</a:t>
            </a:r>
            <a:r>
              <a:rPr lang="zh-CN" altLang="en-US" sz="2400" dirty="0"/>
              <a:t>所</a:t>
            </a:r>
            <a:r>
              <a:rPr lang="zh-CN" altLang="en-US" sz="2400" dirty="0"/>
              <a:t>关注的就是这部分内存</a:t>
            </a:r>
            <a:r>
              <a:rPr lang="zh-CN" altLang="en-US" sz="2400" dirty="0"/>
              <a:t>。</a:t>
            </a:r>
          </a:p>
        </p:txBody>
      </p:sp>
    </p:spTree>
    <p:extLst>
      <p:ext uri="{BB962C8B-B14F-4D97-AF65-F5344CB8AC3E}">
        <p14:creationId xmlns:p14="http://schemas.microsoft.com/office/powerpoint/2010/main" val="1867894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什么时候回收</a:t>
              </a:r>
              <a:endParaRPr lang="zh-CN" altLang="en-US" dirty="0">
                <a:solidFill>
                  <a:schemeClr val="bg1">
                    <a:lumMod val="50000"/>
                  </a:schemeClr>
                </a:solidFill>
              </a:endParaRPr>
            </a:p>
          </p:txBody>
        </p:sp>
      </p:grpSp>
      <p:sp>
        <p:nvSpPr>
          <p:cNvPr id="2" name="文本框 1"/>
          <p:cNvSpPr txBox="1"/>
          <p:nvPr/>
        </p:nvSpPr>
        <p:spPr>
          <a:xfrm>
            <a:off x="899885" y="1524000"/>
            <a:ext cx="10882383" cy="4001095"/>
          </a:xfrm>
          <a:prstGeom prst="rect">
            <a:avLst/>
          </a:prstGeom>
          <a:noFill/>
        </p:spPr>
        <p:txBody>
          <a:bodyPr wrap="square" rtlCol="0">
            <a:spAutoFit/>
          </a:bodyPr>
          <a:lstStyle/>
          <a:p>
            <a:r>
              <a:rPr lang="en-US" altLang="zh-CN" sz="4400" dirty="0" smtClean="0"/>
              <a:t>GC</a:t>
            </a:r>
            <a:r>
              <a:rPr lang="zh-CN" altLang="en-US" sz="4400" dirty="0" smtClean="0"/>
              <a:t>的两种类型</a:t>
            </a:r>
            <a:endParaRPr lang="en-US" altLang="zh-CN" sz="4400" dirty="0" smtClean="0"/>
          </a:p>
          <a:p>
            <a:endParaRPr lang="en-US" altLang="zh-CN" dirty="0"/>
          </a:p>
          <a:p>
            <a:r>
              <a:rPr lang="en-US" altLang="zh-CN" sz="2400" b="1" dirty="0"/>
              <a:t>Minor GC</a:t>
            </a:r>
            <a:r>
              <a:rPr lang="zh-CN" altLang="en-US" sz="2400" dirty="0"/>
              <a:t>：指发生在新生代的</a:t>
            </a:r>
            <a:r>
              <a:rPr lang="en-US" altLang="zh-CN" sz="2400" dirty="0"/>
              <a:t>GC</a:t>
            </a:r>
            <a:r>
              <a:rPr lang="zh-CN" altLang="en-US" sz="2400" dirty="0"/>
              <a:t>，因为</a:t>
            </a:r>
            <a:r>
              <a:rPr lang="en-US" altLang="zh-CN" sz="2400" dirty="0"/>
              <a:t>Java </a:t>
            </a:r>
            <a:r>
              <a:rPr lang="zh-CN" altLang="en-US" sz="2400" dirty="0"/>
              <a:t>对象大多具备朝生夕死的特性，所以</a:t>
            </a:r>
            <a:r>
              <a:rPr lang="en-US" altLang="zh-CN" sz="2400" dirty="0"/>
              <a:t>Minor GC</a:t>
            </a:r>
            <a:r>
              <a:rPr lang="zh-CN" altLang="en-US" sz="2400" dirty="0"/>
              <a:t>非常频繁，一般回收速度也比较快。</a:t>
            </a:r>
          </a:p>
          <a:p>
            <a:r>
              <a:rPr lang="zh-CN" altLang="en-US" sz="2400" b="1" dirty="0"/>
              <a:t>触发时机</a:t>
            </a:r>
            <a:r>
              <a:rPr lang="zh-CN" altLang="en-US" sz="2400" dirty="0"/>
              <a:t>：大多数情况下，对象直接在 </a:t>
            </a:r>
            <a:r>
              <a:rPr lang="en-US" altLang="zh-CN" sz="2400" dirty="0"/>
              <a:t>Eden </a:t>
            </a:r>
            <a:r>
              <a:rPr lang="zh-CN" altLang="en-US" sz="2400" dirty="0"/>
              <a:t>区中进行分配。当 </a:t>
            </a:r>
            <a:r>
              <a:rPr lang="en-US" altLang="zh-CN" sz="2400" dirty="0"/>
              <a:t>Eden</a:t>
            </a:r>
            <a:r>
              <a:rPr lang="zh-CN" altLang="en-US" sz="2400" dirty="0"/>
              <a:t>区域没有足够的空间时</a:t>
            </a:r>
            <a:r>
              <a:rPr lang="en-US" altLang="zh-CN" sz="2400" dirty="0"/>
              <a:t>,</a:t>
            </a:r>
            <a:r>
              <a:rPr lang="zh-CN" altLang="en-US" sz="2400" dirty="0"/>
              <a:t>虚拟机将会发起一次 </a:t>
            </a:r>
            <a:r>
              <a:rPr lang="en-US" altLang="zh-CN" sz="2400" dirty="0"/>
              <a:t>Minor GC</a:t>
            </a:r>
            <a:r>
              <a:rPr lang="zh-CN" altLang="en-US" sz="2400" dirty="0"/>
              <a:t>；</a:t>
            </a:r>
          </a:p>
          <a:p>
            <a:endParaRPr lang="zh-CN" altLang="en-US" sz="2400" dirty="0"/>
          </a:p>
          <a:p>
            <a:r>
              <a:rPr lang="en-US" altLang="zh-CN" sz="2400" b="1" dirty="0"/>
              <a:t>Full GC</a:t>
            </a:r>
            <a:r>
              <a:rPr lang="zh-CN" altLang="en-US" sz="2400" dirty="0"/>
              <a:t>：指发生在老年代的</a:t>
            </a:r>
            <a:r>
              <a:rPr lang="en-US" altLang="zh-CN" sz="2400" dirty="0"/>
              <a:t>GC</a:t>
            </a:r>
            <a:r>
              <a:rPr lang="zh-CN" altLang="en-US" sz="2400" dirty="0"/>
              <a:t>，</a:t>
            </a:r>
            <a:r>
              <a:rPr lang="en-US" altLang="zh-CN" sz="2400" dirty="0"/>
              <a:t>Major GC</a:t>
            </a:r>
            <a:r>
              <a:rPr lang="zh-CN" altLang="en-US" sz="2400" dirty="0"/>
              <a:t>的速度一般会比</a:t>
            </a:r>
            <a:r>
              <a:rPr lang="en-US" altLang="zh-CN" sz="2400" dirty="0"/>
              <a:t>Minor GC</a:t>
            </a:r>
            <a:r>
              <a:rPr lang="zh-CN" altLang="en-US" sz="2400" dirty="0"/>
              <a:t>慢</a:t>
            </a:r>
            <a:r>
              <a:rPr lang="en-US" altLang="zh-CN" sz="2400" dirty="0"/>
              <a:t>10</a:t>
            </a:r>
            <a:r>
              <a:rPr lang="zh-CN" altLang="en-US" sz="2400" dirty="0"/>
              <a:t>倍以上。</a:t>
            </a:r>
          </a:p>
          <a:p>
            <a:r>
              <a:rPr lang="zh-CN" altLang="en-US" sz="2400" b="1" dirty="0"/>
              <a:t>触发时机</a:t>
            </a:r>
            <a:r>
              <a:rPr lang="zh-CN" altLang="en-US" sz="2400" dirty="0"/>
              <a:t>：当老年代没有足够空间的话，那么就会进行一次 </a:t>
            </a:r>
            <a:r>
              <a:rPr lang="en-US" altLang="zh-CN" sz="2400" dirty="0"/>
              <a:t>Full GC</a:t>
            </a:r>
            <a:r>
              <a:rPr lang="zh-CN" altLang="en-US" sz="2400" dirty="0"/>
              <a:t>。</a:t>
            </a:r>
          </a:p>
        </p:txBody>
      </p:sp>
    </p:spTree>
    <p:extLst>
      <p:ext uri="{BB962C8B-B14F-4D97-AF65-F5344CB8AC3E}">
        <p14:creationId xmlns:p14="http://schemas.microsoft.com/office/powerpoint/2010/main" val="1497379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哪些内存需要回收</a:t>
              </a:r>
              <a:endParaRPr lang="zh-CN" altLang="en-US" dirty="0">
                <a:solidFill>
                  <a:schemeClr val="bg1">
                    <a:lumMod val="50000"/>
                  </a:schemeClr>
                </a:solidFill>
              </a:endParaRPr>
            </a:p>
          </p:txBody>
        </p:sp>
      </p:grpSp>
      <p:sp>
        <p:nvSpPr>
          <p:cNvPr id="2" name="文本框 1"/>
          <p:cNvSpPr txBox="1"/>
          <p:nvPr/>
        </p:nvSpPr>
        <p:spPr>
          <a:xfrm>
            <a:off x="771380" y="1146629"/>
            <a:ext cx="10882383" cy="4001095"/>
          </a:xfrm>
          <a:prstGeom prst="rect">
            <a:avLst/>
          </a:prstGeom>
          <a:noFill/>
        </p:spPr>
        <p:txBody>
          <a:bodyPr wrap="square" rtlCol="0">
            <a:spAutoFit/>
          </a:bodyPr>
          <a:lstStyle/>
          <a:p>
            <a:r>
              <a:rPr lang="zh-CN" altLang="en-US" sz="4400" dirty="0"/>
              <a:t>新生代和老生</a:t>
            </a:r>
            <a:r>
              <a:rPr lang="zh-CN" altLang="en-US" sz="4400" dirty="0"/>
              <a:t>代：</a:t>
            </a:r>
            <a:endParaRPr lang="zh-CN" altLang="en-US" sz="4400" dirty="0"/>
          </a:p>
          <a:p>
            <a:endParaRPr lang="zh-CN" altLang="en-US" dirty="0"/>
          </a:p>
          <a:p>
            <a:pPr indent="457200"/>
            <a:r>
              <a:rPr lang="zh-CN" altLang="en-US" sz="2400" dirty="0"/>
              <a:t>虚拟机采用分代收集的思想来管理内存。分为新生代，老年代</a:t>
            </a:r>
            <a:r>
              <a:rPr lang="zh-CN" altLang="en-US" sz="2400" dirty="0" smtClean="0"/>
              <a:t>。</a:t>
            </a:r>
            <a:endParaRPr lang="en-US" altLang="zh-CN" sz="2400" dirty="0" smtClean="0"/>
          </a:p>
          <a:p>
            <a:pPr indent="457200"/>
            <a:r>
              <a:rPr lang="zh-CN" altLang="en-US" sz="2400" dirty="0" smtClean="0"/>
              <a:t>虚</a:t>
            </a:r>
            <a:r>
              <a:rPr lang="zh-CN" altLang="en-US" sz="2400" dirty="0"/>
              <a:t>拟机给每个对象定义了一个对象年龄计数器。如果对象在</a:t>
            </a:r>
            <a:r>
              <a:rPr lang="en-US" altLang="zh-CN" sz="2400" dirty="0"/>
              <a:t>Eden</a:t>
            </a:r>
            <a:r>
              <a:rPr lang="zh-CN" altLang="en-US" sz="2400" dirty="0"/>
              <a:t>出生并经过第一次</a:t>
            </a:r>
            <a:r>
              <a:rPr lang="en-US" altLang="zh-CN" sz="2400" dirty="0"/>
              <a:t>Minor GC</a:t>
            </a:r>
            <a:r>
              <a:rPr lang="zh-CN" altLang="en-US" sz="2400" dirty="0"/>
              <a:t>后仍然存活，并且能被</a:t>
            </a:r>
            <a:r>
              <a:rPr lang="en-US" altLang="zh-CN" sz="2400" dirty="0"/>
              <a:t>survivor</a:t>
            </a:r>
            <a:r>
              <a:rPr lang="zh-CN" altLang="en-US" sz="2400" dirty="0"/>
              <a:t>容纳，将被移动到</a:t>
            </a:r>
            <a:r>
              <a:rPr lang="en-US" altLang="zh-CN" sz="2400" dirty="0" err="1"/>
              <a:t>Suivivor</a:t>
            </a:r>
            <a:r>
              <a:rPr lang="zh-CN" altLang="en-US" sz="2400" dirty="0"/>
              <a:t>空间中，并且对象年龄设为</a:t>
            </a:r>
            <a:r>
              <a:rPr lang="en-US" altLang="zh-CN" sz="2400" dirty="0"/>
              <a:t>1.</a:t>
            </a:r>
            <a:r>
              <a:rPr lang="zh-CN" altLang="en-US" sz="2400" dirty="0"/>
              <a:t>对象每经历一次</a:t>
            </a:r>
            <a:r>
              <a:rPr lang="en-US" altLang="zh-CN" sz="2400" dirty="0"/>
              <a:t>Minor GC</a:t>
            </a:r>
            <a:r>
              <a:rPr lang="zh-CN" altLang="en-US" sz="2400" dirty="0"/>
              <a:t>，年龄就加</a:t>
            </a:r>
            <a:r>
              <a:rPr lang="en-US" altLang="zh-CN" sz="2400" dirty="0"/>
              <a:t>1.</a:t>
            </a:r>
            <a:r>
              <a:rPr lang="zh-CN" altLang="en-US" sz="2400" dirty="0"/>
              <a:t>当它的年龄增加到一定程度（默认</a:t>
            </a:r>
            <a:r>
              <a:rPr lang="en-US" altLang="zh-CN" sz="2400" dirty="0"/>
              <a:t>15</a:t>
            </a:r>
            <a:r>
              <a:rPr lang="zh-CN" altLang="en-US" sz="2400" dirty="0"/>
              <a:t>），就会被移入老年代。这个阈值可以通过参数</a:t>
            </a:r>
            <a:r>
              <a:rPr lang="en-US" altLang="zh-CN" sz="2400" dirty="0"/>
              <a:t>--XX</a:t>
            </a:r>
            <a:r>
              <a:rPr lang="zh-CN" altLang="en-US" sz="2400" dirty="0"/>
              <a:t>：</a:t>
            </a:r>
            <a:r>
              <a:rPr lang="en-US" altLang="zh-CN" sz="2400" dirty="0" err="1"/>
              <a:t>MaxTenuringThreshold</a:t>
            </a:r>
            <a:r>
              <a:rPr lang="zh-CN" altLang="en-US" sz="2400" dirty="0"/>
              <a:t>设置。</a:t>
            </a:r>
          </a:p>
          <a:p>
            <a:pPr indent="457200"/>
            <a:r>
              <a:rPr lang="zh-CN" altLang="en-US" sz="2400" dirty="0"/>
              <a:t>还有另一种情况，当</a:t>
            </a:r>
            <a:r>
              <a:rPr lang="en-US" altLang="zh-CN" sz="2400" dirty="0"/>
              <a:t>Survivor</a:t>
            </a:r>
            <a:r>
              <a:rPr lang="zh-CN" altLang="en-US" sz="2400" dirty="0"/>
              <a:t>空间中相同年龄的所有对象大小的总和大于</a:t>
            </a:r>
            <a:r>
              <a:rPr lang="en-US" altLang="zh-CN" sz="2400" dirty="0"/>
              <a:t>Survivor</a:t>
            </a:r>
            <a:r>
              <a:rPr lang="zh-CN" altLang="en-US" sz="2400" dirty="0"/>
              <a:t>空间的一半，年龄大于或等于该年龄的对象就可以直接进入老年代。</a:t>
            </a:r>
          </a:p>
        </p:txBody>
      </p:sp>
    </p:spTree>
    <p:extLst>
      <p:ext uri="{BB962C8B-B14F-4D97-AF65-F5344CB8AC3E}">
        <p14:creationId xmlns:p14="http://schemas.microsoft.com/office/powerpoint/2010/main" val="2018971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811238"/>
            <a:ext cx="10882383" cy="5570756"/>
          </a:xfrm>
          <a:prstGeom prst="rect">
            <a:avLst/>
          </a:prstGeom>
          <a:noFill/>
        </p:spPr>
        <p:txBody>
          <a:bodyPr wrap="square" rtlCol="0">
            <a:spAutoFit/>
          </a:bodyPr>
          <a:lstStyle/>
          <a:p>
            <a:r>
              <a:rPr lang="zh-CN" altLang="en-US" sz="4400" dirty="0" smtClean="0"/>
              <a:t>判断对象已死的算法：</a:t>
            </a:r>
            <a:endParaRPr lang="zh-CN" altLang="en-US" sz="4400" dirty="0"/>
          </a:p>
          <a:p>
            <a:pPr indent="457200"/>
            <a:r>
              <a:rPr lang="zh-CN" altLang="en-US" sz="2400" dirty="0" smtClean="0"/>
              <a:t>引</a:t>
            </a:r>
            <a:r>
              <a:rPr lang="zh-CN" altLang="en-US" sz="2400" dirty="0"/>
              <a:t>用计数算法：</a:t>
            </a:r>
          </a:p>
          <a:p>
            <a:pPr indent="457200"/>
            <a:r>
              <a:rPr lang="zh-CN" altLang="en-US" sz="2400" dirty="0"/>
              <a:t>	</a:t>
            </a:r>
            <a:r>
              <a:rPr lang="zh-CN" altLang="en-US" sz="2400" dirty="0" smtClean="0"/>
              <a:t>主要思想：给</a:t>
            </a:r>
            <a:r>
              <a:rPr lang="zh-CN" altLang="en-US" sz="2400" dirty="0"/>
              <a:t>对象中添加一个引用计数器，每当有一个地方引用它时，计数器值就</a:t>
            </a:r>
            <a:r>
              <a:rPr lang="zh-CN" altLang="en-US" sz="2400" dirty="0" smtClean="0"/>
              <a:t>加</a:t>
            </a:r>
            <a:r>
              <a:rPr lang="en-US" altLang="zh-CN" sz="2400" dirty="0" smtClean="0"/>
              <a:t>1</a:t>
            </a:r>
            <a:r>
              <a:rPr lang="zh-CN" altLang="en-US" sz="2400" dirty="0" smtClean="0"/>
              <a:t>，当</a:t>
            </a:r>
            <a:r>
              <a:rPr lang="zh-CN" altLang="en-US" sz="2400" dirty="0"/>
              <a:t>引用失效时，计数器就减</a:t>
            </a:r>
            <a:r>
              <a:rPr lang="en-US" altLang="zh-CN" sz="2400" dirty="0" smtClean="0"/>
              <a:t>1</a:t>
            </a:r>
            <a:r>
              <a:rPr lang="zh-CN" altLang="en-US" sz="2400" dirty="0" smtClean="0"/>
              <a:t>，任</a:t>
            </a:r>
            <a:r>
              <a:rPr lang="zh-CN" altLang="en-US" sz="2400" dirty="0"/>
              <a:t>何时候计数器为</a:t>
            </a:r>
            <a:r>
              <a:rPr lang="en-US" altLang="zh-CN" sz="2400" dirty="0"/>
              <a:t>0</a:t>
            </a:r>
            <a:r>
              <a:rPr lang="zh-CN" altLang="en-US" sz="2400" dirty="0"/>
              <a:t>的对象就是没有被使用的。</a:t>
            </a:r>
          </a:p>
          <a:p>
            <a:pPr indent="457200"/>
            <a:r>
              <a:rPr lang="zh-CN" altLang="en-US" sz="2400" dirty="0" smtClean="0"/>
              <a:t>可</a:t>
            </a:r>
            <a:r>
              <a:rPr lang="zh-CN" altLang="en-US" sz="2400" dirty="0"/>
              <a:t>达性算法：</a:t>
            </a:r>
          </a:p>
          <a:p>
            <a:pPr indent="457200"/>
            <a:r>
              <a:rPr lang="zh-CN" altLang="en-US" sz="2400" dirty="0"/>
              <a:t>	主要思想：</a:t>
            </a:r>
            <a:r>
              <a:rPr lang="zh-CN" altLang="en-US" sz="2400" dirty="0" smtClean="0"/>
              <a:t>通</a:t>
            </a:r>
            <a:r>
              <a:rPr lang="zh-CN" altLang="en-US" sz="2400" dirty="0"/>
              <a:t>过一系列称为</a:t>
            </a:r>
            <a:r>
              <a:rPr lang="en-US" altLang="zh-CN" sz="2400" dirty="0"/>
              <a:t>GC Roots</a:t>
            </a:r>
            <a:r>
              <a:rPr lang="zh-CN" altLang="en-US" sz="2400" dirty="0"/>
              <a:t>的对象作为起始点，从这些节点开始向下搜索，搜索所走过的路径称为引用链，当一个对象到</a:t>
            </a:r>
            <a:r>
              <a:rPr lang="en-US" altLang="zh-CN" sz="2400" dirty="0"/>
              <a:t>GC Roots</a:t>
            </a:r>
            <a:r>
              <a:rPr lang="zh-CN" altLang="en-US" sz="2400" dirty="0"/>
              <a:t>没有任何引用链项链时，则证明此对象是不可用的。</a:t>
            </a:r>
          </a:p>
          <a:p>
            <a:pPr indent="457200"/>
            <a:r>
              <a:rPr lang="zh-CN" altLang="en-US" sz="2400" dirty="0"/>
              <a:t>	</a:t>
            </a:r>
            <a:r>
              <a:rPr lang="en-US" altLang="zh-CN" sz="2400" dirty="0"/>
              <a:t>java</a:t>
            </a:r>
            <a:r>
              <a:rPr lang="zh-CN" altLang="en-US" sz="2400" dirty="0"/>
              <a:t>语言中，可以做为</a:t>
            </a:r>
            <a:r>
              <a:rPr lang="en-US" altLang="zh-CN" sz="2400" dirty="0"/>
              <a:t>GC Roots</a:t>
            </a:r>
            <a:r>
              <a:rPr lang="zh-CN" altLang="en-US" sz="2400" dirty="0"/>
              <a:t>的对象包括：</a:t>
            </a:r>
          </a:p>
          <a:p>
            <a:pPr indent="457200"/>
            <a:r>
              <a:rPr lang="zh-CN" altLang="en-US" sz="2400" dirty="0"/>
              <a:t>	虚拟机栈中引用的对象。？</a:t>
            </a:r>
          </a:p>
          <a:p>
            <a:pPr indent="457200"/>
            <a:r>
              <a:rPr lang="zh-CN" altLang="en-US" sz="2400" dirty="0"/>
              <a:t>	方法区中类静态属性引用的对象。？</a:t>
            </a:r>
          </a:p>
          <a:p>
            <a:pPr indent="457200"/>
            <a:r>
              <a:rPr lang="zh-CN" altLang="en-US" sz="2400" dirty="0"/>
              <a:t>	方法区常量引用的对象。？</a:t>
            </a:r>
          </a:p>
          <a:p>
            <a:pPr indent="457200"/>
            <a:r>
              <a:rPr lang="zh-CN" altLang="en-US" sz="2400" dirty="0"/>
              <a:t>	本地方法栈中的</a:t>
            </a:r>
            <a:r>
              <a:rPr lang="en-US" altLang="zh-CN" sz="2400" dirty="0"/>
              <a:t>native</a:t>
            </a:r>
            <a:r>
              <a:rPr lang="zh-CN" altLang="en-US" sz="2400" dirty="0"/>
              <a:t>方法引用的对象。？。</a:t>
            </a:r>
            <a:endParaRPr lang="zh-CN" altLang="en-US" sz="2400" dirty="0"/>
          </a:p>
        </p:txBody>
      </p:sp>
    </p:spTree>
    <p:extLst>
      <p:ext uri="{BB962C8B-B14F-4D97-AF65-F5344CB8AC3E}">
        <p14:creationId xmlns:p14="http://schemas.microsoft.com/office/powerpoint/2010/main" val="582510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811238"/>
            <a:ext cx="10882383" cy="2523768"/>
          </a:xfrm>
          <a:prstGeom prst="rect">
            <a:avLst/>
          </a:prstGeom>
          <a:noFill/>
        </p:spPr>
        <p:txBody>
          <a:bodyPr wrap="square" rtlCol="0">
            <a:spAutoFit/>
          </a:bodyPr>
          <a:lstStyle/>
          <a:p>
            <a:r>
              <a:rPr lang="zh-CN" altLang="en-US" sz="4400" dirty="0"/>
              <a:t>引用的类</a:t>
            </a:r>
            <a:r>
              <a:rPr lang="zh-CN" altLang="en-US" sz="4400" dirty="0" smtClean="0"/>
              <a:t>型：</a:t>
            </a:r>
            <a:endParaRPr lang="zh-CN" altLang="en-US" sz="4400" dirty="0"/>
          </a:p>
          <a:p>
            <a:endParaRPr lang="zh-CN" altLang="en-US" dirty="0"/>
          </a:p>
          <a:p>
            <a:pPr indent="457200"/>
            <a:r>
              <a:rPr lang="zh-CN" altLang="en-US" sz="2400" dirty="0"/>
              <a:t>	强引用（</a:t>
            </a:r>
            <a:r>
              <a:rPr lang="en-US" altLang="zh-CN" sz="2400" dirty="0"/>
              <a:t>Strong </a:t>
            </a:r>
            <a:r>
              <a:rPr lang="en-US" altLang="zh-CN" sz="2400" dirty="0" err="1"/>
              <a:t>Refrence</a:t>
            </a:r>
            <a:r>
              <a:rPr lang="zh-CN" altLang="en-US" sz="2400" dirty="0"/>
              <a:t>）</a:t>
            </a:r>
          </a:p>
          <a:p>
            <a:pPr indent="457200"/>
            <a:r>
              <a:rPr lang="zh-CN" altLang="en-US" sz="2400" dirty="0"/>
              <a:t>	</a:t>
            </a:r>
            <a:r>
              <a:rPr lang="zh-CN" altLang="en-US" sz="2400" dirty="0" smtClean="0"/>
              <a:t>软</a:t>
            </a:r>
            <a:r>
              <a:rPr lang="zh-CN" altLang="en-US" sz="2400" dirty="0"/>
              <a:t>引用（</a:t>
            </a:r>
            <a:r>
              <a:rPr lang="en-US" altLang="zh-CN" sz="2400" dirty="0"/>
              <a:t>Soft </a:t>
            </a:r>
            <a:r>
              <a:rPr lang="en-US" altLang="zh-CN" sz="2400" dirty="0" err="1"/>
              <a:t>Refrence</a:t>
            </a:r>
            <a:r>
              <a:rPr lang="zh-CN" altLang="en-US" sz="2400" dirty="0"/>
              <a:t>）</a:t>
            </a:r>
          </a:p>
          <a:p>
            <a:pPr indent="457200"/>
            <a:r>
              <a:rPr lang="zh-CN" altLang="en-US" sz="2400" dirty="0"/>
              <a:t>	</a:t>
            </a:r>
            <a:r>
              <a:rPr lang="zh-CN" altLang="en-US" sz="2400" dirty="0" smtClean="0"/>
              <a:t>弱</a:t>
            </a:r>
            <a:r>
              <a:rPr lang="zh-CN" altLang="en-US" sz="2400" dirty="0"/>
              <a:t>引用（</a:t>
            </a:r>
            <a:r>
              <a:rPr lang="en-US" altLang="zh-CN" sz="2400" dirty="0"/>
              <a:t>Weak </a:t>
            </a:r>
            <a:r>
              <a:rPr lang="en-US" altLang="zh-CN" sz="2400" dirty="0" err="1"/>
              <a:t>Refrence</a:t>
            </a:r>
            <a:r>
              <a:rPr lang="zh-CN" altLang="en-US" sz="2400" dirty="0"/>
              <a:t>）</a:t>
            </a:r>
          </a:p>
          <a:p>
            <a:pPr indent="457200"/>
            <a:r>
              <a:rPr lang="zh-CN" altLang="en-US" sz="2400" dirty="0"/>
              <a:t>	</a:t>
            </a:r>
            <a:r>
              <a:rPr lang="zh-CN" altLang="en-US" sz="2400" dirty="0" smtClean="0"/>
              <a:t>虚</a:t>
            </a:r>
            <a:r>
              <a:rPr lang="zh-CN" altLang="en-US" sz="2400" dirty="0"/>
              <a:t>引用（</a:t>
            </a:r>
            <a:r>
              <a:rPr lang="en-US" altLang="zh-CN" sz="2400" dirty="0"/>
              <a:t>Phantom </a:t>
            </a:r>
            <a:r>
              <a:rPr lang="en-US" altLang="zh-CN" sz="2400" dirty="0" err="1"/>
              <a:t>Refrence</a:t>
            </a:r>
            <a:r>
              <a:rPr lang="zh-CN" altLang="en-US" sz="2400" dirty="0"/>
              <a:t>）</a:t>
            </a:r>
            <a:endParaRPr lang="zh-CN" altLang="en-US" sz="2400" dirty="0"/>
          </a:p>
        </p:txBody>
      </p:sp>
    </p:spTree>
    <p:extLst>
      <p:ext uri="{BB962C8B-B14F-4D97-AF65-F5344CB8AC3E}">
        <p14:creationId xmlns:p14="http://schemas.microsoft.com/office/powerpoint/2010/main" val="3125432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2523768"/>
          </a:xfrm>
          <a:prstGeom prst="rect">
            <a:avLst/>
          </a:prstGeom>
          <a:noFill/>
        </p:spPr>
        <p:txBody>
          <a:bodyPr wrap="square" rtlCol="0">
            <a:spAutoFit/>
          </a:bodyPr>
          <a:lstStyle/>
          <a:p>
            <a:r>
              <a:rPr lang="zh-CN" altLang="en-US" sz="4400" dirty="0"/>
              <a:t>垃圾收集算法：</a:t>
            </a:r>
            <a:endParaRPr lang="zh-CN" altLang="en-US" sz="4400" dirty="0"/>
          </a:p>
          <a:p>
            <a:endParaRPr lang="zh-CN" altLang="en-US" dirty="0"/>
          </a:p>
          <a:p>
            <a:pPr indent="457200"/>
            <a:r>
              <a:rPr lang="zh-CN" altLang="en-US" sz="2400" dirty="0"/>
              <a:t>标记</a:t>
            </a:r>
            <a:r>
              <a:rPr lang="en-US" altLang="zh-CN" sz="2400" dirty="0"/>
              <a:t>-</a:t>
            </a:r>
            <a:r>
              <a:rPr lang="zh-CN" altLang="en-US" sz="2400" dirty="0"/>
              <a:t>清除算法</a:t>
            </a:r>
          </a:p>
          <a:p>
            <a:pPr indent="457200"/>
            <a:r>
              <a:rPr lang="zh-CN" altLang="en-US" sz="2400" dirty="0" smtClean="0"/>
              <a:t>复</a:t>
            </a:r>
            <a:r>
              <a:rPr lang="zh-CN" altLang="en-US" sz="2400" dirty="0"/>
              <a:t>制算</a:t>
            </a:r>
            <a:r>
              <a:rPr lang="zh-CN" altLang="en-US" sz="2400" dirty="0" smtClean="0"/>
              <a:t>法</a:t>
            </a:r>
            <a:endParaRPr lang="zh-CN" altLang="en-US" sz="2400" dirty="0"/>
          </a:p>
          <a:p>
            <a:pPr indent="457200"/>
            <a:r>
              <a:rPr lang="zh-CN" altLang="en-US" sz="2400" dirty="0" smtClean="0"/>
              <a:t>标</a:t>
            </a:r>
            <a:r>
              <a:rPr lang="zh-CN" altLang="en-US" sz="2400" dirty="0"/>
              <a:t>记</a:t>
            </a:r>
            <a:r>
              <a:rPr lang="en-US" altLang="zh-CN" sz="2400" dirty="0"/>
              <a:t>-</a:t>
            </a:r>
            <a:r>
              <a:rPr lang="zh-CN" altLang="en-US" sz="2400" dirty="0"/>
              <a:t>整理算</a:t>
            </a:r>
            <a:r>
              <a:rPr lang="zh-CN" altLang="en-US" sz="2400" dirty="0" smtClean="0"/>
              <a:t>法</a:t>
            </a:r>
            <a:endParaRPr lang="zh-CN" altLang="en-US" sz="2400" dirty="0"/>
          </a:p>
          <a:p>
            <a:pPr indent="457200"/>
            <a:r>
              <a:rPr lang="zh-CN" altLang="en-US" sz="2400" dirty="0" smtClean="0"/>
              <a:t>分</a:t>
            </a:r>
            <a:r>
              <a:rPr lang="zh-CN" altLang="en-US" sz="2400" dirty="0"/>
              <a:t>带收集算法</a:t>
            </a:r>
            <a:endParaRPr lang="zh-CN" altLang="en-US" sz="2400" dirty="0"/>
          </a:p>
        </p:txBody>
      </p:sp>
    </p:spTree>
    <p:extLst>
      <p:ext uri="{BB962C8B-B14F-4D97-AF65-F5344CB8AC3E}">
        <p14:creationId xmlns:p14="http://schemas.microsoft.com/office/powerpoint/2010/main" val="1676555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37320" y="334716"/>
              <a:ext cx="3162652" cy="369332"/>
            </a:xfrm>
            <a:prstGeom prst="rect">
              <a:avLst/>
            </a:prstGeom>
          </p:spPr>
          <p:txBody>
            <a:bodyPr wrap="square">
              <a:spAutoFit/>
            </a:bodyPr>
            <a:lstStyle/>
            <a:p>
              <a:r>
                <a:rPr lang="zh-CN" altLang="en-US" dirty="0" smtClean="0">
                  <a:solidFill>
                    <a:schemeClr val="bg1">
                      <a:lumMod val="50000"/>
                    </a:schemeClr>
                  </a:solidFill>
                </a:rPr>
                <a:t>如何回收</a:t>
              </a:r>
              <a:endParaRPr lang="zh-CN" altLang="en-US" dirty="0">
                <a:solidFill>
                  <a:schemeClr val="bg1">
                    <a:lumMod val="50000"/>
                  </a:schemeClr>
                </a:solidFill>
              </a:endParaRPr>
            </a:p>
          </p:txBody>
        </p:sp>
      </p:grpSp>
      <p:sp>
        <p:nvSpPr>
          <p:cNvPr id="2" name="文本框 1"/>
          <p:cNvSpPr txBox="1"/>
          <p:nvPr/>
        </p:nvSpPr>
        <p:spPr>
          <a:xfrm>
            <a:off x="771380" y="1348266"/>
            <a:ext cx="10882383" cy="3262432"/>
          </a:xfrm>
          <a:prstGeom prst="rect">
            <a:avLst/>
          </a:prstGeom>
          <a:noFill/>
        </p:spPr>
        <p:txBody>
          <a:bodyPr wrap="square" rtlCol="0">
            <a:spAutoFit/>
          </a:bodyPr>
          <a:lstStyle/>
          <a:p>
            <a:r>
              <a:rPr lang="zh-CN" altLang="en-US" sz="4400" dirty="0"/>
              <a:t>标记</a:t>
            </a:r>
            <a:r>
              <a:rPr lang="en-US" altLang="zh-CN" sz="4400" dirty="0"/>
              <a:t>-</a:t>
            </a:r>
            <a:r>
              <a:rPr lang="zh-CN" altLang="en-US" sz="4400" dirty="0"/>
              <a:t>清除算</a:t>
            </a:r>
            <a:r>
              <a:rPr lang="zh-CN" altLang="en-US" sz="4400" dirty="0" smtClean="0"/>
              <a:t>法：</a:t>
            </a:r>
            <a:endParaRPr lang="zh-CN" altLang="en-US" sz="4400" dirty="0"/>
          </a:p>
          <a:p>
            <a:endParaRPr lang="zh-CN" altLang="en-US" dirty="0"/>
          </a:p>
          <a:p>
            <a:pPr indent="457200"/>
            <a:r>
              <a:rPr lang="zh-CN" altLang="en-US" sz="2400" dirty="0" smtClean="0"/>
              <a:t>如同它的名字一样，算法分为标记和清除两个阶段：首先标记出所需要回收的对象，在标记完成之后统一回收所有被标记的对象。</a:t>
            </a:r>
            <a:endParaRPr lang="en-US" altLang="zh-CN" sz="2400" dirty="0" smtClean="0"/>
          </a:p>
          <a:p>
            <a:pPr indent="457200"/>
            <a:r>
              <a:rPr lang="zh-CN" altLang="en-US" sz="2400" dirty="0" smtClean="0"/>
              <a:t>不足：效率不高，标记清楚之后会产生大量的不连续的内存碎片，空间碎片太多导致以后在程序运行过程中需要分配较大对象时无法找到连续内存而不得不提前触发另一次垃圾收集动作。</a:t>
            </a:r>
            <a:endParaRPr lang="en-US" altLang="zh-CN" sz="2400" dirty="0" smtClean="0"/>
          </a:p>
          <a:p>
            <a:pPr indent="457200"/>
            <a:r>
              <a:rPr lang="zh-CN" altLang="en-US" sz="2400" dirty="0" smtClean="0"/>
              <a:t>执行过程如图：</a:t>
            </a:r>
            <a:endParaRPr lang="zh-CN" altLang="en-US" sz="2400" dirty="0"/>
          </a:p>
        </p:txBody>
      </p:sp>
    </p:spTree>
    <p:extLst>
      <p:ext uri="{BB962C8B-B14F-4D97-AF65-F5344CB8AC3E}">
        <p14:creationId xmlns:p14="http://schemas.microsoft.com/office/powerpoint/2010/main" val="625390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2216</Words>
  <Application>Microsoft Office PowerPoint</Application>
  <PresentationFormat>宽屏</PresentationFormat>
  <Paragraphs>130</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DengXian</vt:lpstr>
      <vt:lpstr>DengXian Light</vt:lpstr>
      <vt:lpstr>Helvetica Neue</vt:lpstr>
      <vt:lpstr>Source Sans Pro Regular</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whh</cp:lastModifiedBy>
  <cp:revision>76</cp:revision>
  <cp:lastPrinted>2017-08-08T06:54:00Z</cp:lastPrinted>
  <dcterms:created xsi:type="dcterms:W3CDTF">2017-08-08T02:10:00Z</dcterms:created>
  <dcterms:modified xsi:type="dcterms:W3CDTF">2017-09-15T00:45:56Z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