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0" r:id="rId3"/>
    <p:sldId id="281" r:id="rId4"/>
    <p:sldId id="282" r:id="rId5"/>
    <p:sldId id="284" r:id="rId6"/>
    <p:sldId id="283" r:id="rId7"/>
    <p:sldId id="285" r:id="rId8"/>
    <p:sldId id="286" r:id="rId9"/>
    <p:sldId id="287" r:id="rId10"/>
    <p:sldId id="288" r:id="rId11"/>
    <p:sldId id="289" r:id="rId12"/>
    <p:sldId id="290" r:id="rId13"/>
    <p:sldId id="291" r:id="rId14"/>
    <p:sldId id="296" r:id="rId15"/>
    <p:sldId id="297" r:id="rId16"/>
    <p:sldId id="298" r:id="rId17"/>
    <p:sldId id="299" r:id="rId18"/>
    <p:sldId id="300" r:id="rId19"/>
    <p:sldId id="292" r:id="rId20"/>
    <p:sldId id="295"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hao wang" initials="hw" lastIdx="1" clrIdx="0">
    <p:extLst>
      <p:ext uri="{19B8F6BF-5375-455C-9EA6-DF929625EA0E}">
        <p15:presenceInfo xmlns:p15="http://schemas.microsoft.com/office/powerpoint/2012/main" userId="019eca45ef0120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p:normalViewPr>
  <p:slideViewPr>
    <p:cSldViewPr snapToGrid="0" snapToObjects="1">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t>2019/2/19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USINESS…"/>
          <p:cNvSpPr/>
          <p:nvPr/>
        </p:nvSpPr>
        <p:spPr>
          <a:xfrm>
            <a:off x="3597335" y="2051178"/>
            <a:ext cx="4997329" cy="1046440"/>
          </a:xfrm>
          <a:prstGeom prst="rect">
            <a:avLst/>
          </a:prstGeom>
          <a:noFill/>
          <a:ln w="12700" cap="flat">
            <a:noFill/>
            <a:miter lim="400000"/>
          </a:ln>
          <a:effectLst/>
        </p:spPr>
        <p:txBody>
          <a:bodyPr wrap="none" lIns="0" tIns="0" rIns="0" bIns="0" numCol="1" anchor="ctr">
            <a:spAutoFit/>
          </a:bodyPr>
          <a:lstStyle/>
          <a:p>
            <a:pPr algn="ctr" defTabSz="913765">
              <a:defRPr sz="13600" b="1" spc="150">
                <a:solidFill>
                  <a:srgbClr val="596174"/>
                </a:solidFill>
                <a:latin typeface="Helvetica Neue"/>
                <a:ea typeface="Helvetica Neue"/>
                <a:cs typeface="Helvetica Neue"/>
                <a:sym typeface="Helvetica Neue"/>
              </a:defRPr>
            </a:pPr>
            <a:r>
              <a:rPr lang="zh-CN" altLang="en-US" sz="6800" b="1" spc="150" dirty="0">
                <a:solidFill>
                  <a:srgbClr val="596174"/>
                </a:solidFill>
                <a:latin typeface="微软雅黑" panose="020B0503020204020204" charset="-122"/>
                <a:ea typeface="微软雅黑" panose="020B0503020204020204" charset="-122"/>
              </a:rPr>
              <a:t>浅尝</a:t>
            </a:r>
            <a:r>
              <a:rPr lang="en-US" altLang="zh-CN" sz="6800" b="1" spc="150" dirty="0">
                <a:solidFill>
                  <a:srgbClr val="596174"/>
                </a:solidFill>
                <a:latin typeface="微软雅黑" panose="020B0503020204020204" charset="-122"/>
                <a:ea typeface="微软雅黑" panose="020B0503020204020204" charset="-122"/>
              </a:rPr>
              <a:t>Docker</a:t>
            </a:r>
          </a:p>
        </p:txBody>
      </p:sp>
      <p:pic>
        <p:nvPicPr>
          <p:cNvPr id="122" name="pasted-image.pdf" descr="pasted-image.pdf"/>
          <p:cNvPicPr>
            <a:picLocks noChangeAspect="1"/>
          </p:cNvPicPr>
          <p:nvPr/>
        </p:nvPicPr>
        <p:blipFill>
          <a:blip r:embed="rId2"/>
          <a:stretch>
            <a:fillRect/>
          </a:stretch>
        </p:blipFill>
        <p:spPr>
          <a:xfrm>
            <a:off x="620100" y="516788"/>
            <a:ext cx="1833201" cy="617424"/>
          </a:xfrm>
          <a:prstGeom prst="rect">
            <a:avLst/>
          </a:prstGeom>
          <a:ln w="12700">
            <a:miter lim="400000"/>
            <a:headEnd/>
            <a:tailEnd/>
          </a:ln>
        </p:spPr>
      </p:pic>
      <p:sp>
        <p:nvSpPr>
          <p:cNvPr id="123" name="2017.08.03 by John Lenny"/>
          <p:cNvSpPr/>
          <p:nvPr/>
        </p:nvSpPr>
        <p:spPr>
          <a:xfrm>
            <a:off x="6530557" y="4585077"/>
            <a:ext cx="1868781" cy="184666"/>
          </a:xfrm>
          <a:prstGeom prst="rect">
            <a:avLst/>
          </a:prstGeom>
          <a:ln w="12700">
            <a:miter lim="400000"/>
          </a:ln>
        </p:spPr>
        <p:txBody>
          <a:bodyPr wrap="none" lIns="0" tIns="0" rIns="0" bIns="0" anchor="ctr">
            <a:spAutoFit/>
          </a:bodyPr>
          <a:lstStyle>
            <a:lvl1pPr defTabSz="1828165">
              <a:defRPr sz="2400" spc="180">
                <a:solidFill>
                  <a:srgbClr val="596174"/>
                </a:solidFill>
                <a:latin typeface="Helvetica Neue"/>
                <a:ea typeface="Helvetica Neue"/>
                <a:cs typeface="Helvetica Neue"/>
                <a:sym typeface="Helvetica Neue"/>
              </a:defRPr>
            </a:lvl1pPr>
          </a:lstStyle>
          <a:p>
            <a:r>
              <a:rPr sz="1200" dirty="0">
                <a:latin typeface="Arial" panose="020B0604020202020204" pitchFamily="34" charset="0"/>
                <a:ea typeface="Arial" panose="020B0604020202020204" pitchFamily="34" charset="0"/>
                <a:cs typeface="Arial" panose="020B0604020202020204" pitchFamily="34" charset="0"/>
              </a:rPr>
              <a:t>201</a:t>
            </a:r>
            <a:r>
              <a:rPr lang="en-US" altLang="zh-CN" sz="1200" dirty="0">
                <a:latin typeface="Arial" panose="020B0604020202020204" pitchFamily="34" charset="0"/>
                <a:ea typeface="Arial" panose="020B0604020202020204" pitchFamily="34" charset="0"/>
                <a:cs typeface="Arial" panose="020B0604020202020204" pitchFamily="34" charset="0"/>
              </a:rPr>
              <a:t>9</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1</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2</a:t>
            </a:r>
            <a:r>
              <a:rPr sz="1200" dirty="0">
                <a:latin typeface="Arial" panose="020B0604020202020204" pitchFamily="34" charset="0"/>
                <a:ea typeface="Arial" panose="020B0604020202020204" pitchFamily="34" charset="0"/>
                <a:cs typeface="Arial" panose="020B0604020202020204" pitchFamily="34" charset="0"/>
              </a:rPr>
              <a:t> by </a:t>
            </a:r>
            <a:r>
              <a:rPr lang="zh-CN" altLang="en-US" sz="1200" dirty="0">
                <a:latin typeface="Arial" panose="020B0604020202020204" pitchFamily="34" charset="0"/>
                <a:ea typeface="Arial" panose="020B0604020202020204" pitchFamily="34" charset="0"/>
                <a:cs typeface="Arial" panose="020B0604020202020204" pitchFamily="34" charset="0"/>
              </a:rPr>
              <a:t>王豪豪</a:t>
            </a:r>
            <a:endParaRPr sz="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仓库：</a:t>
            </a:r>
            <a:endParaRPr lang="en-US" altLang="zh-CN" sz="1800" dirty="0"/>
          </a:p>
          <a:p>
            <a:pPr marL="0" indent="457200">
              <a:buNone/>
            </a:pPr>
            <a:r>
              <a:rPr lang="zh-CN" altLang="en-US" sz="1800" dirty="0"/>
              <a:t>镜像构建完成后，可以很容易的在当前宿主机上运行，但是，如果需要在其它服务器上使用这个镜像，我们就需要一个集中的存储、分发镜像的服务，</a:t>
            </a:r>
            <a:r>
              <a:rPr lang="en-US" altLang="zh-CN" sz="1800" dirty="0"/>
              <a:t>Docker Registry </a:t>
            </a:r>
            <a:r>
              <a:rPr lang="zh-CN" altLang="en-US" sz="1800" dirty="0"/>
              <a:t>就是这样的服务。</a:t>
            </a:r>
            <a:endParaRPr lang="en-US" altLang="zh-CN" sz="1800" dirty="0"/>
          </a:p>
          <a:p>
            <a:pPr marL="0" indent="457200">
              <a:buNone/>
            </a:pPr>
            <a:r>
              <a:rPr lang="zh-CN" altLang="en-US" sz="1800" dirty="0"/>
              <a:t>一个 </a:t>
            </a:r>
            <a:r>
              <a:rPr lang="en-US" altLang="zh-CN" sz="1800" dirty="0"/>
              <a:t>Docker Registry </a:t>
            </a:r>
            <a:r>
              <a:rPr lang="zh-CN" altLang="en-US" sz="1800" dirty="0"/>
              <a:t>中可以包含多个仓库（ </a:t>
            </a:r>
            <a:r>
              <a:rPr lang="en-US" altLang="zh-CN" sz="1800" dirty="0"/>
              <a:t>Repository </a:t>
            </a:r>
            <a:r>
              <a:rPr lang="zh-CN" altLang="en-US" sz="1800" dirty="0"/>
              <a:t>）；每个仓库可以包含多个标签（ </a:t>
            </a:r>
            <a:r>
              <a:rPr lang="en-US" altLang="zh-CN" sz="1800" dirty="0"/>
              <a:t>Tag </a:t>
            </a:r>
            <a:r>
              <a:rPr lang="zh-CN" altLang="en-US" sz="1800" dirty="0"/>
              <a:t>）；每个标签对应一个镜像。</a:t>
            </a:r>
          </a:p>
          <a:p>
            <a:pPr marL="0" indent="457200">
              <a:buNone/>
            </a:pPr>
            <a:r>
              <a:rPr lang="zh-CN" altLang="en-US" sz="1800" dirty="0"/>
              <a:t>通常，一个仓库会包含同一个软件不同版本的镜像，而标签就常用于对应该软件的各个版本。我们可以通过 </a:t>
            </a:r>
            <a:r>
              <a:rPr lang="en-US" altLang="zh-CN" sz="1800" dirty="0"/>
              <a:t>&lt;</a:t>
            </a:r>
            <a:r>
              <a:rPr lang="zh-CN" altLang="en-US" sz="1800" dirty="0"/>
              <a:t>仓库名</a:t>
            </a:r>
            <a:r>
              <a:rPr lang="en-US" altLang="zh-CN" sz="1800" dirty="0"/>
              <a:t>&gt;:&lt;</a:t>
            </a:r>
            <a:r>
              <a:rPr lang="zh-CN" altLang="en-US" sz="1800" dirty="0"/>
              <a:t>标签</a:t>
            </a:r>
            <a:r>
              <a:rPr lang="en-US" altLang="zh-CN" sz="1800" dirty="0"/>
              <a:t>&gt; </a:t>
            </a:r>
            <a:r>
              <a:rPr lang="zh-CN" altLang="en-US" sz="1800" dirty="0"/>
              <a:t>的格式来指定具体是这个软件哪个版本的镜像。如果不给出标签，将以 </a:t>
            </a:r>
            <a:r>
              <a:rPr lang="en-US" altLang="zh-CN" sz="1800" dirty="0"/>
              <a:t>latest </a:t>
            </a:r>
            <a:r>
              <a:rPr lang="zh-CN" altLang="en-US" sz="1800" dirty="0"/>
              <a:t>作为默认标签。示例</a:t>
            </a:r>
            <a:r>
              <a:rPr lang="en-US" altLang="zh-CN" sz="1800" dirty="0"/>
              <a:t>Ubantu:18.04 </a:t>
            </a:r>
            <a:r>
              <a:rPr lang="zh-CN" altLang="en-US" sz="1800" dirty="0"/>
              <a:t>，</a:t>
            </a:r>
            <a:r>
              <a:rPr lang="en-US" altLang="zh-CN" sz="1800" dirty="0"/>
              <a:t> </a:t>
            </a:r>
            <a:r>
              <a:rPr lang="en-US" altLang="zh-CN" sz="1800" dirty="0" err="1"/>
              <a:t>Ubantu:latest</a:t>
            </a:r>
            <a:endParaRPr lang="zh-CN" altLang="en-US" sz="1800" dirty="0"/>
          </a:p>
          <a:p>
            <a:pPr marL="0" indent="457200">
              <a:buNone/>
            </a:pPr>
            <a:r>
              <a:rPr lang="en-US" altLang="zh-CN" sz="1800" dirty="0"/>
              <a:t>Docker Registry </a:t>
            </a:r>
            <a:r>
              <a:rPr lang="zh-CN" altLang="en-US" sz="1800" dirty="0"/>
              <a:t>分为公开和私有两种，用户可以根据自己的需要搭配使用。</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8</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48093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镜像仓库操作</a:t>
            </a:r>
          </a:p>
          <a:p>
            <a:pPr marL="0" indent="0">
              <a:buNone/>
            </a:pPr>
            <a:r>
              <a:rPr lang="en-US" altLang="zh-CN" sz="1800" dirty="0"/>
              <a:t>- docker login/logout</a:t>
            </a:r>
          </a:p>
          <a:p>
            <a:pPr marL="0" indent="0">
              <a:buNone/>
            </a:pPr>
            <a:r>
              <a:rPr lang="en-US" altLang="zh-CN" sz="1800" dirty="0"/>
              <a:t>  </a:t>
            </a:r>
            <a:r>
              <a:rPr lang="zh-CN" altLang="en-US" sz="1800" dirty="0"/>
              <a:t>登陆</a:t>
            </a:r>
            <a:r>
              <a:rPr lang="en-US" altLang="zh-CN" sz="1800" dirty="0"/>
              <a:t>/</a:t>
            </a:r>
            <a:r>
              <a:rPr lang="zh-CN" altLang="en-US" sz="1800" dirty="0"/>
              <a:t>登出到一个</a:t>
            </a:r>
            <a:r>
              <a:rPr lang="en-US" altLang="zh-CN" sz="1800" dirty="0"/>
              <a:t>Docker</a:t>
            </a:r>
            <a:r>
              <a:rPr lang="zh-CN" altLang="en-US" sz="1800" dirty="0"/>
              <a:t>镜像仓库，如果未指定镜像仓库地址，默认为官方仓库 </a:t>
            </a:r>
            <a:r>
              <a:rPr lang="en-US" altLang="zh-CN" sz="1800" dirty="0"/>
              <a:t>Docker Hub</a:t>
            </a:r>
            <a:r>
              <a:rPr lang="zh-CN" altLang="en-US" sz="1800" dirty="0"/>
              <a:t>。</a:t>
            </a:r>
          </a:p>
          <a:p>
            <a:pPr marL="0" indent="0">
              <a:buNone/>
            </a:pPr>
            <a:r>
              <a:rPr lang="zh-CN" altLang="en-US" sz="1800" dirty="0"/>
              <a:t>  格式：</a:t>
            </a:r>
            <a:r>
              <a:rPr lang="en-US" altLang="zh-CN" sz="1800" dirty="0"/>
              <a:t>docker login [</a:t>
            </a:r>
            <a:r>
              <a:rPr lang="zh-CN" altLang="en-US" sz="1800" dirty="0"/>
              <a:t>选项</a:t>
            </a:r>
            <a:r>
              <a:rPr lang="en-US" altLang="zh-CN" sz="1800" dirty="0"/>
              <a:t>] [SERVER] ,docker logout [</a:t>
            </a:r>
            <a:r>
              <a:rPr lang="zh-CN" altLang="en-US" sz="1800" dirty="0"/>
              <a:t>选项</a:t>
            </a:r>
            <a:r>
              <a:rPr lang="en-US" altLang="zh-CN" sz="1800" dirty="0"/>
              <a:t>] [SERVER]</a:t>
            </a:r>
            <a:r>
              <a:rPr lang="zh-CN" altLang="en-US" sz="1800" dirty="0"/>
              <a:t>。</a:t>
            </a:r>
          </a:p>
          <a:p>
            <a:pPr marL="0" indent="0">
              <a:buNone/>
            </a:pPr>
            <a:r>
              <a:rPr lang="en-US" altLang="zh-CN" sz="1800" dirty="0"/>
              <a:t>- docker pull </a:t>
            </a:r>
          </a:p>
          <a:p>
            <a:pPr marL="0" indent="0">
              <a:buNone/>
            </a:pPr>
            <a:r>
              <a:rPr lang="zh-CN" altLang="en-US" sz="1800" dirty="0"/>
              <a:t>从</a:t>
            </a:r>
            <a:r>
              <a:rPr lang="en-US" altLang="zh-CN" sz="1800" dirty="0"/>
              <a:t>Docker Registry</a:t>
            </a:r>
            <a:r>
              <a:rPr lang="zh-CN" altLang="en-US" sz="1800" dirty="0"/>
              <a:t>获取镜像。格式：</a:t>
            </a:r>
            <a:r>
              <a:rPr lang="en-US" altLang="zh-CN" sz="1800" dirty="0"/>
              <a:t>docker pull [</a:t>
            </a:r>
            <a:r>
              <a:rPr lang="zh-CN" altLang="en-US" sz="1800" dirty="0"/>
              <a:t>选项</a:t>
            </a:r>
            <a:r>
              <a:rPr lang="en-US" altLang="zh-CN" sz="1800" dirty="0"/>
              <a:t>][Docker Registry </a:t>
            </a:r>
            <a:r>
              <a:rPr lang="zh-CN" altLang="en-US" sz="1800" dirty="0"/>
              <a:t>地址</a:t>
            </a:r>
            <a:r>
              <a:rPr lang="en-US" altLang="zh-CN" sz="1800" dirty="0"/>
              <a:t>[:</a:t>
            </a:r>
            <a:r>
              <a:rPr lang="zh-CN" altLang="en-US" sz="1800" dirty="0"/>
              <a:t>端口号</a:t>
            </a:r>
            <a:r>
              <a:rPr lang="en-US" altLang="zh-CN" sz="1800" dirty="0"/>
              <a:t>]/]</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push</a:t>
            </a:r>
          </a:p>
          <a:p>
            <a:pPr marL="0" indent="0">
              <a:buNone/>
            </a:pPr>
            <a:r>
              <a:rPr lang="en-US" altLang="zh-CN" sz="1800" dirty="0"/>
              <a:t>  </a:t>
            </a:r>
            <a:r>
              <a:rPr lang="zh-CN" altLang="en-US" sz="1800" dirty="0"/>
              <a:t>将本地的镜像上传到镜像仓库</a:t>
            </a:r>
            <a:r>
              <a:rPr lang="en-US" altLang="zh-CN" sz="1800" dirty="0"/>
              <a:t>,</a:t>
            </a:r>
            <a:r>
              <a:rPr lang="zh-CN" altLang="en-US" sz="1800" dirty="0"/>
              <a:t>要先登陆到镜像仓库。格式：</a:t>
            </a:r>
            <a:r>
              <a:rPr lang="en-US" altLang="zh-CN" sz="1800" dirty="0"/>
              <a:t>docker push [</a:t>
            </a:r>
            <a:r>
              <a:rPr lang="zh-CN" altLang="en-US" sz="1800" dirty="0"/>
              <a:t>选项</a:t>
            </a:r>
            <a:r>
              <a:rPr lang="en-US" altLang="zh-CN" sz="1800" dirty="0"/>
              <a:t>] </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search</a:t>
            </a:r>
          </a:p>
          <a:p>
            <a:pPr marL="0" indent="0">
              <a:buNone/>
            </a:pPr>
            <a:r>
              <a:rPr lang="en-US" altLang="zh-CN" sz="1800" dirty="0"/>
              <a:t>  </a:t>
            </a:r>
            <a:r>
              <a:rPr lang="zh-CN" altLang="en-US" sz="1800" dirty="0"/>
              <a:t>从</a:t>
            </a:r>
            <a:r>
              <a:rPr lang="en-US" altLang="zh-CN" sz="1800" dirty="0"/>
              <a:t>Docker Hub</a:t>
            </a:r>
            <a:r>
              <a:rPr lang="zh-CN" altLang="en-US" sz="1800" dirty="0"/>
              <a:t>查找镜像。格式</a:t>
            </a:r>
            <a:r>
              <a:rPr lang="en-US" altLang="zh-CN" sz="1800" dirty="0"/>
              <a:t>docker search [</a:t>
            </a:r>
            <a:r>
              <a:rPr lang="zh-CN" altLang="en-US" sz="1800" dirty="0"/>
              <a:t>选项</a:t>
            </a:r>
            <a:r>
              <a:rPr lang="en-US" altLang="zh-CN" sz="1800" dirty="0"/>
              <a:t>] </a:t>
            </a:r>
            <a:r>
              <a:rPr lang="zh-CN" altLang="en-US" sz="1800" dirty="0"/>
              <a:t>关键字。</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9</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662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fontScale="92500" lnSpcReduction="20000"/>
          </a:bodyPr>
          <a:lstStyle/>
          <a:p>
            <a:pPr marL="0" indent="0">
              <a:buNone/>
            </a:pPr>
            <a:r>
              <a:rPr lang="zh-CN" altLang="en-US" sz="1900" dirty="0"/>
              <a:t>镜像操作</a:t>
            </a:r>
          </a:p>
          <a:p>
            <a:pPr marL="0" indent="0">
              <a:buNone/>
            </a:pPr>
            <a:r>
              <a:rPr lang="en-US" altLang="zh-CN" sz="1900" dirty="0"/>
              <a:t>- docker images</a:t>
            </a:r>
          </a:p>
          <a:p>
            <a:pPr marL="0" indent="0">
              <a:buNone/>
            </a:pPr>
            <a:r>
              <a:rPr lang="en-US" altLang="zh-CN" sz="1900" dirty="0"/>
              <a:t>  </a:t>
            </a:r>
            <a:r>
              <a:rPr lang="zh-CN" altLang="en-US" sz="1900" dirty="0"/>
              <a:t>列出本地镜像。格式：</a:t>
            </a:r>
            <a:r>
              <a:rPr lang="en-US" altLang="zh-CN" sz="1900" dirty="0"/>
              <a:t>docker images [</a:t>
            </a:r>
            <a:r>
              <a:rPr lang="zh-CN" altLang="en-US" sz="1900" dirty="0"/>
              <a:t>选项</a:t>
            </a:r>
            <a:r>
              <a:rPr lang="en-US" altLang="zh-CN" sz="1900" dirty="0"/>
              <a:t>] [</a:t>
            </a:r>
            <a:r>
              <a:rPr lang="zh-CN" altLang="en-US" sz="1900" dirty="0"/>
              <a:t>仓库名</a:t>
            </a:r>
            <a:r>
              <a:rPr lang="en-US" altLang="zh-CN" sz="1900" dirty="0"/>
              <a:t>[:</a:t>
            </a:r>
            <a:r>
              <a:rPr lang="zh-CN" altLang="en-US" sz="1900" dirty="0"/>
              <a:t>标签</a:t>
            </a:r>
            <a:r>
              <a:rPr lang="en-US" altLang="zh-CN" sz="1900" dirty="0"/>
              <a:t>]]</a:t>
            </a:r>
            <a:r>
              <a:rPr lang="zh-CN" altLang="en-US" sz="1900" dirty="0"/>
              <a:t>。</a:t>
            </a:r>
          </a:p>
          <a:p>
            <a:pPr marL="0" indent="0">
              <a:buNone/>
            </a:pPr>
            <a:r>
              <a:rPr lang="en-US" altLang="zh-CN" sz="1900" dirty="0"/>
              <a:t>- docker run </a:t>
            </a:r>
          </a:p>
          <a:p>
            <a:pPr marL="0" indent="0">
              <a:buNone/>
            </a:pPr>
            <a:r>
              <a:rPr lang="en-US" altLang="zh-CN" sz="1900" dirty="0"/>
              <a:t>  </a:t>
            </a:r>
            <a:r>
              <a:rPr lang="zh-CN" altLang="en-US" sz="1900" dirty="0"/>
              <a:t>创建一个新的容器并运行一个命令。格式：</a:t>
            </a:r>
            <a:r>
              <a:rPr lang="en-US" altLang="zh-CN" sz="1900" dirty="0"/>
              <a:t>docker run [</a:t>
            </a:r>
            <a:r>
              <a:rPr lang="zh-CN" altLang="en-US" sz="1900" dirty="0"/>
              <a:t>选项</a:t>
            </a:r>
            <a:r>
              <a:rPr lang="en-US" altLang="zh-CN" sz="1900" dirty="0"/>
              <a:t>] </a:t>
            </a:r>
            <a:r>
              <a:rPr lang="zh-CN" altLang="en-US" sz="1900" dirty="0"/>
              <a:t>镜像名</a:t>
            </a:r>
            <a:r>
              <a:rPr lang="en-US" altLang="zh-CN" sz="1900" dirty="0"/>
              <a:t>[</a:t>
            </a:r>
            <a:r>
              <a:rPr lang="zh-CN" altLang="en-US" sz="1900" dirty="0"/>
              <a:t>命令</a:t>
            </a:r>
            <a:r>
              <a:rPr lang="en-US" altLang="zh-CN" sz="1900" dirty="0"/>
              <a:t>] [</a:t>
            </a:r>
            <a:r>
              <a:rPr lang="zh-CN" altLang="en-US" sz="1900" dirty="0"/>
              <a:t>参数</a:t>
            </a:r>
            <a:r>
              <a:rPr lang="en-US" altLang="zh-CN" sz="1900" dirty="0"/>
              <a:t>]</a:t>
            </a:r>
            <a:r>
              <a:rPr lang="zh-CN" altLang="en-US" sz="1900" dirty="0"/>
              <a:t>。</a:t>
            </a:r>
          </a:p>
          <a:p>
            <a:pPr marL="0" indent="0">
              <a:buNone/>
            </a:pPr>
            <a:r>
              <a:rPr lang="en-US" altLang="zh-CN" sz="1900" dirty="0"/>
              <a:t>- docker </a:t>
            </a:r>
            <a:r>
              <a:rPr lang="en-US" altLang="zh-CN" sz="1900" dirty="0" err="1"/>
              <a:t>rmi</a:t>
            </a:r>
            <a:r>
              <a:rPr lang="en-US" altLang="zh-CN" sz="1900" dirty="0"/>
              <a:t> </a:t>
            </a:r>
          </a:p>
          <a:p>
            <a:pPr marL="0" indent="0">
              <a:buNone/>
            </a:pPr>
            <a:r>
              <a:rPr lang="en-US" altLang="zh-CN" sz="1900" dirty="0"/>
              <a:t>  </a:t>
            </a:r>
            <a:r>
              <a:rPr lang="zh-CN" altLang="en-US" sz="1900" dirty="0"/>
              <a:t>删除本地一个或多少镜像。格式：</a:t>
            </a:r>
            <a:r>
              <a:rPr lang="en-US" altLang="zh-CN" sz="1900" dirty="0"/>
              <a:t>docker </a:t>
            </a:r>
            <a:r>
              <a:rPr lang="en-US" altLang="zh-CN" sz="1900" dirty="0" err="1"/>
              <a:t>rmi</a:t>
            </a:r>
            <a:r>
              <a:rPr lang="en-US" altLang="zh-CN" sz="1900" dirty="0"/>
              <a:t> [</a:t>
            </a:r>
            <a:r>
              <a:rPr lang="zh-CN" altLang="en-US" sz="1900" dirty="0"/>
              <a:t>选项</a:t>
            </a:r>
            <a:r>
              <a:rPr lang="en-US" altLang="zh-CN" sz="1900" dirty="0"/>
              <a:t>] </a:t>
            </a:r>
            <a:r>
              <a:rPr lang="zh-CN" altLang="en-US" sz="1900" dirty="0"/>
              <a:t>镜像名</a:t>
            </a:r>
            <a:r>
              <a:rPr lang="en-US" altLang="zh-CN" sz="1900" dirty="0"/>
              <a:t>[</a:t>
            </a:r>
            <a:r>
              <a:rPr lang="zh-CN" altLang="en-US" sz="1900" dirty="0"/>
              <a:t>镜像名</a:t>
            </a:r>
            <a:r>
              <a:rPr lang="en-US" altLang="zh-CN" sz="1900" dirty="0"/>
              <a:t>...]</a:t>
            </a:r>
            <a:r>
              <a:rPr lang="zh-CN" altLang="en-US" sz="1900" dirty="0"/>
              <a:t>。</a:t>
            </a:r>
          </a:p>
          <a:p>
            <a:pPr marL="0" indent="0">
              <a:buNone/>
            </a:pPr>
            <a:r>
              <a:rPr lang="en-US" altLang="zh-CN" sz="1900" dirty="0"/>
              <a:t>- docker build</a:t>
            </a:r>
          </a:p>
          <a:p>
            <a:pPr marL="0" indent="0">
              <a:buNone/>
            </a:pPr>
            <a:r>
              <a:rPr lang="en-US" altLang="zh-CN" sz="1900" dirty="0"/>
              <a:t>  </a:t>
            </a:r>
            <a:r>
              <a:rPr lang="zh-CN" altLang="en-US" sz="1900" dirty="0"/>
              <a:t>使用 </a:t>
            </a:r>
            <a:r>
              <a:rPr lang="en-US" altLang="zh-CN" sz="1900" dirty="0" err="1"/>
              <a:t>Dockerfile</a:t>
            </a:r>
            <a:r>
              <a:rPr lang="en-US" altLang="zh-CN" sz="1900" dirty="0"/>
              <a:t> </a:t>
            </a:r>
            <a:r>
              <a:rPr lang="zh-CN" altLang="en-US" sz="1900" dirty="0"/>
              <a:t>创建镜像。格式：</a:t>
            </a:r>
            <a:r>
              <a:rPr lang="en-US" altLang="zh-CN" sz="1900" dirty="0"/>
              <a:t>docker build [</a:t>
            </a:r>
            <a:r>
              <a:rPr lang="zh-CN" altLang="en-US" sz="1900" dirty="0"/>
              <a:t>选项</a:t>
            </a:r>
            <a:r>
              <a:rPr lang="en-US" altLang="zh-CN" sz="1900" dirty="0"/>
              <a:t>] </a:t>
            </a:r>
            <a:r>
              <a:rPr lang="zh-CN" altLang="en-US" sz="1900" dirty="0"/>
              <a:t>路径 </a:t>
            </a:r>
            <a:r>
              <a:rPr lang="en-US" altLang="zh-CN" sz="1900" dirty="0"/>
              <a:t>| URL | -</a:t>
            </a:r>
            <a:r>
              <a:rPr lang="zh-CN" altLang="en-US" sz="1900" dirty="0"/>
              <a:t>。</a:t>
            </a:r>
          </a:p>
          <a:p>
            <a:pPr marL="0" indent="0">
              <a:buNone/>
            </a:pPr>
            <a:r>
              <a:rPr lang="en-US" altLang="zh-CN" sz="1900" dirty="0"/>
              <a:t>- docker history</a:t>
            </a:r>
          </a:p>
          <a:p>
            <a:pPr marL="0" indent="0">
              <a:buNone/>
            </a:pPr>
            <a:r>
              <a:rPr lang="en-US" altLang="zh-CN" sz="1900" dirty="0"/>
              <a:t>  </a:t>
            </a:r>
            <a:r>
              <a:rPr lang="zh-CN" altLang="en-US" sz="1900" dirty="0"/>
              <a:t>查看指定镜像的创建历史。格式：</a:t>
            </a:r>
            <a:r>
              <a:rPr lang="en-US" altLang="zh-CN" sz="1900" dirty="0"/>
              <a:t>docker history [</a:t>
            </a:r>
            <a:r>
              <a:rPr lang="zh-CN" altLang="en-US" sz="1900" dirty="0"/>
              <a:t>选项</a:t>
            </a:r>
            <a:r>
              <a:rPr lang="en-US" altLang="zh-CN" sz="1900" dirty="0"/>
              <a:t>] </a:t>
            </a:r>
            <a:r>
              <a:rPr lang="zh-CN" altLang="en-US" sz="1900" dirty="0"/>
              <a:t>镜像名。</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64382"/>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4" y="334716"/>
              <a:ext cx="450805" cy="446856"/>
              <a:chOff x="11208772" y="397002"/>
              <a:chExt cx="450805"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2" y="427634"/>
                <a:ext cx="45080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10</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31888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647700" y="1038225"/>
            <a:ext cx="10515600" cy="5095875"/>
          </a:xfrm>
        </p:spPr>
        <p:txBody>
          <a:bodyPr>
            <a:noAutofit/>
          </a:bodyPr>
          <a:lstStyle/>
          <a:p>
            <a:pPr marL="0" indent="0">
              <a:buNone/>
            </a:pPr>
            <a:r>
              <a:rPr lang="zh-CN" altLang="en-US" sz="1800" dirty="0"/>
              <a:t>容器操作</a:t>
            </a:r>
          </a:p>
          <a:p>
            <a:pPr marL="0" indent="0">
              <a:buNone/>
            </a:pPr>
            <a:r>
              <a:rPr lang="en-US" altLang="zh-CN" sz="1800" dirty="0"/>
              <a:t>- docker </a:t>
            </a:r>
            <a:r>
              <a:rPr lang="en-US" altLang="zh-CN" sz="1800" dirty="0" err="1"/>
              <a:t>ps</a:t>
            </a:r>
            <a:endParaRPr lang="en-US" altLang="zh-CN" sz="1800" dirty="0"/>
          </a:p>
          <a:p>
            <a:pPr marL="0" indent="0">
              <a:buNone/>
            </a:pPr>
            <a:r>
              <a:rPr lang="en-US" altLang="zh-CN" sz="1800" dirty="0"/>
              <a:t>  </a:t>
            </a:r>
            <a:r>
              <a:rPr lang="zh-CN" altLang="en-US" sz="1800" dirty="0"/>
              <a:t>列出容器。格式：</a:t>
            </a:r>
            <a:r>
              <a:rPr lang="en-US" altLang="zh-CN" sz="1800" dirty="0"/>
              <a:t>docker </a:t>
            </a:r>
            <a:r>
              <a:rPr lang="en-US" altLang="zh-CN" sz="1800" dirty="0" err="1"/>
              <a:t>ps</a:t>
            </a:r>
            <a:r>
              <a:rPr lang="en-US" altLang="zh-CN" sz="1800" dirty="0"/>
              <a:t> [</a:t>
            </a:r>
            <a:r>
              <a:rPr lang="zh-CN" altLang="en-US" sz="1800" dirty="0"/>
              <a:t>选项</a:t>
            </a:r>
            <a:r>
              <a:rPr lang="en-US" altLang="zh-CN" sz="1800" dirty="0"/>
              <a:t>]</a:t>
            </a:r>
            <a:r>
              <a:rPr lang="zh-CN" altLang="en-US" sz="1800" dirty="0"/>
              <a:t>。</a:t>
            </a:r>
          </a:p>
          <a:p>
            <a:pPr marL="0" indent="0">
              <a:buNone/>
            </a:pPr>
            <a:r>
              <a:rPr lang="en-US" altLang="zh-CN" sz="1800" dirty="0"/>
              <a:t>- docker inspect</a:t>
            </a:r>
          </a:p>
          <a:p>
            <a:pPr marL="0" indent="0">
              <a:buNone/>
            </a:pPr>
            <a:r>
              <a:rPr lang="en-US" altLang="zh-CN" sz="1800" dirty="0"/>
              <a:t>  </a:t>
            </a:r>
            <a:r>
              <a:rPr lang="zh-CN" altLang="en-US" sz="1800" dirty="0"/>
              <a:t>获取容器</a:t>
            </a:r>
            <a:r>
              <a:rPr lang="en-US" altLang="zh-CN" sz="1800" dirty="0"/>
              <a:t>/</a:t>
            </a:r>
            <a:r>
              <a:rPr lang="zh-CN" altLang="en-US" sz="1800" dirty="0"/>
              <a:t>镜像的元数据。</a:t>
            </a:r>
            <a:r>
              <a:rPr lang="en-US" altLang="zh-CN" sz="1800" dirty="0"/>
              <a:t>docker inspect [</a:t>
            </a:r>
            <a:r>
              <a:rPr lang="zh-CN" altLang="en-US" sz="1800" dirty="0"/>
              <a:t>选项</a:t>
            </a:r>
            <a:r>
              <a:rPr lang="en-US" altLang="zh-CN" sz="1800" dirty="0"/>
              <a:t>] </a:t>
            </a:r>
            <a:r>
              <a:rPr lang="zh-CN" altLang="en-US" sz="1800" dirty="0"/>
              <a:t>名称</a:t>
            </a:r>
            <a:r>
              <a:rPr lang="en-US" altLang="zh-CN" sz="1800" dirty="0"/>
              <a:t>|ID</a:t>
            </a:r>
            <a:r>
              <a:rPr lang="zh-CN" altLang="en-US" sz="1800" dirty="0"/>
              <a:t>。</a:t>
            </a:r>
          </a:p>
          <a:p>
            <a:pPr marL="0" indent="0">
              <a:buNone/>
            </a:pPr>
            <a:r>
              <a:rPr lang="en-US" altLang="zh-CN" sz="1800" dirty="0"/>
              <a:t>- docker start/stop/restart</a:t>
            </a:r>
          </a:p>
          <a:p>
            <a:pPr marL="0" indent="0">
              <a:buNone/>
            </a:pPr>
            <a:r>
              <a:rPr lang="en-US" altLang="zh-CN" sz="1800" dirty="0"/>
              <a:t>  docker start :</a:t>
            </a:r>
            <a:r>
              <a:rPr lang="zh-CN" altLang="en-US" sz="1800" dirty="0"/>
              <a:t>启动一个或多个已经被停止的容器。格式：</a:t>
            </a:r>
            <a:r>
              <a:rPr lang="en-US" altLang="zh-CN" sz="1800" dirty="0"/>
              <a:t>docker 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stop :</a:t>
            </a:r>
            <a:r>
              <a:rPr lang="zh-CN" altLang="en-US" sz="1800" dirty="0"/>
              <a:t>停止一个运行中的容器。</a:t>
            </a:r>
            <a:r>
              <a:rPr lang="en-US" altLang="zh-CN" sz="1800" dirty="0"/>
              <a:t>docker stop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restart :</a:t>
            </a:r>
            <a:r>
              <a:rPr lang="zh-CN" altLang="en-US" sz="1800" dirty="0"/>
              <a:t>重启容器。</a:t>
            </a:r>
            <a:r>
              <a:rPr lang="en-US" altLang="zh-CN" sz="1800" dirty="0"/>
              <a:t>docker restart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en-US" altLang="zh-CN" sz="1800" dirty="0"/>
              <a:t>- docker kill</a:t>
            </a:r>
          </a:p>
          <a:p>
            <a:pPr marL="0" indent="0">
              <a:buNone/>
            </a:pPr>
            <a:r>
              <a:rPr lang="en-US" altLang="zh-CN" sz="1800" dirty="0"/>
              <a:t>  </a:t>
            </a:r>
            <a:r>
              <a:rPr lang="zh-CN" altLang="en-US" sz="1800" dirty="0"/>
              <a:t>杀掉一个运行中的容器。</a:t>
            </a:r>
            <a:r>
              <a:rPr lang="en-US" altLang="zh-CN" sz="1800" dirty="0"/>
              <a:t>docker kill [</a:t>
            </a:r>
            <a:r>
              <a:rPr lang="zh-CN" altLang="en-US" sz="1800" dirty="0"/>
              <a:t>选项</a:t>
            </a:r>
            <a:r>
              <a:rPr lang="en-US" altLang="zh-CN" sz="1800" dirty="0"/>
              <a:t>] </a:t>
            </a:r>
            <a:r>
              <a:rPr lang="zh-CN" altLang="en-US" sz="1800" dirty="0"/>
              <a:t>容器名 </a:t>
            </a:r>
            <a:r>
              <a:rPr lang="en-US" altLang="zh-CN" sz="1800" dirty="0"/>
              <a:t>[</a:t>
            </a:r>
            <a:r>
              <a:rPr lang="zh-CN" altLang="en-US" sz="1800" dirty="0"/>
              <a:t>容器名</a:t>
            </a:r>
            <a:r>
              <a:rPr lang="en-US" altLang="zh-CN" sz="1800" dirty="0"/>
              <a:t>...]</a:t>
            </a:r>
            <a:r>
              <a:rPr lang="zh-CN" altLang="en-US" sz="1800" dirty="0"/>
              <a:t>。</a:t>
            </a:r>
          </a:p>
          <a:p>
            <a:pPr marL="0" indent="0">
              <a:buNone/>
            </a:pPr>
            <a:r>
              <a:rPr lang="en-US" altLang="zh-CN" sz="1800" dirty="0"/>
              <a:t>- docker rm</a:t>
            </a:r>
          </a:p>
          <a:p>
            <a:pPr marL="0" indent="0">
              <a:buNone/>
            </a:pPr>
            <a:r>
              <a:rPr lang="en-US" altLang="zh-CN" sz="1800" dirty="0"/>
              <a:t>  </a:t>
            </a:r>
            <a:r>
              <a:rPr lang="zh-CN" altLang="en-US" sz="1800" dirty="0"/>
              <a:t>删除一个或多个容器。</a:t>
            </a:r>
            <a:r>
              <a:rPr lang="en-US" altLang="zh-CN" sz="1800" dirty="0"/>
              <a:t>docker rm [</a:t>
            </a:r>
            <a:r>
              <a:rPr lang="zh-CN" altLang="en-US" sz="1800" dirty="0"/>
              <a:t>选项</a:t>
            </a:r>
            <a:r>
              <a:rPr lang="en-US" altLang="zh-CN" sz="1800" dirty="0"/>
              <a:t>] </a:t>
            </a:r>
            <a:r>
              <a:rPr lang="zh-CN" altLang="en-US" sz="1800" dirty="0"/>
              <a:t>容器名</a:t>
            </a:r>
            <a:r>
              <a:rPr lang="en-US" altLang="zh-CN" sz="1800" dirty="0"/>
              <a:t>[</a:t>
            </a:r>
            <a:r>
              <a:rPr lang="zh-CN" altLang="en-US" sz="1800" dirty="0"/>
              <a:t>容器名</a:t>
            </a:r>
            <a:r>
              <a:rPr lang="en-US" altLang="zh-CN" sz="1800" dirty="0"/>
              <a:t>...]</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3" y="435764"/>
                <a:ext cx="428467"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974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镜像的分层存储与</a:t>
            </a:r>
            <a:r>
              <a:rPr lang="en-US" altLang="zh-CN" sz="1800" dirty="0" err="1"/>
              <a:t>UnionFS</a:t>
            </a:r>
            <a:endParaRPr lang="en-US" altLang="zh-CN" sz="1800" dirty="0"/>
          </a:p>
          <a:p>
            <a:pPr marL="0" indent="0">
              <a:buNone/>
            </a:pPr>
            <a:r>
              <a:rPr lang="zh-CN" altLang="en-US" sz="1800" dirty="0"/>
              <a:t>所谓</a:t>
            </a:r>
            <a:r>
              <a:rPr lang="en-US" altLang="zh-CN" sz="1800" dirty="0" err="1"/>
              <a:t>UnionFS</a:t>
            </a:r>
            <a:r>
              <a:rPr lang="zh-CN" altLang="en-US" sz="1800" dirty="0"/>
              <a:t>就是把不同物理位置的目录合并</a:t>
            </a:r>
            <a:r>
              <a:rPr lang="en-US" altLang="zh-CN" sz="1800" dirty="0"/>
              <a:t>mount</a:t>
            </a:r>
            <a:r>
              <a:rPr lang="zh-CN" altLang="en-US" sz="1800" dirty="0"/>
              <a:t>到同一个目录中。</a:t>
            </a:r>
            <a:r>
              <a:rPr lang="en-US" altLang="zh-CN" sz="1800" dirty="0" err="1"/>
              <a:t>UnionFS</a:t>
            </a:r>
            <a:r>
              <a:rPr lang="zh-CN" altLang="en-US" sz="1800" dirty="0"/>
              <a:t>的一个最主要的应用是，把一张</a:t>
            </a:r>
            <a:r>
              <a:rPr lang="en-US" altLang="zh-CN" sz="1800" dirty="0"/>
              <a:t>CD/DVD</a:t>
            </a:r>
            <a:r>
              <a:rPr lang="zh-CN" altLang="en-US" sz="1800" dirty="0"/>
              <a:t>和一个硬盘目录给联合</a:t>
            </a:r>
            <a:r>
              <a:rPr lang="en-US" altLang="zh-CN" sz="1800" dirty="0"/>
              <a:t>mount</a:t>
            </a:r>
            <a:r>
              <a:rPr lang="zh-CN" altLang="en-US" sz="1800" dirty="0"/>
              <a:t>在一起，然后，你就可以对这个只读的</a:t>
            </a:r>
            <a:r>
              <a:rPr lang="en-US" altLang="zh-CN" sz="1800" dirty="0"/>
              <a:t>CD/DVD</a:t>
            </a:r>
            <a:r>
              <a:rPr lang="zh-CN" altLang="en-US" sz="1800" dirty="0"/>
              <a:t>上的文件进行修改（当然，修改的文件存于硬盘上的目录里）。</a:t>
            </a:r>
            <a:endParaRPr lang="en-US" altLang="zh-CN" sz="1800" dirty="0"/>
          </a:p>
          <a:p>
            <a:pPr marL="0" indent="0">
              <a:buNone/>
            </a:pPr>
            <a:r>
              <a:rPr lang="zh-CN" altLang="en-US" sz="1800" dirty="0"/>
              <a:t>主要有以下几种实现：</a:t>
            </a:r>
            <a:r>
              <a:rPr lang="en-US" altLang="zh-CN" sz="1800" dirty="0" err="1"/>
              <a:t>autfs,overlayfs</a:t>
            </a:r>
            <a:r>
              <a:rPr lang="zh-CN" altLang="en-US" sz="1800" dirty="0"/>
              <a:t>。下图展示了</a:t>
            </a:r>
            <a:r>
              <a:rPr lang="en-US" altLang="zh-CN" sz="1800" dirty="0" err="1"/>
              <a:t>overlayfs</a:t>
            </a:r>
            <a:r>
              <a:rPr lang="zh-CN" altLang="en-US" sz="1800" dirty="0"/>
              <a:t>的基本结构</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pic>
        <p:nvPicPr>
          <p:cNvPr id="4" name="图片 3">
            <a:extLst>
              <a:ext uri="{FF2B5EF4-FFF2-40B4-BE49-F238E27FC236}">
                <a16:creationId xmlns:a16="http://schemas.microsoft.com/office/drawing/2014/main" id="{502534B9-1B26-4609-98C4-021D3B68C12D}"/>
              </a:ext>
            </a:extLst>
          </p:cNvPr>
          <p:cNvPicPr>
            <a:picLocks noChangeAspect="1"/>
          </p:cNvPicPr>
          <p:nvPr/>
        </p:nvPicPr>
        <p:blipFill>
          <a:blip r:embed="rId3"/>
          <a:stretch>
            <a:fillRect/>
          </a:stretch>
        </p:blipFill>
        <p:spPr>
          <a:xfrm>
            <a:off x="838200" y="3580511"/>
            <a:ext cx="7240398" cy="1853312"/>
          </a:xfrm>
          <a:prstGeom prst="rect">
            <a:avLst/>
          </a:prstGeom>
        </p:spPr>
      </p:pic>
    </p:spTree>
    <p:extLst>
      <p:ext uri="{BB962C8B-B14F-4D97-AF65-F5344CB8AC3E}">
        <p14:creationId xmlns:p14="http://schemas.microsoft.com/office/powerpoint/2010/main" val="255318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Namespace</a:t>
            </a:r>
          </a:p>
          <a:p>
            <a:pPr marL="0" indent="0">
              <a:buNone/>
            </a:pPr>
            <a:r>
              <a:rPr lang="zh-CN" altLang="en-US" sz="1800" dirty="0"/>
              <a:t>为了提供更加精细的资源分配管理机制，</a:t>
            </a:r>
            <a:r>
              <a:rPr lang="en-US" altLang="zh-CN" sz="1800" dirty="0"/>
              <a:t>Linux</a:t>
            </a:r>
            <a:r>
              <a:rPr lang="zh-CN" altLang="en-US" sz="1800" dirty="0"/>
              <a:t>给出了</a:t>
            </a:r>
            <a:r>
              <a:rPr lang="en-US" altLang="zh-CN" sz="1800" dirty="0"/>
              <a:t>namespace</a:t>
            </a:r>
            <a:r>
              <a:rPr lang="zh-CN" altLang="en-US" sz="1800" dirty="0"/>
              <a:t>解决方法。</a:t>
            </a:r>
            <a:r>
              <a:rPr lang="en-US" altLang="zh-CN" sz="1800" dirty="0"/>
              <a:t>Docker</a:t>
            </a:r>
            <a:r>
              <a:rPr lang="zh-CN" altLang="en-US" sz="1800" dirty="0"/>
              <a:t>利用这一技术隔离容器的运行环境。</a:t>
            </a:r>
          </a:p>
          <a:p>
            <a:pPr marL="0" indent="0">
              <a:buNone/>
            </a:pPr>
            <a:r>
              <a:rPr lang="en-US" altLang="zh-CN" sz="1800" dirty="0"/>
              <a:t>Linux namespace </a:t>
            </a:r>
            <a:r>
              <a:rPr lang="zh-CN" altLang="en-US" sz="1800" dirty="0"/>
              <a:t>的概念说简单也简单说复杂也复杂。简单来说，我们只要知道，处于某个 </a:t>
            </a:r>
            <a:r>
              <a:rPr lang="en-US" altLang="zh-CN" sz="1800" dirty="0"/>
              <a:t>namespace </a:t>
            </a:r>
          </a:p>
          <a:p>
            <a:pPr marL="0" indent="0">
              <a:buNone/>
            </a:pPr>
            <a:r>
              <a:rPr lang="zh-CN" altLang="en-US" sz="1800" dirty="0"/>
              <a:t>中的进程，能看到独立的它自己的隔离的某些特定系统资源；复杂来说，可以去看看 </a:t>
            </a:r>
            <a:r>
              <a:rPr lang="en-US" altLang="zh-CN" sz="1800" dirty="0"/>
              <a:t>Linux </a:t>
            </a:r>
            <a:r>
              <a:rPr lang="zh-CN" altLang="en-US" sz="1800" dirty="0"/>
              <a:t>内核中实现 </a:t>
            </a:r>
            <a:r>
              <a:rPr lang="en-US" altLang="zh-CN" sz="1800" dirty="0"/>
              <a:t>namespace </a:t>
            </a:r>
            <a:r>
              <a:rPr lang="zh-CN" altLang="en-US" sz="1800" dirty="0"/>
              <a:t>的原理。</a:t>
            </a:r>
            <a:endParaRPr lang="en-US" altLang="zh-CN" sz="1800" dirty="0"/>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25580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2" name="表格 1">
            <a:extLst>
              <a:ext uri="{FF2B5EF4-FFF2-40B4-BE49-F238E27FC236}">
                <a16:creationId xmlns:a16="http://schemas.microsoft.com/office/drawing/2014/main" id="{8EE21D48-1E32-4D06-A89D-0FFA7A4A4AD4}"/>
              </a:ext>
            </a:extLst>
          </p:cNvPr>
          <p:cNvGraphicFramePr>
            <a:graphicFrameLocks noGrp="1"/>
          </p:cNvGraphicFramePr>
          <p:nvPr>
            <p:extLst>
              <p:ext uri="{D42A27DB-BD31-4B8C-83A1-F6EECF244321}">
                <p14:modId xmlns:p14="http://schemas.microsoft.com/office/powerpoint/2010/main" val="608819987"/>
              </p:ext>
            </p:extLst>
          </p:nvPr>
        </p:nvGraphicFramePr>
        <p:xfrm>
          <a:off x="1059818" y="1678201"/>
          <a:ext cx="9165037" cy="3008442"/>
        </p:xfrm>
        <a:graphic>
          <a:graphicData uri="http://schemas.openxmlformats.org/drawingml/2006/table">
            <a:tbl>
              <a:tblPr firstRow="1" bandRow="1">
                <a:tableStyleId>{5C22544A-7EE6-4342-B048-85BDC9FD1C3A}</a:tableStyleId>
              </a:tblPr>
              <a:tblGrid>
                <a:gridCol w="2309434">
                  <a:extLst>
                    <a:ext uri="{9D8B030D-6E8A-4147-A177-3AD203B41FA5}">
                      <a16:colId xmlns:a16="http://schemas.microsoft.com/office/drawing/2014/main" val="2274031857"/>
                    </a:ext>
                  </a:extLst>
                </a:gridCol>
                <a:gridCol w="2285201">
                  <a:extLst>
                    <a:ext uri="{9D8B030D-6E8A-4147-A177-3AD203B41FA5}">
                      <a16:colId xmlns:a16="http://schemas.microsoft.com/office/drawing/2014/main" val="65337068"/>
                    </a:ext>
                  </a:extLst>
                </a:gridCol>
                <a:gridCol w="2285201">
                  <a:extLst>
                    <a:ext uri="{9D8B030D-6E8A-4147-A177-3AD203B41FA5}">
                      <a16:colId xmlns:a16="http://schemas.microsoft.com/office/drawing/2014/main" val="1068823398"/>
                    </a:ext>
                  </a:extLst>
                </a:gridCol>
                <a:gridCol w="2285201">
                  <a:extLst>
                    <a:ext uri="{9D8B030D-6E8A-4147-A177-3AD203B41FA5}">
                      <a16:colId xmlns:a16="http://schemas.microsoft.com/office/drawing/2014/main" val="1789078961"/>
                    </a:ext>
                  </a:extLst>
                </a:gridCol>
              </a:tblGrid>
              <a:tr h="397544">
                <a:tc>
                  <a:txBody>
                    <a:bodyPr/>
                    <a:lstStyle/>
                    <a:p>
                      <a:pPr algn="l"/>
                      <a:r>
                        <a:rPr lang="en-US" sz="1100" b="1" dirty="0">
                          <a:effectLst/>
                        </a:rPr>
                        <a:t>namespace</a:t>
                      </a:r>
                    </a:p>
                  </a:txBody>
                  <a:tcPr marL="123825" marR="123825" marT="57150" marB="57150" anchor="ctr"/>
                </a:tc>
                <a:tc>
                  <a:txBody>
                    <a:bodyPr/>
                    <a:lstStyle/>
                    <a:p>
                      <a:pPr algn="l"/>
                      <a:r>
                        <a:rPr lang="zh-CN" altLang="en-US" sz="1100" b="1" dirty="0">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a:effectLst/>
                        </a:rPr>
                        <a:t>在容器语境下的隔离效果</a:t>
                      </a:r>
                    </a:p>
                  </a:txBody>
                  <a:tcPr marL="123825" marR="123825" marT="57150" marB="57150" anchor="ctr"/>
                </a:tc>
                <a:extLst>
                  <a:ext uri="{0D108BD9-81ED-4DB2-BD59-A6C34878D82A}">
                    <a16:rowId xmlns:a16="http://schemas.microsoft.com/office/drawing/2014/main" val="4273792315"/>
                  </a:ext>
                </a:extLst>
              </a:tr>
              <a:tr h="633922">
                <a:tc>
                  <a:txBody>
                    <a:bodyPr/>
                    <a:lstStyle/>
                    <a:p>
                      <a:pPr algn="l"/>
                      <a:r>
                        <a:rPr lang="en-US" sz="1100" b="1">
                          <a:effectLst/>
                        </a:rPr>
                        <a:t>Mount namespaces</a:t>
                      </a:r>
                      <a:endParaRPr lang="en-US" sz="1100">
                        <a:effectLst/>
                      </a:endParaRPr>
                    </a:p>
                  </a:txBody>
                  <a:tcPr marL="123825" marR="123825" marT="57150" marB="57150" anchor="ctr"/>
                </a:tc>
                <a:tc>
                  <a:txBody>
                    <a:bodyPr/>
                    <a:lstStyle/>
                    <a:p>
                      <a:pPr algn="l"/>
                      <a:r>
                        <a:rPr lang="en-US" sz="1100" dirty="0">
                          <a:effectLst/>
                        </a:rPr>
                        <a:t>Linux 2.4.19</a:t>
                      </a:r>
                    </a:p>
                  </a:txBody>
                  <a:tcPr marL="123825" marR="123825" marT="57150" marB="57150" anchor="ctr"/>
                </a:tc>
                <a:tc>
                  <a:txBody>
                    <a:bodyPr/>
                    <a:lstStyle/>
                    <a:p>
                      <a:pPr algn="l"/>
                      <a:r>
                        <a:rPr lang="zh-CN" altLang="en-US" sz="1100">
                          <a:effectLst/>
                        </a:rPr>
                        <a:t>文件系统挂接点</a:t>
                      </a:r>
                    </a:p>
                  </a:txBody>
                  <a:tcPr marL="123825" marR="123825" marT="57150" marB="57150" anchor="ctr"/>
                </a:tc>
                <a:tc>
                  <a:txBody>
                    <a:bodyPr/>
                    <a:lstStyle/>
                    <a:p>
                      <a:pPr algn="l"/>
                      <a:r>
                        <a:rPr lang="zh-CN" altLang="en-US" sz="1100" dirty="0">
                          <a:effectLst/>
                        </a:rPr>
                        <a:t>每个容器能看到不同的文件系统层次结构</a:t>
                      </a:r>
                    </a:p>
                  </a:txBody>
                  <a:tcPr marL="123825" marR="123825" marT="57150" marB="57150" anchor="ctr"/>
                </a:tc>
                <a:extLst>
                  <a:ext uri="{0D108BD9-81ED-4DB2-BD59-A6C34878D82A}">
                    <a16:rowId xmlns:a16="http://schemas.microsoft.com/office/drawing/2014/main" val="3921759359"/>
                  </a:ext>
                </a:extLst>
              </a:tr>
              <a:tr h="633922">
                <a:tc>
                  <a:txBody>
                    <a:bodyPr/>
                    <a:lstStyle/>
                    <a:p>
                      <a:pPr algn="l"/>
                      <a:r>
                        <a:rPr lang="en-US" sz="1100" b="1" dirty="0">
                          <a:effectLst/>
                        </a:rPr>
                        <a:t>UTS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en-US" sz="1100" dirty="0" err="1">
                          <a:effectLst/>
                        </a:rPr>
                        <a:t>nodename</a:t>
                      </a:r>
                      <a:r>
                        <a:rPr lang="en-US" sz="1100" dirty="0">
                          <a:effectLst/>
                        </a:rPr>
                        <a:t> </a:t>
                      </a:r>
                      <a:r>
                        <a:rPr lang="zh-CN" altLang="en-US" sz="1100" dirty="0">
                          <a:effectLst/>
                        </a:rPr>
                        <a:t>和 </a:t>
                      </a:r>
                      <a:r>
                        <a:rPr lang="en-US" sz="1100" dirty="0" err="1">
                          <a:effectLst/>
                        </a:rPr>
                        <a:t>domainname</a:t>
                      </a:r>
                      <a:endParaRPr lang="en-US" sz="1100" dirty="0">
                        <a:effectLst/>
                      </a:endParaRPr>
                    </a:p>
                  </a:txBody>
                  <a:tcPr marL="123825" marR="123825" marT="57150" marB="57150" anchor="ctr"/>
                </a:tc>
                <a:tc>
                  <a:txBody>
                    <a:bodyPr/>
                    <a:lstStyle/>
                    <a:p>
                      <a:pPr algn="l"/>
                      <a:r>
                        <a:rPr lang="zh-CN" altLang="en-US" sz="1100">
                          <a:effectLst/>
                        </a:rPr>
                        <a:t>每个容器可以有自己的 </a:t>
                      </a:r>
                      <a:r>
                        <a:rPr lang="en-US" sz="1100">
                          <a:effectLst/>
                        </a:rPr>
                        <a:t>hostname </a:t>
                      </a:r>
                      <a:r>
                        <a:rPr lang="zh-CN" altLang="en-US" sz="1100">
                          <a:effectLst/>
                        </a:rPr>
                        <a:t>和 </a:t>
                      </a:r>
                      <a:r>
                        <a:rPr lang="en-US" sz="1100">
                          <a:effectLst/>
                        </a:rPr>
                        <a:t>domainame</a:t>
                      </a:r>
                    </a:p>
                  </a:txBody>
                  <a:tcPr marL="123825" marR="123825" marT="57150" marB="57150" anchor="ctr"/>
                </a:tc>
                <a:extLst>
                  <a:ext uri="{0D108BD9-81ED-4DB2-BD59-A6C34878D82A}">
                    <a16:rowId xmlns:a16="http://schemas.microsoft.com/office/drawing/2014/main" val="2651016130"/>
                  </a:ext>
                </a:extLst>
              </a:tr>
              <a:tr h="1343054">
                <a:tc>
                  <a:txBody>
                    <a:bodyPr/>
                    <a:lstStyle/>
                    <a:p>
                      <a:pPr algn="l"/>
                      <a:r>
                        <a:rPr lang="en-US" sz="1100" b="1" dirty="0">
                          <a:effectLst/>
                        </a:rPr>
                        <a:t>IPC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zh-CN" altLang="en-US" sz="1100">
                          <a:effectLst/>
                        </a:rPr>
                        <a:t>特定的进程间通信资源，包括</a:t>
                      </a:r>
                      <a:r>
                        <a:rPr lang="en-US" sz="1100">
                          <a:effectLst/>
                        </a:rPr>
                        <a:t>System V IPC</a:t>
                      </a:r>
                      <a:r>
                        <a:rPr lang="zh-CN" altLang="en-US" sz="1100">
                          <a:effectLst/>
                        </a:rPr>
                        <a:t>和 </a:t>
                      </a:r>
                      <a:r>
                        <a:rPr lang="en-US" sz="1100">
                          <a:effectLst/>
                        </a:rPr>
                        <a:t>POSIX message queues</a:t>
                      </a:r>
                    </a:p>
                  </a:txBody>
                  <a:tcPr marL="123825" marR="123825" marT="57150" marB="57150" anchor="ctr"/>
                </a:tc>
                <a:tc>
                  <a:txBody>
                    <a:bodyPr/>
                    <a:lstStyle/>
                    <a:p>
                      <a:pPr algn="l"/>
                      <a:r>
                        <a:rPr lang="zh-CN" altLang="en-US" sz="1100" dirty="0">
                          <a:effectLst/>
                        </a:rPr>
                        <a:t>每个容器有其自己的 </a:t>
                      </a:r>
                      <a:r>
                        <a:rPr lang="en-US" sz="1100" dirty="0">
                          <a:effectLst/>
                        </a:rPr>
                        <a:t>System V IPC </a:t>
                      </a:r>
                      <a:r>
                        <a:rPr lang="zh-CN" altLang="en-US" sz="1100" dirty="0">
                          <a:effectLst/>
                        </a:rPr>
                        <a:t>和 </a:t>
                      </a:r>
                      <a:r>
                        <a:rPr lang="en-US" sz="1100" dirty="0">
                          <a:effectLst/>
                        </a:rPr>
                        <a:t>POSIX </a:t>
                      </a:r>
                      <a:r>
                        <a:rPr lang="zh-CN" altLang="en-US" sz="1100" dirty="0">
                          <a:effectLst/>
                        </a:rPr>
                        <a:t>消息队列文件系统，因此，只有在同一个 </a:t>
                      </a:r>
                      <a:r>
                        <a:rPr lang="en-US" sz="1100" dirty="0">
                          <a:effectLst/>
                        </a:rPr>
                        <a:t>IPC namespace </a:t>
                      </a:r>
                      <a:r>
                        <a:rPr lang="zh-CN" altLang="en-US" sz="1100" dirty="0">
                          <a:effectLst/>
                        </a:rPr>
                        <a:t>的进程之间才能互相通信</a:t>
                      </a:r>
                    </a:p>
                  </a:txBody>
                  <a:tcPr marL="123825" marR="123825" marT="57150" marB="57150" anchor="ctr"/>
                </a:tc>
                <a:extLst>
                  <a:ext uri="{0D108BD9-81ED-4DB2-BD59-A6C34878D82A}">
                    <a16:rowId xmlns:a16="http://schemas.microsoft.com/office/drawing/2014/main" val="3545097478"/>
                  </a:ext>
                </a:extLst>
              </a:tr>
            </a:tbl>
          </a:graphicData>
        </a:graphic>
      </p:graphicFrame>
      <p:sp>
        <p:nvSpPr>
          <p:cNvPr id="3" name="文本框 2">
            <a:extLst>
              <a:ext uri="{FF2B5EF4-FFF2-40B4-BE49-F238E27FC236}">
                <a16:creationId xmlns:a16="http://schemas.microsoft.com/office/drawing/2014/main" id="{D27C7439-AA88-4862-BEC9-1717E86C1069}"/>
              </a:ext>
            </a:extLst>
          </p:cNvPr>
          <p:cNvSpPr txBox="1"/>
          <p:nvPr/>
        </p:nvSpPr>
        <p:spPr>
          <a:xfrm>
            <a:off x="1059818" y="1057717"/>
            <a:ext cx="9100573" cy="369332"/>
          </a:xfrm>
          <a:prstGeom prst="rect">
            <a:avLst/>
          </a:prstGeom>
          <a:noFill/>
        </p:spPr>
        <p:txBody>
          <a:bodyPr wrap="square" rtlCol="0">
            <a:spAutoFit/>
          </a:bodyPr>
          <a:lstStyle/>
          <a:p>
            <a:r>
              <a:rPr lang="en-US" altLang="zh-CN" dirty="0" err="1"/>
              <a:t>linux</a:t>
            </a:r>
            <a:r>
              <a:rPr lang="zh-CN" altLang="en-US" dirty="0"/>
              <a:t>内核实现了六种</a:t>
            </a:r>
            <a:r>
              <a:rPr lang="en-US" altLang="zh-CN" dirty="0"/>
              <a:t>namespace,</a:t>
            </a:r>
            <a:r>
              <a:rPr lang="zh-CN" altLang="en-US" dirty="0"/>
              <a:t>如下图所示：</a:t>
            </a:r>
          </a:p>
        </p:txBody>
      </p:sp>
    </p:spTree>
    <p:extLst>
      <p:ext uri="{BB962C8B-B14F-4D97-AF65-F5344CB8AC3E}">
        <p14:creationId xmlns:p14="http://schemas.microsoft.com/office/powerpoint/2010/main" val="292626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4" name="表格 3">
            <a:extLst>
              <a:ext uri="{FF2B5EF4-FFF2-40B4-BE49-F238E27FC236}">
                <a16:creationId xmlns:a16="http://schemas.microsoft.com/office/drawing/2014/main" id="{58AA6949-A6FE-461F-B6ED-A6A8386FCEF9}"/>
              </a:ext>
            </a:extLst>
          </p:cNvPr>
          <p:cNvGraphicFramePr>
            <a:graphicFrameLocks noGrp="1"/>
          </p:cNvGraphicFramePr>
          <p:nvPr>
            <p:extLst>
              <p:ext uri="{D42A27DB-BD31-4B8C-83A1-F6EECF244321}">
                <p14:modId xmlns:p14="http://schemas.microsoft.com/office/powerpoint/2010/main" val="2363493450"/>
              </p:ext>
            </p:extLst>
          </p:nvPr>
        </p:nvGraphicFramePr>
        <p:xfrm>
          <a:off x="1092051" y="1356360"/>
          <a:ext cx="8900708" cy="4145280"/>
        </p:xfrm>
        <a:graphic>
          <a:graphicData uri="http://schemas.openxmlformats.org/drawingml/2006/table">
            <a:tbl>
              <a:tblPr firstRow="1" bandRow="1">
                <a:tableStyleId>{5C22544A-7EE6-4342-B048-85BDC9FD1C3A}</a:tableStyleId>
              </a:tblPr>
              <a:tblGrid>
                <a:gridCol w="2225177">
                  <a:extLst>
                    <a:ext uri="{9D8B030D-6E8A-4147-A177-3AD203B41FA5}">
                      <a16:colId xmlns:a16="http://schemas.microsoft.com/office/drawing/2014/main" val="1854764143"/>
                    </a:ext>
                  </a:extLst>
                </a:gridCol>
                <a:gridCol w="2225177">
                  <a:extLst>
                    <a:ext uri="{9D8B030D-6E8A-4147-A177-3AD203B41FA5}">
                      <a16:colId xmlns:a16="http://schemas.microsoft.com/office/drawing/2014/main" val="619804681"/>
                    </a:ext>
                  </a:extLst>
                </a:gridCol>
                <a:gridCol w="2225177">
                  <a:extLst>
                    <a:ext uri="{9D8B030D-6E8A-4147-A177-3AD203B41FA5}">
                      <a16:colId xmlns:a16="http://schemas.microsoft.com/office/drawing/2014/main" val="2800366754"/>
                    </a:ext>
                  </a:extLst>
                </a:gridCol>
                <a:gridCol w="2225177">
                  <a:extLst>
                    <a:ext uri="{9D8B030D-6E8A-4147-A177-3AD203B41FA5}">
                      <a16:colId xmlns:a16="http://schemas.microsoft.com/office/drawing/2014/main" val="952549269"/>
                    </a:ext>
                  </a:extLst>
                </a:gridCol>
              </a:tblGrid>
              <a:tr h="0">
                <a:tc>
                  <a:txBody>
                    <a:bodyPr/>
                    <a:lstStyle/>
                    <a:p>
                      <a:pPr algn="l"/>
                      <a:r>
                        <a:rPr lang="en-US" sz="1100" b="1" dirty="0">
                          <a:effectLst/>
                        </a:rPr>
                        <a:t>namespace</a:t>
                      </a:r>
                    </a:p>
                  </a:txBody>
                  <a:tcPr marL="123825" marR="123825" marT="57150" marB="57150" anchor="ctr"/>
                </a:tc>
                <a:tc>
                  <a:txBody>
                    <a:bodyPr/>
                    <a:lstStyle/>
                    <a:p>
                      <a:pPr algn="l"/>
                      <a:r>
                        <a:rPr lang="zh-CN" altLang="en-US" sz="1100" b="1">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dirty="0">
                          <a:effectLst/>
                        </a:rPr>
                        <a:t>在容器语境下的隔离效果</a:t>
                      </a:r>
                    </a:p>
                  </a:txBody>
                  <a:tcPr marL="123825" marR="123825" marT="57150" marB="57150" anchor="ctr"/>
                </a:tc>
                <a:extLst>
                  <a:ext uri="{0D108BD9-81ED-4DB2-BD59-A6C34878D82A}">
                    <a16:rowId xmlns:a16="http://schemas.microsoft.com/office/drawing/2014/main" val="580257389"/>
                  </a:ext>
                </a:extLst>
              </a:tr>
              <a:tr h="1239146">
                <a:tc>
                  <a:txBody>
                    <a:bodyPr/>
                    <a:lstStyle/>
                    <a:p>
                      <a:pPr algn="l"/>
                      <a:r>
                        <a:rPr lang="en-US" sz="1100" b="1" dirty="0">
                          <a:effectLst/>
                        </a:rPr>
                        <a:t>PID namespaces</a:t>
                      </a:r>
                      <a:endParaRPr lang="en-US" sz="1100" dirty="0">
                        <a:effectLst/>
                      </a:endParaRPr>
                    </a:p>
                  </a:txBody>
                  <a:tcPr marL="123825" marR="123825" marT="57150" marB="57150" anchor="ctr"/>
                </a:tc>
                <a:tc>
                  <a:txBody>
                    <a:bodyPr/>
                    <a:lstStyle/>
                    <a:p>
                      <a:pPr algn="l"/>
                      <a:r>
                        <a:rPr lang="en-US" sz="1100" dirty="0">
                          <a:effectLst/>
                        </a:rPr>
                        <a:t>Linux 2.6.24</a:t>
                      </a:r>
                    </a:p>
                  </a:txBody>
                  <a:tcPr marL="123825" marR="123825" marT="57150" marB="57150" anchor="ctr"/>
                </a:tc>
                <a:tc>
                  <a:txBody>
                    <a:bodyPr/>
                    <a:lstStyle/>
                    <a:p>
                      <a:pPr algn="l"/>
                      <a:r>
                        <a:rPr lang="zh-CN" altLang="en-US" sz="1100">
                          <a:effectLst/>
                        </a:rPr>
                        <a:t>进程 </a:t>
                      </a:r>
                      <a:r>
                        <a:rPr lang="en-US" sz="1100">
                          <a:effectLst/>
                        </a:rPr>
                        <a:t>ID </a:t>
                      </a:r>
                      <a:r>
                        <a:rPr lang="zh-CN" altLang="en-US" sz="1100">
                          <a:effectLst/>
                        </a:rPr>
                        <a:t>数字空间 （</a:t>
                      </a:r>
                      <a:r>
                        <a:rPr lang="en-US" sz="1100">
                          <a:effectLst/>
                        </a:rPr>
                        <a:t>process ID number space）</a:t>
                      </a:r>
                    </a:p>
                  </a:txBody>
                  <a:tcPr marL="123825" marR="123825" marT="57150" marB="57150" anchor="ctr"/>
                </a:tc>
                <a:tc>
                  <a:txBody>
                    <a:bodyPr/>
                    <a:lstStyle/>
                    <a:p>
                      <a:pPr algn="l"/>
                      <a:r>
                        <a:rPr lang="zh-CN" altLang="en-US" sz="1100">
                          <a:effectLst/>
                        </a:rPr>
                        <a:t>每个 </a:t>
                      </a:r>
                      <a:r>
                        <a:rPr lang="en-US" altLang="zh-CN" sz="1100">
                          <a:effectLst/>
                        </a:rPr>
                        <a:t>PID namespace </a:t>
                      </a:r>
                      <a:r>
                        <a:rPr lang="zh-CN" altLang="en-US" sz="1100">
                          <a:effectLst/>
                        </a:rPr>
                        <a:t>中的进程可以有其独立的 </a:t>
                      </a:r>
                      <a:r>
                        <a:rPr lang="en-US" altLang="zh-CN" sz="1100">
                          <a:effectLst/>
                        </a:rPr>
                        <a:t>PID</a:t>
                      </a:r>
                      <a:r>
                        <a:rPr lang="zh-CN" altLang="en-US" sz="1100">
                          <a:effectLst/>
                        </a:rPr>
                        <a:t>； 每个容器可以有其 </a:t>
                      </a:r>
                      <a:r>
                        <a:rPr lang="en-US" altLang="zh-CN" sz="1100">
                          <a:effectLst/>
                        </a:rPr>
                        <a:t>PID </a:t>
                      </a:r>
                      <a:r>
                        <a:rPr lang="zh-CN" altLang="en-US" sz="1100">
                          <a:effectLst/>
                        </a:rPr>
                        <a:t>为 </a:t>
                      </a:r>
                      <a:r>
                        <a:rPr lang="en-US" altLang="zh-CN" sz="1100">
                          <a:effectLst/>
                        </a:rPr>
                        <a:t>1 </a:t>
                      </a:r>
                      <a:r>
                        <a:rPr lang="zh-CN" altLang="en-US" sz="1100">
                          <a:effectLst/>
                        </a:rPr>
                        <a:t>的</a:t>
                      </a:r>
                      <a:r>
                        <a:rPr lang="en-US" altLang="zh-CN" sz="1100">
                          <a:effectLst/>
                        </a:rPr>
                        <a:t>root </a:t>
                      </a:r>
                      <a:r>
                        <a:rPr lang="zh-CN" altLang="en-US" sz="1100">
                          <a:effectLst/>
                        </a:rPr>
                        <a:t>进程；也使得容器可以在不同的 </a:t>
                      </a:r>
                      <a:r>
                        <a:rPr lang="en-US" altLang="zh-CN" sz="1100">
                          <a:effectLst/>
                        </a:rPr>
                        <a:t>host </a:t>
                      </a:r>
                      <a:r>
                        <a:rPr lang="zh-CN" altLang="en-US" sz="1100">
                          <a:effectLst/>
                        </a:rPr>
                        <a:t>之间迁移，因为 </a:t>
                      </a:r>
                      <a:r>
                        <a:rPr lang="en-US" altLang="zh-CN" sz="1100">
                          <a:effectLst/>
                        </a:rPr>
                        <a:t>namespace </a:t>
                      </a:r>
                      <a:r>
                        <a:rPr lang="zh-CN" altLang="en-US" sz="1100">
                          <a:effectLst/>
                        </a:rPr>
                        <a:t>中的进程 </a:t>
                      </a:r>
                      <a:r>
                        <a:rPr lang="en-US" altLang="zh-CN" sz="1100">
                          <a:effectLst/>
                        </a:rPr>
                        <a:t>ID </a:t>
                      </a:r>
                      <a:r>
                        <a:rPr lang="zh-CN" altLang="en-US" sz="1100">
                          <a:effectLst/>
                        </a:rPr>
                        <a:t>和 </a:t>
                      </a:r>
                      <a:r>
                        <a:rPr lang="en-US" altLang="zh-CN" sz="1100">
                          <a:effectLst/>
                        </a:rPr>
                        <a:t>host </a:t>
                      </a:r>
                      <a:r>
                        <a:rPr lang="zh-CN" altLang="en-US" sz="1100">
                          <a:effectLst/>
                        </a:rPr>
                        <a:t>无关了。这也使得容器中的每个进程有两个</a:t>
                      </a:r>
                      <a:r>
                        <a:rPr lang="en-US" altLang="zh-CN" sz="1100">
                          <a:effectLst/>
                        </a:rPr>
                        <a:t>PID</a:t>
                      </a:r>
                      <a:r>
                        <a:rPr lang="zh-CN" altLang="en-US" sz="1100">
                          <a:effectLst/>
                        </a:rPr>
                        <a:t>：容器中的 </a:t>
                      </a:r>
                      <a:r>
                        <a:rPr lang="en-US" altLang="zh-CN" sz="1100">
                          <a:effectLst/>
                        </a:rPr>
                        <a:t>PID </a:t>
                      </a:r>
                      <a:r>
                        <a:rPr lang="zh-CN" altLang="en-US" sz="1100">
                          <a:effectLst/>
                        </a:rPr>
                        <a:t>和 </a:t>
                      </a:r>
                      <a:r>
                        <a:rPr lang="en-US" altLang="zh-CN" sz="1100">
                          <a:effectLst/>
                        </a:rPr>
                        <a:t>host </a:t>
                      </a:r>
                      <a:r>
                        <a:rPr lang="zh-CN" altLang="en-US" sz="1100">
                          <a:effectLst/>
                        </a:rPr>
                        <a:t>上的 </a:t>
                      </a:r>
                      <a:r>
                        <a:rPr lang="en-US" altLang="zh-CN" sz="1100">
                          <a:effectLst/>
                        </a:rPr>
                        <a:t>PID</a:t>
                      </a:r>
                      <a:r>
                        <a:rPr lang="zh-CN" altLang="en-US" sz="1100">
                          <a:effectLst/>
                        </a:rPr>
                        <a:t>。</a:t>
                      </a:r>
                    </a:p>
                  </a:txBody>
                  <a:tcPr marL="123825" marR="123825" marT="57150" marB="57150" anchor="ctr"/>
                </a:tc>
                <a:extLst>
                  <a:ext uri="{0D108BD9-81ED-4DB2-BD59-A6C34878D82A}">
                    <a16:rowId xmlns:a16="http://schemas.microsoft.com/office/drawing/2014/main" val="1577397561"/>
                  </a:ext>
                </a:extLst>
              </a:tr>
              <a:tr h="775126">
                <a:tc>
                  <a:txBody>
                    <a:bodyPr/>
                    <a:lstStyle/>
                    <a:p>
                      <a:pPr algn="l"/>
                      <a:r>
                        <a:rPr lang="en-US" sz="1100" b="1">
                          <a:effectLst/>
                        </a:rPr>
                        <a:t>Network namespaces</a:t>
                      </a:r>
                      <a:endParaRPr lang="en-US" sz="1100">
                        <a:effectLst/>
                      </a:endParaRPr>
                    </a:p>
                  </a:txBody>
                  <a:tcPr marL="123825" marR="123825" marT="57150" marB="57150" anchor="ctr"/>
                </a:tc>
                <a:tc>
                  <a:txBody>
                    <a:bodyPr/>
                    <a:lstStyle/>
                    <a:p>
                      <a:pPr algn="l"/>
                      <a:r>
                        <a:rPr lang="zh-CN" altLang="en-US" sz="1100">
                          <a:effectLst/>
                        </a:rPr>
                        <a:t>始于</a:t>
                      </a:r>
                      <a:r>
                        <a:rPr lang="en-US" sz="1100">
                          <a:effectLst/>
                        </a:rPr>
                        <a:t>Linux 2.6.24 </a:t>
                      </a:r>
                      <a:r>
                        <a:rPr lang="zh-CN" altLang="en-US" sz="1100">
                          <a:effectLst/>
                        </a:rPr>
                        <a:t>完成于 </a:t>
                      </a:r>
                      <a:r>
                        <a:rPr lang="en-US" sz="1100">
                          <a:effectLst/>
                        </a:rPr>
                        <a:t>Linux 2.6.29</a:t>
                      </a:r>
                    </a:p>
                  </a:txBody>
                  <a:tcPr marL="123825" marR="123825" marT="57150" marB="57150" anchor="ctr"/>
                </a:tc>
                <a:tc>
                  <a:txBody>
                    <a:bodyPr/>
                    <a:lstStyle/>
                    <a:p>
                      <a:pPr algn="l"/>
                      <a:r>
                        <a:rPr lang="zh-CN" altLang="en-US" sz="1100">
                          <a:effectLst/>
                        </a:rPr>
                        <a:t>网络相关的系统资源</a:t>
                      </a:r>
                    </a:p>
                  </a:txBody>
                  <a:tcPr marL="123825" marR="123825" marT="57150" marB="57150" anchor="ctr"/>
                </a:tc>
                <a:tc>
                  <a:txBody>
                    <a:bodyPr/>
                    <a:lstStyle/>
                    <a:p>
                      <a:pPr algn="l"/>
                      <a:r>
                        <a:rPr lang="zh-CN" altLang="en-US" sz="1100">
                          <a:effectLst/>
                        </a:rPr>
                        <a:t>每个容器用有其独立的网络设备，</a:t>
                      </a:r>
                      <a:r>
                        <a:rPr lang="en-US" altLang="zh-CN" sz="1100">
                          <a:effectLst/>
                        </a:rPr>
                        <a:t>IP </a:t>
                      </a:r>
                      <a:r>
                        <a:rPr lang="zh-CN" altLang="en-US" sz="1100">
                          <a:effectLst/>
                        </a:rPr>
                        <a:t>地址，</a:t>
                      </a:r>
                      <a:r>
                        <a:rPr lang="en-US" altLang="zh-CN" sz="1100">
                          <a:effectLst/>
                        </a:rPr>
                        <a:t>IP </a:t>
                      </a:r>
                      <a:r>
                        <a:rPr lang="zh-CN" altLang="en-US" sz="1100">
                          <a:effectLst/>
                        </a:rPr>
                        <a:t>路由表，</a:t>
                      </a:r>
                      <a:r>
                        <a:rPr lang="en-US" altLang="zh-CN" sz="1100">
                          <a:effectLst/>
                        </a:rPr>
                        <a:t>/proc/net </a:t>
                      </a:r>
                      <a:r>
                        <a:rPr lang="zh-CN" altLang="en-US" sz="1100">
                          <a:effectLst/>
                        </a:rPr>
                        <a:t>目录，端口号等等。这也使得一个 </a:t>
                      </a:r>
                      <a:r>
                        <a:rPr lang="en-US" altLang="zh-CN" sz="1100">
                          <a:effectLst/>
                        </a:rPr>
                        <a:t>host </a:t>
                      </a:r>
                      <a:r>
                        <a:rPr lang="zh-CN" altLang="en-US" sz="1100">
                          <a:effectLst/>
                        </a:rPr>
                        <a:t>上多个容器内的同一个应用都绑定到各自容器的 </a:t>
                      </a:r>
                      <a:r>
                        <a:rPr lang="en-US" altLang="zh-CN" sz="1100">
                          <a:effectLst/>
                        </a:rPr>
                        <a:t>80 </a:t>
                      </a:r>
                      <a:r>
                        <a:rPr lang="zh-CN" altLang="en-US" sz="1100">
                          <a:effectLst/>
                        </a:rPr>
                        <a:t>端口上。</a:t>
                      </a:r>
                    </a:p>
                  </a:txBody>
                  <a:tcPr marL="123825" marR="123825" marT="57150" marB="57150" anchor="ctr"/>
                </a:tc>
                <a:extLst>
                  <a:ext uri="{0D108BD9-81ED-4DB2-BD59-A6C34878D82A}">
                    <a16:rowId xmlns:a16="http://schemas.microsoft.com/office/drawing/2014/main" val="2236435438"/>
                  </a:ext>
                </a:extLst>
              </a:tr>
              <a:tr h="891131">
                <a:tc>
                  <a:txBody>
                    <a:bodyPr/>
                    <a:lstStyle/>
                    <a:p>
                      <a:pPr algn="l"/>
                      <a:r>
                        <a:rPr lang="en-US" sz="1100" b="1">
                          <a:effectLst/>
                        </a:rPr>
                        <a:t>User namespaces</a:t>
                      </a:r>
                      <a:endParaRPr lang="en-US" sz="1100">
                        <a:effectLst/>
                      </a:endParaRPr>
                    </a:p>
                  </a:txBody>
                  <a:tcPr marL="123825" marR="123825" marT="57150" marB="57150" anchor="ctr"/>
                </a:tc>
                <a:tc>
                  <a:txBody>
                    <a:bodyPr/>
                    <a:lstStyle/>
                    <a:p>
                      <a:pPr algn="l"/>
                      <a:r>
                        <a:rPr lang="zh-CN" altLang="en-US" sz="1100">
                          <a:effectLst/>
                        </a:rPr>
                        <a:t>始于 </a:t>
                      </a:r>
                      <a:r>
                        <a:rPr lang="en-US" sz="1100">
                          <a:effectLst/>
                        </a:rPr>
                        <a:t>Linux 2.6.23 </a:t>
                      </a:r>
                      <a:r>
                        <a:rPr lang="zh-CN" altLang="en-US" sz="1100">
                          <a:effectLst/>
                        </a:rPr>
                        <a:t>完成于 </a:t>
                      </a:r>
                      <a:r>
                        <a:rPr lang="en-US" sz="1100">
                          <a:effectLst/>
                        </a:rPr>
                        <a:t>Linux 3.8)</a:t>
                      </a:r>
                    </a:p>
                  </a:txBody>
                  <a:tcPr marL="123825" marR="123825" marT="57150" marB="57150" anchor="ctr"/>
                </a:tc>
                <a:tc>
                  <a:txBody>
                    <a:bodyPr/>
                    <a:lstStyle/>
                    <a:p>
                      <a:pPr algn="l"/>
                      <a:r>
                        <a:rPr lang="zh-CN" altLang="en-US" sz="1100">
                          <a:effectLst/>
                        </a:rPr>
                        <a:t>用户和组 </a:t>
                      </a:r>
                      <a:r>
                        <a:rPr lang="en-US" altLang="zh-CN" sz="1100">
                          <a:effectLst/>
                        </a:rPr>
                        <a:t>ID </a:t>
                      </a:r>
                      <a:r>
                        <a:rPr lang="zh-CN" altLang="en-US" sz="1100">
                          <a:effectLst/>
                        </a:rPr>
                        <a:t>空间</a:t>
                      </a:r>
                    </a:p>
                  </a:txBody>
                  <a:tcPr marL="123825" marR="123825" marT="57150" marB="57150" anchor="ctr"/>
                </a:tc>
                <a:tc>
                  <a:txBody>
                    <a:bodyPr/>
                    <a:lstStyle/>
                    <a:p>
                      <a:pPr algn="l"/>
                      <a:r>
                        <a:rPr lang="zh-CN" altLang="en-US" sz="1100" dirty="0">
                          <a:effectLst/>
                        </a:rPr>
                        <a:t>在 </a:t>
                      </a:r>
                      <a:r>
                        <a:rPr lang="en-US" sz="1100" dirty="0">
                          <a:effectLst/>
                        </a:rPr>
                        <a:t>user namespace </a:t>
                      </a:r>
                      <a:r>
                        <a:rPr lang="zh-CN" altLang="en-US" sz="1100" dirty="0">
                          <a:effectLst/>
                        </a:rPr>
                        <a:t>中的进程的用户和组 </a:t>
                      </a:r>
                      <a:r>
                        <a:rPr lang="en-US" sz="1100" dirty="0">
                          <a:effectLst/>
                        </a:rPr>
                        <a:t>ID </a:t>
                      </a:r>
                      <a:r>
                        <a:rPr lang="zh-CN" altLang="en-US" sz="1100" dirty="0">
                          <a:effectLst/>
                        </a:rPr>
                        <a:t>可以和在 </a:t>
                      </a:r>
                      <a:r>
                        <a:rPr lang="en-US" sz="1100" dirty="0">
                          <a:effectLst/>
                        </a:rPr>
                        <a:t>host </a:t>
                      </a:r>
                      <a:r>
                        <a:rPr lang="zh-CN" altLang="en-US" sz="1100" dirty="0">
                          <a:effectLst/>
                        </a:rPr>
                        <a:t>上不同； 每个 </a:t>
                      </a:r>
                      <a:r>
                        <a:rPr lang="en-US" sz="1100" dirty="0">
                          <a:effectLst/>
                        </a:rPr>
                        <a:t>container </a:t>
                      </a:r>
                      <a:r>
                        <a:rPr lang="zh-CN" altLang="en-US" sz="1100" dirty="0">
                          <a:effectLst/>
                        </a:rPr>
                        <a:t>可以有不同的 </a:t>
                      </a:r>
                      <a:r>
                        <a:rPr lang="en-US" sz="1100" dirty="0">
                          <a:effectLst/>
                        </a:rPr>
                        <a:t>user </a:t>
                      </a:r>
                      <a:r>
                        <a:rPr lang="zh-CN" altLang="en-US" sz="1100" dirty="0">
                          <a:effectLst/>
                        </a:rPr>
                        <a:t>和 </a:t>
                      </a:r>
                      <a:r>
                        <a:rPr lang="en-US" sz="1100" dirty="0">
                          <a:effectLst/>
                        </a:rPr>
                        <a:t>group id；</a:t>
                      </a:r>
                      <a:r>
                        <a:rPr lang="zh-CN" altLang="en-US" sz="1100" dirty="0">
                          <a:effectLst/>
                        </a:rPr>
                        <a:t>一个 </a:t>
                      </a:r>
                      <a:r>
                        <a:rPr lang="en-US" sz="1100" dirty="0">
                          <a:effectLst/>
                        </a:rPr>
                        <a:t>host </a:t>
                      </a:r>
                      <a:r>
                        <a:rPr lang="zh-CN" altLang="en-US" sz="1100" dirty="0">
                          <a:effectLst/>
                        </a:rPr>
                        <a:t>上的非特权用户可以成为 </a:t>
                      </a:r>
                      <a:r>
                        <a:rPr lang="en-US" sz="1100" dirty="0">
                          <a:effectLst/>
                        </a:rPr>
                        <a:t>user namespace </a:t>
                      </a:r>
                      <a:r>
                        <a:rPr lang="zh-CN" altLang="en-US" sz="1100" dirty="0">
                          <a:effectLst/>
                        </a:rPr>
                        <a:t>中的特权用户；</a:t>
                      </a:r>
                    </a:p>
                  </a:txBody>
                  <a:tcPr marL="123825" marR="123825" marT="57150" marB="57150" anchor="ctr"/>
                </a:tc>
                <a:extLst>
                  <a:ext uri="{0D108BD9-81ED-4DB2-BD59-A6C34878D82A}">
                    <a16:rowId xmlns:a16="http://schemas.microsoft.com/office/drawing/2014/main" val="3440818360"/>
                  </a:ext>
                </a:extLst>
              </a:tr>
            </a:tbl>
          </a:graphicData>
        </a:graphic>
      </p:graphicFrame>
    </p:spTree>
    <p:extLst>
      <p:ext uri="{BB962C8B-B14F-4D97-AF65-F5344CB8AC3E}">
        <p14:creationId xmlns:p14="http://schemas.microsoft.com/office/powerpoint/2010/main" val="376788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a:t>
            </a:r>
            <a:r>
              <a:rPr lang="en-US" altLang="zh-CN" sz="1800" dirty="0" err="1"/>
              <a:t>CGroups</a:t>
            </a:r>
            <a:endParaRPr lang="en-US" altLang="zh-CN" sz="1800" dirty="0"/>
          </a:p>
          <a:p>
            <a:pPr marL="0" indent="0">
              <a:buNone/>
            </a:pPr>
            <a:r>
              <a:rPr lang="en-US" altLang="zh-CN" sz="1800" dirty="0"/>
              <a:t>Docker </a:t>
            </a:r>
            <a:r>
              <a:rPr lang="zh-CN" altLang="en-US" sz="1800" dirty="0"/>
              <a:t>容器使用 </a:t>
            </a:r>
            <a:r>
              <a:rPr lang="en-US" altLang="zh-CN" sz="1800" dirty="0" err="1"/>
              <a:t>linux</a:t>
            </a:r>
            <a:r>
              <a:rPr lang="en-US" altLang="zh-CN" sz="1800" dirty="0"/>
              <a:t> namespace </a:t>
            </a:r>
            <a:r>
              <a:rPr lang="zh-CN" altLang="en-US" sz="1800" dirty="0"/>
              <a:t>来隔离其运行环境，使得容器中的进程看起来就像爱一个独立环境中运行一样。但是，光有运行环境隔离还不够，因为这些进程还是可以不受限制地使用系统资源，比如网络、磁盘、</a:t>
            </a:r>
            <a:r>
              <a:rPr lang="en-US" altLang="zh-CN" sz="1800" dirty="0"/>
              <a:t>CPU</a:t>
            </a:r>
            <a:r>
              <a:rPr lang="zh-CN" altLang="en-US" sz="1800" dirty="0"/>
              <a:t>以及内存等。关于其目的，一方面，是为了防止它占用了太多的资源而影响到其它进程；另一方面，在系统资源耗尽的时候，</a:t>
            </a:r>
            <a:r>
              <a:rPr lang="en-US" altLang="zh-CN" sz="1800" dirty="0" err="1"/>
              <a:t>linux</a:t>
            </a:r>
            <a:r>
              <a:rPr lang="en-US" altLang="zh-CN" sz="1800" dirty="0"/>
              <a:t> </a:t>
            </a:r>
            <a:r>
              <a:rPr lang="zh-CN" altLang="en-US" sz="1800" dirty="0"/>
              <a:t>内核会触发 </a:t>
            </a:r>
            <a:r>
              <a:rPr lang="en-US" altLang="zh-CN" sz="1800" dirty="0"/>
              <a:t>OOM</a:t>
            </a:r>
            <a:r>
              <a:rPr lang="zh-CN" altLang="en-US" sz="1800" dirty="0"/>
              <a:t>，这会让一些被杀掉的进程成了无辜的替死鬼。因此，为了让容器中的进程更加可控，</a:t>
            </a:r>
            <a:r>
              <a:rPr lang="en-US" altLang="zh-CN" sz="1800" dirty="0"/>
              <a:t>Docker </a:t>
            </a:r>
            <a:r>
              <a:rPr lang="zh-CN" altLang="en-US" sz="1800" dirty="0"/>
              <a:t>使用 </a:t>
            </a:r>
            <a:r>
              <a:rPr lang="en-US" altLang="zh-CN" sz="1800" dirty="0"/>
              <a:t>Linux </a:t>
            </a:r>
            <a:r>
              <a:rPr lang="en-US" altLang="zh-CN" sz="1800" dirty="0" err="1"/>
              <a:t>cgroups</a:t>
            </a:r>
            <a:r>
              <a:rPr lang="en-US" altLang="zh-CN" sz="1800" dirty="0"/>
              <a:t> </a:t>
            </a:r>
            <a:r>
              <a:rPr lang="zh-CN" altLang="en-US" sz="1800" dirty="0"/>
              <a:t>来限制容器中的进程允许使用的系统资源。 </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80682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Mesos</a:t>
            </a:r>
          </a:p>
          <a:p>
            <a:pPr marL="0" indent="0">
              <a:buNone/>
            </a:pPr>
            <a:r>
              <a:rPr lang="en-US" altLang="zh-CN" sz="1800" dirty="0"/>
              <a:t>Mesos</a:t>
            </a:r>
            <a:r>
              <a:rPr lang="zh-CN" altLang="en-US" sz="1800" dirty="0"/>
              <a:t>是一个开源的分布式弹性资源管理系统。目前，</a:t>
            </a:r>
            <a:r>
              <a:rPr lang="en-US" altLang="zh-CN" sz="1800" dirty="0"/>
              <a:t>Twitter</a:t>
            </a:r>
            <a:r>
              <a:rPr lang="zh-CN" altLang="en-US" sz="1800" dirty="0"/>
              <a:t>、</a:t>
            </a:r>
            <a:r>
              <a:rPr lang="en-US" altLang="zh-CN" sz="1800" dirty="0"/>
              <a:t>Apple</a:t>
            </a:r>
            <a:r>
              <a:rPr lang="zh-CN" altLang="en-US" sz="1800" dirty="0"/>
              <a:t>等公司在大量使用</a:t>
            </a:r>
            <a:r>
              <a:rPr lang="en-US" altLang="zh-CN" sz="1800" dirty="0"/>
              <a:t>Mesos</a:t>
            </a:r>
            <a:r>
              <a:rPr lang="zh-CN" altLang="en-US" sz="1800" dirty="0"/>
              <a:t>管理集群资源。国内也有一些公司在使用</a:t>
            </a:r>
            <a:r>
              <a:rPr lang="en-US" altLang="zh-CN" sz="1800" dirty="0"/>
              <a:t>Mesos</a:t>
            </a:r>
            <a:r>
              <a:rPr lang="zh-CN" altLang="en-US" sz="1800" dirty="0"/>
              <a:t>，比如豆瓣、爱奇艺等。</a:t>
            </a:r>
          </a:p>
          <a:p>
            <a:pPr marL="0" indent="0">
              <a:buNone/>
            </a:pPr>
            <a:r>
              <a:rPr lang="en-US" altLang="zh-CN" sz="1800" dirty="0"/>
              <a:t>Mesos</a:t>
            </a:r>
            <a:r>
              <a:rPr lang="zh-CN" altLang="en-US" sz="1800" dirty="0"/>
              <a:t>是仿照</a:t>
            </a:r>
            <a:r>
              <a:rPr lang="en-US" altLang="zh-CN" sz="1800" dirty="0"/>
              <a:t>Google</a:t>
            </a:r>
            <a:r>
              <a:rPr lang="zh-CN" altLang="en-US" sz="1800" dirty="0"/>
              <a:t>内部的资源管理系统</a:t>
            </a:r>
            <a:r>
              <a:rPr lang="en-US" altLang="zh-CN" sz="1800" dirty="0"/>
              <a:t>Borg</a:t>
            </a:r>
            <a:r>
              <a:rPr lang="zh-CN" altLang="en-US" sz="1800" dirty="0"/>
              <a:t>实现的。</a:t>
            </a:r>
            <a:r>
              <a:rPr lang="en-US" altLang="zh-CN" sz="1800" dirty="0"/>
              <a:t>Mesos</a:t>
            </a:r>
            <a:r>
              <a:rPr lang="zh-CN" altLang="en-US" sz="1800" dirty="0"/>
              <a:t>对</a:t>
            </a:r>
            <a:r>
              <a:rPr lang="en-US" altLang="zh-CN" sz="1800" dirty="0"/>
              <a:t>Docker</a:t>
            </a:r>
            <a:r>
              <a:rPr lang="zh-CN" altLang="en-US" sz="1800" dirty="0"/>
              <a:t>的支持较好，其采用的资源分配算法叫做</a:t>
            </a:r>
            <a:r>
              <a:rPr lang="en-US" altLang="zh-CN" sz="1800" dirty="0"/>
              <a:t>DRF</a:t>
            </a:r>
            <a:r>
              <a:rPr lang="zh-CN" altLang="en-US" sz="1800" dirty="0"/>
              <a:t>。</a:t>
            </a:r>
            <a:endParaRPr lang="en-US" altLang="zh-CN" sz="1800" dirty="0"/>
          </a:p>
          <a:p>
            <a:pPr marL="0" indent="0">
              <a:buNone/>
            </a:pPr>
            <a:endParaRPr lang="en-US" altLang="zh-CN" sz="1800" dirty="0"/>
          </a:p>
          <a:p>
            <a:pPr marL="0" indent="0">
              <a:buNone/>
            </a:pPr>
            <a:r>
              <a:rPr lang="en-US" altLang="zh-CN" sz="1800" dirty="0"/>
              <a:t>Chronos</a:t>
            </a:r>
          </a:p>
          <a:p>
            <a:pPr marL="0" indent="0">
              <a:buNone/>
            </a:pPr>
            <a:r>
              <a:rPr lang="en-US" altLang="zh-CN" sz="1800" dirty="0"/>
              <a:t>Chronos</a:t>
            </a:r>
            <a:r>
              <a:rPr lang="zh-CN" altLang="en-US" sz="1800" dirty="0"/>
              <a:t>是一个运行在</a:t>
            </a:r>
            <a:r>
              <a:rPr lang="en-US" altLang="zh-CN" sz="1800" dirty="0"/>
              <a:t>Mesos</a:t>
            </a:r>
            <a:r>
              <a:rPr lang="zh-CN" altLang="en-US" sz="1800" dirty="0"/>
              <a:t>之上的具有分布式容错特性的作业调度器。在</a:t>
            </a:r>
            <a:r>
              <a:rPr lang="en-US" altLang="zh-CN" sz="1800" dirty="0"/>
              <a:t>Airbnb</a:t>
            </a:r>
            <a:r>
              <a:rPr lang="zh-CN" altLang="en-US" sz="1800" dirty="0"/>
              <a:t>公司，它是</a:t>
            </a:r>
            <a:r>
              <a:rPr lang="en-US" altLang="zh-CN" sz="1800" dirty="0" err="1"/>
              <a:t>cron</a:t>
            </a:r>
            <a:r>
              <a:rPr lang="zh-CN" altLang="en-US" sz="1800" dirty="0"/>
              <a:t>的替代品。与</a:t>
            </a:r>
            <a:r>
              <a:rPr lang="en-US" altLang="zh-CN" sz="1800" dirty="0" err="1"/>
              <a:t>cron</a:t>
            </a:r>
            <a:r>
              <a:rPr lang="zh-CN" altLang="en-US" sz="1800" dirty="0"/>
              <a:t>相比，</a:t>
            </a:r>
            <a:r>
              <a:rPr lang="en-US" altLang="zh-CN" sz="1800" dirty="0"/>
              <a:t>Chronos</a:t>
            </a:r>
            <a:r>
              <a:rPr lang="zh-CN" altLang="en-US" sz="1800" dirty="0"/>
              <a:t>在很多方面具备优势。比如，它支持</a:t>
            </a:r>
            <a:r>
              <a:rPr lang="en-US" altLang="zh-CN" sz="1800" dirty="0"/>
              <a:t>ISO8601</a:t>
            </a:r>
            <a:r>
              <a:rPr lang="zh-CN" altLang="en-US" sz="1800" dirty="0"/>
              <a:t>标准，允许更灵活地定义调度时间；</a:t>
            </a:r>
            <a:r>
              <a:rPr lang="en-US" altLang="zh-CN" sz="1800" dirty="0"/>
              <a:t>Chronos</a:t>
            </a:r>
            <a:r>
              <a:rPr lang="zh-CN" altLang="en-US" sz="1800" dirty="0"/>
              <a:t>也支持任务依赖，即一个作业的开始依赖于一些任务的完成。</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8846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圆形"/>
          <p:cNvSpPr/>
          <p:nvPr/>
        </p:nvSpPr>
        <p:spPr>
          <a:xfrm>
            <a:off x="2177389" y="4313387"/>
            <a:ext cx="842501" cy="842501"/>
          </a:xfrm>
          <a:prstGeom prst="ellipse">
            <a:avLst/>
          </a:prstGeom>
          <a:solidFill>
            <a:schemeClr val="accent4">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06" name="圆形"/>
          <p:cNvSpPr/>
          <p:nvPr/>
        </p:nvSpPr>
        <p:spPr>
          <a:xfrm>
            <a:off x="9180099" y="2063954"/>
            <a:ext cx="842501" cy="842501"/>
          </a:xfrm>
          <a:prstGeom prst="ellipse">
            <a:avLst/>
          </a:prstGeom>
          <a:solidFill>
            <a:srgbClr val="4285F4"/>
          </a:solidFill>
          <a:ln w="12700">
            <a:miter lim="400000"/>
          </a:ln>
        </p:spPr>
        <p:txBody>
          <a:bodyPr lIns="22860" rIns="22860" anchor="ctr"/>
          <a:lstStyle/>
          <a:p>
            <a:pPr algn="ctr">
              <a:defRPr>
                <a:solidFill>
                  <a:srgbClr val="FFFFFF"/>
                </a:solidFill>
              </a:defRPr>
            </a:pPr>
            <a:endParaRPr sz="900"/>
          </a:p>
        </p:txBody>
      </p:sp>
      <p:sp>
        <p:nvSpPr>
          <p:cNvPr id="307" name="圆形"/>
          <p:cNvSpPr/>
          <p:nvPr/>
        </p:nvSpPr>
        <p:spPr>
          <a:xfrm>
            <a:off x="2177389" y="2063954"/>
            <a:ext cx="842501" cy="842501"/>
          </a:xfrm>
          <a:prstGeom prst="ellipse">
            <a:avLst/>
          </a:prstGeom>
          <a:solidFill>
            <a:srgbClr val="37CB83"/>
          </a:solidFill>
          <a:ln w="12700">
            <a:miter lim="400000"/>
          </a:ln>
        </p:spPr>
        <p:txBody>
          <a:bodyPr lIns="22860" rIns="22860" anchor="ctr"/>
          <a:lstStyle/>
          <a:p>
            <a:pPr algn="ctr">
              <a:defRPr>
                <a:solidFill>
                  <a:srgbClr val="FFFFFF"/>
                </a:solidFill>
              </a:defRPr>
            </a:pPr>
            <a:endParaRPr sz="900" dirty="0"/>
          </a:p>
        </p:txBody>
      </p:sp>
      <p:sp>
        <p:nvSpPr>
          <p:cNvPr id="321" name="圆形"/>
          <p:cNvSpPr/>
          <p:nvPr/>
        </p:nvSpPr>
        <p:spPr>
          <a:xfrm>
            <a:off x="5686476" y="2063954"/>
            <a:ext cx="842501" cy="842501"/>
          </a:xfrm>
          <a:prstGeom prst="ellipse">
            <a:avLst/>
          </a:prstGeom>
          <a:solidFill>
            <a:schemeClr val="accent2">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27" name="形状"/>
          <p:cNvSpPr/>
          <p:nvPr/>
        </p:nvSpPr>
        <p:spPr>
          <a:xfrm>
            <a:off x="5913436"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8" name="形状"/>
          <p:cNvSpPr/>
          <p:nvPr/>
        </p:nvSpPr>
        <p:spPr>
          <a:xfrm>
            <a:off x="9398325" y="2273538"/>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329" name="形状"/>
          <p:cNvSpPr/>
          <p:nvPr/>
        </p:nvSpPr>
        <p:spPr>
          <a:xfrm>
            <a:off x="9401914" y="4554179"/>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29" name="文本框 2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838894" y="515271"/>
            <a:ext cx="2514213" cy="938719"/>
          </a:xfrm>
          <a:prstGeom prst="rect">
            <a:avLst/>
          </a:prstGeom>
          <a:noFill/>
        </p:spPr>
        <p:txBody>
          <a:bodyPr wrap="square" rtlCol="0">
            <a:spAutoFit/>
          </a:bodyPr>
          <a:lstStyle/>
          <a:p>
            <a:pPr algn="ctr">
              <a:lnSpc>
                <a:spcPct val="110000"/>
              </a:lnSpc>
            </a:pPr>
            <a:r>
              <a:rPr lang="zh-CN" altLang="en-US" sz="3600" dirty="0">
                <a:solidFill>
                  <a:srgbClr val="282828"/>
                </a:solidFill>
                <a:latin typeface="微软雅黑" panose="020B0503020204020204" charset="-122"/>
                <a:ea typeface="微软雅黑" panose="020B0503020204020204" charset="-122"/>
                <a:sym typeface="+mn-ea"/>
              </a:rPr>
              <a:t>目录</a:t>
            </a:r>
            <a:endParaRPr lang="en-US" altLang="zh-CN" sz="3600" dirty="0">
              <a:solidFill>
                <a:srgbClr val="282828"/>
              </a:solidFill>
              <a:latin typeface="微软雅黑" panose="020B0503020204020204" charset="-122"/>
              <a:ea typeface="微软雅黑" panose="020B0503020204020204" charset="-122"/>
              <a:sym typeface="+mn-ea"/>
            </a:endParaRPr>
          </a:p>
          <a:p>
            <a:pPr algn="ctr">
              <a:lnSpc>
                <a:spcPct val="110000"/>
              </a:lnSpc>
            </a:pPr>
            <a:r>
              <a:rPr lang="en-US" altLang="zh-CN" sz="1400" dirty="0"/>
              <a:t>CATALOG</a:t>
            </a:r>
            <a:endParaRPr lang="zh-CN" altLang="en-US" sz="1400" dirty="0">
              <a:solidFill>
                <a:srgbClr val="282828"/>
              </a:solidFill>
              <a:latin typeface="微软雅黑" panose="020B0503020204020204" charset="-122"/>
              <a:ea typeface="微软雅黑" panose="020B0503020204020204" charset="-122"/>
            </a:endParaRPr>
          </a:p>
        </p:txBody>
      </p:sp>
      <p:sp>
        <p:nvSpPr>
          <p:cNvPr id="32" name="文本框 31"/>
          <p:cNvSpPr txBox="1"/>
          <p:nvPr/>
        </p:nvSpPr>
        <p:spPr>
          <a:xfrm>
            <a:off x="1705340"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sym typeface="Nexa Bold" charset="0"/>
              </a:rPr>
              <a:t>Docker</a:t>
            </a:r>
            <a:r>
              <a:rPr lang="zh-CN" altLang="en-US" sz="1600" dirty="0">
                <a:latin typeface="微软雅黑" panose="020B0503020204020204" charset="-122"/>
                <a:ea typeface="微软雅黑" panose="020B0503020204020204" charset="-122"/>
                <a:cs typeface="Open Sans" panose="020B0606030504020204" pitchFamily="34" charset="0"/>
                <a:sym typeface="Nexa Bold" charset="0"/>
              </a:rPr>
              <a:t>是什么？</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5" name="文本框 34"/>
          <p:cNvSpPr txBox="1"/>
          <p:nvPr/>
        </p:nvSpPr>
        <p:spPr>
          <a:xfrm>
            <a:off x="5214428" y="3099033"/>
            <a:ext cx="1786597" cy="584775"/>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为什么使用</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38" name="文本框 37"/>
          <p:cNvSpPr txBox="1"/>
          <p:nvPr/>
        </p:nvSpPr>
        <p:spPr>
          <a:xfrm>
            <a:off x="8715528"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基本概念</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1" name="文本框 40"/>
          <p:cNvSpPr txBox="1"/>
          <p:nvPr/>
        </p:nvSpPr>
        <p:spPr>
          <a:xfrm>
            <a:off x="1705340" y="5430972"/>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常用命令</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625" name="形状"/>
          <p:cNvSpPr/>
          <p:nvPr/>
        </p:nvSpPr>
        <p:spPr>
          <a:xfrm>
            <a:off x="2458873"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2" name="形状">
            <a:extLst>
              <a:ext uri="{FF2B5EF4-FFF2-40B4-BE49-F238E27FC236}">
                <a16:creationId xmlns:a16="http://schemas.microsoft.com/office/drawing/2014/main" id="{CD8F3C54-EA82-43B1-AE44-2F35998EDF93}"/>
              </a:ext>
            </a:extLst>
          </p:cNvPr>
          <p:cNvSpPr/>
          <p:nvPr/>
        </p:nvSpPr>
        <p:spPr>
          <a:xfrm>
            <a:off x="5956336"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53" name="圆形">
            <a:extLst>
              <a:ext uri="{FF2B5EF4-FFF2-40B4-BE49-F238E27FC236}">
                <a16:creationId xmlns:a16="http://schemas.microsoft.com/office/drawing/2014/main" id="{933BCAB1-E63D-41BF-8A49-635321B11AF9}"/>
              </a:ext>
            </a:extLst>
          </p:cNvPr>
          <p:cNvSpPr/>
          <p:nvPr/>
        </p:nvSpPr>
        <p:spPr>
          <a:xfrm>
            <a:off x="5686476" y="4313387"/>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54" name="文本框 53">
            <a:extLst>
              <a:ext uri="{FF2B5EF4-FFF2-40B4-BE49-F238E27FC236}">
                <a16:creationId xmlns:a16="http://schemas.microsoft.com/office/drawing/2014/main" id="{75CA3878-B532-4AA2-BE93-40E9549DBFBC}"/>
              </a:ext>
            </a:extLst>
          </p:cNvPr>
          <p:cNvSpPr txBox="1"/>
          <p:nvPr/>
        </p:nvSpPr>
        <p:spPr>
          <a:xfrm>
            <a:off x="5214427" y="5430972"/>
            <a:ext cx="1786597" cy="338554"/>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深入理解</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55" name="形状">
            <a:extLst>
              <a:ext uri="{FF2B5EF4-FFF2-40B4-BE49-F238E27FC236}">
                <a16:creationId xmlns:a16="http://schemas.microsoft.com/office/drawing/2014/main" id="{7D26EA6A-954D-4115-AC1C-9ED9576B68FA}"/>
              </a:ext>
            </a:extLst>
          </p:cNvPr>
          <p:cNvSpPr/>
          <p:nvPr/>
        </p:nvSpPr>
        <p:spPr>
          <a:xfrm>
            <a:off x="5967960" y="46079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6" name="形状">
            <a:extLst>
              <a:ext uri="{FF2B5EF4-FFF2-40B4-BE49-F238E27FC236}">
                <a16:creationId xmlns:a16="http://schemas.microsoft.com/office/drawing/2014/main" id="{7D252840-3532-40F1-B637-D70FB4075A25}"/>
              </a:ext>
            </a:extLst>
          </p:cNvPr>
          <p:cNvSpPr/>
          <p:nvPr/>
        </p:nvSpPr>
        <p:spPr>
          <a:xfrm>
            <a:off x="2458873" y="4604287"/>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 name="形状">
            <a:extLst>
              <a:ext uri="{FF2B5EF4-FFF2-40B4-BE49-F238E27FC236}">
                <a16:creationId xmlns:a16="http://schemas.microsoft.com/office/drawing/2014/main" id="{DEB779AE-3CDD-4BF6-ABFF-C432DE058235}"/>
              </a:ext>
            </a:extLst>
          </p:cNvPr>
          <p:cNvSpPr/>
          <p:nvPr/>
        </p:nvSpPr>
        <p:spPr>
          <a:xfrm>
            <a:off x="9473319"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21" name="圆形">
            <a:extLst>
              <a:ext uri="{FF2B5EF4-FFF2-40B4-BE49-F238E27FC236}">
                <a16:creationId xmlns:a16="http://schemas.microsoft.com/office/drawing/2014/main" id="{DE8BF3BD-9C0A-4D7E-B658-76214874333D}"/>
              </a:ext>
            </a:extLst>
          </p:cNvPr>
          <p:cNvSpPr/>
          <p:nvPr/>
        </p:nvSpPr>
        <p:spPr>
          <a:xfrm>
            <a:off x="9195563" y="4313386"/>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22" name="文本框 21">
            <a:extLst>
              <a:ext uri="{FF2B5EF4-FFF2-40B4-BE49-F238E27FC236}">
                <a16:creationId xmlns:a16="http://schemas.microsoft.com/office/drawing/2014/main" id="{9D061ADD-2B1D-487A-854D-14FB5F42550C}"/>
              </a:ext>
            </a:extLst>
          </p:cNvPr>
          <p:cNvSpPr txBox="1"/>
          <p:nvPr/>
        </p:nvSpPr>
        <p:spPr>
          <a:xfrm>
            <a:off x="8630589" y="5439044"/>
            <a:ext cx="1972448"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Mesos</a:t>
            </a:r>
            <a:r>
              <a:rPr lang="zh-CN" altLang="en-US" sz="1600" dirty="0">
                <a:latin typeface="微软雅黑" panose="020B0503020204020204" charset="-122"/>
                <a:ea typeface="微软雅黑" panose="020B0503020204020204" charset="-122"/>
                <a:cs typeface="Open Sans" panose="020B0606030504020204" pitchFamily="34" charset="0"/>
              </a:rPr>
              <a:t>与</a:t>
            </a:r>
            <a:r>
              <a:rPr lang="en-US" altLang="zh-CN" sz="1600" dirty="0">
                <a:latin typeface="微软雅黑" panose="020B0503020204020204" charset="-122"/>
                <a:ea typeface="微软雅黑" panose="020B0503020204020204" charset="-122"/>
                <a:cs typeface="Open Sans" panose="020B0606030504020204" pitchFamily="34" charset="0"/>
              </a:rPr>
              <a:t>Chronos</a:t>
            </a:r>
          </a:p>
        </p:txBody>
      </p:sp>
      <p:sp>
        <p:nvSpPr>
          <p:cNvPr id="24" name="形状">
            <a:extLst>
              <a:ext uri="{FF2B5EF4-FFF2-40B4-BE49-F238E27FC236}">
                <a16:creationId xmlns:a16="http://schemas.microsoft.com/office/drawing/2014/main" id="{0C9CF1D6-1DBC-4B22-A6C8-B2C064CB9D97}"/>
              </a:ext>
            </a:extLst>
          </p:cNvPr>
          <p:cNvSpPr/>
          <p:nvPr/>
        </p:nvSpPr>
        <p:spPr>
          <a:xfrm>
            <a:off x="9473319" y="460428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66266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a:t>THANK YOU</a:t>
            </a: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t>Thanks for watching</a:t>
            </a:r>
          </a:p>
        </p:txBody>
      </p:sp>
      <p:sp>
        <p:nvSpPr>
          <p:cNvPr id="153" name="矩形"/>
          <p:cNvSpPr/>
          <p:nvPr/>
        </p:nvSpPr>
        <p:spPr>
          <a:xfrm>
            <a:off x="7155212" y="4419505"/>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sp>
        <p:nvSpPr>
          <p:cNvPr id="154" name="矩形"/>
          <p:cNvSpPr/>
          <p:nvPr/>
        </p:nvSpPr>
        <p:spPr>
          <a:xfrm>
            <a:off x="-5189188" y="5381498"/>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944" y="688258"/>
            <a:ext cx="1935759" cy="654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2137947E-A988-44A9-A16A-8CB0B5C880A7}"/>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13DAB8CB-D4C5-46AD-8E5B-82BF3E147216}"/>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A3F0B7AA-6A83-4DB6-A301-F452D1AAD8D8}"/>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B38561A4-DFB1-4F46-83F9-F2735CC5727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AFF62B89-12A4-4D44-B1F4-C1003559F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85587FCD-DDC0-4FDF-9AE3-5BF7E99E58C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A40B953-8D82-43ED-A322-BC0D57707928}"/>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是什么？</a:t>
              </a:r>
            </a:p>
          </p:txBody>
        </p:sp>
      </p:grpSp>
      <p:sp>
        <p:nvSpPr>
          <p:cNvPr id="10" name="文本框 9">
            <a:extLst>
              <a:ext uri="{FF2B5EF4-FFF2-40B4-BE49-F238E27FC236}">
                <a16:creationId xmlns:a16="http://schemas.microsoft.com/office/drawing/2014/main" id="{6AEAB3F4-4E01-410D-8478-0871F99829DD}"/>
              </a:ext>
            </a:extLst>
          </p:cNvPr>
          <p:cNvSpPr txBox="1"/>
          <p:nvPr/>
        </p:nvSpPr>
        <p:spPr>
          <a:xfrm>
            <a:off x="2010561" y="2007066"/>
            <a:ext cx="8170877" cy="3416320"/>
          </a:xfrm>
          <a:prstGeom prst="rect">
            <a:avLst/>
          </a:prstGeom>
          <a:noFill/>
        </p:spPr>
        <p:txBody>
          <a:bodyPr wrap="square" rtlCol="0">
            <a:spAutoFit/>
          </a:bodyPr>
          <a:lstStyle/>
          <a:p>
            <a:r>
              <a:rPr lang="en-US" altLang="zh-CN" dirty="0"/>
              <a:t>Docker is a computer program that performs operating-system-level virtualization, also known as “containerization”. It was first released in 2013 and is developed by Docker, Inc.</a:t>
            </a:r>
          </a:p>
          <a:p>
            <a:endParaRPr lang="en-US" altLang="zh-CN" dirty="0"/>
          </a:p>
          <a:p>
            <a:r>
              <a:rPr lang="en-US" altLang="zh-CN" dirty="0"/>
              <a:t>Docker is used to run software packages called "containers". Containers are isolated from each other and bundle their own application, tools, libraries and configuration files; they can communicate with each other through well-defined channels. All containers are run by a single operating system kernel and are thus more lightweight than virtual machines. Containers are created from "images" that specify their precise contents. Images are often created by combining and modifying standard images downloaded from public repositories.</a:t>
            </a:r>
          </a:p>
          <a:p>
            <a:r>
              <a:rPr lang="en-US" altLang="zh-CN" dirty="0"/>
              <a:t>							——</a:t>
            </a:r>
            <a:r>
              <a:rPr lang="zh-CN" altLang="en-US" dirty="0"/>
              <a:t>维基百科</a:t>
            </a:r>
            <a:endParaRPr lang="en-US" altLang="zh-CN" dirty="0"/>
          </a:p>
        </p:txBody>
      </p:sp>
    </p:spTree>
    <p:extLst>
      <p:ext uri="{BB962C8B-B14F-4D97-AF65-F5344CB8AC3E}">
        <p14:creationId xmlns:p14="http://schemas.microsoft.com/office/powerpoint/2010/main" val="278114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2" name="图片 11">
            <a:extLst>
              <a:ext uri="{FF2B5EF4-FFF2-40B4-BE49-F238E27FC236}">
                <a16:creationId xmlns:a16="http://schemas.microsoft.com/office/drawing/2014/main" id="{456ED886-BD68-4CD3-97C9-CCBC23BC7F47}"/>
              </a:ext>
            </a:extLst>
          </p:cNvPr>
          <p:cNvPicPr>
            <a:picLocks noChangeAspect="1"/>
          </p:cNvPicPr>
          <p:nvPr/>
        </p:nvPicPr>
        <p:blipFill>
          <a:blip r:embed="rId3"/>
          <a:stretch>
            <a:fillRect/>
          </a:stretch>
        </p:blipFill>
        <p:spPr>
          <a:xfrm>
            <a:off x="890717" y="1667312"/>
            <a:ext cx="4859456" cy="4055566"/>
          </a:xfrm>
          <a:prstGeom prst="rect">
            <a:avLst/>
          </a:prstGeom>
        </p:spPr>
      </p:pic>
      <p:pic>
        <p:nvPicPr>
          <p:cNvPr id="14" name="图片 13">
            <a:extLst>
              <a:ext uri="{FF2B5EF4-FFF2-40B4-BE49-F238E27FC236}">
                <a16:creationId xmlns:a16="http://schemas.microsoft.com/office/drawing/2014/main" id="{3D021986-6058-4081-A8A0-6A434C9CACBA}"/>
              </a:ext>
            </a:extLst>
          </p:cNvPr>
          <p:cNvPicPr>
            <a:picLocks noChangeAspect="1"/>
          </p:cNvPicPr>
          <p:nvPr/>
        </p:nvPicPr>
        <p:blipFill>
          <a:blip r:embed="rId4"/>
          <a:stretch>
            <a:fillRect/>
          </a:stretch>
        </p:blipFill>
        <p:spPr>
          <a:xfrm>
            <a:off x="6012109" y="1667312"/>
            <a:ext cx="4496155" cy="4055566"/>
          </a:xfrm>
          <a:prstGeom prst="rect">
            <a:avLst/>
          </a:prstGeom>
        </p:spPr>
      </p:pic>
      <p:sp>
        <p:nvSpPr>
          <p:cNvPr id="15" name="文本框 14">
            <a:extLst>
              <a:ext uri="{FF2B5EF4-FFF2-40B4-BE49-F238E27FC236}">
                <a16:creationId xmlns:a16="http://schemas.microsoft.com/office/drawing/2014/main" id="{7023E734-1DCF-4A46-8B8C-D3D20FD3E12B}"/>
              </a:ext>
            </a:extLst>
          </p:cNvPr>
          <p:cNvSpPr txBox="1"/>
          <p:nvPr/>
        </p:nvSpPr>
        <p:spPr>
          <a:xfrm>
            <a:off x="2552852" y="5872294"/>
            <a:ext cx="1535186" cy="369332"/>
          </a:xfrm>
          <a:prstGeom prst="rect">
            <a:avLst/>
          </a:prstGeom>
          <a:noFill/>
        </p:spPr>
        <p:txBody>
          <a:bodyPr wrap="square" rtlCol="0">
            <a:spAutoFit/>
          </a:bodyPr>
          <a:lstStyle/>
          <a:p>
            <a:r>
              <a:rPr lang="zh-CN" altLang="en-US" dirty="0"/>
              <a:t>虚拟机</a:t>
            </a:r>
          </a:p>
        </p:txBody>
      </p:sp>
      <p:sp>
        <p:nvSpPr>
          <p:cNvPr id="16" name="文本框 15">
            <a:extLst>
              <a:ext uri="{FF2B5EF4-FFF2-40B4-BE49-F238E27FC236}">
                <a16:creationId xmlns:a16="http://schemas.microsoft.com/office/drawing/2014/main" id="{EFB31BF0-6A0B-4FE0-B2D7-361CFB7895E4}"/>
              </a:ext>
            </a:extLst>
          </p:cNvPr>
          <p:cNvSpPr txBox="1"/>
          <p:nvPr/>
        </p:nvSpPr>
        <p:spPr>
          <a:xfrm>
            <a:off x="7819764" y="5873693"/>
            <a:ext cx="1535186"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312766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3</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0" name="图片 9">
            <a:extLst>
              <a:ext uri="{FF2B5EF4-FFF2-40B4-BE49-F238E27FC236}">
                <a16:creationId xmlns:a16="http://schemas.microsoft.com/office/drawing/2014/main" id="{A7182BB5-DA21-4587-ADC4-5D165CCFBD12}"/>
              </a:ext>
            </a:extLst>
          </p:cNvPr>
          <p:cNvPicPr>
            <a:picLocks noChangeAspect="1"/>
          </p:cNvPicPr>
          <p:nvPr/>
        </p:nvPicPr>
        <p:blipFill>
          <a:blip r:embed="rId3"/>
          <a:stretch>
            <a:fillRect/>
          </a:stretch>
        </p:blipFill>
        <p:spPr>
          <a:xfrm>
            <a:off x="457213" y="1949130"/>
            <a:ext cx="3333041" cy="2959740"/>
          </a:xfrm>
          <a:prstGeom prst="rect">
            <a:avLst/>
          </a:prstGeom>
        </p:spPr>
      </p:pic>
      <p:pic>
        <p:nvPicPr>
          <p:cNvPr id="13" name="图片 12">
            <a:extLst>
              <a:ext uri="{FF2B5EF4-FFF2-40B4-BE49-F238E27FC236}">
                <a16:creationId xmlns:a16="http://schemas.microsoft.com/office/drawing/2014/main" id="{EA56084C-5F76-491A-A2FF-3781A03FE419}"/>
              </a:ext>
            </a:extLst>
          </p:cNvPr>
          <p:cNvPicPr>
            <a:picLocks noChangeAspect="1"/>
          </p:cNvPicPr>
          <p:nvPr/>
        </p:nvPicPr>
        <p:blipFill>
          <a:blip r:embed="rId4"/>
          <a:stretch>
            <a:fillRect/>
          </a:stretch>
        </p:blipFill>
        <p:spPr>
          <a:xfrm>
            <a:off x="3930939" y="1949130"/>
            <a:ext cx="3788512" cy="2959740"/>
          </a:xfrm>
          <a:prstGeom prst="rect">
            <a:avLst/>
          </a:prstGeom>
        </p:spPr>
      </p:pic>
      <p:pic>
        <p:nvPicPr>
          <p:cNvPr id="18" name="图片 17">
            <a:extLst>
              <a:ext uri="{FF2B5EF4-FFF2-40B4-BE49-F238E27FC236}">
                <a16:creationId xmlns:a16="http://schemas.microsoft.com/office/drawing/2014/main" id="{44D95D00-86E9-4399-AB01-F81147AA1193}"/>
              </a:ext>
            </a:extLst>
          </p:cNvPr>
          <p:cNvPicPr>
            <a:picLocks noChangeAspect="1"/>
          </p:cNvPicPr>
          <p:nvPr/>
        </p:nvPicPr>
        <p:blipFill>
          <a:blip r:embed="rId5"/>
          <a:stretch>
            <a:fillRect/>
          </a:stretch>
        </p:blipFill>
        <p:spPr>
          <a:xfrm>
            <a:off x="7920940" y="1949130"/>
            <a:ext cx="3672646" cy="2959740"/>
          </a:xfrm>
          <a:prstGeom prst="rect">
            <a:avLst/>
          </a:prstGeom>
        </p:spPr>
      </p:pic>
      <p:sp>
        <p:nvSpPr>
          <p:cNvPr id="20" name="文本框 19">
            <a:extLst>
              <a:ext uri="{FF2B5EF4-FFF2-40B4-BE49-F238E27FC236}">
                <a16:creationId xmlns:a16="http://schemas.microsoft.com/office/drawing/2014/main" id="{342FDC20-9BC5-4A2A-B03C-1F14EE3ADC78}"/>
              </a:ext>
            </a:extLst>
          </p:cNvPr>
          <p:cNvSpPr txBox="1"/>
          <p:nvPr/>
        </p:nvSpPr>
        <p:spPr>
          <a:xfrm>
            <a:off x="5235627" y="5111695"/>
            <a:ext cx="1179135" cy="369332"/>
          </a:xfrm>
          <a:prstGeom prst="rect">
            <a:avLst/>
          </a:prstGeom>
          <a:noFill/>
        </p:spPr>
        <p:txBody>
          <a:bodyPr wrap="square" rtlCol="0">
            <a:spAutoFit/>
          </a:bodyPr>
          <a:lstStyle/>
          <a:p>
            <a:r>
              <a:rPr lang="zh-CN" altLang="en-US" dirty="0"/>
              <a:t>虚拟机</a:t>
            </a:r>
          </a:p>
        </p:txBody>
      </p:sp>
      <p:sp>
        <p:nvSpPr>
          <p:cNvPr id="21" name="文本框 20">
            <a:extLst>
              <a:ext uri="{FF2B5EF4-FFF2-40B4-BE49-F238E27FC236}">
                <a16:creationId xmlns:a16="http://schemas.microsoft.com/office/drawing/2014/main" id="{247A1988-C7A8-4846-93D1-E7D0BA2B6B30}"/>
              </a:ext>
            </a:extLst>
          </p:cNvPr>
          <p:cNvSpPr txBox="1"/>
          <p:nvPr/>
        </p:nvSpPr>
        <p:spPr>
          <a:xfrm>
            <a:off x="1364127" y="5143851"/>
            <a:ext cx="1179135" cy="369332"/>
          </a:xfrm>
          <a:prstGeom prst="rect">
            <a:avLst/>
          </a:prstGeom>
          <a:noFill/>
        </p:spPr>
        <p:txBody>
          <a:bodyPr wrap="square" rtlCol="0">
            <a:spAutoFit/>
          </a:bodyPr>
          <a:lstStyle/>
          <a:p>
            <a:r>
              <a:rPr lang="zh-CN" altLang="en-US" dirty="0"/>
              <a:t>物理机</a:t>
            </a:r>
          </a:p>
        </p:txBody>
      </p:sp>
      <p:sp>
        <p:nvSpPr>
          <p:cNvPr id="22" name="文本框 21">
            <a:extLst>
              <a:ext uri="{FF2B5EF4-FFF2-40B4-BE49-F238E27FC236}">
                <a16:creationId xmlns:a16="http://schemas.microsoft.com/office/drawing/2014/main" id="{E39A021B-EC3B-4EDC-9AA4-D8F06760C394}"/>
              </a:ext>
            </a:extLst>
          </p:cNvPr>
          <p:cNvSpPr txBox="1"/>
          <p:nvPr/>
        </p:nvSpPr>
        <p:spPr>
          <a:xfrm>
            <a:off x="9167695" y="5145251"/>
            <a:ext cx="1179135"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40741539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563D5CB7-25DE-414C-938E-E4C76FCDE17E}"/>
              </a:ext>
            </a:extLst>
          </p:cNvPr>
          <p:cNvGrpSpPr/>
          <p:nvPr/>
        </p:nvGrpSpPr>
        <p:grpSpPr>
          <a:xfrm>
            <a:off x="409732" y="301493"/>
            <a:ext cx="11372537" cy="724754"/>
            <a:chOff x="353962" y="302459"/>
            <a:chExt cx="11372537" cy="724754"/>
          </a:xfrm>
        </p:grpSpPr>
        <p:grpSp>
          <p:nvGrpSpPr>
            <p:cNvPr id="4" name="组 55">
              <a:extLst>
                <a:ext uri="{FF2B5EF4-FFF2-40B4-BE49-F238E27FC236}">
                  <a16:creationId xmlns:a16="http://schemas.microsoft.com/office/drawing/2014/main" id="{BBD6E709-D232-4736-8308-3A5F0E3214F5}"/>
                </a:ext>
              </a:extLst>
            </p:cNvPr>
            <p:cNvGrpSpPr/>
            <p:nvPr/>
          </p:nvGrpSpPr>
          <p:grpSpPr>
            <a:xfrm>
              <a:off x="11275695" y="334716"/>
              <a:ext cx="450804" cy="692497"/>
              <a:chOff x="11208773" y="397002"/>
              <a:chExt cx="450804" cy="692497"/>
            </a:xfrm>
          </p:grpSpPr>
          <p:sp>
            <p:nvSpPr>
              <p:cNvPr id="8" name="椭圆 7">
                <a:extLst>
                  <a:ext uri="{FF2B5EF4-FFF2-40B4-BE49-F238E27FC236}">
                    <a16:creationId xmlns:a16="http://schemas.microsoft.com/office/drawing/2014/main" id="{AF7D7943-7647-45C6-8948-1A7A23E08876}"/>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6C455895-2118-4520-A9F0-EA6DA33436FF}"/>
                  </a:ext>
                </a:extLst>
              </p:cNvPr>
              <p:cNvSpPr txBox="1"/>
              <p:nvPr/>
            </p:nvSpPr>
            <p:spPr>
              <a:xfrm>
                <a:off x="11331677" y="443168"/>
                <a:ext cx="199394" cy="646331"/>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4	</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7C6D17E9-31E2-4CD4-A6F0-C06709F4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FE04C1B9-B5C6-4655-8CFA-C2D1BDC75DF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DAC3A74-3276-43F6-BFFC-1139B0F3DAFF}"/>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为什么使用</a:t>
              </a:r>
              <a:r>
                <a:rPr lang="en-US" altLang="zh-CN" dirty="0">
                  <a:solidFill>
                    <a:schemeClr val="bg1">
                      <a:lumMod val="50000"/>
                    </a:schemeClr>
                  </a:solidFill>
                </a:rPr>
                <a:t>Docker</a:t>
              </a:r>
              <a:r>
                <a:rPr lang="zh-CN" altLang="en-US" dirty="0">
                  <a:solidFill>
                    <a:schemeClr val="bg1">
                      <a:lumMod val="50000"/>
                    </a:schemeClr>
                  </a:solidFill>
                </a:rPr>
                <a:t>？</a:t>
              </a:r>
            </a:p>
          </p:txBody>
        </p:sp>
      </p:grpSp>
      <p:sp>
        <p:nvSpPr>
          <p:cNvPr id="10" name="文本框 9">
            <a:extLst>
              <a:ext uri="{FF2B5EF4-FFF2-40B4-BE49-F238E27FC236}">
                <a16:creationId xmlns:a16="http://schemas.microsoft.com/office/drawing/2014/main" id="{3B524657-339F-449E-B017-701E4923361F}"/>
              </a:ext>
            </a:extLst>
          </p:cNvPr>
          <p:cNvSpPr txBox="1"/>
          <p:nvPr/>
        </p:nvSpPr>
        <p:spPr>
          <a:xfrm>
            <a:off x="2010561" y="2007066"/>
            <a:ext cx="8170877" cy="2308324"/>
          </a:xfrm>
          <a:prstGeom prst="rect">
            <a:avLst/>
          </a:prstGeom>
          <a:noFill/>
        </p:spPr>
        <p:txBody>
          <a:bodyPr wrap="square" rtlCol="0">
            <a:spAutoFit/>
          </a:bodyPr>
          <a:lstStyle/>
          <a:p>
            <a:r>
              <a:rPr lang="zh-CN" altLang="en-US" dirty="0"/>
              <a:t>作为一种新兴的虚拟化方式，</a:t>
            </a:r>
            <a:r>
              <a:rPr lang="en-US" altLang="zh-CN" dirty="0"/>
              <a:t>Docker </a:t>
            </a:r>
            <a:r>
              <a:rPr lang="zh-CN" altLang="en-US" dirty="0"/>
              <a:t>跟传统的虚拟化方式相比具有众多的优势。</a:t>
            </a:r>
          </a:p>
          <a:p>
            <a:endParaRPr lang="zh-CN" altLang="en-US" dirty="0"/>
          </a:p>
          <a:p>
            <a:r>
              <a:rPr lang="en-US" altLang="zh-CN" dirty="0"/>
              <a:t>- </a:t>
            </a:r>
            <a:r>
              <a:rPr lang="zh-CN" altLang="en-US" dirty="0"/>
              <a:t>更高效的利用系统资源</a:t>
            </a:r>
          </a:p>
          <a:p>
            <a:r>
              <a:rPr lang="en-US" altLang="zh-CN" dirty="0"/>
              <a:t>- </a:t>
            </a:r>
            <a:r>
              <a:rPr lang="zh-CN" altLang="en-US" dirty="0"/>
              <a:t>更快速的启动时间</a:t>
            </a:r>
          </a:p>
          <a:p>
            <a:r>
              <a:rPr lang="en-US" altLang="zh-CN" dirty="0"/>
              <a:t>- </a:t>
            </a:r>
            <a:r>
              <a:rPr lang="zh-CN" altLang="en-US" dirty="0"/>
              <a:t>一致的运行环境</a:t>
            </a:r>
          </a:p>
          <a:p>
            <a:r>
              <a:rPr lang="en-US" altLang="zh-CN" dirty="0"/>
              <a:t>- </a:t>
            </a:r>
            <a:r>
              <a:rPr lang="zh-CN" altLang="en-US" dirty="0"/>
              <a:t>持续交付和部署</a:t>
            </a:r>
          </a:p>
          <a:p>
            <a:r>
              <a:rPr lang="en-US" altLang="zh-CN" dirty="0"/>
              <a:t>- </a:t>
            </a:r>
            <a:r>
              <a:rPr lang="zh-CN" altLang="en-US" dirty="0"/>
              <a:t>更轻松的迁移</a:t>
            </a:r>
          </a:p>
          <a:p>
            <a:r>
              <a:rPr lang="en-US" altLang="zh-CN" dirty="0"/>
              <a:t>- </a:t>
            </a:r>
            <a:r>
              <a:rPr lang="zh-CN" altLang="en-US" dirty="0"/>
              <a:t>更轻松的维护和扩展</a:t>
            </a:r>
          </a:p>
        </p:txBody>
      </p:sp>
    </p:spTree>
    <p:extLst>
      <p:ext uri="{BB962C8B-B14F-4D97-AF65-F5344CB8AC3E}">
        <p14:creationId xmlns:p14="http://schemas.microsoft.com/office/powerpoint/2010/main" val="2742320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E5551DFB-4A3F-4D74-B9C5-8336D3725B3F}"/>
              </a:ext>
            </a:extLst>
          </p:cNvPr>
          <p:cNvGrpSpPr/>
          <p:nvPr/>
        </p:nvGrpSpPr>
        <p:grpSpPr>
          <a:xfrm>
            <a:off x="409732" y="301493"/>
            <a:ext cx="11372537" cy="479113"/>
            <a:chOff x="353962" y="302459"/>
            <a:chExt cx="11372537" cy="479113"/>
          </a:xfrm>
        </p:grpSpPr>
        <p:grpSp>
          <p:nvGrpSpPr>
            <p:cNvPr id="4" name="组 55">
              <a:extLst>
                <a:ext uri="{FF2B5EF4-FFF2-40B4-BE49-F238E27FC236}">
                  <a16:creationId xmlns:a16="http://schemas.microsoft.com/office/drawing/2014/main" id="{D2F1C5B8-DA51-4ECD-AE02-339F85F56925}"/>
                </a:ext>
              </a:extLst>
            </p:cNvPr>
            <p:cNvGrpSpPr/>
            <p:nvPr/>
          </p:nvGrpSpPr>
          <p:grpSpPr>
            <a:xfrm>
              <a:off x="11275695" y="334716"/>
              <a:ext cx="450804" cy="446856"/>
              <a:chOff x="11208773" y="397002"/>
              <a:chExt cx="450804" cy="446856"/>
            </a:xfrm>
          </p:grpSpPr>
          <p:sp>
            <p:nvSpPr>
              <p:cNvPr id="8" name="椭圆 7">
                <a:extLst>
                  <a:ext uri="{FF2B5EF4-FFF2-40B4-BE49-F238E27FC236}">
                    <a16:creationId xmlns:a16="http://schemas.microsoft.com/office/drawing/2014/main" id="{C35309F3-D1AC-4E62-8F58-0F28652DCC49}"/>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EAADDDF0-2997-4D10-BBFE-39A7ED3A943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5</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ED24D322-08A0-4095-B26F-0C0B82070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7A62A90E-8352-4C53-A10E-507401449683}"/>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60CE4E0-4634-40D0-BF7B-7F17134B707D}"/>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
        <p:nvSpPr>
          <p:cNvPr id="10" name="文本框 9">
            <a:extLst>
              <a:ext uri="{FF2B5EF4-FFF2-40B4-BE49-F238E27FC236}">
                <a16:creationId xmlns:a16="http://schemas.microsoft.com/office/drawing/2014/main" id="{BC99D182-6C15-48A6-A964-63D250A6E38C}"/>
              </a:ext>
            </a:extLst>
          </p:cNvPr>
          <p:cNvSpPr txBox="1"/>
          <p:nvPr/>
        </p:nvSpPr>
        <p:spPr>
          <a:xfrm>
            <a:off x="2010561" y="2007066"/>
            <a:ext cx="8170877" cy="923330"/>
          </a:xfrm>
          <a:prstGeom prst="rect">
            <a:avLst/>
          </a:prstGeom>
          <a:noFill/>
        </p:spPr>
        <p:txBody>
          <a:bodyPr wrap="square" rtlCol="0">
            <a:spAutoFit/>
          </a:bodyPr>
          <a:lstStyle/>
          <a:p>
            <a:pPr marL="342900" indent="-342900">
              <a:buAutoNum type="arabicPeriod"/>
            </a:pPr>
            <a:r>
              <a:rPr lang="zh-CN" altLang="en-US" dirty="0"/>
              <a:t>镜像（</a:t>
            </a:r>
            <a:r>
              <a:rPr lang="en-US" altLang="zh-CN" dirty="0"/>
              <a:t>Image</a:t>
            </a:r>
            <a:r>
              <a:rPr lang="zh-CN" altLang="en-US" dirty="0"/>
              <a:t>）</a:t>
            </a:r>
            <a:endParaRPr lang="en-US" altLang="zh-CN" dirty="0"/>
          </a:p>
          <a:p>
            <a:pPr marL="342900" indent="-342900">
              <a:buAutoNum type="arabicPeriod"/>
            </a:pPr>
            <a:r>
              <a:rPr lang="zh-CN" altLang="en-US" dirty="0"/>
              <a:t>容器（</a:t>
            </a:r>
            <a:r>
              <a:rPr lang="en-US" altLang="zh-CN" dirty="0"/>
              <a:t>Container</a:t>
            </a:r>
            <a:r>
              <a:rPr lang="zh-CN" altLang="en-US" dirty="0"/>
              <a:t>）</a:t>
            </a:r>
            <a:endParaRPr lang="en-US" altLang="zh-CN" dirty="0"/>
          </a:p>
          <a:p>
            <a:pPr marL="342900" indent="-342900">
              <a:buAutoNum type="arabicPeriod"/>
            </a:pPr>
            <a:r>
              <a:rPr lang="zh-CN" altLang="en-US" dirty="0"/>
              <a:t>仓库（</a:t>
            </a:r>
            <a:r>
              <a:rPr lang="en-US" altLang="zh-CN" dirty="0"/>
              <a:t>Registry</a:t>
            </a:r>
            <a:r>
              <a:rPr lang="zh-CN" altLang="en-US" dirty="0"/>
              <a:t>）</a:t>
            </a:r>
            <a:endParaRPr lang="en-US" altLang="zh-CN" dirty="0"/>
          </a:p>
        </p:txBody>
      </p:sp>
    </p:spTree>
    <p:extLst>
      <p:ext uri="{BB962C8B-B14F-4D97-AF65-F5344CB8AC3E}">
        <p14:creationId xmlns:p14="http://schemas.microsoft.com/office/powerpoint/2010/main" val="34349966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A0F021-6579-4AB6-A881-AFBAA7F87A7E}"/>
              </a:ext>
            </a:extLst>
          </p:cNvPr>
          <p:cNvSpPr>
            <a:spLocks noGrp="1"/>
          </p:cNvSpPr>
          <p:nvPr>
            <p:ph idx="1"/>
          </p:nvPr>
        </p:nvSpPr>
        <p:spPr>
          <a:xfrm>
            <a:off x="838200" y="1825625"/>
            <a:ext cx="10515600" cy="3727887"/>
          </a:xfrm>
        </p:spPr>
        <p:txBody>
          <a:bodyPr/>
          <a:lstStyle/>
          <a:p>
            <a:pPr marL="0" indent="0">
              <a:buNone/>
            </a:pPr>
            <a:r>
              <a:rPr lang="zh-CN" altLang="en-US" sz="1800" dirty="0"/>
              <a:t>镜像：</a:t>
            </a:r>
            <a:endParaRPr lang="en-US" altLang="zh-CN" sz="1800" dirty="0"/>
          </a:p>
          <a:p>
            <a:pPr marL="0" indent="457200">
              <a:buNone/>
            </a:pPr>
            <a:r>
              <a:rPr lang="zh-CN" altLang="en-US" sz="1800" dirty="0"/>
              <a:t>我们都知道，操作系统分为内核和用户空间。对于 </a:t>
            </a:r>
            <a:r>
              <a:rPr lang="en-US" altLang="zh-CN" sz="1800" dirty="0"/>
              <a:t>Linux </a:t>
            </a:r>
            <a:r>
              <a:rPr lang="zh-CN" altLang="en-US" sz="1800" dirty="0"/>
              <a:t>而言，内核启动后，会挂载 </a:t>
            </a:r>
            <a:r>
              <a:rPr lang="en-US" altLang="zh-CN" sz="1800" dirty="0"/>
              <a:t>root </a:t>
            </a:r>
            <a:r>
              <a:rPr lang="zh-CN" altLang="en-US" sz="1800" dirty="0"/>
              <a:t>文件系统为其提供用户空间支持。而 </a:t>
            </a:r>
            <a:r>
              <a:rPr lang="en-US" altLang="zh-CN" sz="1800" dirty="0"/>
              <a:t>Docker </a:t>
            </a:r>
            <a:r>
              <a:rPr lang="zh-CN" altLang="en-US" sz="1800" dirty="0"/>
              <a:t>镜像（</a:t>
            </a:r>
            <a:r>
              <a:rPr lang="en-US" altLang="zh-CN" sz="1800" dirty="0"/>
              <a:t>Image</a:t>
            </a:r>
            <a:r>
              <a:rPr lang="zh-CN" altLang="en-US" sz="1800" dirty="0"/>
              <a:t>），就相当于是一个 </a:t>
            </a:r>
            <a:r>
              <a:rPr lang="en-US" altLang="zh-CN" sz="1800" dirty="0"/>
              <a:t>root </a:t>
            </a:r>
            <a:r>
              <a:rPr lang="zh-CN" altLang="en-US" sz="1800" dirty="0"/>
              <a:t>文件系统。比如官方镜像 </a:t>
            </a:r>
            <a:r>
              <a:rPr lang="en-US" altLang="zh-CN" sz="1800" dirty="0"/>
              <a:t>ubuntu:18.04 </a:t>
            </a:r>
            <a:r>
              <a:rPr lang="zh-CN" altLang="en-US" sz="1800" dirty="0"/>
              <a:t>就包含了完整的一套 </a:t>
            </a:r>
            <a:r>
              <a:rPr lang="en-US" altLang="zh-CN" sz="1800" dirty="0"/>
              <a:t>Ubuntu 18.04 </a:t>
            </a:r>
            <a:r>
              <a:rPr lang="zh-CN" altLang="en-US" sz="1800" dirty="0"/>
              <a:t>最小系统的 </a:t>
            </a:r>
            <a:r>
              <a:rPr lang="en-US" altLang="zh-CN" sz="1800" dirty="0"/>
              <a:t>root </a:t>
            </a:r>
            <a:r>
              <a:rPr lang="zh-CN" altLang="en-US" sz="1800" dirty="0"/>
              <a:t>文件系统。</a:t>
            </a:r>
            <a:endParaRPr lang="en-US" altLang="zh-CN" sz="1800" dirty="0"/>
          </a:p>
          <a:p>
            <a:pPr marL="0" indent="457200">
              <a:buNone/>
            </a:pPr>
            <a:r>
              <a:rPr lang="en-US" altLang="zh-CN" sz="1800" dirty="0"/>
              <a:t>Docker </a:t>
            </a:r>
            <a:r>
              <a:rPr lang="zh-CN" altLang="en-US" sz="1800" dirty="0"/>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p>
          <a:p>
            <a:pPr marL="0" indent="0">
              <a:buNone/>
            </a:pPr>
            <a:endParaRPr lang="zh-CN" altLang="en-US" dirty="0"/>
          </a:p>
        </p:txBody>
      </p:sp>
      <p:grpSp>
        <p:nvGrpSpPr>
          <p:cNvPr id="11" name="组 54">
            <a:extLst>
              <a:ext uri="{FF2B5EF4-FFF2-40B4-BE49-F238E27FC236}">
                <a16:creationId xmlns:a16="http://schemas.microsoft.com/office/drawing/2014/main" id="{4D7DD94E-9905-49B4-AF6A-D0E1C29585EE}"/>
              </a:ext>
            </a:extLst>
          </p:cNvPr>
          <p:cNvGrpSpPr/>
          <p:nvPr/>
        </p:nvGrpSpPr>
        <p:grpSpPr>
          <a:xfrm>
            <a:off x="409732" y="301493"/>
            <a:ext cx="11372537" cy="479113"/>
            <a:chOff x="353962" y="302459"/>
            <a:chExt cx="11372537" cy="479113"/>
          </a:xfrm>
        </p:grpSpPr>
        <p:grpSp>
          <p:nvGrpSpPr>
            <p:cNvPr id="12" name="组 55">
              <a:extLst>
                <a:ext uri="{FF2B5EF4-FFF2-40B4-BE49-F238E27FC236}">
                  <a16:creationId xmlns:a16="http://schemas.microsoft.com/office/drawing/2014/main" id="{C8AD0171-D923-44FF-A548-CA821A5FB664}"/>
                </a:ext>
              </a:extLst>
            </p:cNvPr>
            <p:cNvGrpSpPr/>
            <p:nvPr/>
          </p:nvGrpSpPr>
          <p:grpSpPr>
            <a:xfrm>
              <a:off x="11275695" y="334716"/>
              <a:ext cx="450804" cy="446856"/>
              <a:chOff x="11208773" y="397002"/>
              <a:chExt cx="450804" cy="446856"/>
            </a:xfrm>
          </p:grpSpPr>
          <p:sp>
            <p:nvSpPr>
              <p:cNvPr id="16" name="椭圆 15">
                <a:extLst>
                  <a:ext uri="{FF2B5EF4-FFF2-40B4-BE49-F238E27FC236}">
                    <a16:creationId xmlns:a16="http://schemas.microsoft.com/office/drawing/2014/main" id="{9B6AE4CB-55AF-49C1-866A-B5517FD1E47B}"/>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7" name="文本框 16">
                <a:extLst>
                  <a:ext uri="{FF2B5EF4-FFF2-40B4-BE49-F238E27FC236}">
                    <a16:creationId xmlns:a16="http://schemas.microsoft.com/office/drawing/2014/main" id="{93964F45-7D43-42A8-8797-A151A7D3240F}"/>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6</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3" name="图片 12">
              <a:extLst>
                <a:ext uri="{FF2B5EF4-FFF2-40B4-BE49-F238E27FC236}">
                  <a16:creationId xmlns:a16="http://schemas.microsoft.com/office/drawing/2014/main" id="{ECF1533D-90C3-41A6-A284-A64DB420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4" name="直线连接符 57">
              <a:extLst>
                <a:ext uri="{FF2B5EF4-FFF2-40B4-BE49-F238E27FC236}">
                  <a16:creationId xmlns:a16="http://schemas.microsoft.com/office/drawing/2014/main" id="{7CB9C85A-5CC1-4C77-98A8-F69B43F69FE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00ED9AF-4095-4C02-B10A-98DEBA87B38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969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lstStyle/>
          <a:p>
            <a:pPr marL="0" indent="0">
              <a:buNone/>
            </a:pPr>
            <a:r>
              <a:rPr lang="zh-CN" altLang="en-US" sz="1800" dirty="0"/>
              <a:t>容器：</a:t>
            </a:r>
            <a:endParaRPr lang="en-US" altLang="zh-CN" sz="1800" dirty="0"/>
          </a:p>
          <a:p>
            <a:pPr marL="0" indent="457200">
              <a:buNone/>
            </a:pPr>
            <a:r>
              <a:rPr lang="zh-CN" altLang="en-US" sz="1800" dirty="0"/>
              <a:t>镜像（ </a:t>
            </a:r>
            <a:r>
              <a:rPr lang="en-US" altLang="zh-CN" sz="1800" dirty="0"/>
              <a:t>Image  </a:t>
            </a:r>
            <a:r>
              <a:rPr lang="zh-CN" altLang="en-US" sz="1800" dirty="0"/>
              <a:t>）和容器（ </a:t>
            </a:r>
            <a:r>
              <a:rPr lang="en-US" altLang="zh-CN" sz="1800" dirty="0"/>
              <a:t>Container  </a:t>
            </a:r>
            <a:r>
              <a:rPr lang="zh-CN" altLang="en-US" sz="1800" dirty="0"/>
              <a:t>）的关系，就像是面向对象程序设计中的类  和  实例  一样，镜像是静态的定义，容器是镜像运行时的实体。容器可以被创建、启动、停止、删除、暂停等。</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7</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38401487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3928</TotalTime>
  <Words>1906</Words>
  <Application>Microsoft Office PowerPoint</Application>
  <PresentationFormat>宽屏</PresentationFormat>
  <Paragraphs>160</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Gill Sans</vt:lpstr>
      <vt:lpstr>Helvetica Neue</vt:lpstr>
      <vt:lpstr>Lato Light</vt:lpstr>
      <vt:lpstr>Lato Regular</vt:lpstr>
      <vt:lpstr>Source Sans Pro Regular</vt:lpstr>
      <vt:lpstr>DengXian</vt:lpstr>
      <vt:lpstr>DengXian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haohao wang</cp:lastModifiedBy>
  <cp:revision>170</cp:revision>
  <cp:lastPrinted>2017-08-08T06:54:00Z</cp:lastPrinted>
  <dcterms:created xsi:type="dcterms:W3CDTF">2017-08-08T02:10:00Z</dcterms:created>
  <dcterms:modified xsi:type="dcterms:W3CDTF">2019-02-21T14:05:11Z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