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87" r:id="rId2"/>
    <p:sldId id="289" r:id="rId3"/>
    <p:sldId id="304" r:id="rId4"/>
    <p:sldId id="305" r:id="rId5"/>
    <p:sldId id="310" r:id="rId6"/>
    <p:sldId id="306" r:id="rId7"/>
    <p:sldId id="307" r:id="rId8"/>
    <p:sldId id="308" r:id="rId9"/>
    <p:sldId id="337" r:id="rId10"/>
    <p:sldId id="315" r:id="rId11"/>
    <p:sldId id="316" r:id="rId12"/>
    <p:sldId id="317" r:id="rId13"/>
    <p:sldId id="318" r:id="rId14"/>
    <p:sldId id="338" r:id="rId15"/>
    <p:sldId id="319" r:id="rId16"/>
    <p:sldId id="320" r:id="rId17"/>
    <p:sldId id="321" r:id="rId18"/>
    <p:sldId id="322" r:id="rId19"/>
    <p:sldId id="339"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6" r:id="rId33"/>
    <p:sldId id="335" r:id="rId34"/>
    <p:sldId id="311"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43" autoAdjust="0"/>
  </p:normalViewPr>
  <p:slideViewPr>
    <p:cSldViewPr snapToGrid="0">
      <p:cViewPr varScale="1">
        <p:scale>
          <a:sx n="48" d="100"/>
          <a:sy n="48" d="100"/>
        </p:scale>
        <p:origin x="67"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5E0E0-3C2B-4114-AF54-35E67292565D}" type="datetimeFigureOut">
              <a:rPr lang="en-US" smtClean="0"/>
              <a:t>5/15/2022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BABE5C-72CE-46B1-9C7D-D65560E42AC5}" type="slidenum">
              <a:rPr lang="en-US" smtClean="0"/>
              <a:t>‹#›</a:t>
            </a:fld>
            <a:endParaRPr lang="en-US" dirty="0"/>
          </a:p>
        </p:txBody>
      </p:sp>
    </p:spTree>
    <p:extLst>
      <p:ext uri="{BB962C8B-B14F-4D97-AF65-F5344CB8AC3E}">
        <p14:creationId xmlns:p14="http://schemas.microsoft.com/office/powerpoint/2010/main" val="4207794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238C73F-D5E5-430D-9F94-3EBFB229B4F9}" type="slidenum">
              <a:rPr lang="en-US" smtClean="0"/>
              <a:t>1</a:t>
            </a:fld>
            <a:endParaRPr lang="en-US" dirty="0"/>
          </a:p>
        </p:txBody>
      </p:sp>
    </p:spTree>
    <p:extLst>
      <p:ext uri="{BB962C8B-B14F-4D97-AF65-F5344CB8AC3E}">
        <p14:creationId xmlns:p14="http://schemas.microsoft.com/office/powerpoint/2010/main" val="2360301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a:t>
            </a:r>
            <a:r>
              <a:rPr lang="en-US" baseline="0" dirty="0"/>
              <a:t> Time to accept request</a:t>
            </a:r>
          </a:p>
          <a:p>
            <a:r>
              <a:rPr lang="en-US" dirty="0"/>
              <a:t>Deadline – Time</a:t>
            </a:r>
            <a:r>
              <a:rPr lang="en-US" baseline="0" dirty="0"/>
              <a:t> between request and response</a:t>
            </a:r>
            <a:endParaRPr lang="en-US" dirty="0"/>
          </a:p>
          <a:p>
            <a:r>
              <a:rPr lang="en-US" dirty="0"/>
              <a:t>Jitter</a:t>
            </a:r>
            <a:r>
              <a:rPr lang="en-US" baseline="0" dirty="0"/>
              <a:t> – V</a:t>
            </a:r>
            <a:r>
              <a:rPr lang="en-US" dirty="0"/>
              <a:t>ariation of the time to latency</a:t>
            </a:r>
          </a:p>
          <a:p>
            <a:r>
              <a:rPr lang="en-US" dirty="0"/>
              <a:t>Throughput – Number of events that can be processed within a particular time interval</a:t>
            </a:r>
          </a:p>
          <a:p>
            <a:r>
              <a:rPr lang="en-AU" baseline="0" dirty="0"/>
              <a:t>Miss rate –  Number of events not processed because the system was too busy to respond</a:t>
            </a:r>
          </a:p>
          <a:p>
            <a:r>
              <a:rPr lang="en-AU" baseline="0" dirty="0"/>
              <a:t>Data loss –  Data that lost because the system was too busy</a:t>
            </a:r>
            <a:endParaRPr lang="en-AU" dirty="0"/>
          </a:p>
        </p:txBody>
      </p:sp>
      <p:sp>
        <p:nvSpPr>
          <p:cNvPr id="4" name="Slide Number Placeholder 3"/>
          <p:cNvSpPr>
            <a:spLocks noGrp="1"/>
          </p:cNvSpPr>
          <p:nvPr>
            <p:ph type="sldNum" sz="quarter" idx="10"/>
          </p:nvPr>
        </p:nvSpPr>
        <p:spPr/>
        <p:txBody>
          <a:bodyPr/>
          <a:lstStyle/>
          <a:p>
            <a:fld id="{14BABE5C-72CE-46B1-9C7D-D65560E42AC5}" type="slidenum">
              <a:rPr lang="en-US" smtClean="0"/>
              <a:t>17</a:t>
            </a:fld>
            <a:endParaRPr lang="en-US" dirty="0"/>
          </a:p>
        </p:txBody>
      </p:sp>
    </p:spTree>
    <p:extLst>
      <p:ext uri="{BB962C8B-B14F-4D97-AF65-F5344CB8AC3E}">
        <p14:creationId xmlns:p14="http://schemas.microsoft.com/office/powerpoint/2010/main" val="3527693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a:t>
            </a:r>
            <a:r>
              <a:rPr lang="en-US" dirty="0"/>
              <a:t>Write a Concrete</a:t>
            </a:r>
            <a:r>
              <a:rPr lang="en-US" baseline="0" dirty="0"/>
              <a:t> Quality Attribute Scenario for A banking application for a Weekly Transaction Report</a:t>
            </a:r>
            <a:endParaRPr lang="en-US" dirty="0"/>
          </a:p>
          <a:p>
            <a:r>
              <a:rPr lang="en-US" dirty="0"/>
              <a:t>The Finance Analyst</a:t>
            </a:r>
            <a:r>
              <a:rPr lang="en-US" baseline="0" dirty="0"/>
              <a:t> schedules weekly report of the Banking Application during Normal Operational Time (8am-5pm), the process starts to execute at the Off-Peak Time (between 10pm-2am) and the Report Excel File generates successfully within 30 minutes.</a:t>
            </a:r>
          </a:p>
          <a:p>
            <a:r>
              <a:rPr lang="en-US" dirty="0"/>
              <a:t>Max Latency =</a:t>
            </a:r>
            <a:r>
              <a:rPr lang="en-US" baseline="0" dirty="0"/>
              <a:t> 18 hours (2am – 1am)</a:t>
            </a:r>
          </a:p>
          <a:p>
            <a:r>
              <a:rPr lang="en-US" baseline="0" dirty="0"/>
              <a:t>Max Deadline = 30 mins</a:t>
            </a:r>
          </a:p>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18</a:t>
            </a:fld>
            <a:endParaRPr lang="en-US" dirty="0"/>
          </a:p>
        </p:txBody>
      </p:sp>
    </p:spTree>
    <p:extLst>
      <p:ext uri="{BB962C8B-B14F-4D97-AF65-F5344CB8AC3E}">
        <p14:creationId xmlns:p14="http://schemas.microsoft.com/office/powerpoint/2010/main" val="2892991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19</a:t>
            </a:fld>
            <a:endParaRPr lang="en-US" dirty="0"/>
          </a:p>
        </p:txBody>
      </p:sp>
    </p:spTree>
    <p:extLst>
      <p:ext uri="{BB962C8B-B14F-4D97-AF65-F5344CB8AC3E}">
        <p14:creationId xmlns:p14="http://schemas.microsoft.com/office/powerpoint/2010/main" val="615666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b="0" dirty="0">
                <a:effectLst/>
              </a:rPr>
              <a:t>Nonrepudiation is the property that a transaction (access to or modification of data or services) cannot be denied by any of the parties to it. This means you cannot deny that you ordered that item over the Internet if, in fact, you did.</a:t>
            </a:r>
          </a:p>
          <a:p>
            <a:pPr>
              <a:buFont typeface="+mj-lt"/>
              <a:buAutoNum type="arabicPeriod"/>
            </a:pPr>
            <a:r>
              <a:rPr lang="en-US" b="0" dirty="0">
                <a:effectLst/>
              </a:rPr>
              <a:t>Confidentiality is the property that data or services are protected from unauthorized access. This means that a hacker cannot access your income tax returns on a government computer.</a:t>
            </a:r>
          </a:p>
          <a:p>
            <a:pPr>
              <a:buFont typeface="+mj-lt"/>
              <a:buAutoNum type="arabicPeriod"/>
            </a:pPr>
            <a:r>
              <a:rPr lang="en-US" b="0" dirty="0">
                <a:effectLst/>
              </a:rPr>
              <a:t>Integrity is the property that data or services are being delivered as intended. This means that your grade has not been changed since your instructor assigned it.</a:t>
            </a:r>
          </a:p>
          <a:p>
            <a:pPr>
              <a:buFont typeface="+mj-lt"/>
              <a:buAutoNum type="arabicPeriod"/>
            </a:pPr>
            <a:r>
              <a:rPr lang="en-US" b="0" dirty="0">
                <a:effectLst/>
              </a:rPr>
              <a:t>Assurance is the property that the parties to a transaction are who they purport to be. This means that, when a customer sends a credit card number to an Internet merchant, the merchant is who the customer thinks they are.</a:t>
            </a:r>
          </a:p>
          <a:p>
            <a:pPr>
              <a:buFont typeface="+mj-lt"/>
              <a:buAutoNum type="arabicPeriod"/>
            </a:pPr>
            <a:r>
              <a:rPr lang="en-US" b="0" dirty="0">
                <a:effectLst/>
              </a:rPr>
              <a:t>Availability is the property that the system will be available for legitimate use. This means that a denial-of-service attack won't prevent your ordering this book.</a:t>
            </a:r>
          </a:p>
          <a:p>
            <a:pPr>
              <a:buFont typeface="+mj-lt"/>
              <a:buAutoNum type="arabicPeriod"/>
            </a:pPr>
            <a:r>
              <a:rPr lang="en-US" b="0" dirty="0">
                <a:effectLst/>
              </a:rPr>
              <a:t>Auditing is the property that the system tracks activities within it at levels sufficient to reconstruct them. This means that, if you transfer money out of one account to another account, in Switzerland, the system will maintain a record of that transfer.</a:t>
            </a:r>
          </a:p>
          <a:p>
            <a:r>
              <a:rPr lang="en-US" dirty="0"/>
              <a:t>Each of these security categories gives rise to a collection of general scenarios.</a:t>
            </a:r>
          </a:p>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20</a:t>
            </a:fld>
            <a:endParaRPr lang="en-US" dirty="0"/>
          </a:p>
        </p:txBody>
      </p:sp>
    </p:spTree>
    <p:extLst>
      <p:ext uri="{BB962C8B-B14F-4D97-AF65-F5344CB8AC3E}">
        <p14:creationId xmlns:p14="http://schemas.microsoft.com/office/powerpoint/2010/main" val="29930806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22</a:t>
            </a:fld>
            <a:endParaRPr lang="en-US" dirty="0"/>
          </a:p>
        </p:txBody>
      </p:sp>
    </p:spTree>
    <p:extLst>
      <p:ext uri="{BB962C8B-B14F-4D97-AF65-F5344CB8AC3E}">
        <p14:creationId xmlns:p14="http://schemas.microsoft.com/office/powerpoint/2010/main" val="38949530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of stimulus. The source of the attack may be either a human or another system. It may have been previously identified (either correctly or incorrectly) or may be currently unknown.</a:t>
            </a:r>
          </a:p>
        </p:txBody>
      </p:sp>
      <p:sp>
        <p:nvSpPr>
          <p:cNvPr id="4" name="Slide Number Placeholder 3"/>
          <p:cNvSpPr>
            <a:spLocks noGrp="1"/>
          </p:cNvSpPr>
          <p:nvPr>
            <p:ph type="sldNum" sz="quarter" idx="10"/>
          </p:nvPr>
        </p:nvSpPr>
        <p:spPr/>
        <p:txBody>
          <a:bodyPr/>
          <a:lstStyle/>
          <a:p>
            <a:fld id="{14BABE5C-72CE-46B1-9C7D-D65560E42AC5}" type="slidenum">
              <a:rPr lang="en-US" smtClean="0"/>
              <a:t>23</a:t>
            </a:fld>
            <a:endParaRPr lang="en-US" dirty="0"/>
          </a:p>
        </p:txBody>
      </p:sp>
    </p:spTree>
    <p:extLst>
      <p:ext uri="{BB962C8B-B14F-4D97-AF65-F5344CB8AC3E}">
        <p14:creationId xmlns:p14="http://schemas.microsoft.com/office/powerpoint/2010/main" val="2709855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24</a:t>
            </a:fld>
            <a:endParaRPr lang="en-US" dirty="0"/>
          </a:p>
        </p:txBody>
      </p:sp>
    </p:spTree>
    <p:extLst>
      <p:ext uri="{BB962C8B-B14F-4D97-AF65-F5344CB8AC3E}">
        <p14:creationId xmlns:p14="http://schemas.microsoft.com/office/powerpoint/2010/main" val="3803747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26</a:t>
            </a:fld>
            <a:endParaRPr lang="en-US" dirty="0"/>
          </a:p>
        </p:txBody>
      </p:sp>
    </p:spTree>
    <p:extLst>
      <p:ext uri="{BB962C8B-B14F-4D97-AF65-F5344CB8AC3E}">
        <p14:creationId xmlns:p14="http://schemas.microsoft.com/office/powerpoint/2010/main" val="2188429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27</a:t>
            </a:fld>
            <a:endParaRPr lang="en-US" dirty="0"/>
          </a:p>
        </p:txBody>
      </p:sp>
    </p:spTree>
    <p:extLst>
      <p:ext uri="{BB962C8B-B14F-4D97-AF65-F5344CB8AC3E}">
        <p14:creationId xmlns:p14="http://schemas.microsoft.com/office/powerpoint/2010/main" val="9668598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28</a:t>
            </a:fld>
            <a:endParaRPr lang="en-US" dirty="0"/>
          </a:p>
        </p:txBody>
      </p:sp>
    </p:spTree>
    <p:extLst>
      <p:ext uri="{BB962C8B-B14F-4D97-AF65-F5344CB8AC3E}">
        <p14:creationId xmlns:p14="http://schemas.microsoft.com/office/powerpoint/2010/main" val="77334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2</a:t>
            </a:fld>
            <a:endParaRPr lang="en-US" dirty="0"/>
          </a:p>
        </p:txBody>
      </p:sp>
    </p:spTree>
    <p:extLst>
      <p:ext uri="{BB962C8B-B14F-4D97-AF65-F5344CB8AC3E}">
        <p14:creationId xmlns:p14="http://schemas.microsoft.com/office/powerpoint/2010/main" val="1902157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fontAlgn="ctr">
              <a:buFont typeface="Arial" panose="020B0604020202020204" pitchFamily="34" charset="0"/>
              <a:buChar char="•"/>
            </a:pPr>
            <a:r>
              <a:rPr lang="en-US" sz="1200" b="0" i="0" u="none" strike="noStrike" dirty="0">
                <a:solidFill>
                  <a:srgbClr val="333333"/>
                </a:solidFill>
                <a:effectLst/>
                <a:latin typeface="Arial" panose="020B0604020202020204" pitchFamily="34" charset="0"/>
              </a:rPr>
              <a:t>To support learn system features: help system is sensitive to context; interface is familiar to user; interface is usable in an unfamiliar context</a:t>
            </a:r>
          </a:p>
          <a:p>
            <a:pPr marL="285750" indent="-285750" algn="l" fontAlgn="ctr">
              <a:buFont typeface="Arial" panose="020B0604020202020204" pitchFamily="34" charset="0"/>
              <a:buChar char="•"/>
            </a:pPr>
            <a:r>
              <a:rPr lang="en-US" sz="1200" b="0" i="0" u="none" strike="noStrike" dirty="0">
                <a:solidFill>
                  <a:srgbClr val="333333"/>
                </a:solidFill>
                <a:effectLst/>
                <a:latin typeface="Arial" panose="020B0604020202020204" pitchFamily="34" charset="0"/>
              </a:rPr>
              <a:t>To support use system efficiently: aggregation of data and/or commands; re-use of already entered data and/or commands; support for efficient navigation within a screen; distinct views with consistent operations; comprehensive searching; multiple simultaneous activities</a:t>
            </a:r>
          </a:p>
          <a:p>
            <a:pPr marL="285750" indent="-285750" algn="l" fontAlgn="ctr">
              <a:buFont typeface="Arial" panose="020B0604020202020204" pitchFamily="34" charset="0"/>
              <a:buChar char="•"/>
            </a:pPr>
            <a:r>
              <a:rPr lang="en-US" sz="1200" b="0" i="0" u="none" strike="noStrike" dirty="0">
                <a:solidFill>
                  <a:srgbClr val="333333"/>
                </a:solidFill>
                <a:effectLst/>
                <a:latin typeface="Arial" panose="020B0604020202020204" pitchFamily="34" charset="0"/>
              </a:rPr>
              <a:t>To minimize impact of errors: undo, cancel, recover from system failure, recognize and correct user error, retrieve forgotten password, verify system resources</a:t>
            </a:r>
          </a:p>
          <a:p>
            <a:pPr marL="285750" indent="-285750" algn="l" fontAlgn="ctr">
              <a:buFont typeface="Arial" panose="020B0604020202020204" pitchFamily="34" charset="0"/>
              <a:buChar char="•"/>
            </a:pPr>
            <a:r>
              <a:rPr lang="en-US" sz="1200" b="0" i="0" u="none" strike="noStrike" dirty="0">
                <a:solidFill>
                  <a:srgbClr val="333333"/>
                </a:solidFill>
                <a:effectLst/>
                <a:latin typeface="Arial" panose="020B0604020202020204" pitchFamily="34" charset="0"/>
              </a:rPr>
              <a:t>To adapt system: customizability; internationalization</a:t>
            </a:r>
          </a:p>
          <a:p>
            <a:pPr marL="285750" indent="-285750" algn="l" fontAlgn="ctr">
              <a:buFont typeface="Arial" panose="020B0604020202020204" pitchFamily="34" charset="0"/>
              <a:buChar char="•"/>
            </a:pPr>
            <a:r>
              <a:rPr lang="en-US" sz="1200" b="0" i="0" u="none" strike="noStrike" dirty="0">
                <a:solidFill>
                  <a:srgbClr val="333333"/>
                </a:solidFill>
                <a:effectLst/>
                <a:latin typeface="Arial" panose="020B0604020202020204" pitchFamily="34" charset="0"/>
              </a:rPr>
              <a:t>To feel comfortable: display system state; work at the user’s pace</a:t>
            </a:r>
          </a:p>
        </p:txBody>
      </p:sp>
      <p:sp>
        <p:nvSpPr>
          <p:cNvPr id="4" name="Slide Number Placeholder 3"/>
          <p:cNvSpPr>
            <a:spLocks noGrp="1"/>
          </p:cNvSpPr>
          <p:nvPr>
            <p:ph type="sldNum" sz="quarter" idx="10"/>
          </p:nvPr>
        </p:nvSpPr>
        <p:spPr/>
        <p:txBody>
          <a:bodyPr/>
          <a:lstStyle/>
          <a:p>
            <a:fld id="{14BABE5C-72CE-46B1-9C7D-D65560E42AC5}" type="slidenum">
              <a:rPr lang="en-US" smtClean="0"/>
              <a:t>30</a:t>
            </a:fld>
            <a:endParaRPr lang="en-US" dirty="0"/>
          </a:p>
        </p:txBody>
      </p:sp>
    </p:spTree>
    <p:extLst>
      <p:ext uri="{BB962C8B-B14F-4D97-AF65-F5344CB8AC3E}">
        <p14:creationId xmlns:p14="http://schemas.microsoft.com/office/powerpoint/2010/main" val="27426523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31</a:t>
            </a:fld>
            <a:endParaRPr lang="en-US" dirty="0"/>
          </a:p>
        </p:txBody>
      </p:sp>
    </p:spTree>
    <p:extLst>
      <p:ext uri="{BB962C8B-B14F-4D97-AF65-F5344CB8AC3E}">
        <p14:creationId xmlns:p14="http://schemas.microsoft.com/office/powerpoint/2010/main" val="2446503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 Who or What makes the change</a:t>
            </a:r>
          </a:p>
          <a:p>
            <a:r>
              <a:rPr lang="en-US" dirty="0"/>
              <a:t>Stimulus - The change to be / Action</a:t>
            </a:r>
          </a:p>
          <a:p>
            <a:r>
              <a:rPr lang="en-US" dirty="0"/>
              <a:t>Environment - When the change can be made / Under</a:t>
            </a:r>
            <a:r>
              <a:rPr lang="en-US" baseline="0" dirty="0"/>
              <a:t> what conditions / </a:t>
            </a:r>
            <a:r>
              <a:rPr lang="en-US" sz="1200" b="0" i="0" u="none" strike="noStrike" kern="1200" baseline="0" dirty="0">
                <a:solidFill>
                  <a:schemeClr val="tx1"/>
                </a:solidFill>
                <a:latin typeface="+mn-lt"/>
                <a:ea typeface="+mn-ea"/>
                <a:cs typeface="+mn-cs"/>
              </a:rPr>
              <a:t>what are the conditions when the stimulus occurs? </a:t>
            </a:r>
            <a:endParaRPr lang="en-US" dirty="0"/>
          </a:p>
          <a:p>
            <a:r>
              <a:rPr lang="en-US" dirty="0"/>
              <a:t>Artifact - What is to be changed / The system or</a:t>
            </a:r>
            <a:r>
              <a:rPr lang="en-US" baseline="0" dirty="0"/>
              <a:t> a part of it / </a:t>
            </a:r>
            <a:r>
              <a:rPr lang="en-US" sz="1200" b="0" i="0" u="none" strike="noStrike" kern="1200" baseline="0" dirty="0">
                <a:solidFill>
                  <a:schemeClr val="tx1"/>
                </a:solidFill>
                <a:latin typeface="+mn-lt"/>
                <a:ea typeface="+mn-ea"/>
                <a:cs typeface="+mn-cs"/>
              </a:rPr>
              <a:t>what elements of the system are stimulated?</a:t>
            </a:r>
            <a:endParaRPr lang="en-US" dirty="0"/>
          </a:p>
          <a:p>
            <a:r>
              <a:rPr lang="en-US" dirty="0"/>
              <a:t>Response - How to make it / How the system reacts</a:t>
            </a:r>
          </a:p>
          <a:p>
            <a:r>
              <a:rPr lang="en-US" dirty="0"/>
              <a:t>Response Measure - Measurement</a:t>
            </a:r>
          </a:p>
        </p:txBody>
      </p:sp>
      <p:sp>
        <p:nvSpPr>
          <p:cNvPr id="4" name="Slide Number Placeholder 3"/>
          <p:cNvSpPr>
            <a:spLocks noGrp="1"/>
          </p:cNvSpPr>
          <p:nvPr>
            <p:ph type="sldNum" sz="quarter" idx="10"/>
          </p:nvPr>
        </p:nvSpPr>
        <p:spPr/>
        <p:txBody>
          <a:bodyPr/>
          <a:lstStyle/>
          <a:p>
            <a:fld id="{14BABE5C-72CE-46B1-9C7D-D65560E42AC5}" type="slidenum">
              <a:rPr lang="en-US" smtClean="0"/>
              <a:t>4</a:t>
            </a:fld>
            <a:endParaRPr lang="en-US" dirty="0"/>
          </a:p>
        </p:txBody>
      </p:sp>
    </p:spTree>
    <p:extLst>
      <p:ext uri="{BB962C8B-B14F-4D97-AF65-F5344CB8AC3E}">
        <p14:creationId xmlns:p14="http://schemas.microsoft.com/office/powerpoint/2010/main" val="64409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BABE5C-72CE-46B1-9C7D-D65560E42AC5}" type="slidenum">
              <a:rPr lang="en-US" smtClean="0"/>
              <a:t>5</a:t>
            </a:fld>
            <a:endParaRPr lang="en-US" dirty="0"/>
          </a:p>
        </p:txBody>
      </p:sp>
    </p:spTree>
    <p:extLst>
      <p:ext uri="{BB962C8B-B14F-4D97-AF65-F5344CB8AC3E}">
        <p14:creationId xmlns:p14="http://schemas.microsoft.com/office/powerpoint/2010/main" val="4268206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Exercise: </a:t>
            </a:r>
            <a:r>
              <a:rPr lang="en-US" dirty="0"/>
              <a:t>Write a Concrete</a:t>
            </a:r>
            <a:r>
              <a:rPr lang="en-US" baseline="0" dirty="0"/>
              <a:t> Quality Attribute Scenario for Word Application</a:t>
            </a:r>
            <a:endParaRPr lang="en-US" dirty="0"/>
          </a:p>
          <a:p>
            <a:r>
              <a:rPr lang="en-US" dirty="0"/>
              <a:t>Kill</a:t>
            </a:r>
            <a:r>
              <a:rPr lang="en-US" baseline="0" dirty="0"/>
              <a:t> Signal is received from the Windows OS to Ms. Word Application during process Not Responding state and the application saves unsaved work in a temp file and process terminates without any data loss.</a:t>
            </a:r>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8</a:t>
            </a:fld>
            <a:endParaRPr lang="en-US" dirty="0"/>
          </a:p>
        </p:txBody>
      </p:sp>
    </p:spTree>
    <p:extLst>
      <p:ext uri="{BB962C8B-B14F-4D97-AF65-F5344CB8AC3E}">
        <p14:creationId xmlns:p14="http://schemas.microsoft.com/office/powerpoint/2010/main" val="1983764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9</a:t>
            </a:fld>
            <a:endParaRPr lang="en-US" dirty="0"/>
          </a:p>
        </p:txBody>
      </p:sp>
    </p:spTree>
    <p:extLst>
      <p:ext uri="{BB962C8B-B14F-4D97-AF65-F5344CB8AC3E}">
        <p14:creationId xmlns:p14="http://schemas.microsoft.com/office/powerpoint/2010/main" val="3776457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Exercise: </a:t>
            </a:r>
            <a:r>
              <a:rPr lang="en-US" dirty="0"/>
              <a:t>Write a Concrete</a:t>
            </a:r>
            <a:r>
              <a:rPr lang="en-US" baseline="0" dirty="0"/>
              <a:t> Quality Attribute Scenario for updating database Password on a 3 Tier application</a:t>
            </a:r>
            <a:endParaRPr lang="en-US" dirty="0"/>
          </a:p>
          <a:p>
            <a:r>
              <a:rPr lang="en-US" dirty="0"/>
              <a:t>System Administrator wishes to change the password of the database configuration file</a:t>
            </a:r>
            <a:r>
              <a:rPr lang="en-US" baseline="0" dirty="0"/>
              <a:t> on the Data Tier</a:t>
            </a:r>
            <a:r>
              <a:rPr lang="en-US" dirty="0"/>
              <a:t> at the System Maintenance Time;</a:t>
            </a:r>
            <a:r>
              <a:rPr lang="en-US" baseline="0" dirty="0"/>
              <a:t> the activity takes 2 minutes and the application is able to connect to the Database without any issues.</a:t>
            </a:r>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13</a:t>
            </a:fld>
            <a:endParaRPr lang="en-US" dirty="0"/>
          </a:p>
        </p:txBody>
      </p:sp>
    </p:spTree>
    <p:extLst>
      <p:ext uri="{BB962C8B-B14F-4D97-AF65-F5344CB8AC3E}">
        <p14:creationId xmlns:p14="http://schemas.microsoft.com/office/powerpoint/2010/main" val="68128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BABE5C-72CE-46B1-9C7D-D65560E42AC5}" type="slidenum">
              <a:rPr lang="en-US" smtClean="0"/>
              <a:t>14</a:t>
            </a:fld>
            <a:endParaRPr lang="en-US" dirty="0"/>
          </a:p>
        </p:txBody>
      </p:sp>
    </p:spTree>
    <p:extLst>
      <p:ext uri="{BB962C8B-B14F-4D97-AF65-F5344CB8AC3E}">
        <p14:creationId xmlns:p14="http://schemas.microsoft.com/office/powerpoint/2010/main" val="25999260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Latency –</a:t>
            </a:r>
            <a:r>
              <a:rPr lang="en-US" baseline="0" dirty="0"/>
              <a:t> Time to accept request</a:t>
            </a:r>
          </a:p>
          <a:p>
            <a:r>
              <a:rPr lang="en-US" dirty="0"/>
              <a:t>Deadline – Time</a:t>
            </a:r>
            <a:r>
              <a:rPr lang="en-US" baseline="0" dirty="0"/>
              <a:t> between request and response</a:t>
            </a:r>
            <a:endParaRPr lang="en-US" dirty="0"/>
          </a:p>
          <a:p>
            <a:r>
              <a:rPr lang="en-US" dirty="0"/>
              <a:t>Jitter</a:t>
            </a:r>
            <a:r>
              <a:rPr lang="en-US" baseline="0" dirty="0"/>
              <a:t> – V</a:t>
            </a:r>
            <a:r>
              <a:rPr lang="en-US" dirty="0"/>
              <a:t>ariation of the time to latency</a:t>
            </a:r>
          </a:p>
          <a:p>
            <a:r>
              <a:rPr lang="en-US" dirty="0"/>
              <a:t>Throughput – Number of events that can be processed within a particular time interval</a:t>
            </a:r>
          </a:p>
          <a:p>
            <a:r>
              <a:rPr lang="en-AU" baseline="0" dirty="0"/>
              <a:t>Miss rate –  Number of events not processed because the system was too busy to respond</a:t>
            </a:r>
          </a:p>
          <a:p>
            <a:r>
              <a:rPr lang="en-AU" baseline="0"/>
              <a:t>Data loss –  Data that lost because the system was too busy</a:t>
            </a:r>
            <a:endParaRPr lang="en-AU"/>
          </a:p>
          <a:p>
            <a:endParaRPr lang="en-US"/>
          </a:p>
        </p:txBody>
      </p:sp>
      <p:sp>
        <p:nvSpPr>
          <p:cNvPr id="4" name="Slide Number Placeholder 3"/>
          <p:cNvSpPr>
            <a:spLocks noGrp="1"/>
          </p:cNvSpPr>
          <p:nvPr>
            <p:ph type="sldNum" sz="quarter" idx="5"/>
          </p:nvPr>
        </p:nvSpPr>
        <p:spPr/>
        <p:txBody>
          <a:bodyPr/>
          <a:lstStyle/>
          <a:p>
            <a:fld id="{14BABE5C-72CE-46B1-9C7D-D65560E42AC5}" type="slidenum">
              <a:rPr lang="en-US" smtClean="0"/>
              <a:t>16</a:t>
            </a:fld>
            <a:endParaRPr lang="en-US" dirty="0"/>
          </a:p>
        </p:txBody>
      </p:sp>
    </p:spTree>
    <p:extLst>
      <p:ext uri="{BB962C8B-B14F-4D97-AF65-F5344CB8AC3E}">
        <p14:creationId xmlns:p14="http://schemas.microsoft.com/office/powerpoint/2010/main" val="43455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3754119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2164481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2154645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317085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2832431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2503125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dirty="0"/>
              <a:t>SE 3030 (SLIIT)</a:t>
            </a:r>
          </a:p>
        </p:txBody>
      </p:sp>
      <p:sp>
        <p:nvSpPr>
          <p:cNvPr id="8" name="Footer Placeholder 7"/>
          <p:cNvSpPr>
            <a:spLocks noGrp="1"/>
          </p:cNvSpPr>
          <p:nvPr>
            <p:ph type="ftr" sz="quarter" idx="11"/>
          </p:nvPr>
        </p:nvSpPr>
        <p:spPr/>
        <p:txBody>
          <a:bodyPr/>
          <a:lstStyle/>
          <a:p>
            <a:r>
              <a:rPr lang="pt-BR"/>
              <a:t>by Chathura R De Silva</a:t>
            </a:r>
            <a:endParaRPr lang="en-US" dirty="0"/>
          </a:p>
        </p:txBody>
      </p:sp>
      <p:sp>
        <p:nvSpPr>
          <p:cNvPr id="9" name="Slide Number Placeholder 8"/>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349064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dirty="0"/>
              <a:t>SE 3030 (SLIIT)</a:t>
            </a:r>
          </a:p>
        </p:txBody>
      </p:sp>
      <p:sp>
        <p:nvSpPr>
          <p:cNvPr id="4" name="Footer Placeholder 3"/>
          <p:cNvSpPr>
            <a:spLocks noGrp="1"/>
          </p:cNvSpPr>
          <p:nvPr>
            <p:ph type="ftr" sz="quarter" idx="11"/>
          </p:nvPr>
        </p:nvSpPr>
        <p:spPr/>
        <p:txBody>
          <a:bodyPr/>
          <a:lstStyle/>
          <a:p>
            <a:r>
              <a:rPr lang="pt-BR"/>
              <a:t>by Chathura R De Silva</a:t>
            </a:r>
            <a:endParaRPr lang="en-US" dirty="0"/>
          </a:p>
        </p:txBody>
      </p:sp>
      <p:sp>
        <p:nvSpPr>
          <p:cNvPr id="5" name="Slide Number Placeholder 4"/>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33608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SE 3030 (SLIIT)</a:t>
            </a:r>
          </a:p>
        </p:txBody>
      </p:sp>
      <p:sp>
        <p:nvSpPr>
          <p:cNvPr id="3" name="Footer Placeholder 2"/>
          <p:cNvSpPr>
            <a:spLocks noGrp="1"/>
          </p:cNvSpPr>
          <p:nvPr>
            <p:ph type="ftr" sz="quarter" idx="11"/>
          </p:nvPr>
        </p:nvSpPr>
        <p:spPr/>
        <p:txBody>
          <a:bodyPr/>
          <a:lstStyle/>
          <a:p>
            <a:r>
              <a:rPr lang="pt-BR"/>
              <a:t>by Chathura R De Silva</a:t>
            </a:r>
            <a:endParaRPr lang="en-US" dirty="0"/>
          </a:p>
        </p:txBody>
      </p:sp>
      <p:sp>
        <p:nvSpPr>
          <p:cNvPr id="4" name="Slide Number Placeholder 3"/>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1654917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39645105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dirty="0"/>
              <a:t>SE 3030 (SLIIT)</a:t>
            </a:r>
          </a:p>
        </p:txBody>
      </p:sp>
      <p:sp>
        <p:nvSpPr>
          <p:cNvPr id="6" name="Footer Placeholder 5"/>
          <p:cNvSpPr>
            <a:spLocks noGrp="1"/>
          </p:cNvSpPr>
          <p:nvPr>
            <p:ph type="ftr" sz="quarter" idx="11"/>
          </p:nvPr>
        </p:nvSpPr>
        <p:spPr/>
        <p:txBody>
          <a:bodyPr/>
          <a:lstStyle/>
          <a:p>
            <a:r>
              <a:rPr lang="pt-BR"/>
              <a:t>by Chathura R De Silva</a:t>
            </a:r>
            <a:endParaRPr lang="en-US" dirty="0"/>
          </a:p>
        </p:txBody>
      </p:sp>
      <p:sp>
        <p:nvSpPr>
          <p:cNvPr id="7" name="Slide Number Placeholder 6"/>
          <p:cNvSpPr>
            <a:spLocks noGrp="1"/>
          </p:cNvSpPr>
          <p:nvPr>
            <p:ph type="sldNum" sz="quarter" idx="12"/>
          </p:nvPr>
        </p:nvSpPr>
        <p:spPr/>
        <p:txBody>
          <a:bodyPr/>
          <a:lstStyle/>
          <a:p>
            <a:fld id="{06D350D3-8DB5-4BAF-BB76-4F5E8359DF65}" type="slidenum">
              <a:rPr lang="en-US" smtClean="0"/>
              <a:t>‹#›</a:t>
            </a:fld>
            <a:endParaRPr lang="en-US" dirty="0"/>
          </a:p>
        </p:txBody>
      </p:sp>
    </p:spTree>
    <p:extLst>
      <p:ext uri="{BB962C8B-B14F-4D97-AF65-F5344CB8AC3E}">
        <p14:creationId xmlns:p14="http://schemas.microsoft.com/office/powerpoint/2010/main" val="2705231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SE 3030 (SLIIT)</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by Chathura R De Silva</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D350D3-8DB5-4BAF-BB76-4F5E8359DF65}" type="slidenum">
              <a:rPr lang="en-US" smtClean="0"/>
              <a:t>‹#›</a:t>
            </a:fld>
            <a:endParaRPr lang="en-US" dirty="0"/>
          </a:p>
        </p:txBody>
      </p:sp>
    </p:spTree>
    <p:extLst>
      <p:ext uri="{BB962C8B-B14F-4D97-AF65-F5344CB8AC3E}">
        <p14:creationId xmlns:p14="http://schemas.microsoft.com/office/powerpoint/2010/main" val="987902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etutorials.org/Programming/Software+architecture+in+practice,+second+edition/Part+Two+Creating+an+Architecture/Chapter+4.+Understanding+Quality+Attributes/4.4+Quality+Attribute+Scenarios+in+Practice/" TargetMode="External"/><Relationship Id="rId2" Type="http://schemas.openxmlformats.org/officeDocument/2006/relationships/hyperlink" Target="http://www.ece.ubc.ca/~matei/EECE417/BASS/ch04lev1sec4.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8963" y="2913169"/>
            <a:ext cx="7994073" cy="914400"/>
          </a:xfrm>
        </p:spPr>
        <p:txBody>
          <a:bodyPr>
            <a:normAutofit fontScale="90000"/>
          </a:bodyPr>
          <a:lstStyle/>
          <a:p>
            <a:r>
              <a:rPr lang="en-US" b="1" dirty="0">
                <a:solidFill>
                  <a:srgbClr val="0000FF"/>
                </a:solidFill>
                <a:latin typeface="Times New Roman" panose="02020603050405020304" pitchFamily="18" charset="0"/>
                <a:cs typeface="Times New Roman" panose="02020603050405020304" pitchFamily="18" charset="0"/>
              </a:rPr>
              <a:t>Quality Attribute Scenarios</a:t>
            </a:r>
          </a:p>
        </p:txBody>
      </p:sp>
      <p:sp>
        <p:nvSpPr>
          <p:cNvPr id="5" name="TextBox 4"/>
          <p:cNvSpPr txBox="1"/>
          <p:nvPr/>
        </p:nvSpPr>
        <p:spPr>
          <a:xfrm>
            <a:off x="3276600" y="4270386"/>
            <a:ext cx="5958840" cy="1200329"/>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Software Architecture</a:t>
            </a:r>
          </a:p>
          <a:p>
            <a:pPr algn="ctr"/>
            <a:r>
              <a:rPr lang="en-US" sz="2400" b="1" dirty="0">
                <a:latin typeface="Times New Roman" panose="02020603050405020304" pitchFamily="18" charset="0"/>
                <a:cs typeface="Times New Roman" panose="02020603050405020304" pitchFamily="18" charset="0"/>
              </a:rPr>
              <a:t>3</a:t>
            </a:r>
            <a:r>
              <a:rPr lang="en-US" sz="2400" b="1" baseline="30000" dirty="0">
                <a:latin typeface="Times New Roman" panose="02020603050405020304" pitchFamily="18" charset="0"/>
                <a:cs typeface="Times New Roman" panose="02020603050405020304" pitchFamily="18" charset="0"/>
              </a:rPr>
              <a:t>rd</a:t>
            </a:r>
            <a:r>
              <a:rPr lang="en-US" sz="2400" b="1" dirty="0">
                <a:latin typeface="Times New Roman" panose="02020603050405020304" pitchFamily="18" charset="0"/>
                <a:cs typeface="Times New Roman" panose="02020603050405020304" pitchFamily="18" charset="0"/>
              </a:rPr>
              <a:t>  Year – Semester 1</a:t>
            </a:r>
          </a:p>
          <a:p>
            <a:pPr algn="ctr"/>
            <a:r>
              <a:rPr lang="en-US" sz="2400" b="1" dirty="0">
                <a:latin typeface="Times New Roman" panose="02020603050405020304" pitchFamily="18" charset="0"/>
                <a:cs typeface="Times New Roman" panose="02020603050405020304" pitchFamily="18" charset="0"/>
              </a:rPr>
              <a:t>Lecture 12</a:t>
            </a:r>
          </a:p>
        </p:txBody>
      </p:sp>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155" y="533401"/>
            <a:ext cx="1295400" cy="1518265"/>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dirty="0"/>
              <a:t>SE 3030 (SLIIT)</a:t>
            </a:r>
          </a:p>
        </p:txBody>
      </p:sp>
      <p:sp>
        <p:nvSpPr>
          <p:cNvPr id="7" name="Footer Placeholder 6"/>
          <p:cNvSpPr>
            <a:spLocks noGrp="1"/>
          </p:cNvSpPr>
          <p:nvPr>
            <p:ph type="ftr" sz="quarter" idx="11"/>
          </p:nvPr>
        </p:nvSpPr>
        <p:spPr/>
        <p:txBody>
          <a:bodyPr/>
          <a:lstStyle/>
          <a:p>
            <a:r>
              <a:rPr lang="pt-BR"/>
              <a:t>by Chathura R De Silva</a:t>
            </a:r>
            <a:endParaRPr lang="en-US" dirty="0"/>
          </a:p>
        </p:txBody>
      </p:sp>
      <p:sp>
        <p:nvSpPr>
          <p:cNvPr id="8" name="Slide Number Placeholder 7"/>
          <p:cNvSpPr>
            <a:spLocks noGrp="1"/>
          </p:cNvSpPr>
          <p:nvPr>
            <p:ph type="sldNum" sz="quarter" idx="12"/>
          </p:nvPr>
        </p:nvSpPr>
        <p:spPr/>
        <p:txBody>
          <a:bodyPr/>
          <a:lstStyle/>
          <a:p>
            <a:fld id="{45036FFB-470A-4E43-9360-132999DAEAB8}" type="slidenum">
              <a:rPr lang="en-US" smtClean="0"/>
              <a:t>1</a:t>
            </a:fld>
            <a:endParaRPr lang="en-US" dirty="0"/>
          </a:p>
        </p:txBody>
      </p:sp>
    </p:spTree>
    <p:extLst>
      <p:ext uri="{BB962C8B-B14F-4D97-AF65-F5344CB8AC3E}">
        <p14:creationId xmlns:p14="http://schemas.microsoft.com/office/powerpoint/2010/main" val="408192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(QAS)</a:t>
            </a:r>
          </a:p>
        </p:txBody>
      </p:sp>
      <p:sp>
        <p:nvSpPr>
          <p:cNvPr id="3" name="Content Placeholder 2"/>
          <p:cNvSpPr>
            <a:spLocks noGrp="1"/>
          </p:cNvSpPr>
          <p:nvPr>
            <p:ph idx="1"/>
          </p:nvPr>
        </p:nvSpPr>
        <p:spPr/>
        <p:txBody>
          <a:bodyPr>
            <a:normAutofit/>
          </a:bodyPr>
          <a:lstStyle/>
          <a:p>
            <a:r>
              <a:rPr lang="en-US" dirty="0"/>
              <a:t>Modifiability is about the cost of change.</a:t>
            </a:r>
          </a:p>
          <a:p>
            <a:r>
              <a:rPr lang="en-US" dirty="0"/>
              <a:t>It brings up two concerns:</a:t>
            </a:r>
          </a:p>
          <a:p>
            <a:pPr lvl="1"/>
            <a:r>
              <a:rPr lang="en-US" dirty="0"/>
              <a:t>What can change (the artifact)?</a:t>
            </a:r>
          </a:p>
          <a:p>
            <a:pPr lvl="2"/>
            <a:r>
              <a:rPr lang="fr-FR" dirty="0"/>
              <a:t>Functions, Platform, Environnent, Protocol, Qualities, Capacity</a:t>
            </a:r>
            <a:endParaRPr lang="en-US" dirty="0"/>
          </a:p>
          <a:p>
            <a:pPr lvl="1"/>
            <a:r>
              <a:rPr lang="en-US" dirty="0"/>
              <a:t>When is the change made and who makes it (the environment)?</a:t>
            </a:r>
          </a:p>
          <a:p>
            <a:pPr lvl="2"/>
            <a:r>
              <a:rPr lang="en-US" dirty="0"/>
              <a:t>A developer, an end user, or a system administrator.</a:t>
            </a:r>
          </a:p>
          <a:p>
            <a:pPr lvl="2"/>
            <a:r>
              <a:rPr lang="en-US" dirty="0"/>
              <a:t>At Implementation, Compilation, Build, Configuration, Execution</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10</a:t>
            </a:fld>
            <a:endParaRPr lang="en-US" dirty="0"/>
          </a:p>
        </p:txBody>
      </p:sp>
    </p:spTree>
    <p:extLst>
      <p:ext uri="{BB962C8B-B14F-4D97-AF65-F5344CB8AC3E}">
        <p14:creationId xmlns:p14="http://schemas.microsoft.com/office/powerpoint/2010/main" val="3287109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pic>
        <p:nvPicPr>
          <p:cNvPr id="8" name="Picture 7"/>
          <p:cNvPicPr>
            <a:picLocks noChangeAspect="1"/>
          </p:cNvPicPr>
          <p:nvPr/>
        </p:nvPicPr>
        <p:blipFill>
          <a:blip r:embed="rId2"/>
          <a:stretch>
            <a:fillRect/>
          </a:stretch>
        </p:blipFill>
        <p:spPr>
          <a:xfrm>
            <a:off x="895349" y="1324303"/>
            <a:ext cx="10878499" cy="5171090"/>
          </a:xfrm>
          <a:prstGeom prst="rect">
            <a:avLst/>
          </a:prstGeom>
        </p:spPr>
      </p:pic>
      <p:sp>
        <p:nvSpPr>
          <p:cNvPr id="6" name="Slide Number Placeholder 5"/>
          <p:cNvSpPr>
            <a:spLocks noGrp="1"/>
          </p:cNvSpPr>
          <p:nvPr>
            <p:ph type="sldNum" sz="quarter" idx="12"/>
          </p:nvPr>
        </p:nvSpPr>
        <p:spPr/>
        <p:txBody>
          <a:bodyPr/>
          <a:lstStyle/>
          <a:p>
            <a:fld id="{06D350D3-8DB5-4BAF-BB76-4F5E8359DF65}" type="slidenum">
              <a:rPr lang="en-US" smtClean="0"/>
              <a:t>11</a:t>
            </a:fld>
            <a:endParaRPr lang="en-US" dirty="0"/>
          </a:p>
        </p:txBody>
      </p:sp>
    </p:spTree>
    <p:extLst>
      <p:ext uri="{BB962C8B-B14F-4D97-AF65-F5344CB8AC3E}">
        <p14:creationId xmlns:p14="http://schemas.microsoft.com/office/powerpoint/2010/main" val="652620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12</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712188362"/>
              </p:ext>
            </p:extLst>
          </p:nvPr>
        </p:nvGraphicFramePr>
        <p:xfrm>
          <a:off x="1087821" y="1418898"/>
          <a:ext cx="9963807" cy="2611059"/>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End user, developer, system administrator</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Wishes to add/delete/modify/vary functionality, quality attribute, capacity</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System user interface, platform, environment; system that interoperates with target system</a:t>
                      </a:r>
                      <a:endParaRPr lang="fr-FR"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solidFill>
                            <a:srgbClr val="333333"/>
                          </a:solidFill>
                          <a:effectLst/>
                          <a:latin typeface="Arial" panose="020B0604020202020204" pitchFamily="34" charset="0"/>
                        </a:rPr>
                        <a:t>At runtime, compile time, build time, design time</a:t>
                      </a:r>
                      <a:endParaRPr lang="fr-FR" sz="1600" b="0" i="0" u="none" strike="noStrike" dirty="0">
                        <a:solidFill>
                          <a:srgbClr val="333333"/>
                        </a:solidFill>
                        <a:effectLst/>
                        <a:latin typeface="Arial" panose="020B0604020202020204" pitchFamily="34" charset="0"/>
                      </a:endParaRP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tcPr>
                </a:tc>
                <a:tc>
                  <a:txBody>
                    <a:bodyPr/>
                    <a:lstStyle/>
                    <a:p>
                      <a:pPr algn="l" fontAlgn="ctr"/>
                      <a:r>
                        <a:rPr lang="en-US" sz="1600" b="0" i="0" u="none" strike="noStrike" dirty="0">
                          <a:solidFill>
                            <a:srgbClr val="333333"/>
                          </a:solidFill>
                          <a:effectLst/>
                          <a:latin typeface="Arial" panose="020B0604020202020204" pitchFamily="34" charset="0"/>
                        </a:rPr>
                        <a:t>Locates places in architecture to be modified; makes modification without affecting other functionality; tests modification; deploys modification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a:txBody>
                    <a:bodyPr/>
                    <a:lstStyle/>
                    <a:p>
                      <a:r>
                        <a:rPr kumimoji="0" lang="en-US" sz="1600" b="1" i="0" u="none" strike="noStrike" kern="1200" cap="none" spc="0" normalizeH="0" baseline="0" noProof="0" dirty="0">
                          <a:ln>
                            <a:noFill/>
                          </a:ln>
                          <a:solidFill>
                            <a:srgbClr val="333333"/>
                          </a:solidFill>
                          <a:effectLst/>
                          <a:uLnTx/>
                          <a:uFillTx/>
                          <a:latin typeface="Arial" panose="020B0604020202020204" pitchFamily="34" charset="0"/>
                          <a:ea typeface="+mn-ea"/>
                          <a:cs typeface="+mn-cs"/>
                        </a:rPr>
                        <a:t>Response Measure</a:t>
                      </a:r>
                      <a:endParaRPr lang="en-US" dirty="0"/>
                    </a:p>
                  </a:txBody>
                  <a:tcPr/>
                </a:tc>
                <a:tc>
                  <a:txBody>
                    <a:bodyPr/>
                    <a:lstStyle/>
                    <a:p>
                      <a:pPr algn="l" fontAlgn="ctr"/>
                      <a:r>
                        <a:rPr lang="en-US" sz="1600" b="0" i="0" u="none" strike="noStrike" dirty="0">
                          <a:solidFill>
                            <a:srgbClr val="333333"/>
                          </a:solidFill>
                          <a:effectLst/>
                          <a:latin typeface="Arial" panose="020B0604020202020204" pitchFamily="34" charset="0"/>
                        </a:rPr>
                        <a:t>Cost in terms of number of elements affected, effort, money; extent to which this affects other functions or quality attributes</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bl>
          </a:graphicData>
        </a:graphic>
      </p:graphicFrame>
    </p:spTree>
    <p:extLst>
      <p:ext uri="{BB962C8B-B14F-4D97-AF65-F5344CB8AC3E}">
        <p14:creationId xmlns:p14="http://schemas.microsoft.com/office/powerpoint/2010/main" val="39860490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Concrete Scenario</a:t>
            </a:r>
          </a:p>
        </p:txBody>
      </p:sp>
      <p:sp>
        <p:nvSpPr>
          <p:cNvPr id="3" name="Content Placeholder 2"/>
          <p:cNvSpPr>
            <a:spLocks noGrp="1"/>
          </p:cNvSpPr>
          <p:nvPr>
            <p:ph idx="1"/>
          </p:nvPr>
        </p:nvSpPr>
        <p:spPr/>
        <p:txBody>
          <a:bodyPr/>
          <a:lstStyle/>
          <a:p>
            <a:pPr marL="0" indent="0">
              <a:buNone/>
            </a:pPr>
            <a:r>
              <a:rPr lang="en-US" dirty="0"/>
              <a:t>E.g. A developer wishes to change the user interface to make a screen's background color blue. This change will be made to the code at design time. It will take less than three hours to make and test the change and no side effect changes will occur in the behavior.</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13</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490" y="3389586"/>
            <a:ext cx="6431019" cy="2966764"/>
          </a:xfrm>
          <a:prstGeom prst="rect">
            <a:avLst/>
          </a:prstGeom>
        </p:spPr>
      </p:pic>
    </p:spTree>
    <p:extLst>
      <p:ext uri="{BB962C8B-B14F-4D97-AF65-F5344CB8AC3E}">
        <p14:creationId xmlns:p14="http://schemas.microsoft.com/office/powerpoint/2010/main" val="66429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Modifiability Concrete Scenario</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Q:</a:t>
            </a:r>
            <a:r>
              <a:rPr lang="en-US" dirty="0"/>
              <a:t> Write a Concrete Quality Attribute Scenario for updating database Password on a 3 Tier application.</a:t>
            </a:r>
          </a:p>
          <a:p>
            <a:pPr marL="0" indent="0">
              <a:buNone/>
            </a:pPr>
            <a:endParaRPr lang="en-US" dirty="0"/>
          </a:p>
          <a:p>
            <a:pPr marL="0" indent="0">
              <a:buNone/>
            </a:pPr>
            <a:r>
              <a:rPr lang="en-US" b="1" dirty="0"/>
              <a:t>A:</a:t>
            </a:r>
            <a:r>
              <a:rPr lang="en-US" dirty="0"/>
              <a:t> System Administrator wishes to change the password of the database configuration file on the Data Tier at the System Maintenance Time; the activity takes 2 minutes and the application is able to connect to the Database without any issues.</a:t>
            </a:r>
          </a:p>
          <a:p>
            <a:pPr marL="0" indent="0">
              <a:buNone/>
            </a:pPr>
            <a:endParaRPr lang="en-US" dirty="0"/>
          </a:p>
          <a:p>
            <a:pPr marL="0" indent="0">
              <a:buNone/>
            </a:pPr>
            <a:r>
              <a:rPr lang="en-US" dirty="0"/>
              <a:t>Identify:</a:t>
            </a:r>
          </a:p>
          <a:p>
            <a:pPr lvl="1" fontAlgn="ctr"/>
            <a:r>
              <a:rPr lang="en-US" dirty="0"/>
              <a:t>Source</a:t>
            </a:r>
          </a:p>
          <a:p>
            <a:pPr lvl="1" fontAlgn="ctr"/>
            <a:r>
              <a:rPr lang="en-US" dirty="0"/>
              <a:t>Stimulus</a:t>
            </a:r>
          </a:p>
          <a:p>
            <a:pPr lvl="1" fontAlgn="ctr"/>
            <a:r>
              <a:rPr lang="en-US" dirty="0"/>
              <a:t>Artifact</a:t>
            </a:r>
          </a:p>
          <a:p>
            <a:pPr lvl="1" fontAlgn="ctr"/>
            <a:r>
              <a:rPr lang="en-US" dirty="0"/>
              <a:t>Environment</a:t>
            </a:r>
          </a:p>
          <a:p>
            <a:pPr lvl="1" fontAlgn="ctr"/>
            <a:r>
              <a:rPr lang="en-US" dirty="0"/>
              <a:t>Response</a:t>
            </a:r>
          </a:p>
          <a:p>
            <a:pPr lvl="1" fontAlgn="ctr"/>
            <a:r>
              <a:rPr lang="en-US" dirty="0"/>
              <a:t>Response Measure</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14</a:t>
            </a:fld>
            <a:endParaRPr lang="en-US" dirty="0"/>
          </a:p>
        </p:txBody>
      </p:sp>
    </p:spTree>
    <p:extLst>
      <p:ext uri="{BB962C8B-B14F-4D97-AF65-F5344CB8AC3E}">
        <p14:creationId xmlns:p14="http://schemas.microsoft.com/office/powerpoint/2010/main" val="195326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(QAS)</a:t>
            </a:r>
          </a:p>
        </p:txBody>
      </p:sp>
      <p:sp>
        <p:nvSpPr>
          <p:cNvPr id="3" name="Content Placeholder 2"/>
          <p:cNvSpPr>
            <a:spLocks noGrp="1"/>
          </p:cNvSpPr>
          <p:nvPr>
            <p:ph idx="1"/>
          </p:nvPr>
        </p:nvSpPr>
        <p:spPr/>
        <p:txBody>
          <a:bodyPr>
            <a:normAutofit/>
          </a:bodyPr>
          <a:lstStyle/>
          <a:p>
            <a:r>
              <a:rPr lang="en-US" dirty="0"/>
              <a:t>Performance is about timing. Events (interrupts, messages, requests from users, or the passage of time) occur, and the system must respond to them.</a:t>
            </a:r>
          </a:p>
          <a:p>
            <a:r>
              <a:rPr lang="en-US" dirty="0"/>
              <a:t>There are a variety of characterizations of event arrival and the response but basically performance is concerned with how long it takes the system to respond when an event occurs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15</a:t>
            </a:fld>
            <a:endParaRPr lang="en-US" dirty="0"/>
          </a:p>
        </p:txBody>
      </p:sp>
    </p:spTree>
    <p:extLst>
      <p:ext uri="{BB962C8B-B14F-4D97-AF65-F5344CB8AC3E}">
        <p14:creationId xmlns:p14="http://schemas.microsoft.com/office/powerpoint/2010/main" val="4256100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16</a:t>
            </a:fld>
            <a:endParaRPr lang="en-US" dirty="0"/>
          </a:p>
        </p:txBody>
      </p:sp>
      <p:pic>
        <p:nvPicPr>
          <p:cNvPr id="7" name="Picture 6"/>
          <p:cNvPicPr>
            <a:picLocks noChangeAspect="1"/>
          </p:cNvPicPr>
          <p:nvPr/>
        </p:nvPicPr>
        <p:blipFill>
          <a:blip r:embed="rId3"/>
          <a:stretch>
            <a:fillRect/>
          </a:stretch>
        </p:blipFill>
        <p:spPr>
          <a:xfrm>
            <a:off x="1166812" y="1294607"/>
            <a:ext cx="9858375" cy="4972050"/>
          </a:xfrm>
          <a:prstGeom prst="rect">
            <a:avLst/>
          </a:prstGeom>
        </p:spPr>
      </p:pic>
    </p:spTree>
    <p:extLst>
      <p:ext uri="{BB962C8B-B14F-4D97-AF65-F5344CB8AC3E}">
        <p14:creationId xmlns:p14="http://schemas.microsoft.com/office/powerpoint/2010/main" val="363310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17</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724587094"/>
              </p:ext>
            </p:extLst>
          </p:nvPr>
        </p:nvGraphicFramePr>
        <p:xfrm>
          <a:off x="1087821" y="1418898"/>
          <a:ext cx="9963807" cy="2014446"/>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One of a number of independent sources, possibly from within system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Periodic events arrive; sporadic events arrive; stochastic events arrive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System</a:t>
                      </a:r>
                      <a:endParaRPr lang="fr-FR"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solidFill>
                            <a:srgbClr val="333333"/>
                          </a:solidFill>
                          <a:effectLst/>
                          <a:latin typeface="Arial" panose="020B0604020202020204" pitchFamily="34" charset="0"/>
                        </a:rPr>
                        <a:t>Normal mode; overload mode </a:t>
                      </a:r>
                      <a:endParaRPr lang="fr-FR" sz="1600" b="0" i="0" u="none" strike="noStrike" dirty="0">
                        <a:solidFill>
                          <a:srgbClr val="333333"/>
                        </a:solidFill>
                        <a:effectLst/>
                        <a:latin typeface="Arial" panose="020B0604020202020204" pitchFamily="34" charset="0"/>
                      </a:endParaRP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tcPr>
                </a:tc>
                <a:tc>
                  <a:txBody>
                    <a:bodyPr/>
                    <a:lstStyle/>
                    <a:p>
                      <a:pPr algn="l" fontAlgn="ctr"/>
                      <a:r>
                        <a:rPr lang="en-US" sz="1600" b="0" i="0" u="none" strike="noStrike" dirty="0">
                          <a:solidFill>
                            <a:srgbClr val="333333"/>
                          </a:solidFill>
                          <a:effectLst/>
                          <a:latin typeface="Arial" panose="020B0604020202020204" pitchFamily="34" charset="0"/>
                        </a:rPr>
                        <a:t>Processes stimuli; changes level of service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a:txBody>
                    <a:bodyPr/>
                    <a:lstStyle/>
                    <a:p>
                      <a:r>
                        <a:rPr kumimoji="0" lang="en-US" sz="1600" b="1" i="0" u="none" strike="noStrike" kern="1200" cap="none" spc="0" normalizeH="0" baseline="0" noProof="0" dirty="0">
                          <a:ln>
                            <a:noFill/>
                          </a:ln>
                          <a:solidFill>
                            <a:srgbClr val="333333"/>
                          </a:solidFill>
                          <a:effectLst/>
                          <a:uLnTx/>
                          <a:uFillTx/>
                          <a:latin typeface="Arial" panose="020B0604020202020204" pitchFamily="34" charset="0"/>
                          <a:ea typeface="+mn-ea"/>
                          <a:cs typeface="+mn-cs"/>
                        </a:rPr>
                        <a:t>Response Measure</a:t>
                      </a:r>
                      <a:endParaRPr lang="en-US" dirty="0"/>
                    </a:p>
                  </a:txBody>
                  <a:tcPr/>
                </a:tc>
                <a:tc>
                  <a:txBody>
                    <a:bodyPr/>
                    <a:lstStyle/>
                    <a:p>
                      <a:pPr algn="l" fontAlgn="ctr"/>
                      <a:r>
                        <a:rPr lang="en-US" sz="1600" b="0" i="0" u="none" strike="noStrike" dirty="0">
                          <a:solidFill>
                            <a:srgbClr val="333333"/>
                          </a:solidFill>
                          <a:effectLst/>
                          <a:latin typeface="Arial" panose="020B0604020202020204" pitchFamily="34" charset="0"/>
                        </a:rPr>
                        <a:t>Latency, deadline, throughput, jitter, miss rate, data loss</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bl>
          </a:graphicData>
        </a:graphic>
      </p:graphicFrame>
    </p:spTree>
    <p:extLst>
      <p:ext uri="{BB962C8B-B14F-4D97-AF65-F5344CB8AC3E}">
        <p14:creationId xmlns:p14="http://schemas.microsoft.com/office/powerpoint/2010/main" val="384589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Concrete Scenario</a:t>
            </a:r>
          </a:p>
        </p:txBody>
      </p:sp>
      <p:sp>
        <p:nvSpPr>
          <p:cNvPr id="3" name="Content Placeholder 2"/>
          <p:cNvSpPr>
            <a:spLocks noGrp="1"/>
          </p:cNvSpPr>
          <p:nvPr>
            <p:ph idx="1"/>
          </p:nvPr>
        </p:nvSpPr>
        <p:spPr/>
        <p:txBody>
          <a:bodyPr/>
          <a:lstStyle/>
          <a:p>
            <a:pPr marL="0" indent="0">
              <a:buNone/>
            </a:pPr>
            <a:r>
              <a:rPr lang="en-US" dirty="0"/>
              <a:t>E.g. Users initiate 1,000 transactions per minute randomly under normal operations, and these transactions are processed with an average latency of two seconds.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413" y="3052325"/>
            <a:ext cx="6453174" cy="3304025"/>
          </a:xfrm>
          <a:prstGeom prst="rect">
            <a:avLst/>
          </a:prstGeom>
        </p:spPr>
      </p:pic>
    </p:spTree>
    <p:extLst>
      <p:ext uri="{BB962C8B-B14F-4D97-AF65-F5344CB8AC3E}">
        <p14:creationId xmlns:p14="http://schemas.microsoft.com/office/powerpoint/2010/main" val="2596159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Performance Concrete Scenario</a:t>
            </a:r>
          </a:p>
        </p:txBody>
      </p:sp>
      <p:sp>
        <p:nvSpPr>
          <p:cNvPr id="3" name="Content Placeholder 2"/>
          <p:cNvSpPr>
            <a:spLocks noGrp="1"/>
          </p:cNvSpPr>
          <p:nvPr>
            <p:ph idx="1"/>
          </p:nvPr>
        </p:nvSpPr>
        <p:spPr>
          <a:xfrm>
            <a:off x="838200" y="1825624"/>
            <a:ext cx="10515600" cy="4667251"/>
          </a:xfrm>
        </p:spPr>
        <p:txBody>
          <a:bodyPr>
            <a:normAutofit fontScale="77500" lnSpcReduction="20000"/>
          </a:bodyPr>
          <a:lstStyle/>
          <a:p>
            <a:pPr marL="0" indent="0">
              <a:buNone/>
            </a:pPr>
            <a:r>
              <a:rPr lang="en-US" b="1" dirty="0"/>
              <a:t>Q:</a:t>
            </a:r>
            <a:r>
              <a:rPr lang="en-US" dirty="0"/>
              <a:t> Write a Concrete Quality Attribute Scenario for A banking application for a Weekly Transaction Report.</a:t>
            </a:r>
          </a:p>
          <a:p>
            <a:pPr marL="0" indent="0">
              <a:buNone/>
            </a:pPr>
            <a:endParaRPr lang="en-US" dirty="0"/>
          </a:p>
          <a:p>
            <a:pPr marL="0" indent="0">
              <a:buNone/>
            </a:pPr>
            <a:r>
              <a:rPr lang="en-US" b="1" dirty="0"/>
              <a:t>A:</a:t>
            </a:r>
            <a:r>
              <a:rPr lang="en-US" dirty="0"/>
              <a:t> The Finance Analyst schedules weekly report of the Banking Application during Normal Operational Time (8am-5pm), the process starts to execute at the Off-Peak Time (between 10pm-2am) and the Report Excel File generates successfully within 30 minutes.</a:t>
            </a:r>
          </a:p>
          <a:p>
            <a:pPr marL="0" indent="0">
              <a:buNone/>
            </a:pPr>
            <a:endParaRPr lang="en-US" dirty="0"/>
          </a:p>
          <a:p>
            <a:pPr marL="0" indent="0">
              <a:buNone/>
            </a:pPr>
            <a:r>
              <a:rPr lang="en-US" dirty="0"/>
              <a:t>Identify:</a:t>
            </a:r>
          </a:p>
          <a:p>
            <a:pPr lvl="1" fontAlgn="ctr"/>
            <a:r>
              <a:rPr lang="en-US" dirty="0"/>
              <a:t>Source</a:t>
            </a:r>
          </a:p>
          <a:p>
            <a:pPr lvl="1" fontAlgn="ctr"/>
            <a:r>
              <a:rPr lang="en-US" dirty="0"/>
              <a:t>Stimulus</a:t>
            </a:r>
          </a:p>
          <a:p>
            <a:pPr lvl="1" fontAlgn="ctr"/>
            <a:r>
              <a:rPr lang="en-US" dirty="0"/>
              <a:t>Artifact</a:t>
            </a:r>
          </a:p>
          <a:p>
            <a:pPr lvl="1" fontAlgn="ctr"/>
            <a:r>
              <a:rPr lang="en-US" dirty="0"/>
              <a:t>Environment</a:t>
            </a:r>
          </a:p>
          <a:p>
            <a:pPr lvl="1" fontAlgn="ctr"/>
            <a:r>
              <a:rPr lang="en-US" dirty="0"/>
              <a:t>Response</a:t>
            </a:r>
          </a:p>
          <a:p>
            <a:pPr lvl="1" fontAlgn="ctr"/>
            <a:r>
              <a:rPr lang="en-US" dirty="0"/>
              <a:t>Response Measure	</a:t>
            </a:r>
            <a:r>
              <a:rPr lang="en-US" dirty="0">
                <a:sym typeface="Wingdings" panose="05000000000000000000" pitchFamily="2" charset="2"/>
              </a:rPr>
              <a:t>	</a:t>
            </a:r>
          </a:p>
          <a:p>
            <a:pPr marL="3200400" lvl="7" indent="0" fontAlgn="ctr">
              <a:buNone/>
            </a:pPr>
            <a:r>
              <a:rPr lang="en-US" sz="2100" dirty="0"/>
              <a:t>Max Latency = 18 hours (8am –&gt; 2am) </a:t>
            </a:r>
          </a:p>
          <a:p>
            <a:pPr marL="3200400" lvl="7" indent="0" fontAlgn="ctr">
              <a:buNone/>
            </a:pPr>
            <a:r>
              <a:rPr lang="en-US" sz="2100" dirty="0"/>
              <a:t>Max Deadline = 30 mins</a:t>
            </a:r>
            <a:endParaRPr lang="en-US" sz="2400"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19</a:t>
            </a:fld>
            <a:endParaRPr lang="en-US" dirty="0"/>
          </a:p>
        </p:txBody>
      </p:sp>
    </p:spTree>
    <p:extLst>
      <p:ext uri="{BB962C8B-B14F-4D97-AF65-F5344CB8AC3E}">
        <p14:creationId xmlns:p14="http://schemas.microsoft.com/office/powerpoint/2010/main" val="315406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 Scenarios (QAS)</a:t>
            </a:r>
          </a:p>
        </p:txBody>
      </p:sp>
      <p:sp>
        <p:nvSpPr>
          <p:cNvPr id="3" name="Content Placeholder 2"/>
          <p:cNvSpPr>
            <a:spLocks noGrp="1"/>
          </p:cNvSpPr>
          <p:nvPr>
            <p:ph idx="1"/>
          </p:nvPr>
        </p:nvSpPr>
        <p:spPr/>
        <p:txBody>
          <a:bodyPr/>
          <a:lstStyle/>
          <a:p>
            <a:r>
              <a:rPr lang="en-US" dirty="0">
                <a:solidFill>
                  <a:srgbClr val="FF0000"/>
                </a:solidFill>
                <a:highlight>
                  <a:srgbClr val="FFFF00"/>
                </a:highlight>
              </a:rPr>
              <a:t>A universal and formal way to express Quality Attributes.</a:t>
            </a:r>
          </a:p>
          <a:p>
            <a:r>
              <a:rPr lang="en-US" dirty="0">
                <a:solidFill>
                  <a:srgbClr val="FF0000"/>
                </a:solidFill>
                <a:highlight>
                  <a:srgbClr val="FFFF00"/>
                </a:highlight>
              </a:rPr>
              <a:t>The goal of a QAS is to capture unambiguous and testable quality requirements in the same way as use case scenarios do for functional requirements.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a:t>
            </a:fld>
            <a:endParaRPr lang="en-US" dirty="0"/>
          </a:p>
        </p:txBody>
      </p:sp>
    </p:spTree>
    <p:extLst>
      <p:ext uri="{BB962C8B-B14F-4D97-AF65-F5344CB8AC3E}">
        <p14:creationId xmlns:p14="http://schemas.microsoft.com/office/powerpoint/2010/main" val="317832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(QAS)</a:t>
            </a:r>
          </a:p>
        </p:txBody>
      </p:sp>
      <p:sp>
        <p:nvSpPr>
          <p:cNvPr id="3" name="Content Placeholder 2"/>
          <p:cNvSpPr>
            <a:spLocks noGrp="1"/>
          </p:cNvSpPr>
          <p:nvPr>
            <p:ph idx="1"/>
          </p:nvPr>
        </p:nvSpPr>
        <p:spPr/>
        <p:txBody>
          <a:bodyPr>
            <a:normAutofit fontScale="92500" lnSpcReduction="20000"/>
          </a:bodyPr>
          <a:lstStyle/>
          <a:p>
            <a:r>
              <a:rPr lang="en-US" dirty="0"/>
              <a:t>Security is a measure of the system's ability to resist unauthorized usage while still providing its services to legitimate users.</a:t>
            </a:r>
          </a:p>
          <a:p>
            <a:r>
              <a:rPr lang="en-US" dirty="0"/>
              <a:t>An attempt to breach security is called an attack and have many forms;</a:t>
            </a:r>
          </a:p>
          <a:p>
            <a:pPr lvl="1"/>
            <a:r>
              <a:rPr lang="en-US" dirty="0"/>
              <a:t>Unauthorized attempt to access data</a:t>
            </a:r>
          </a:p>
          <a:p>
            <a:pPr lvl="1"/>
            <a:r>
              <a:rPr lang="en-US" dirty="0"/>
              <a:t>Modify data</a:t>
            </a:r>
          </a:p>
          <a:p>
            <a:pPr lvl="1"/>
            <a:r>
              <a:rPr lang="en-US" dirty="0"/>
              <a:t>Intended to deny services to legitimate users.</a:t>
            </a:r>
          </a:p>
          <a:p>
            <a:r>
              <a:rPr lang="en-US" dirty="0"/>
              <a:t>Characterization</a:t>
            </a:r>
          </a:p>
          <a:p>
            <a:pPr lvl="1"/>
            <a:r>
              <a:rPr lang="en-US" dirty="0"/>
              <a:t>Nonrepudiation : Transaction cannot be denied by any of the parties</a:t>
            </a:r>
          </a:p>
          <a:p>
            <a:pPr lvl="1"/>
            <a:r>
              <a:rPr lang="en-US" dirty="0"/>
              <a:t>Confidentiality : Data or services are protected from unauthorized access.</a:t>
            </a:r>
          </a:p>
          <a:p>
            <a:pPr lvl="1"/>
            <a:r>
              <a:rPr lang="en-US" dirty="0"/>
              <a:t>Integrity : Data or services are being delivered as intended.</a:t>
            </a:r>
          </a:p>
          <a:p>
            <a:pPr lvl="1"/>
            <a:r>
              <a:rPr lang="en-US" dirty="0"/>
              <a:t>Assurance or authenticity : The parties to a transaction are who they purport to be</a:t>
            </a:r>
          </a:p>
          <a:p>
            <a:pPr lvl="1"/>
            <a:r>
              <a:rPr lang="en-US" dirty="0"/>
              <a:t>Availability (no denial of service) : The system will be available for legitimate use</a:t>
            </a:r>
          </a:p>
          <a:p>
            <a:pPr lvl="1"/>
            <a:r>
              <a:rPr lang="en-US" dirty="0"/>
              <a:t>Auditing : The system tracks activities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20</a:t>
            </a:fld>
            <a:endParaRPr lang="en-US" dirty="0"/>
          </a:p>
        </p:txBody>
      </p:sp>
    </p:spTree>
    <p:extLst>
      <p:ext uri="{BB962C8B-B14F-4D97-AF65-F5344CB8AC3E}">
        <p14:creationId xmlns:p14="http://schemas.microsoft.com/office/powerpoint/2010/main" val="872713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21</a:t>
            </a:fld>
            <a:endParaRPr lang="en-US" dirty="0"/>
          </a:p>
        </p:txBody>
      </p:sp>
      <p:pic>
        <p:nvPicPr>
          <p:cNvPr id="9" name="Picture 8"/>
          <p:cNvPicPr>
            <a:picLocks noChangeAspect="1"/>
          </p:cNvPicPr>
          <p:nvPr/>
        </p:nvPicPr>
        <p:blipFill>
          <a:blip r:embed="rId2"/>
          <a:stretch>
            <a:fillRect/>
          </a:stretch>
        </p:blipFill>
        <p:spPr>
          <a:xfrm>
            <a:off x="977462" y="1245476"/>
            <a:ext cx="10376337" cy="5188661"/>
          </a:xfrm>
          <a:prstGeom prst="rect">
            <a:avLst/>
          </a:prstGeom>
        </p:spPr>
      </p:pic>
    </p:spTree>
    <p:extLst>
      <p:ext uri="{BB962C8B-B14F-4D97-AF65-F5344CB8AC3E}">
        <p14:creationId xmlns:p14="http://schemas.microsoft.com/office/powerpoint/2010/main" val="301784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22</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100603387"/>
              </p:ext>
            </p:extLst>
          </p:nvPr>
        </p:nvGraphicFramePr>
        <p:xfrm>
          <a:off x="1087821" y="1418898"/>
          <a:ext cx="9963807" cy="4779123"/>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Individual or system that is correctly identified, identified incorrectly, of unknown identity who is internal/external, authorized/not authorized with access to limited resources, vast resources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Tries to display data, change/delete data, access system services, reduce availability to system services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System services; data within system</a:t>
                      </a:r>
                      <a:endParaRPr lang="fr-FR"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solidFill>
                            <a:srgbClr val="333333"/>
                          </a:solidFill>
                          <a:effectLst/>
                          <a:latin typeface="Arial" panose="020B0604020202020204" pitchFamily="34" charset="0"/>
                        </a:rPr>
                        <a:t>Either</a:t>
                      </a:r>
                      <a:r>
                        <a:rPr lang="en-US" sz="1600" b="0" i="0" u="none" strike="noStrike" baseline="0" dirty="0">
                          <a:solidFill>
                            <a:srgbClr val="333333"/>
                          </a:solidFill>
                          <a:effectLst/>
                          <a:latin typeface="Arial" panose="020B0604020202020204" pitchFamily="34" charset="0"/>
                        </a:rPr>
                        <a:t> </a:t>
                      </a:r>
                      <a:r>
                        <a:rPr lang="en-US" sz="1600" b="0" i="0" u="none" strike="noStrike" dirty="0">
                          <a:solidFill>
                            <a:srgbClr val="333333"/>
                          </a:solidFill>
                          <a:effectLst/>
                          <a:latin typeface="Arial" panose="020B0604020202020204" pitchFamily="34" charset="0"/>
                        </a:rPr>
                        <a:t>online or offline, connected or disconnected, firewalled or open</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tcPr>
                </a:tc>
                <a:tc>
                  <a:txBody>
                    <a:bodyPr/>
                    <a:lstStyle/>
                    <a:p>
                      <a:pPr algn="l" fontAlgn="ctr"/>
                      <a:r>
                        <a:rPr lang="en-US" sz="1600" b="0" i="0" u="none" strike="noStrike" dirty="0">
                          <a:solidFill>
                            <a:srgbClr val="333333"/>
                          </a:solidFill>
                          <a:effectLst/>
                          <a:latin typeface="Arial" panose="020B0604020202020204" pitchFamily="34" charset="0"/>
                        </a:rPr>
                        <a:t>Authenticates user; hides identity of the user; blocks access to data and/or services; allows access to data and/or services; grants or withdraws permission to access data and/or services; records access/modifications or attempts to access/modify data/services by identity; stores data in an unreadable format; recognizes an unexplainable high demand for services, and informs a user or another system, and restricts availability of services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a:txBody>
                    <a:bodyPr/>
                    <a:lstStyle/>
                    <a:p>
                      <a:r>
                        <a:rPr kumimoji="0" lang="en-US" sz="1600" b="1" i="0" u="none" strike="noStrike" kern="1200" cap="none" spc="0" normalizeH="0" baseline="0" noProof="0" dirty="0">
                          <a:ln>
                            <a:noFill/>
                          </a:ln>
                          <a:solidFill>
                            <a:srgbClr val="333333"/>
                          </a:solidFill>
                          <a:effectLst/>
                          <a:uLnTx/>
                          <a:uFillTx/>
                          <a:latin typeface="Arial" panose="020B0604020202020204" pitchFamily="34" charset="0"/>
                          <a:ea typeface="+mn-ea"/>
                          <a:cs typeface="+mn-cs"/>
                        </a:rPr>
                        <a:t>Response Measure</a:t>
                      </a:r>
                      <a:endParaRPr lang="en-US" dirty="0"/>
                    </a:p>
                  </a:txBody>
                  <a:tcPr/>
                </a:tc>
                <a:tc>
                  <a:txBody>
                    <a:bodyPr/>
                    <a:lstStyle/>
                    <a:p>
                      <a:pPr algn="l" fontAlgn="ctr"/>
                      <a:r>
                        <a:rPr lang="en-US" sz="1600" b="0" i="0" u="none" strike="noStrike" dirty="0">
                          <a:solidFill>
                            <a:srgbClr val="333333"/>
                          </a:solidFill>
                          <a:effectLst/>
                          <a:latin typeface="Arial" panose="020B0604020202020204" pitchFamily="34" charset="0"/>
                        </a:rPr>
                        <a:t>Time/effort/resources required to circumvent security measures with probability of success; probability of detecting attack; probability of identifying individual responsible for attack or access/modification of data and/or services; percentage of services still available under denial-of-services attack; restore data/services; extent to which data/services damaged and/or legitimate access denied</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bl>
          </a:graphicData>
        </a:graphic>
      </p:graphicFrame>
    </p:spTree>
    <p:extLst>
      <p:ext uri="{BB962C8B-B14F-4D97-AF65-F5344CB8AC3E}">
        <p14:creationId xmlns:p14="http://schemas.microsoft.com/office/powerpoint/2010/main" val="29116324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Concrete Scenario</a:t>
            </a:r>
          </a:p>
        </p:txBody>
      </p:sp>
      <p:sp>
        <p:nvSpPr>
          <p:cNvPr id="3" name="Content Placeholder 2"/>
          <p:cNvSpPr>
            <a:spLocks noGrp="1"/>
          </p:cNvSpPr>
          <p:nvPr>
            <p:ph idx="1"/>
          </p:nvPr>
        </p:nvSpPr>
        <p:spPr/>
        <p:txBody>
          <a:bodyPr/>
          <a:lstStyle/>
          <a:p>
            <a:pPr marL="0" indent="0">
              <a:buNone/>
            </a:pPr>
            <a:r>
              <a:rPr lang="en-US" dirty="0"/>
              <a:t>E.g. A correctly identified individual tries to modify system data from an external site; system maintains an audit trail and the correct data is restored within one day.</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438" y="2995448"/>
            <a:ext cx="6435123" cy="3511932"/>
          </a:xfrm>
          <a:prstGeom prst="rect">
            <a:avLst/>
          </a:prstGeom>
        </p:spPr>
      </p:pic>
    </p:spTree>
    <p:extLst>
      <p:ext uri="{BB962C8B-B14F-4D97-AF65-F5344CB8AC3E}">
        <p14:creationId xmlns:p14="http://schemas.microsoft.com/office/powerpoint/2010/main" val="47616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(QAS)</a:t>
            </a:r>
          </a:p>
        </p:txBody>
      </p:sp>
      <p:sp>
        <p:nvSpPr>
          <p:cNvPr id="3" name="Content Placeholder 2"/>
          <p:cNvSpPr>
            <a:spLocks noGrp="1"/>
          </p:cNvSpPr>
          <p:nvPr>
            <p:ph idx="1"/>
          </p:nvPr>
        </p:nvSpPr>
        <p:spPr/>
        <p:txBody>
          <a:bodyPr>
            <a:normAutofit/>
          </a:bodyPr>
          <a:lstStyle/>
          <a:p>
            <a:r>
              <a:rPr lang="en-US" dirty="0"/>
              <a:t>Software testability refers to the ease with which software can be made to demonstrate its faults through (typically execution-based) testing.</a:t>
            </a:r>
          </a:p>
          <a:p>
            <a:pPr lvl="1"/>
            <a:r>
              <a:rPr lang="en-US" dirty="0"/>
              <a:t>At least 40% of the cost of developing well-engineered systems is taken up by testing.</a:t>
            </a:r>
          </a:p>
          <a:p>
            <a:r>
              <a:rPr lang="en-US" dirty="0"/>
              <a:t>For a system to be properly testable, it must be possible to control each component's internal state and inputs and then to observe its outputs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24</a:t>
            </a:fld>
            <a:endParaRPr lang="en-US" dirty="0"/>
          </a:p>
        </p:txBody>
      </p:sp>
    </p:spTree>
    <p:extLst>
      <p:ext uri="{BB962C8B-B14F-4D97-AF65-F5344CB8AC3E}">
        <p14:creationId xmlns:p14="http://schemas.microsoft.com/office/powerpoint/2010/main" val="3183686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1466193" y="1208689"/>
            <a:ext cx="9585435" cy="5297214"/>
          </a:xfrm>
          <a:prstGeom prst="rect">
            <a:avLst/>
          </a:prstGeom>
        </p:spPr>
      </p:pic>
      <p:sp>
        <p:nvSpPr>
          <p:cNvPr id="2" name="Title 1"/>
          <p:cNvSpPr>
            <a:spLocks noGrp="1"/>
          </p:cNvSpPr>
          <p:nvPr>
            <p:ph type="title"/>
          </p:nvPr>
        </p:nvSpPr>
        <p:spPr/>
        <p:txBody>
          <a:bodyPr/>
          <a:lstStyle/>
          <a:p>
            <a:r>
              <a:rPr lang="en-US" dirty="0"/>
              <a:t>Testability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25</a:t>
            </a:fld>
            <a:endParaRPr lang="en-US" dirty="0"/>
          </a:p>
        </p:txBody>
      </p:sp>
    </p:spTree>
    <p:extLst>
      <p:ext uri="{BB962C8B-B14F-4D97-AF65-F5344CB8AC3E}">
        <p14:creationId xmlns:p14="http://schemas.microsoft.com/office/powerpoint/2010/main" val="277486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26</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1917761652"/>
              </p:ext>
            </p:extLst>
          </p:nvPr>
        </p:nvGraphicFramePr>
        <p:xfrm>
          <a:off x="1087821" y="1418898"/>
          <a:ext cx="9963807" cy="3072243"/>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Unit developer; Increment integrator; System verifier; Client acceptance tester; System user</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Analysis, architecture, design, class, subsystem integration completed; system delivered</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Piece of design, piece of code, complete application</a:t>
                      </a:r>
                      <a:endParaRPr lang="fr-FR"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solidFill>
                            <a:srgbClr val="333333"/>
                          </a:solidFill>
                          <a:effectLst/>
                          <a:latin typeface="Arial" panose="020B0604020202020204" pitchFamily="34" charset="0"/>
                        </a:rPr>
                        <a:t>At design time, at development time, at compile time, at deployment time</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tcPr>
                </a:tc>
                <a:tc>
                  <a:txBody>
                    <a:bodyPr/>
                    <a:lstStyle/>
                    <a:p>
                      <a:pPr algn="l" fontAlgn="ctr"/>
                      <a:r>
                        <a:rPr lang="en-US" sz="1600" b="0" i="0" u="none" strike="noStrike" dirty="0">
                          <a:solidFill>
                            <a:srgbClr val="333333"/>
                          </a:solidFill>
                          <a:effectLst/>
                          <a:latin typeface="Arial" panose="020B0604020202020204" pitchFamily="34" charset="0"/>
                        </a:rPr>
                        <a:t>Provides access to state values; provides computed values; prepares test environment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a:txBody>
                    <a:bodyPr/>
                    <a:lstStyle/>
                    <a:p>
                      <a:r>
                        <a:rPr kumimoji="0" lang="en-US" sz="1600" b="1" i="0" u="none" strike="noStrike" kern="1200" cap="none" spc="0" normalizeH="0" baseline="0" noProof="0" dirty="0">
                          <a:ln>
                            <a:noFill/>
                          </a:ln>
                          <a:solidFill>
                            <a:srgbClr val="333333"/>
                          </a:solidFill>
                          <a:effectLst/>
                          <a:uLnTx/>
                          <a:uFillTx/>
                          <a:latin typeface="Arial" panose="020B0604020202020204" pitchFamily="34" charset="0"/>
                          <a:ea typeface="+mn-ea"/>
                          <a:cs typeface="+mn-cs"/>
                        </a:rPr>
                        <a:t>Response Measure</a:t>
                      </a:r>
                      <a:endParaRPr lang="en-US" dirty="0"/>
                    </a:p>
                  </a:txBody>
                  <a:tcPr/>
                </a:tc>
                <a:tc>
                  <a:txBody>
                    <a:bodyPr/>
                    <a:lstStyle/>
                    <a:p>
                      <a:pPr algn="l" fontAlgn="ctr"/>
                      <a:r>
                        <a:rPr lang="en-US" sz="1600" b="0" i="0" u="none" strike="noStrike" dirty="0">
                          <a:solidFill>
                            <a:srgbClr val="333333"/>
                          </a:solidFill>
                          <a:effectLst/>
                          <a:latin typeface="Arial" panose="020B0604020202020204" pitchFamily="34" charset="0"/>
                        </a:rPr>
                        <a:t>Percentage of the statements executed; Probability of failure if fault exists; Time to perform tests; Length of longest dependency chain in a test Length of time to prepare test environment</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bl>
          </a:graphicData>
        </a:graphic>
      </p:graphicFrame>
    </p:spTree>
    <p:extLst>
      <p:ext uri="{BB962C8B-B14F-4D97-AF65-F5344CB8AC3E}">
        <p14:creationId xmlns:p14="http://schemas.microsoft.com/office/powerpoint/2010/main" val="10542396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Testability Concrete Scenario</a:t>
            </a:r>
          </a:p>
        </p:txBody>
      </p:sp>
      <p:sp>
        <p:nvSpPr>
          <p:cNvPr id="3" name="Content Placeholder 2"/>
          <p:cNvSpPr>
            <a:spLocks noGrp="1"/>
          </p:cNvSpPr>
          <p:nvPr>
            <p:ph idx="1"/>
          </p:nvPr>
        </p:nvSpPr>
        <p:spPr/>
        <p:txBody>
          <a:bodyPr/>
          <a:lstStyle/>
          <a:p>
            <a:pPr marL="0" indent="0">
              <a:buNone/>
            </a:pPr>
            <a:r>
              <a:rPr lang="en-US" dirty="0"/>
              <a:t>E.g. A unit tester performs a unit test on a completed system component that provides an interface for controlling its behavior and observing its output; 85% path coverage is achieved within three hours.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27</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858" y="3008614"/>
            <a:ext cx="7242284" cy="3303286"/>
          </a:xfrm>
          <a:prstGeom prst="rect">
            <a:avLst/>
          </a:prstGeom>
        </p:spPr>
      </p:pic>
    </p:spTree>
    <p:extLst>
      <p:ext uri="{BB962C8B-B14F-4D97-AF65-F5344CB8AC3E}">
        <p14:creationId xmlns:p14="http://schemas.microsoft.com/office/powerpoint/2010/main" val="129910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(QAS)</a:t>
            </a:r>
          </a:p>
        </p:txBody>
      </p:sp>
      <p:sp>
        <p:nvSpPr>
          <p:cNvPr id="3" name="Content Placeholder 2"/>
          <p:cNvSpPr>
            <a:spLocks noGrp="1"/>
          </p:cNvSpPr>
          <p:nvPr>
            <p:ph idx="1"/>
          </p:nvPr>
        </p:nvSpPr>
        <p:spPr/>
        <p:txBody>
          <a:bodyPr>
            <a:normAutofit/>
          </a:bodyPr>
          <a:lstStyle/>
          <a:p>
            <a:r>
              <a:rPr lang="en-US" dirty="0"/>
              <a:t>How easy it is to learn the features of the system</a:t>
            </a:r>
          </a:p>
          <a:p>
            <a:r>
              <a:rPr lang="en-US" dirty="0"/>
              <a:t>How efficiently the user can use the system</a:t>
            </a:r>
          </a:p>
          <a:p>
            <a:r>
              <a:rPr lang="en-US" dirty="0"/>
              <a:t>How well the system handles user errors</a:t>
            </a:r>
          </a:p>
          <a:p>
            <a:r>
              <a:rPr lang="en-US" dirty="0"/>
              <a:t>How well the system adapts to user needs</a:t>
            </a:r>
          </a:p>
          <a:p>
            <a:r>
              <a:rPr lang="en-US" dirty="0"/>
              <a:t>To what degree the system gives the user confidence in the correctness of its actions.</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28</a:t>
            </a:fld>
            <a:endParaRPr lang="en-US" dirty="0"/>
          </a:p>
        </p:txBody>
      </p:sp>
    </p:spTree>
    <p:extLst>
      <p:ext uri="{BB962C8B-B14F-4D97-AF65-F5344CB8AC3E}">
        <p14:creationId xmlns:p14="http://schemas.microsoft.com/office/powerpoint/2010/main" val="30682112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98179" y="1210165"/>
            <a:ext cx="9853449" cy="5265683"/>
          </a:xfrm>
          <a:prstGeom prst="rect">
            <a:avLst/>
          </a:prstGeom>
        </p:spPr>
      </p:pic>
      <p:sp>
        <p:nvSpPr>
          <p:cNvPr id="2" name="Title 1"/>
          <p:cNvSpPr>
            <a:spLocks noGrp="1"/>
          </p:cNvSpPr>
          <p:nvPr>
            <p:ph type="title"/>
          </p:nvPr>
        </p:nvSpPr>
        <p:spPr/>
        <p:txBody>
          <a:bodyPr/>
          <a:lstStyle/>
          <a:p>
            <a:r>
              <a:rPr lang="en-US" dirty="0"/>
              <a:t>Usability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29</a:t>
            </a:fld>
            <a:endParaRPr lang="en-US" dirty="0"/>
          </a:p>
        </p:txBody>
      </p:sp>
    </p:spTree>
    <p:extLst>
      <p:ext uri="{BB962C8B-B14F-4D97-AF65-F5344CB8AC3E}">
        <p14:creationId xmlns:p14="http://schemas.microsoft.com/office/powerpoint/2010/main" val="160427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Vs. Concrete Quality Attribute Scenarios</a:t>
            </a:r>
          </a:p>
        </p:txBody>
      </p:sp>
      <p:sp>
        <p:nvSpPr>
          <p:cNvPr id="3" name="Content Placeholder 2"/>
          <p:cNvSpPr>
            <a:spLocks noGrp="1"/>
          </p:cNvSpPr>
          <p:nvPr>
            <p:ph idx="1"/>
          </p:nvPr>
        </p:nvSpPr>
        <p:spPr/>
        <p:txBody>
          <a:bodyPr/>
          <a:lstStyle/>
          <a:p>
            <a:r>
              <a:rPr lang="en-US" dirty="0">
                <a:highlight>
                  <a:srgbClr val="00FFFF"/>
                </a:highlight>
              </a:rPr>
              <a:t>A </a:t>
            </a:r>
            <a:r>
              <a:rPr lang="en-US" dirty="0">
                <a:solidFill>
                  <a:srgbClr val="FF0000"/>
                </a:solidFill>
                <a:highlight>
                  <a:srgbClr val="00FFFF"/>
                </a:highlight>
              </a:rPr>
              <a:t>general scenario </a:t>
            </a:r>
            <a:r>
              <a:rPr lang="en-US" dirty="0">
                <a:highlight>
                  <a:srgbClr val="00FFFF"/>
                </a:highlight>
              </a:rPr>
              <a:t>is system independent and can, potentially, pertain to any system.</a:t>
            </a:r>
          </a:p>
          <a:p>
            <a:r>
              <a:rPr lang="en-US" dirty="0">
                <a:highlight>
                  <a:srgbClr val="00FFFF"/>
                </a:highlight>
              </a:rPr>
              <a:t>A </a:t>
            </a:r>
            <a:r>
              <a:rPr lang="en-US" dirty="0">
                <a:solidFill>
                  <a:srgbClr val="FF0000"/>
                </a:solidFill>
                <a:highlight>
                  <a:srgbClr val="00FFFF"/>
                </a:highlight>
              </a:rPr>
              <a:t>concrete scenario </a:t>
            </a:r>
            <a:r>
              <a:rPr lang="en-US" dirty="0">
                <a:highlight>
                  <a:srgbClr val="00FFFF"/>
                </a:highlight>
              </a:rPr>
              <a:t>is specific to the particular system under consideration.</a:t>
            </a:r>
          </a:p>
          <a:p>
            <a:r>
              <a:rPr lang="en-US" dirty="0">
                <a:highlight>
                  <a:srgbClr val="FFFF00"/>
                </a:highlight>
              </a:rPr>
              <a:t>Concrete scenarios are needed to make the quality requirements operational.</a:t>
            </a:r>
          </a:p>
          <a:p>
            <a:r>
              <a:rPr lang="en-US" dirty="0">
                <a:highlight>
                  <a:srgbClr val="FFFF00"/>
                </a:highlight>
              </a:rPr>
              <a:t>A collection of concrete scenarios can be used as the quality attribute requirements for a system. </a:t>
            </a:r>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a:t>
            </a:fld>
            <a:endParaRPr lang="en-US" dirty="0"/>
          </a:p>
        </p:txBody>
      </p:sp>
    </p:spTree>
    <p:extLst>
      <p:ext uri="{BB962C8B-B14F-4D97-AF65-F5344CB8AC3E}">
        <p14:creationId xmlns:p14="http://schemas.microsoft.com/office/powerpoint/2010/main" val="2817029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30</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3967081036"/>
              </p:ext>
            </p:extLst>
          </p:nvPr>
        </p:nvGraphicFramePr>
        <p:xfrm>
          <a:off x="1087821" y="1418898"/>
          <a:ext cx="9963807" cy="3830259"/>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End user is always the source</a:t>
                      </a:r>
                      <a:r>
                        <a:rPr lang="en-US" sz="1600" b="0" i="0" u="none" strike="noStrike" baseline="0" dirty="0">
                          <a:solidFill>
                            <a:srgbClr val="333333"/>
                          </a:solidFill>
                          <a:effectLst/>
                          <a:latin typeface="Arial" panose="020B0604020202020204" pitchFamily="34" charset="0"/>
                        </a:rPr>
                        <a:t> (can be broken down to user roles/actors)</a:t>
                      </a:r>
                      <a:endParaRPr lang="en-US"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Wants to learn system features; use system efficiently; minimize impact of errors; adapt system; feel comfortable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System (or a part of</a:t>
                      </a:r>
                      <a:r>
                        <a:rPr lang="en-US" sz="1600" b="0" i="0" u="none" strike="noStrike" baseline="0" dirty="0">
                          <a:solidFill>
                            <a:srgbClr val="333333"/>
                          </a:solidFill>
                          <a:effectLst/>
                          <a:latin typeface="Arial" panose="020B0604020202020204" pitchFamily="34" charset="0"/>
                        </a:rPr>
                        <a:t> the system the user is interacting)</a:t>
                      </a:r>
                      <a:endParaRPr lang="fr-FR" sz="1600" b="0" i="0" u="none" strike="noStrike" dirty="0">
                        <a:solidFill>
                          <a:srgbClr val="333333"/>
                        </a:solidFill>
                        <a:effectLst/>
                        <a:latin typeface="Arial" panose="020B0604020202020204" pitchFamily="34" charset="0"/>
                      </a:endParaRP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T w="6350" cap="flat" cmpd="sng" algn="ctr">
                      <a:solidFill>
                        <a:srgbClr val="000000"/>
                      </a:solidFill>
                      <a:prstDash val="solid"/>
                      <a:round/>
                      <a:headEnd type="none" w="med" len="med"/>
                      <a:tailEnd type="none" w="med" len="med"/>
                    </a:lnT>
                  </a:tcPr>
                </a:tc>
                <a:tc>
                  <a:txBody>
                    <a:bodyPr/>
                    <a:lstStyle/>
                    <a:p>
                      <a:pPr algn="l" fontAlgn="ctr"/>
                      <a:r>
                        <a:rPr lang="en-US" sz="1600" b="0" i="0" u="none" strike="noStrike" dirty="0">
                          <a:solidFill>
                            <a:srgbClr val="333333"/>
                          </a:solidFill>
                          <a:effectLst/>
                          <a:latin typeface="Arial" panose="020B0604020202020204" pitchFamily="34" charset="0"/>
                        </a:rPr>
                        <a:t>At runtime or configure time</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tcPr>
                </a:tc>
                <a:tc>
                  <a:txBody>
                    <a:bodyPr/>
                    <a:lstStyle/>
                    <a:p>
                      <a:pPr algn="l" fontAlgn="ctr"/>
                      <a:r>
                        <a:rPr lang="en-US" sz="1600" b="0" i="0" u="none" strike="noStrike" dirty="0">
                          <a:solidFill>
                            <a:srgbClr val="333333"/>
                          </a:solidFill>
                          <a:effectLst/>
                          <a:latin typeface="Arial" panose="020B0604020202020204" pitchFamily="34" charset="0"/>
                        </a:rPr>
                        <a:t>System provides one or more of:</a:t>
                      </a:r>
                    </a:p>
                    <a:p>
                      <a:pPr marL="285750" indent="-285750" algn="l" fontAlgn="ctr">
                        <a:buFont typeface="Arial" panose="020B0604020202020204" pitchFamily="34" charset="0"/>
                        <a:buChar char="•"/>
                      </a:pPr>
                      <a:r>
                        <a:rPr lang="en-US" sz="1600" b="0" i="0" u="none" strike="noStrike" dirty="0">
                          <a:solidFill>
                            <a:srgbClr val="333333"/>
                          </a:solidFill>
                          <a:effectLst/>
                          <a:latin typeface="Arial" panose="020B0604020202020204" pitchFamily="34" charset="0"/>
                        </a:rPr>
                        <a:t>To support learn system features</a:t>
                      </a:r>
                    </a:p>
                    <a:p>
                      <a:pPr marL="285750" indent="-285750" algn="l" fontAlgn="ctr">
                        <a:buFont typeface="Arial" panose="020B0604020202020204" pitchFamily="34" charset="0"/>
                        <a:buChar char="•"/>
                      </a:pPr>
                      <a:r>
                        <a:rPr lang="en-US" sz="1600" b="0" i="0" u="none" strike="noStrike" dirty="0">
                          <a:solidFill>
                            <a:srgbClr val="333333"/>
                          </a:solidFill>
                          <a:effectLst/>
                          <a:latin typeface="Arial" panose="020B0604020202020204" pitchFamily="34" charset="0"/>
                        </a:rPr>
                        <a:t>To support use system efficiently</a:t>
                      </a:r>
                    </a:p>
                    <a:p>
                      <a:pPr marL="285750" indent="-285750" algn="l" fontAlgn="ctr">
                        <a:buFont typeface="Arial" panose="020B0604020202020204" pitchFamily="34" charset="0"/>
                        <a:buChar char="•"/>
                      </a:pPr>
                      <a:r>
                        <a:rPr lang="en-US" sz="1600" b="0" i="0" u="none" strike="noStrike" dirty="0">
                          <a:solidFill>
                            <a:srgbClr val="333333"/>
                          </a:solidFill>
                          <a:effectLst/>
                          <a:latin typeface="Arial" panose="020B0604020202020204" pitchFamily="34" charset="0"/>
                        </a:rPr>
                        <a:t>To minimize impact of errors</a:t>
                      </a:r>
                    </a:p>
                    <a:p>
                      <a:pPr marL="285750" indent="-285750" algn="l" fontAlgn="ctr">
                        <a:buFont typeface="Arial" panose="020B0604020202020204" pitchFamily="34" charset="0"/>
                        <a:buChar char="•"/>
                      </a:pPr>
                      <a:r>
                        <a:rPr lang="en-US" sz="1600" b="0" i="0" u="none" strike="noStrike" dirty="0">
                          <a:solidFill>
                            <a:srgbClr val="333333"/>
                          </a:solidFill>
                          <a:effectLst/>
                          <a:latin typeface="Arial" panose="020B0604020202020204" pitchFamily="34" charset="0"/>
                        </a:rPr>
                        <a:t>To adapt system: customizability; internationalization</a:t>
                      </a:r>
                    </a:p>
                    <a:p>
                      <a:pPr marL="285750" indent="-285750" algn="l" fontAlgn="ctr">
                        <a:buFont typeface="Arial" panose="020B0604020202020204" pitchFamily="34" charset="0"/>
                        <a:buChar char="•"/>
                      </a:pPr>
                      <a:r>
                        <a:rPr lang="en-US" sz="1600" b="0" i="0" u="none" strike="noStrike" dirty="0">
                          <a:solidFill>
                            <a:srgbClr val="333333"/>
                          </a:solidFill>
                          <a:effectLst/>
                          <a:latin typeface="Arial" panose="020B0604020202020204" pitchFamily="34" charset="0"/>
                        </a:rPr>
                        <a:t>To feel comfortable: display system state; work at the user’s pace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a:txBody>
                    <a:bodyPr/>
                    <a:lstStyle/>
                    <a:p>
                      <a:r>
                        <a:rPr kumimoji="0" lang="en-US" sz="1600" b="1" i="0" u="none" strike="noStrike" kern="1200" cap="none" spc="0" normalizeH="0" baseline="0" noProof="0" dirty="0">
                          <a:ln>
                            <a:noFill/>
                          </a:ln>
                          <a:solidFill>
                            <a:srgbClr val="333333"/>
                          </a:solidFill>
                          <a:effectLst/>
                          <a:uLnTx/>
                          <a:uFillTx/>
                          <a:latin typeface="Arial" panose="020B0604020202020204" pitchFamily="34" charset="0"/>
                          <a:ea typeface="+mn-ea"/>
                          <a:cs typeface="+mn-cs"/>
                        </a:rPr>
                        <a:t>Response Measure</a:t>
                      </a:r>
                      <a:endParaRPr lang="en-US" dirty="0"/>
                    </a:p>
                  </a:txBody>
                  <a:tcPr/>
                </a:tc>
                <a:tc>
                  <a:txBody>
                    <a:bodyPr/>
                    <a:lstStyle/>
                    <a:p>
                      <a:pPr algn="l" fontAlgn="ctr"/>
                      <a:r>
                        <a:rPr lang="en-US" sz="1600" b="0" i="0" u="none" strike="noStrike" dirty="0">
                          <a:solidFill>
                            <a:srgbClr val="333333"/>
                          </a:solidFill>
                          <a:effectLst/>
                          <a:latin typeface="Arial" panose="020B0604020202020204" pitchFamily="34" charset="0"/>
                        </a:rPr>
                        <a:t>Task time, number of errors, number of problems solved, user satisfaction, gain of user knowledge, ratio of successful operations to total operations, amount of time/data lost</a:t>
                      </a:r>
                    </a:p>
                  </a:txBody>
                  <a:tcPr marL="85725" marR="9525" marT="9525" marB="0" anchor="ctr">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bl>
          </a:graphicData>
        </a:graphic>
      </p:graphicFrame>
    </p:spTree>
    <p:extLst>
      <p:ext uri="{BB962C8B-B14F-4D97-AF65-F5344CB8AC3E}">
        <p14:creationId xmlns:p14="http://schemas.microsoft.com/office/powerpoint/2010/main" val="3275537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Concrete Scenario</a:t>
            </a:r>
          </a:p>
        </p:txBody>
      </p:sp>
      <p:sp>
        <p:nvSpPr>
          <p:cNvPr id="3" name="Content Placeholder 2"/>
          <p:cNvSpPr>
            <a:spLocks noGrp="1"/>
          </p:cNvSpPr>
          <p:nvPr>
            <p:ph idx="1"/>
          </p:nvPr>
        </p:nvSpPr>
        <p:spPr/>
        <p:txBody>
          <a:bodyPr/>
          <a:lstStyle/>
          <a:p>
            <a:pPr marL="0" indent="0">
              <a:buNone/>
            </a:pPr>
            <a:r>
              <a:rPr lang="en-US" dirty="0"/>
              <a:t>E.g. A user, wanting to minimize the impact of an error, wishes to cancel a system operation at runtime; cancellation takes place in less than one second.</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31</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9486" y="2976071"/>
            <a:ext cx="7013028" cy="3380279"/>
          </a:xfrm>
          <a:prstGeom prst="rect">
            <a:avLst/>
          </a:prstGeom>
        </p:spPr>
      </p:pic>
    </p:spTree>
    <p:extLst>
      <p:ext uri="{BB962C8B-B14F-4D97-AF65-F5344CB8AC3E}">
        <p14:creationId xmlns:p14="http://schemas.microsoft.com/office/powerpoint/2010/main" val="244604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(offline)</a:t>
            </a:r>
          </a:p>
        </p:txBody>
      </p:sp>
      <p:sp>
        <p:nvSpPr>
          <p:cNvPr id="3" name="Content Placeholder 2"/>
          <p:cNvSpPr>
            <a:spLocks noGrp="1"/>
          </p:cNvSpPr>
          <p:nvPr>
            <p:ph idx="1"/>
          </p:nvPr>
        </p:nvSpPr>
        <p:spPr/>
        <p:txBody>
          <a:bodyPr/>
          <a:lstStyle/>
          <a:p>
            <a:r>
              <a:rPr lang="en-US" dirty="0"/>
              <a:t>Refer a few existing software systems (e.g. your Group Case Study) and identify 2-3 quality attribute scenarios for the Main Quality Attribute(s) Under consideration</a:t>
            </a:r>
          </a:p>
          <a:p>
            <a:r>
              <a:rPr lang="en-US" dirty="0"/>
              <a:t>Check with the actual Software System documentation / agreements / guides if the above identified Quality Attribute response measures are stated</a:t>
            </a:r>
          </a:p>
          <a:p>
            <a:r>
              <a:rPr lang="en-US" dirty="0"/>
              <a:t>Propose new Quality Attribute Scenarios for your system under considerations</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32</a:t>
            </a:fld>
            <a:endParaRPr lang="en-US" dirty="0"/>
          </a:p>
        </p:txBody>
      </p:sp>
    </p:spTree>
    <p:extLst>
      <p:ext uri="{BB962C8B-B14F-4D97-AF65-F5344CB8AC3E}">
        <p14:creationId xmlns:p14="http://schemas.microsoft.com/office/powerpoint/2010/main" val="39569686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Tactics</a:t>
            </a:r>
          </a:p>
        </p:txBody>
      </p:sp>
      <p:sp>
        <p:nvSpPr>
          <p:cNvPr id="3" name="Content Placeholder 2"/>
          <p:cNvSpPr>
            <a:spLocks noGrp="1"/>
          </p:cNvSpPr>
          <p:nvPr>
            <p:ph idx="1"/>
          </p:nvPr>
        </p:nvSpPr>
        <p:spPr/>
        <p:txBody>
          <a:bodyPr>
            <a:normAutofit/>
          </a:bodyPr>
          <a:lstStyle/>
          <a:p>
            <a:r>
              <a:rPr lang="en-US" dirty="0"/>
              <a:t>An architectural  tactic is a means of satisfying a quality attribute response measure by manipulating some aspect of a quality attribute model through architectural decisions</a:t>
            </a:r>
          </a:p>
          <a:p>
            <a:endParaRPr lang="en-US" dirty="0"/>
          </a:p>
          <a:p>
            <a:endParaRPr lang="en-US" dirty="0"/>
          </a:p>
          <a:p>
            <a:pPr marL="0" indent="0">
              <a:buNone/>
            </a:pPr>
            <a:r>
              <a:rPr lang="en-US" dirty="0">
                <a:solidFill>
                  <a:srgbClr val="FF0000"/>
                </a:solidFill>
              </a:rPr>
              <a:t>NEXT LECTURE:</a:t>
            </a:r>
          </a:p>
          <a:p>
            <a:pPr marL="0" indent="0">
              <a:buNone/>
            </a:pPr>
            <a:r>
              <a:rPr lang="en-US" dirty="0">
                <a:solidFill>
                  <a:srgbClr val="FF0000"/>
                </a:solidFill>
              </a:rPr>
              <a:t>	Ways to improve Quality Attributes</a:t>
            </a:r>
          </a:p>
          <a:p>
            <a:pPr marL="0" indent="0">
              <a:buNone/>
            </a:pPr>
            <a:r>
              <a:rPr lang="en-US" dirty="0">
                <a:solidFill>
                  <a:srgbClr val="FF0000"/>
                </a:solidFill>
              </a:rPr>
              <a:t>	Tactics Framework</a:t>
            </a:r>
          </a:p>
          <a:p>
            <a:pPr marL="0" indent="0">
              <a:buNone/>
            </a:pPr>
            <a:r>
              <a:rPr lang="en-US" dirty="0">
                <a:solidFill>
                  <a:srgbClr val="FF0000"/>
                </a:solidFill>
                <a:sym typeface="Wingdings" panose="05000000000000000000" pitchFamily="2" charset="2"/>
              </a:rPr>
              <a:t>	</a:t>
            </a: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33</a:t>
            </a:fld>
            <a:endParaRPr lang="en-US" dirty="0"/>
          </a:p>
        </p:txBody>
      </p:sp>
    </p:spTree>
    <p:extLst>
      <p:ext uri="{BB962C8B-B14F-4D97-AF65-F5344CB8AC3E}">
        <p14:creationId xmlns:p14="http://schemas.microsoft.com/office/powerpoint/2010/main" val="1604298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http://www.ece.ubc.ca/~matei/EECE417/BASS/ch04lev1sec4.html</a:t>
            </a:r>
            <a:endParaRPr lang="en-US" dirty="0"/>
          </a:p>
          <a:p>
            <a:r>
              <a:rPr lang="en-US" dirty="0">
                <a:hlinkClick r:id="rId3"/>
              </a:rPr>
              <a:t>http://etutorials.org/Programming/Software+architecture+in+practice,+second+edition/Part+Two+Creating+an+Architecture/Chapter+4.+Understanding+Quality+Attributes/4.4+Quality+Attribute+Scenarios+in+Practice/</a:t>
            </a:r>
            <a:endParaRPr lang="en-US" dirty="0"/>
          </a:p>
          <a:p>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34</a:t>
            </a:fld>
            <a:endParaRPr lang="en-US" dirty="0"/>
          </a:p>
        </p:txBody>
      </p:sp>
    </p:spTree>
    <p:extLst>
      <p:ext uri="{BB962C8B-B14F-4D97-AF65-F5344CB8AC3E}">
        <p14:creationId xmlns:p14="http://schemas.microsoft.com/office/powerpoint/2010/main" val="3733801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3685" y="-168925"/>
            <a:ext cx="6434362" cy="2549517"/>
          </a:xfrm>
          <a:prstGeom prst="rect">
            <a:avLst/>
          </a:prstGeom>
        </p:spPr>
      </p:pic>
      <p:sp>
        <p:nvSpPr>
          <p:cNvPr id="2" name="Title 1"/>
          <p:cNvSpPr>
            <a:spLocks noGrp="1"/>
          </p:cNvSpPr>
          <p:nvPr>
            <p:ph type="title"/>
          </p:nvPr>
        </p:nvSpPr>
        <p:spPr>
          <a:xfrm>
            <a:off x="0" y="292038"/>
            <a:ext cx="10515600" cy="1325563"/>
          </a:xfrm>
        </p:spPr>
        <p:txBody>
          <a:bodyPr/>
          <a:lstStyle/>
          <a:p>
            <a:r>
              <a:rPr lang="en-US" dirty="0"/>
              <a:t>Template for QAS</a:t>
            </a:r>
          </a:p>
        </p:txBody>
      </p:sp>
      <p:sp>
        <p:nvSpPr>
          <p:cNvPr id="3" name="Content Placeholder 2"/>
          <p:cNvSpPr>
            <a:spLocks noGrp="1"/>
          </p:cNvSpPr>
          <p:nvPr>
            <p:ph idx="1"/>
          </p:nvPr>
        </p:nvSpPr>
        <p:spPr>
          <a:xfrm>
            <a:off x="838200" y="2459420"/>
            <a:ext cx="10515600" cy="4398580"/>
          </a:xfrm>
        </p:spPr>
        <p:txBody>
          <a:bodyPr>
            <a:normAutofit fontScale="92500" lnSpcReduction="10000"/>
          </a:bodyPr>
          <a:lstStyle/>
          <a:p>
            <a:pPr marL="514350" indent="-514350">
              <a:buFont typeface="+mj-lt"/>
              <a:buAutoNum type="arabicPeriod"/>
            </a:pPr>
            <a:r>
              <a:rPr lang="en-US" b="1" dirty="0">
                <a:solidFill>
                  <a:srgbClr val="FF0000"/>
                </a:solidFill>
              </a:rPr>
              <a:t>SOURCE: identifies the originator of the event or action: it can be a user or another system </a:t>
            </a:r>
            <a:r>
              <a:rPr lang="en-US" b="1" i="1" dirty="0">
                <a:solidFill>
                  <a:srgbClr val="FF0000"/>
                </a:solidFill>
              </a:rPr>
              <a:t>[who]</a:t>
            </a:r>
          </a:p>
          <a:p>
            <a:pPr marL="514350" indent="-514350">
              <a:buFont typeface="+mj-lt"/>
              <a:buAutoNum type="arabicPeriod"/>
            </a:pPr>
            <a:r>
              <a:rPr lang="en-US" b="1" dirty="0">
                <a:solidFill>
                  <a:schemeClr val="accent2">
                    <a:lumMod val="75000"/>
                  </a:schemeClr>
                </a:solidFill>
              </a:rPr>
              <a:t>STIMULUS: describes the action or the external event that arrives at the system </a:t>
            </a:r>
            <a:r>
              <a:rPr lang="en-US" b="1" i="1" dirty="0">
                <a:solidFill>
                  <a:schemeClr val="accent2">
                    <a:lumMod val="75000"/>
                  </a:schemeClr>
                </a:solidFill>
              </a:rPr>
              <a:t>[action]</a:t>
            </a:r>
          </a:p>
          <a:p>
            <a:pPr marL="514350" indent="-514350">
              <a:buFont typeface="+mj-lt"/>
              <a:buAutoNum type="arabicPeriod"/>
            </a:pPr>
            <a:r>
              <a:rPr lang="en-US" b="1" dirty="0">
                <a:solidFill>
                  <a:schemeClr val="accent6">
                    <a:lumMod val="75000"/>
                  </a:schemeClr>
                </a:solidFill>
              </a:rPr>
              <a:t>ENVIRONMENT: </a:t>
            </a:r>
            <a:r>
              <a:rPr lang="en-US" dirty="0">
                <a:solidFill>
                  <a:schemeClr val="accent6">
                    <a:lumMod val="75000"/>
                  </a:schemeClr>
                </a:solidFill>
              </a:rPr>
              <a:t>describes the external circumstances under which the quality requirement needs to be met </a:t>
            </a:r>
            <a:r>
              <a:rPr lang="en-US" i="1" dirty="0">
                <a:solidFill>
                  <a:schemeClr val="accent6">
                    <a:lumMod val="75000"/>
                  </a:schemeClr>
                </a:solidFill>
              </a:rPr>
              <a:t>[when]</a:t>
            </a:r>
          </a:p>
          <a:p>
            <a:pPr marL="514350" indent="-514350">
              <a:buFont typeface="+mj-lt"/>
              <a:buAutoNum type="arabicPeriod"/>
            </a:pPr>
            <a:r>
              <a:rPr lang="en-US" b="1" dirty="0">
                <a:solidFill>
                  <a:schemeClr val="tx2"/>
                </a:solidFill>
              </a:rPr>
              <a:t>ARTIFACT: </a:t>
            </a:r>
            <a:r>
              <a:rPr lang="en-US" dirty="0">
                <a:solidFill>
                  <a:schemeClr val="tx2"/>
                </a:solidFill>
              </a:rPr>
              <a:t>indicates the part of the system to which the quality requirement applies </a:t>
            </a:r>
            <a:r>
              <a:rPr lang="en-US" i="1" dirty="0">
                <a:solidFill>
                  <a:schemeClr val="tx2"/>
                </a:solidFill>
              </a:rPr>
              <a:t>[what]</a:t>
            </a:r>
          </a:p>
          <a:p>
            <a:pPr marL="514350" indent="-514350">
              <a:buFont typeface="+mj-lt"/>
              <a:buAutoNum type="arabicPeriod"/>
            </a:pPr>
            <a:r>
              <a:rPr lang="en-US" b="1" dirty="0">
                <a:solidFill>
                  <a:srgbClr val="7030A0"/>
                </a:solidFill>
              </a:rPr>
              <a:t>RESPONSE: </a:t>
            </a:r>
            <a:r>
              <a:rPr lang="en-US" dirty="0">
                <a:solidFill>
                  <a:srgbClr val="7030A0"/>
                </a:solidFill>
              </a:rPr>
              <a:t>tells us how the system reacts to the stimulus </a:t>
            </a:r>
            <a:r>
              <a:rPr lang="en-US" i="1" dirty="0">
                <a:solidFill>
                  <a:srgbClr val="7030A0"/>
                </a:solidFill>
              </a:rPr>
              <a:t>[result]</a:t>
            </a:r>
          </a:p>
          <a:p>
            <a:pPr marL="514350" indent="-514350">
              <a:buFont typeface="+mj-lt"/>
              <a:buAutoNum type="arabicPeriod"/>
            </a:pPr>
            <a:r>
              <a:rPr lang="en-US" b="1" dirty="0"/>
              <a:t>RESPONSE MEASURE: </a:t>
            </a:r>
            <a:r>
              <a:rPr lang="en-US" dirty="0"/>
              <a:t>provides metrics and quantifies the quality attribute </a:t>
            </a:r>
            <a:r>
              <a:rPr lang="en-US" i="1" dirty="0"/>
              <a:t>[measurement]</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4</a:t>
            </a:fld>
            <a:endParaRPr lang="en-US" dirty="0"/>
          </a:p>
        </p:txBody>
      </p:sp>
    </p:spTree>
    <p:extLst>
      <p:ext uri="{BB962C8B-B14F-4D97-AF65-F5344CB8AC3E}">
        <p14:creationId xmlns:p14="http://schemas.microsoft.com/office/powerpoint/2010/main" val="699432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(QAS)</a:t>
            </a:r>
          </a:p>
        </p:txBody>
      </p:sp>
      <p:sp>
        <p:nvSpPr>
          <p:cNvPr id="3" name="Content Placeholder 2"/>
          <p:cNvSpPr>
            <a:spLocks noGrp="1"/>
          </p:cNvSpPr>
          <p:nvPr>
            <p:ph idx="1"/>
          </p:nvPr>
        </p:nvSpPr>
        <p:spPr/>
        <p:txBody>
          <a:bodyPr>
            <a:normAutofit fontScale="92500" lnSpcReduction="20000"/>
          </a:bodyPr>
          <a:lstStyle/>
          <a:p>
            <a:r>
              <a:rPr lang="en-US" dirty="0">
                <a:highlight>
                  <a:srgbClr val="FFFF00"/>
                </a:highlight>
              </a:rPr>
              <a:t>Concerned with system failure and it’s consequences</a:t>
            </a:r>
          </a:p>
          <a:p>
            <a:r>
              <a:rPr lang="en-US" dirty="0">
                <a:highlight>
                  <a:srgbClr val="FFFF00"/>
                </a:highlight>
              </a:rPr>
              <a:t>Faults and failures </a:t>
            </a:r>
          </a:p>
          <a:p>
            <a:pPr lvl="1"/>
            <a:r>
              <a:rPr lang="en-US" dirty="0">
                <a:highlight>
                  <a:srgbClr val="FFFF00"/>
                </a:highlight>
              </a:rPr>
              <a:t>Using the wrong algorithm for computation</a:t>
            </a:r>
          </a:p>
          <a:p>
            <a:pPr lvl="1"/>
            <a:r>
              <a:rPr lang="en-US" dirty="0">
                <a:highlight>
                  <a:srgbClr val="FFFF00"/>
                </a:highlight>
              </a:rPr>
              <a:t>Miscalculation / incorrect output</a:t>
            </a:r>
          </a:p>
          <a:p>
            <a:r>
              <a:rPr lang="en-US" dirty="0">
                <a:highlight>
                  <a:srgbClr val="FFFF00"/>
                </a:highlight>
              </a:rPr>
              <a:t>Concerns on failure</a:t>
            </a:r>
          </a:p>
          <a:p>
            <a:pPr lvl="1"/>
            <a:r>
              <a:rPr lang="en-US" dirty="0">
                <a:highlight>
                  <a:srgbClr val="FFFF00"/>
                </a:highlight>
              </a:rPr>
              <a:t>Frequency</a:t>
            </a:r>
          </a:p>
          <a:p>
            <a:pPr lvl="1"/>
            <a:r>
              <a:rPr lang="en-US" dirty="0">
                <a:highlight>
                  <a:srgbClr val="FFFF00"/>
                </a:highlight>
              </a:rPr>
              <a:t>Results</a:t>
            </a:r>
          </a:p>
          <a:p>
            <a:pPr lvl="1"/>
            <a:r>
              <a:rPr lang="en-US" dirty="0">
                <a:highlight>
                  <a:srgbClr val="FFFF00"/>
                </a:highlight>
              </a:rPr>
              <a:t>Non-operative time</a:t>
            </a:r>
          </a:p>
          <a:p>
            <a:pPr lvl="1"/>
            <a:r>
              <a:rPr lang="en-US" dirty="0">
                <a:highlight>
                  <a:srgbClr val="FFFF00"/>
                </a:highlight>
              </a:rPr>
              <a:t>Prevention</a:t>
            </a:r>
          </a:p>
          <a:p>
            <a:pPr lvl="1"/>
            <a:r>
              <a:rPr lang="en-US" dirty="0">
                <a:highlight>
                  <a:srgbClr val="FFFF00"/>
                </a:highlight>
              </a:rPr>
              <a:t>Notifications</a:t>
            </a:r>
          </a:p>
          <a:p>
            <a:r>
              <a:rPr lang="en-US" dirty="0">
                <a:highlight>
                  <a:srgbClr val="FFFF00"/>
                </a:highlight>
              </a:rPr>
              <a:t>The availability of a system is the probability that it will be operational when it is needed</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5</a:t>
            </a:fld>
            <a:endParaRPr lang="en-US" dirty="0"/>
          </a:p>
        </p:txBody>
      </p:sp>
      <p:pic>
        <p:nvPicPr>
          <p:cNvPr id="9" name="Picture 8"/>
          <p:cNvPicPr>
            <a:picLocks noChangeAspect="1"/>
          </p:cNvPicPr>
          <p:nvPr/>
        </p:nvPicPr>
        <p:blipFill>
          <a:blip r:embed="rId3"/>
          <a:stretch>
            <a:fillRect/>
          </a:stretch>
        </p:blipFill>
        <p:spPr>
          <a:xfrm>
            <a:off x="4194119" y="5513661"/>
            <a:ext cx="7190229" cy="979214"/>
          </a:xfrm>
          <a:prstGeom prst="rect">
            <a:avLst/>
          </a:prstGeom>
        </p:spPr>
      </p:pic>
    </p:spTree>
    <p:extLst>
      <p:ext uri="{BB962C8B-B14F-4D97-AF65-F5344CB8AC3E}">
        <p14:creationId xmlns:p14="http://schemas.microsoft.com/office/powerpoint/2010/main" val="3634580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Availability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6</a:t>
            </a:fld>
            <a:endParaRPr lang="en-US" dirty="0"/>
          </a:p>
        </p:txBody>
      </p:sp>
      <p:pic>
        <p:nvPicPr>
          <p:cNvPr id="7" name="Picture 6"/>
          <p:cNvPicPr>
            <a:picLocks noChangeAspect="1"/>
          </p:cNvPicPr>
          <p:nvPr/>
        </p:nvPicPr>
        <p:blipFill>
          <a:blip r:embed="rId2"/>
          <a:stretch>
            <a:fillRect/>
          </a:stretch>
        </p:blipFill>
        <p:spPr>
          <a:xfrm>
            <a:off x="368967" y="1187116"/>
            <a:ext cx="11168869" cy="5486197"/>
          </a:xfrm>
          <a:prstGeom prst="rect">
            <a:avLst/>
          </a:prstGeom>
        </p:spPr>
      </p:pic>
    </p:spTree>
    <p:extLst>
      <p:ext uri="{BB962C8B-B14F-4D97-AF65-F5344CB8AC3E}">
        <p14:creationId xmlns:p14="http://schemas.microsoft.com/office/powerpoint/2010/main" val="19568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General Scenario</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7</a:t>
            </a:fld>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4165238414"/>
              </p:ext>
            </p:extLst>
          </p:nvPr>
        </p:nvGraphicFramePr>
        <p:xfrm>
          <a:off x="1087821" y="1418898"/>
          <a:ext cx="9963807" cy="4729651"/>
        </p:xfrm>
        <a:graphic>
          <a:graphicData uri="http://schemas.openxmlformats.org/drawingml/2006/table">
            <a:tbl>
              <a:tblPr/>
              <a:tblGrid>
                <a:gridCol w="2112579">
                  <a:extLst>
                    <a:ext uri="{9D8B030D-6E8A-4147-A177-3AD203B41FA5}">
                      <a16:colId xmlns:a16="http://schemas.microsoft.com/office/drawing/2014/main" val="455879811"/>
                    </a:ext>
                  </a:extLst>
                </a:gridCol>
                <a:gridCol w="7851228">
                  <a:extLst>
                    <a:ext uri="{9D8B030D-6E8A-4147-A177-3AD203B41FA5}">
                      <a16:colId xmlns:a16="http://schemas.microsoft.com/office/drawing/2014/main" val="2715302610"/>
                    </a:ext>
                  </a:extLst>
                </a:gridCol>
              </a:tblGrid>
              <a:tr h="279861">
                <a:tc>
                  <a:txBody>
                    <a:bodyPr/>
                    <a:lstStyle/>
                    <a:p>
                      <a:pPr algn="ctr" fontAlgn="ctr"/>
                      <a:r>
                        <a:rPr lang="en-US" sz="1600" b="1" i="0" u="none" strike="noStrike" dirty="0">
                          <a:solidFill>
                            <a:srgbClr val="333333"/>
                          </a:solidFill>
                          <a:effectLst/>
                          <a:latin typeface="Arial" panose="020B0604020202020204" pitchFamily="34" charset="0"/>
                        </a:rPr>
                        <a:t>Portion of Scenario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600" b="1" i="0" u="none" strike="noStrike" dirty="0">
                          <a:solidFill>
                            <a:srgbClr val="333333"/>
                          </a:solidFill>
                          <a:effectLst/>
                          <a:latin typeface="Arial" panose="020B0604020202020204" pitchFamily="34" charset="0"/>
                        </a:rPr>
                        <a:t>Possible Values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50379182"/>
                  </a:ext>
                </a:extLst>
              </a:tr>
              <a:tr h="279861">
                <a:tc>
                  <a:txBody>
                    <a:bodyPr/>
                    <a:lstStyle/>
                    <a:p>
                      <a:pPr algn="l" fontAlgn="ctr"/>
                      <a:r>
                        <a:rPr lang="en-US" sz="1600" b="1" i="0" u="none" strike="noStrike" dirty="0">
                          <a:solidFill>
                            <a:srgbClr val="333333"/>
                          </a:solidFill>
                          <a:effectLst/>
                          <a:latin typeface="Arial" panose="020B0604020202020204" pitchFamily="34" charset="0"/>
                        </a:rPr>
                        <a:t>Source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Internal to the system; external to the system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8122513"/>
                  </a:ext>
                </a:extLst>
              </a:tr>
              <a:tr h="279861">
                <a:tc>
                  <a:txBody>
                    <a:bodyPr/>
                    <a:lstStyle/>
                    <a:p>
                      <a:pPr algn="l" fontAlgn="ctr"/>
                      <a:r>
                        <a:rPr lang="en-US" sz="1600" b="1" i="0" u="none" strike="noStrike" dirty="0">
                          <a:solidFill>
                            <a:srgbClr val="333333"/>
                          </a:solidFill>
                          <a:effectLst/>
                          <a:latin typeface="Arial" panose="020B0604020202020204" pitchFamily="34" charset="0"/>
                        </a:rPr>
                        <a:t>Stimulus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Fault: omission, crash, timing, 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9911284"/>
                  </a:ext>
                </a:extLst>
              </a:tr>
              <a:tr h="279861">
                <a:tc>
                  <a:txBody>
                    <a:bodyPr/>
                    <a:lstStyle/>
                    <a:p>
                      <a:pPr algn="l" fontAlgn="ctr"/>
                      <a:r>
                        <a:rPr lang="en-US" sz="1600" b="1" i="0" u="none" strike="noStrike" dirty="0">
                          <a:solidFill>
                            <a:srgbClr val="333333"/>
                          </a:solidFill>
                          <a:effectLst/>
                          <a:latin typeface="Arial" panose="020B0604020202020204" pitchFamily="34" charset="0"/>
                        </a:rPr>
                        <a:t>Artifact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fr-FR" sz="1600" b="0" i="0" u="none" strike="noStrike" dirty="0">
                          <a:solidFill>
                            <a:srgbClr val="333333"/>
                          </a:solidFill>
                          <a:effectLst/>
                          <a:latin typeface="Arial" panose="020B0604020202020204" pitchFamily="34" charset="0"/>
                        </a:rPr>
                        <a:t>System's processors, communication channels, persistent storage, processes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4617527"/>
                  </a:ext>
                </a:extLst>
              </a:tr>
              <a:tr h="279861">
                <a:tc rowSpan="2">
                  <a:txBody>
                    <a:bodyPr/>
                    <a:lstStyle/>
                    <a:p>
                      <a:pPr algn="l" fontAlgn="ctr"/>
                      <a:r>
                        <a:rPr lang="en-US" sz="1600" b="1" i="0" u="none" strike="noStrike" dirty="0">
                          <a:solidFill>
                            <a:srgbClr val="333333"/>
                          </a:solidFill>
                          <a:effectLst/>
                          <a:latin typeface="Arial" panose="020B0604020202020204" pitchFamily="34" charset="0"/>
                        </a:rPr>
                        <a:t>Environment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Normal operation;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175150"/>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degraded mode (i.e., fewer features, a fall back solution)</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37608821"/>
                  </a:ext>
                </a:extLst>
              </a:tr>
              <a:tr h="279861">
                <a:tc rowSpan="6">
                  <a:txBody>
                    <a:bodyPr/>
                    <a:lstStyle/>
                    <a:p>
                      <a:pPr algn="l" fontAlgn="ctr"/>
                      <a:r>
                        <a:rPr lang="en-US" sz="1600" b="1" i="0" u="none" strike="noStrike" dirty="0">
                          <a:solidFill>
                            <a:srgbClr val="333333"/>
                          </a:solidFill>
                          <a:effectLst/>
                          <a:latin typeface="Arial" panose="020B0604020202020204" pitchFamily="34" charset="0"/>
                        </a:rPr>
                        <a:t>Response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System should detect event and do one or more of the following:</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1974499"/>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record it</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39994197"/>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notify appropriate parties, including the user and other systems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2066951"/>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disable sources of events that cause fault or failure according to defined rules</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8624036"/>
                  </a:ext>
                </a:extLst>
              </a:tr>
              <a:tr h="531736">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be unavailable for a prespecified interval, where interval depends on criticality of system</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0785884"/>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continue to operate in normal or degraded mode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5885941"/>
                  </a:ext>
                </a:extLst>
              </a:tr>
              <a:tr h="279861">
                <a:tc rowSpan="4">
                  <a:txBody>
                    <a:bodyPr/>
                    <a:lstStyle/>
                    <a:p>
                      <a:pPr algn="l" fontAlgn="ctr"/>
                      <a:r>
                        <a:rPr lang="en-US" sz="1600" b="1" i="0" u="none" strike="noStrike" dirty="0">
                          <a:solidFill>
                            <a:srgbClr val="333333"/>
                          </a:solidFill>
                          <a:effectLst/>
                          <a:latin typeface="Arial" panose="020B0604020202020204" pitchFamily="34" charset="0"/>
                        </a:rPr>
                        <a:t>Response Measure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600" b="0" i="0" u="none" strike="noStrike" dirty="0">
                          <a:solidFill>
                            <a:srgbClr val="333333"/>
                          </a:solidFill>
                          <a:effectLst/>
                          <a:latin typeface="Arial" panose="020B0604020202020204" pitchFamily="34" charset="0"/>
                        </a:rPr>
                        <a:t>Time interval when the system must be available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5940056"/>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Availability time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587493"/>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Time interval in which system can be in degraded mode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942058"/>
                  </a:ext>
                </a:extLst>
              </a:tr>
              <a:tr h="279861">
                <a:tc vMerge="1">
                  <a:txBody>
                    <a:bodyPr/>
                    <a:lstStyle/>
                    <a:p>
                      <a:endParaRPr lang="en-US"/>
                    </a:p>
                  </a:txBody>
                  <a:tcPr/>
                </a:tc>
                <a:tc>
                  <a:txBody>
                    <a:bodyPr/>
                    <a:lstStyle/>
                    <a:p>
                      <a:pPr algn="l" fontAlgn="ctr"/>
                      <a:r>
                        <a:rPr lang="en-US" sz="1600" b="0" i="0" u="none" strike="noStrike" dirty="0">
                          <a:solidFill>
                            <a:srgbClr val="333333"/>
                          </a:solidFill>
                          <a:effectLst/>
                          <a:latin typeface="Arial" panose="020B0604020202020204" pitchFamily="34" charset="0"/>
                        </a:rPr>
                        <a:t>Repair time</a:t>
                      </a:r>
                    </a:p>
                  </a:txBody>
                  <a:tcPr marL="857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288468"/>
                  </a:ext>
                </a:extLst>
              </a:tr>
            </a:tbl>
          </a:graphicData>
        </a:graphic>
      </p:graphicFrame>
    </p:spTree>
    <p:extLst>
      <p:ext uri="{BB962C8B-B14F-4D97-AF65-F5344CB8AC3E}">
        <p14:creationId xmlns:p14="http://schemas.microsoft.com/office/powerpoint/2010/main" val="3044946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Concrete Scenario</a:t>
            </a:r>
          </a:p>
        </p:txBody>
      </p:sp>
      <p:sp>
        <p:nvSpPr>
          <p:cNvPr id="3" name="Content Placeholder 2"/>
          <p:cNvSpPr>
            <a:spLocks noGrp="1"/>
          </p:cNvSpPr>
          <p:nvPr>
            <p:ph idx="1"/>
          </p:nvPr>
        </p:nvSpPr>
        <p:spPr/>
        <p:txBody>
          <a:bodyPr/>
          <a:lstStyle/>
          <a:p>
            <a:pPr marL="0" indent="0">
              <a:buNone/>
            </a:pPr>
            <a:r>
              <a:rPr lang="en-US" dirty="0"/>
              <a:t>E.g. An unanticipated external message is received by a process during normal operation. The process informs the operator of the receipt of the message and continues to operate with no downtime.</a:t>
            </a:r>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8</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8627" y="3042745"/>
            <a:ext cx="7090991" cy="3134218"/>
          </a:xfrm>
          <a:prstGeom prst="rect">
            <a:avLst/>
          </a:prstGeom>
        </p:spPr>
      </p:pic>
    </p:spTree>
    <p:extLst>
      <p:ext uri="{BB962C8B-B14F-4D97-AF65-F5344CB8AC3E}">
        <p14:creationId xmlns:p14="http://schemas.microsoft.com/office/powerpoint/2010/main" val="2664267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Availability Concrete Scenario</a:t>
            </a:r>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Q: </a:t>
            </a:r>
            <a:r>
              <a:rPr lang="en-US" dirty="0"/>
              <a:t>Write a Concrete Quality Attribute Scenario for Word Application.</a:t>
            </a:r>
          </a:p>
          <a:p>
            <a:pPr marL="0" indent="0">
              <a:buNone/>
            </a:pPr>
            <a:endParaRPr lang="en-US" dirty="0"/>
          </a:p>
          <a:p>
            <a:pPr marL="0" indent="0">
              <a:buNone/>
            </a:pPr>
            <a:r>
              <a:rPr lang="en-US" b="1" dirty="0"/>
              <a:t>A: </a:t>
            </a:r>
            <a:r>
              <a:rPr lang="en-US" dirty="0"/>
              <a:t>Kill Signal is received from the Windows OS to Ms. Word Application during process Not Responding state and the application saves unsaved work in a temp file and process terminates without any data loss.</a:t>
            </a:r>
          </a:p>
          <a:p>
            <a:pPr marL="0" indent="0">
              <a:buNone/>
            </a:pPr>
            <a:endParaRPr lang="en-US" dirty="0"/>
          </a:p>
          <a:p>
            <a:pPr marL="0" indent="0">
              <a:buNone/>
            </a:pPr>
            <a:r>
              <a:rPr lang="en-US" dirty="0"/>
              <a:t>Identify:</a:t>
            </a:r>
          </a:p>
          <a:p>
            <a:pPr lvl="1" fontAlgn="ctr"/>
            <a:r>
              <a:rPr lang="en-US" dirty="0"/>
              <a:t>Source</a:t>
            </a:r>
          </a:p>
          <a:p>
            <a:pPr lvl="1" fontAlgn="ctr"/>
            <a:r>
              <a:rPr lang="en-US" dirty="0"/>
              <a:t>Stimulus</a:t>
            </a:r>
          </a:p>
          <a:p>
            <a:pPr lvl="1" fontAlgn="ctr"/>
            <a:r>
              <a:rPr lang="en-US" dirty="0"/>
              <a:t>Artifact</a:t>
            </a:r>
          </a:p>
          <a:p>
            <a:pPr lvl="1" fontAlgn="ctr"/>
            <a:r>
              <a:rPr lang="en-US" dirty="0"/>
              <a:t>Environment</a:t>
            </a:r>
          </a:p>
          <a:p>
            <a:pPr lvl="1" fontAlgn="ctr"/>
            <a:r>
              <a:rPr lang="en-US" dirty="0"/>
              <a:t>Response</a:t>
            </a:r>
          </a:p>
          <a:p>
            <a:pPr lvl="1" fontAlgn="ctr"/>
            <a:r>
              <a:rPr lang="en-US" dirty="0"/>
              <a:t>Response Measure</a:t>
            </a:r>
          </a:p>
          <a:p>
            <a:pPr marL="0" indent="0">
              <a:buNone/>
            </a:pPr>
            <a:endParaRPr lang="en-US" dirty="0"/>
          </a:p>
        </p:txBody>
      </p:sp>
      <p:sp>
        <p:nvSpPr>
          <p:cNvPr id="4" name="Date Placeholder 3"/>
          <p:cNvSpPr>
            <a:spLocks noGrp="1"/>
          </p:cNvSpPr>
          <p:nvPr>
            <p:ph type="dt" sz="half" idx="10"/>
          </p:nvPr>
        </p:nvSpPr>
        <p:spPr/>
        <p:txBody>
          <a:bodyPr/>
          <a:lstStyle/>
          <a:p>
            <a:r>
              <a:rPr lang="en-US" dirty="0"/>
              <a:t>SE 3030 (SLIIT)</a:t>
            </a:r>
          </a:p>
        </p:txBody>
      </p:sp>
      <p:sp>
        <p:nvSpPr>
          <p:cNvPr id="5" name="Footer Placeholder 4"/>
          <p:cNvSpPr>
            <a:spLocks noGrp="1"/>
          </p:cNvSpPr>
          <p:nvPr>
            <p:ph type="ftr" sz="quarter" idx="11"/>
          </p:nvPr>
        </p:nvSpPr>
        <p:spPr/>
        <p:txBody>
          <a:bodyPr/>
          <a:lstStyle/>
          <a:p>
            <a:r>
              <a:rPr lang="pt-BR"/>
              <a:t>by Chathura R De Silva</a:t>
            </a:r>
            <a:endParaRPr lang="en-US" dirty="0"/>
          </a:p>
        </p:txBody>
      </p:sp>
      <p:sp>
        <p:nvSpPr>
          <p:cNvPr id="6" name="Slide Number Placeholder 5"/>
          <p:cNvSpPr>
            <a:spLocks noGrp="1"/>
          </p:cNvSpPr>
          <p:nvPr>
            <p:ph type="sldNum" sz="quarter" idx="12"/>
          </p:nvPr>
        </p:nvSpPr>
        <p:spPr/>
        <p:txBody>
          <a:bodyPr/>
          <a:lstStyle/>
          <a:p>
            <a:fld id="{06D350D3-8DB5-4BAF-BB76-4F5E8359DF65}" type="slidenum">
              <a:rPr lang="en-US" smtClean="0"/>
              <a:t>9</a:t>
            </a:fld>
            <a:endParaRPr lang="en-US" dirty="0"/>
          </a:p>
        </p:txBody>
      </p:sp>
    </p:spTree>
    <p:extLst>
      <p:ext uri="{BB962C8B-B14F-4D97-AF65-F5344CB8AC3E}">
        <p14:creationId xmlns:p14="http://schemas.microsoft.com/office/powerpoint/2010/main" val="166549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1437</TotalTime>
  <Words>3302</Words>
  <Application>Microsoft Office PowerPoint</Application>
  <PresentationFormat>Widescreen</PresentationFormat>
  <Paragraphs>402</Paragraphs>
  <Slides>34</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Quality Attribute Scenarios</vt:lpstr>
      <vt:lpstr>Quality Attribute Scenarios (QAS)</vt:lpstr>
      <vt:lpstr>General Vs. Concrete Quality Attribute Scenarios</vt:lpstr>
      <vt:lpstr>Template for QAS</vt:lpstr>
      <vt:lpstr>Availability (QAS)</vt:lpstr>
      <vt:lpstr>Availability General Scenario</vt:lpstr>
      <vt:lpstr>Availability General Scenario</vt:lpstr>
      <vt:lpstr>Availability Concrete Scenario</vt:lpstr>
      <vt:lpstr>Exercise: Availability Concrete Scenario</vt:lpstr>
      <vt:lpstr>Modifiability (QAS)</vt:lpstr>
      <vt:lpstr>Modifiability General Scenario</vt:lpstr>
      <vt:lpstr>Modifiability General Scenario</vt:lpstr>
      <vt:lpstr>Modifiability Concrete Scenario</vt:lpstr>
      <vt:lpstr>Exercise: Modifiability Concrete Scenario</vt:lpstr>
      <vt:lpstr>Performance (QAS)</vt:lpstr>
      <vt:lpstr>Performance General Scenario</vt:lpstr>
      <vt:lpstr>Performance General Scenario</vt:lpstr>
      <vt:lpstr>Performance Concrete Scenario</vt:lpstr>
      <vt:lpstr>Exercise: Performance Concrete Scenario</vt:lpstr>
      <vt:lpstr>Security (QAS)</vt:lpstr>
      <vt:lpstr>Security General Scenario</vt:lpstr>
      <vt:lpstr>Security General Scenario</vt:lpstr>
      <vt:lpstr>Security Concrete Scenario</vt:lpstr>
      <vt:lpstr>Testability (QAS)</vt:lpstr>
      <vt:lpstr>Testability General Scenario</vt:lpstr>
      <vt:lpstr>Testability General Scenario</vt:lpstr>
      <vt:lpstr>Testability Concrete Scenario</vt:lpstr>
      <vt:lpstr>Usability (QAS)</vt:lpstr>
      <vt:lpstr>Usability General Scenario</vt:lpstr>
      <vt:lpstr>Usability General Scenario</vt:lpstr>
      <vt:lpstr>Usability Concrete Scenario</vt:lpstr>
      <vt:lpstr>Exercise (offline)</vt:lpstr>
      <vt:lpstr>Tactics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Attributes</dc:title>
  <dc:creator>Chathura De Silva</dc:creator>
  <cp:lastModifiedBy>shevantha</cp:lastModifiedBy>
  <cp:revision>272</cp:revision>
  <dcterms:created xsi:type="dcterms:W3CDTF">2017-02-22T08:25:01Z</dcterms:created>
  <dcterms:modified xsi:type="dcterms:W3CDTF">2022-05-15T01:53:54Z</dcterms:modified>
</cp:coreProperties>
</file>