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93" r:id="rId3"/>
    <p:sldId id="292" r:id="rId4"/>
    <p:sldId id="294" r:id="rId5"/>
    <p:sldId id="302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96" r:id="rId15"/>
    <p:sldId id="30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5" r:id="rId25"/>
    <p:sldId id="326" r:id="rId26"/>
    <p:sldId id="323" r:id="rId27"/>
    <p:sldId id="324" r:id="rId28"/>
    <p:sldId id="314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4502" autoAdjust="0"/>
  </p:normalViewPr>
  <p:slideViewPr>
    <p:cSldViewPr snapToGrid="0">
      <p:cViewPr varScale="1">
        <p:scale>
          <a:sx n="50" d="100"/>
          <a:sy n="50" d="100"/>
        </p:scale>
        <p:origin x="4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E0E0-3C2B-4114-AF54-35E67292565D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ABE5C-72CE-46B1-9C7D-D65560E42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9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8C73F-D5E5-430D-9F94-3EBFB229B4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8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9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7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4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$ls -l | grep "Aug" | sort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Topic Based: </a:t>
            </a:r>
            <a:r>
              <a:rPr lang="en-US" baseline="0" dirty="0"/>
              <a:t>Subscriber will receive all messages in the Topic</a:t>
            </a:r>
          </a:p>
          <a:p>
            <a:r>
              <a:rPr lang="en-US" b="1" baseline="0" dirty="0"/>
              <a:t>Content Based: </a:t>
            </a:r>
            <a:r>
              <a:rPr lang="en-US" baseline="0" dirty="0"/>
              <a:t>Subscriber can define criteria for filtering for receiving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73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8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57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Autonomous: </a:t>
            </a:r>
            <a:r>
              <a:rPr lang="en-US" dirty="0"/>
              <a:t> Loosely Coupled; each service is maintained, developed, deployed independently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Standard Service Contract: </a:t>
            </a:r>
            <a:r>
              <a:rPr lang="en-US" dirty="0"/>
              <a:t> Services adhere to a standard communications agreements (i.e. WSDL, SOAP)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Abstracted</a:t>
            </a:r>
            <a:r>
              <a:rPr lang="en-US" dirty="0"/>
              <a:t>. Services act as a black box, internals are hidden to the consumer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Encapsulated</a:t>
            </a:r>
            <a:r>
              <a:rPr lang="en-US" dirty="0"/>
              <a:t>. Services are self contained to achieve their functionality</a:t>
            </a:r>
            <a:r>
              <a:rPr lang="en-US" baseline="0" dirty="0"/>
              <a:t> (Note: One service can connect to another to process)</a:t>
            </a:r>
            <a:endParaRPr lang="en-US" dirty="0"/>
          </a:p>
          <a:p>
            <a:r>
              <a:rPr lang="en-US" b="1" dirty="0"/>
              <a:t>Distributable</a:t>
            </a:r>
            <a:r>
              <a:rPr lang="en-US" dirty="0"/>
              <a:t>. Services can be located anywhere on a network, locally or remotely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Discoverable</a:t>
            </a:r>
            <a:r>
              <a:rPr lang="en-US" dirty="0"/>
              <a:t>. Services are provided with metadata to locate and interpret</a:t>
            </a:r>
            <a:r>
              <a:rPr lang="en-US" baseline="0" dirty="0"/>
              <a:t> the communication (i.e. UDDI)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86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72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1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4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94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E.g. </a:t>
            </a:r>
            <a:r>
              <a:rPr lang="en-US" baseline="0" dirty="0"/>
              <a:t>Buying a House Vs. Renting Vs. Staying at a Hotel 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iCloud hack to obtain personal information such as Photos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38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5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Larger teams are usually </a:t>
            </a:r>
            <a:r>
              <a:rPr lang="en-US" b="1" u="sng" baseline="0" dirty="0"/>
              <a:t>moderated</a:t>
            </a:r>
            <a:r>
              <a:rPr lang="en-US" baseline="0" dirty="0"/>
              <a:t>: content adding/editing is moderated to keep the content and their relationships organized</a:t>
            </a:r>
          </a:p>
          <a:p>
            <a:r>
              <a:rPr lang="en-US" baseline="0" dirty="0"/>
              <a:t>Can combine with a user/group </a:t>
            </a:r>
            <a:r>
              <a:rPr lang="en-US" b="1" u="sng" baseline="0" dirty="0"/>
              <a:t>permission model </a:t>
            </a:r>
            <a:r>
              <a:rPr lang="en-US" baseline="0" dirty="0"/>
              <a:t>to operate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ABE5C-72CE-46B1-9C7D-D65560E42A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2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1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50D3-8DB5-4BAF-BB76-4F5E8359D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ee658117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468" y="2937301"/>
            <a:ext cx="10011104" cy="9144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Patterns &amp;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4270386"/>
            <a:ext cx="595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Year – Semester 1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55" y="533401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9" y="3436883"/>
            <a:ext cx="4527331" cy="291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related functions in to layers</a:t>
            </a:r>
          </a:p>
          <a:p>
            <a:r>
              <a:rPr lang="en-US" dirty="0"/>
              <a:t>Layers are stacked on top of each other</a:t>
            </a:r>
          </a:p>
          <a:p>
            <a:r>
              <a:rPr lang="en-US" dirty="0"/>
              <a:t>Typically components in one Layer can communicate with components in same layer or Layers below</a:t>
            </a:r>
          </a:p>
          <a:p>
            <a:r>
              <a:rPr lang="en-US" dirty="0"/>
              <a:t>Layering helps Separation of Concerns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Applications with Presentation, Service and Data Layers</a:t>
            </a:r>
          </a:p>
          <a:p>
            <a:pPr lvl="1"/>
            <a:r>
              <a:rPr lang="en-US" dirty="0"/>
              <a:t>TCP/IP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Shares many advantages similar to Component Based Architecture</a:t>
            </a:r>
          </a:p>
          <a:p>
            <a:pPr lvl="1"/>
            <a:r>
              <a:rPr lang="en-US" dirty="0"/>
              <a:t>Layered Architecture can extend to N-Tier Model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Components in bottom layers cannot communicate with top layers without Cyclic dependencies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7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considered as an extension to Layered Architecture with each layer having the ability of executing on different physical locations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199"/>
            <a:ext cx="9144000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Commercial Web Applications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Shares many advantages similar to Layered Architecture</a:t>
            </a:r>
          </a:p>
          <a:p>
            <a:pPr lvl="1"/>
            <a:r>
              <a:rPr lang="en-US" dirty="0"/>
              <a:t>Can be scaled up to support increasing demand</a:t>
            </a:r>
          </a:p>
          <a:p>
            <a:pPr lvl="1"/>
            <a:r>
              <a:rPr lang="en-US" dirty="0"/>
              <a:t>Multiple nodes can be allocated to a tier that requires more resources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Maintenance of multiple nodes</a:t>
            </a:r>
          </a:p>
          <a:p>
            <a:pPr lvl="1"/>
            <a:r>
              <a:rPr lang="en-US" dirty="0"/>
              <a:t>Data communication cost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objectOriented_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47" y="2845781"/>
            <a:ext cx="6207453" cy="333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Views the system as a set of cooperating objects</a:t>
            </a:r>
          </a:p>
          <a:p>
            <a:pPr lvl="1"/>
            <a:r>
              <a:rPr lang="en-US" dirty="0"/>
              <a:t>Components are Objects:</a:t>
            </a:r>
          </a:p>
          <a:p>
            <a:pPr lvl="2"/>
            <a:r>
              <a:rPr lang="en-US" dirty="0"/>
              <a:t>Objects contain data and behaviors</a:t>
            </a:r>
          </a:p>
          <a:p>
            <a:pPr lvl="2"/>
            <a:r>
              <a:rPr lang="en-US" dirty="0"/>
              <a:t>Objects are reusable and cohesive</a:t>
            </a:r>
          </a:p>
          <a:p>
            <a:pPr lvl="1"/>
            <a:r>
              <a:rPr lang="en-US" dirty="0"/>
              <a:t>Connectors are messages:</a:t>
            </a:r>
          </a:p>
          <a:p>
            <a:pPr lvl="2"/>
            <a:r>
              <a:rPr lang="en-US" dirty="0"/>
              <a:t>Method invocations (via interfaces)</a:t>
            </a:r>
          </a:p>
          <a:p>
            <a:r>
              <a:rPr lang="en-US" dirty="0"/>
              <a:t>Based on Key Principles: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Most of modern applications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Highly Cohesive</a:t>
            </a:r>
          </a:p>
          <a:p>
            <a:pPr lvl="1"/>
            <a:r>
              <a:rPr lang="en-US" dirty="0"/>
              <a:t>Support of many Design/Development tools (e.g. UML)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Effort (short term Cost implications)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6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are filters</a:t>
            </a:r>
          </a:p>
          <a:p>
            <a:pPr lvl="1"/>
            <a:r>
              <a:rPr lang="en-US" dirty="0"/>
              <a:t>Transform input data streams into output data streams</a:t>
            </a:r>
          </a:p>
          <a:p>
            <a:pPr lvl="1"/>
            <a:r>
              <a:rPr lang="en-US" dirty="0"/>
              <a:t>Possibly incremental production of output</a:t>
            </a:r>
          </a:p>
          <a:p>
            <a:pPr lvl="1"/>
            <a:r>
              <a:rPr lang="en-US" altLang="en-US" dirty="0"/>
              <a:t>Filters are independent (no shared state) </a:t>
            </a:r>
          </a:p>
          <a:p>
            <a:pPr lvl="1"/>
            <a:r>
              <a:rPr lang="en-US" altLang="en-US" dirty="0"/>
              <a:t>Filter has no knowledge of up- or down-stream filters</a:t>
            </a:r>
            <a:endParaRPr lang="en-US" dirty="0"/>
          </a:p>
          <a:p>
            <a:r>
              <a:rPr lang="en-US" dirty="0"/>
              <a:t>Connectors are pipes</a:t>
            </a:r>
          </a:p>
          <a:p>
            <a:pPr lvl="1"/>
            <a:r>
              <a:rPr lang="en-US" dirty="0"/>
              <a:t>Pass data (output) of one filter to another (input)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736279"/>
            <a:ext cx="7366000" cy="16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Unix/Linux Shell (Single Processing)</a:t>
            </a:r>
          </a:p>
          <a:p>
            <a:pPr lvl="1"/>
            <a:r>
              <a:rPr lang="en-US" dirty="0"/>
              <a:t>Compilers: consecutive filters perform lexical analysis, parsing, semantic analysis, and code generation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Can add/remove filters easily</a:t>
            </a:r>
          </a:p>
          <a:p>
            <a:pPr lvl="1"/>
            <a:r>
              <a:rPr lang="en-US" dirty="0"/>
              <a:t>Concurrent Execution: each filter can be implemented as  a separate task and be executed in parallel with other filters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Performance – may force a lowest common denominator on data transmission</a:t>
            </a:r>
          </a:p>
          <a:p>
            <a:pPr lvl="1"/>
            <a:r>
              <a:rPr lang="en-US" dirty="0"/>
              <a:t>No filter cooperation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57563"/>
            <a:ext cx="5715000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Subscribers register/deregister to receive specific messages or specific content</a:t>
            </a:r>
          </a:p>
          <a:p>
            <a:r>
              <a:rPr lang="en-US" altLang="en-US" dirty="0"/>
              <a:t>Publishers broadcast messages to subscribers</a:t>
            </a:r>
          </a:p>
          <a:p>
            <a:pPr lvl="1"/>
            <a:r>
              <a:rPr lang="en-US" dirty="0"/>
              <a:t>May use Proxies to manage distribution</a:t>
            </a:r>
          </a:p>
          <a:p>
            <a:pPr lvl="1"/>
            <a:r>
              <a:rPr lang="en-US" dirty="0"/>
              <a:t>Topic based or Content 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Mobile News Alerts, Mobile App Push Notifications (e.g. GCM)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Can avoid Polling for new messages (save bandwidth / power)</a:t>
            </a:r>
          </a:p>
          <a:p>
            <a:pPr lvl="1"/>
            <a:r>
              <a:rPr lang="en-US" dirty="0"/>
              <a:t>Can use queues / message bus to manage</a:t>
            </a:r>
          </a:p>
          <a:p>
            <a:pPr lvl="1"/>
            <a:r>
              <a:rPr lang="en-US" dirty="0"/>
              <a:t>Highly scalable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Focus mainly on one-way communication</a:t>
            </a:r>
          </a:p>
          <a:p>
            <a:pPr lvl="1"/>
            <a:r>
              <a:rPr lang="en-US" dirty="0"/>
              <a:t>Decoupling of Subscriber from Publisher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1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Architectural Styles?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An architectural style, sometimes called an architectural pattern, is a set of principles that shapes an application, a system or a system of systems.</a:t>
            </a:r>
          </a:p>
          <a:p>
            <a:r>
              <a:rPr lang="en-US" dirty="0">
                <a:highlight>
                  <a:srgbClr val="00FF00"/>
                </a:highlight>
              </a:rPr>
              <a:t>An architectural style improves partitioning and promotes design reuse by providing solutions to frequently recurring problems.</a:t>
            </a:r>
          </a:p>
          <a:p>
            <a:r>
              <a:rPr lang="en-US" dirty="0">
                <a:highlight>
                  <a:srgbClr val="00FFFF"/>
                </a:highlight>
              </a:rPr>
              <a:t>Provides a common language to understand systems – often not coupled with specific technologies/frameworks (Java, .NET, etc.) thus facilitates higher-level conversations.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44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90" y="2995843"/>
            <a:ext cx="5268310" cy="318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functionality is provided as a set of remote services</a:t>
            </a:r>
          </a:p>
          <a:p>
            <a:pPr lvl="1"/>
            <a:r>
              <a:rPr lang="en-US" dirty="0"/>
              <a:t>Uses standard communication protocols</a:t>
            </a:r>
          </a:p>
          <a:p>
            <a:pPr lvl="1"/>
            <a:r>
              <a:rPr lang="en-US" dirty="0"/>
              <a:t>Service and Clients are independent of vendors, products and technologies</a:t>
            </a:r>
          </a:p>
          <a:p>
            <a:r>
              <a:rPr lang="en-US" dirty="0"/>
              <a:t>Based on key principles:</a:t>
            </a:r>
          </a:p>
          <a:p>
            <a:pPr lvl="1"/>
            <a:r>
              <a:rPr lang="en-US" dirty="0"/>
              <a:t>Autonomous</a:t>
            </a:r>
          </a:p>
          <a:p>
            <a:pPr lvl="1"/>
            <a:r>
              <a:rPr lang="en-US" dirty="0"/>
              <a:t>Standard Service Contract</a:t>
            </a:r>
          </a:p>
          <a:p>
            <a:pPr lvl="1"/>
            <a:r>
              <a:rPr lang="en-US" dirty="0"/>
              <a:t>Abstracted &amp; Encapsulated</a:t>
            </a:r>
          </a:p>
          <a:p>
            <a:pPr lvl="1"/>
            <a:r>
              <a:rPr lang="en-US" dirty="0"/>
              <a:t>Distributable &amp; Discoverable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Many SOAP based Web Services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Interoperability – can integrate products built with different technologies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Widely used – well defined standards &amp; tools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Requires high availability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3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communicate with each other by passing messages [Asynchronous] via a common intermediator [Bus]</a:t>
            </a:r>
          </a:p>
          <a:p>
            <a:r>
              <a:rPr lang="en-US" dirty="0"/>
              <a:t>Widely used for Enterprise Application Integration (EAI)</a:t>
            </a:r>
          </a:p>
          <a:p>
            <a:pPr lvl="1"/>
            <a:r>
              <a:rPr lang="en-US" dirty="0"/>
              <a:t>Many SOA systems use message oriented middleware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5" y="4100223"/>
            <a:ext cx="5048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Bus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Enterprise Service Bus (JBoss, Mule, WSO2, …)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Extensibility - Can easily add/remove applications from the bus</a:t>
            </a:r>
          </a:p>
          <a:p>
            <a:pPr lvl="1"/>
            <a:r>
              <a:rPr lang="en-US" dirty="0"/>
              <a:t>Can integrate with different technologies (via standard communication protocols)</a:t>
            </a:r>
          </a:p>
          <a:p>
            <a:pPr lvl="1"/>
            <a:r>
              <a:rPr lang="en-US" dirty="0"/>
              <a:t>Highly Scalable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Requires middleware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6" y="4035972"/>
            <a:ext cx="4763814" cy="2140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Service Oriented Architecture (SOA)</a:t>
            </a:r>
          </a:p>
          <a:p>
            <a:pPr lvl="1"/>
            <a:r>
              <a:rPr lang="en-US" dirty="0"/>
              <a:t>Structures the system as a collection of loosely coupled services</a:t>
            </a:r>
          </a:p>
          <a:p>
            <a:r>
              <a:rPr lang="en-US" dirty="0"/>
              <a:t>Decomposes services in to much smaller but more cohesive computation units</a:t>
            </a:r>
          </a:p>
          <a:p>
            <a:r>
              <a:rPr lang="en-US" dirty="0"/>
              <a:t>Uses lightweight protocols for communication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7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Netflix, Twitter, Amazon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Having light weight communication protocols allow thin clients to connect</a:t>
            </a:r>
          </a:p>
          <a:p>
            <a:pPr lvl="1"/>
            <a:r>
              <a:rPr lang="en-US" dirty="0"/>
              <a:t>Supports better Continuous Integration &amp; Delivery CI/CD</a:t>
            </a:r>
          </a:p>
          <a:p>
            <a:pPr lvl="1"/>
            <a:r>
              <a:rPr lang="en-US" dirty="0"/>
              <a:t>Easy to deploy and scale services independently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Maintenance require special [Dev Ops] skills</a:t>
            </a:r>
          </a:p>
          <a:p>
            <a:pPr lvl="1"/>
            <a:r>
              <a:rPr lang="en-US" dirty="0"/>
              <a:t>Increase Network Communication within the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82" y="3210333"/>
            <a:ext cx="4716517" cy="3146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access to shared pool of resources</a:t>
            </a:r>
          </a:p>
          <a:p>
            <a:pPr lvl="1"/>
            <a:r>
              <a:rPr lang="en-US" dirty="0"/>
              <a:t>Can be rapidly provisioned to a new consumer</a:t>
            </a:r>
          </a:p>
          <a:p>
            <a:r>
              <a:rPr lang="en-US" dirty="0"/>
              <a:t>Let the business focus on its core business instead of infrastructure</a:t>
            </a:r>
          </a:p>
          <a:p>
            <a:r>
              <a:rPr lang="en-US" dirty="0"/>
              <a:t>Basic models of Could Computing:</a:t>
            </a:r>
          </a:p>
          <a:p>
            <a:pPr lvl="1"/>
            <a:r>
              <a:rPr lang="en-US" dirty="0"/>
              <a:t>IaaS, PaaS, SaaS (can achieve multi tenancy)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70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Amazon AWS based systems, SalesForce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Elasticity – can scale up and down on-demand</a:t>
            </a:r>
          </a:p>
          <a:p>
            <a:pPr lvl="1"/>
            <a:r>
              <a:rPr lang="en-US" dirty="0"/>
              <a:t>Pay as you grow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Security Concerns – All information with third parties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7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Different Architecture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overall Architecture of a System is most of often a combination of multiple Architectural Styles</a:t>
            </a:r>
          </a:p>
          <a:p>
            <a:pPr lvl="1"/>
            <a:r>
              <a:rPr lang="en-US" dirty="0"/>
              <a:t>E.g. Layered combined with Object-Oriented with a Component-based deployment</a:t>
            </a:r>
          </a:p>
          <a:p>
            <a:r>
              <a:rPr lang="en-US" dirty="0"/>
              <a:t>Factors involved:</a:t>
            </a:r>
          </a:p>
          <a:p>
            <a:pPr lvl="1"/>
            <a:r>
              <a:rPr lang="en-US" dirty="0"/>
              <a:t>Knowledge/Experience/Capabilities of the Development Team</a:t>
            </a:r>
          </a:p>
          <a:p>
            <a:pPr lvl="1"/>
            <a:r>
              <a:rPr lang="en-US" dirty="0"/>
              <a:t>Organizational Constraints (i.e. Data Security Vs. Cloud / SaaS)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Patterns; by Mark Richard</a:t>
            </a:r>
          </a:p>
          <a:p>
            <a:r>
              <a:rPr lang="en-US" dirty="0">
                <a:hlinkClick r:id="rId2"/>
              </a:rPr>
              <a:t>https://msdn.microsoft.com/en-us/library/ee658117.aspx</a:t>
            </a:r>
            <a:endParaRPr lang="en-US" dirty="0"/>
          </a:p>
          <a:p>
            <a:r>
              <a:rPr lang="en-US" dirty="0"/>
              <a:t>Software Architecture: Foundations, Theory, and Practice; by Taylor &amp; Medvidovic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8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Monolithic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Client-Server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Component-based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Layered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N-Tier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 Oriented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Blackboard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Event Driven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Domain Driven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Plugin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Microservice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Peer-to-Peer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Rule-based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Service Oriented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Message Bus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Pipe and Filter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Publish-Subscribe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Server can server multiple clients at a time</a:t>
            </a:r>
          </a:p>
          <a:p>
            <a:r>
              <a:rPr lang="en-US" b="1" dirty="0">
                <a:solidFill>
                  <a:srgbClr val="FF0000"/>
                </a:solidFill>
              </a:rPr>
              <a:t>Server usually provides a function, data, content, etc... to the client</a:t>
            </a:r>
          </a:p>
          <a:p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  <a:p>
            <a:r>
              <a:rPr lang="en-US" b="1" dirty="0">
                <a:solidFill>
                  <a:srgbClr val="FF0000"/>
                </a:solidFill>
              </a:rPr>
              <a:t>Client knows how to locate the server</a:t>
            </a:r>
          </a:p>
          <a:p>
            <a:r>
              <a:rPr lang="en-US" b="1" dirty="0">
                <a:solidFill>
                  <a:srgbClr val="FF0000"/>
                </a:solidFill>
              </a:rPr>
              <a:t>Connection could be HTTP, RPC, etc.…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34" y="3153103"/>
            <a:ext cx="5039766" cy="30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Outlook Email - Outlook [Thick Client] connects to Microsoft Exchange Server via SMTP/POP</a:t>
            </a:r>
          </a:p>
          <a:p>
            <a:pPr lvl="1"/>
            <a:r>
              <a:rPr lang="en-US" dirty="0"/>
              <a:t>Gmail - Web Browser [Thin Client] connects to Google Mail Server via HTTP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High Security (centralized)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Single point of failure (server centric)</a:t>
            </a:r>
          </a:p>
          <a:p>
            <a:pPr lvl="1"/>
            <a:r>
              <a:rPr lang="en-US" dirty="0"/>
              <a:t>Maintenance &amp; Downtime issues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7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20" y="3191531"/>
            <a:ext cx="5693979" cy="2846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Emphasize on Separation of Concerns</a:t>
            </a:r>
          </a:p>
          <a:p>
            <a:r>
              <a:rPr lang="en-US" dirty="0"/>
              <a:t>Components are reusable</a:t>
            </a:r>
          </a:p>
          <a:p>
            <a:r>
              <a:rPr lang="en-US" dirty="0"/>
              <a:t>Components are highly cohesive and loosely coupled</a:t>
            </a:r>
          </a:p>
          <a:p>
            <a:r>
              <a:rPr lang="en-US" dirty="0"/>
              <a:t>Components are made to be substituted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6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Java libraries (.jar files)</a:t>
            </a:r>
          </a:p>
          <a:p>
            <a:pPr lvl="1"/>
            <a:r>
              <a:rPr lang="en-US" dirty="0"/>
              <a:t>Windows OS .dll files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Reusability (reduce development cost)</a:t>
            </a:r>
          </a:p>
          <a:p>
            <a:pPr lvl="1"/>
            <a:r>
              <a:rPr lang="en-US" dirty="0"/>
              <a:t>Extendibility – each component can be further adjusted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Managing a large component base may be harder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/>
          <a:stretch/>
        </p:blipFill>
        <p:spPr>
          <a:xfrm>
            <a:off x="6180084" y="2472586"/>
            <a:ext cx="4983216" cy="3704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mainly on Domain &amp; Logic around it</a:t>
            </a:r>
          </a:p>
          <a:p>
            <a:r>
              <a:rPr lang="en-US" dirty="0"/>
              <a:t>Technical and Domain experts collaborates</a:t>
            </a:r>
          </a:p>
          <a:p>
            <a:r>
              <a:rPr lang="en-US" dirty="0"/>
              <a:t>Ontology – Knowledge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Architecture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Content Management Systems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for the Domain experts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When there is a larger team the system gets very complex and disorganized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2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1775</Words>
  <Application>Microsoft Office PowerPoint</Application>
  <PresentationFormat>Widescreen</PresentationFormat>
  <Paragraphs>349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Architectural Patterns &amp; Styles</vt:lpstr>
      <vt:lpstr>What are Architectural Styles?</vt:lpstr>
      <vt:lpstr>Common Architectural Styles</vt:lpstr>
      <vt:lpstr>Client-Server Architecture</vt:lpstr>
      <vt:lpstr>Client-Server Architecture in practice</vt:lpstr>
      <vt:lpstr>Component-based Architecture</vt:lpstr>
      <vt:lpstr>Component-based Architecture in practice</vt:lpstr>
      <vt:lpstr>Domain Driven Architecture</vt:lpstr>
      <vt:lpstr>Domain Driven Architecture in practice</vt:lpstr>
      <vt:lpstr>Layered Architecture</vt:lpstr>
      <vt:lpstr>Layered Architecture in practice</vt:lpstr>
      <vt:lpstr>N-Tier Architecture</vt:lpstr>
      <vt:lpstr>N-Tier Architecture in practice</vt:lpstr>
      <vt:lpstr>Object Oriented Architecture</vt:lpstr>
      <vt:lpstr>Object Oriented Architecture in practice</vt:lpstr>
      <vt:lpstr>Pipe and Filter Architecture</vt:lpstr>
      <vt:lpstr>Pipe and Filter Architecture in practice</vt:lpstr>
      <vt:lpstr>Publish-Subscribe Architecture</vt:lpstr>
      <vt:lpstr>Publish-Subscribe Architecture in practice</vt:lpstr>
      <vt:lpstr>Service Oriented Architecture</vt:lpstr>
      <vt:lpstr>Service Oriented Architecture in practice</vt:lpstr>
      <vt:lpstr>Message Bus Architecture</vt:lpstr>
      <vt:lpstr>Message Bus Architecture in practice</vt:lpstr>
      <vt:lpstr>Microservices Architecture</vt:lpstr>
      <vt:lpstr>Microservices Architecture in practice</vt:lpstr>
      <vt:lpstr>Cloud Architecture</vt:lpstr>
      <vt:lpstr>Cloud Architecture in practice</vt:lpstr>
      <vt:lpstr>Combining Different Architecture Styles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Attributes</dc:title>
  <dc:creator>Chathura De Silva</dc:creator>
  <cp:lastModifiedBy>shevantha</cp:lastModifiedBy>
  <cp:revision>274</cp:revision>
  <dcterms:created xsi:type="dcterms:W3CDTF">2017-02-22T08:25:01Z</dcterms:created>
  <dcterms:modified xsi:type="dcterms:W3CDTF">2022-06-03T06:45:47Z</dcterms:modified>
</cp:coreProperties>
</file>