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792" r:id="rId1"/>
  </p:sldMasterIdLst>
  <p:sldIdLst>
    <p:sldId id="257" r:id="rId2"/>
    <p:sldId id="258" r:id="rId3"/>
    <p:sldId id="262" r:id="rId4"/>
    <p:sldId id="261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  <p:sldId id="277" r:id="rId21"/>
    <p:sldId id="278" r:id="rId22"/>
    <p:sldId id="279" r:id="rId23"/>
    <p:sldId id="281" r:id="rId24"/>
    <p:sldId id="282" r:id="rId25"/>
    <p:sldId id="283" r:id="rId26"/>
    <p:sldId id="284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8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6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4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7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26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16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56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6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587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7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07D986-8816-4272-A432-0437A28A9828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6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7/26/2021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75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63699"/>
            <a:ext cx="4960388" cy="238003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400" dirty="0">
                <a:latin typeface="Tunga" panose="020B0502040204020203" pitchFamily="34" charset="0"/>
                <a:cs typeface="Tunga" panose="020B0502040204020203" pitchFamily="34" charset="0"/>
              </a:rPr>
              <a:t>Online Pharmaceutical Ordering System For HealthyMart Pharmacy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52617" y="3531204"/>
            <a:ext cx="4960388" cy="1610643"/>
          </a:xfrm>
        </p:spPr>
        <p:txBody>
          <a:bodyPr vert="horz" lIns="91440" tIns="91440" rIns="91440" bIns="91440" rtlCol="0">
            <a:normAutofit/>
          </a:bodyPr>
          <a:lstStyle/>
          <a:p>
            <a:r>
              <a:rPr lang="en-US" sz="1800" cap="all" dirty="0"/>
              <a:t>ITP2021_S2_B05_G02</a:t>
            </a:r>
          </a:p>
        </p:txBody>
      </p:sp>
      <p:pic>
        <p:nvPicPr>
          <p:cNvPr id="8" name="Picture 2" descr="PANKADU-PHARMACY">
            <a:extLst>
              <a:ext uri="{FF2B5EF4-FFF2-40B4-BE49-F238E27FC236}">
                <a16:creationId xmlns:a16="http://schemas.microsoft.com/office/drawing/2014/main" id="{3EC831B0-EE09-40E4-96BC-79D8F4B09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7" r="17784" b="-3"/>
          <a:stretch/>
        </p:blipFill>
        <p:spPr bwMode="auto">
          <a:xfrm>
            <a:off x="6979378" y="381449"/>
            <a:ext cx="4587782" cy="527887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7E5C6-8BE6-4517-8ACF-A4D60A9D7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91132"/>
          </a:xfrm>
        </p:spPr>
        <p:txBody>
          <a:bodyPr>
            <a:normAutofit/>
          </a:bodyPr>
          <a:lstStyle/>
          <a:p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Product Backlog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30874" y="1996645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CAC4198-5AF8-43DF-AFEF-8F65FE1B2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881821"/>
              </p:ext>
            </p:extLst>
          </p:nvPr>
        </p:nvGraphicFramePr>
        <p:xfrm>
          <a:off x="1266092" y="2325687"/>
          <a:ext cx="9311054" cy="4083904"/>
        </p:xfrm>
        <a:graphic>
          <a:graphicData uri="http://schemas.openxmlformats.org/drawingml/2006/table">
            <a:tbl>
              <a:tblPr firstRow="1" firstCol="1" bandRow="1"/>
              <a:tblGrid>
                <a:gridCol w="901379">
                  <a:extLst>
                    <a:ext uri="{9D8B030D-6E8A-4147-A177-3AD203B41FA5}">
                      <a16:colId xmlns:a16="http://schemas.microsoft.com/office/drawing/2014/main" val="3555780974"/>
                    </a:ext>
                  </a:extLst>
                </a:gridCol>
                <a:gridCol w="902250">
                  <a:extLst>
                    <a:ext uri="{9D8B030D-6E8A-4147-A177-3AD203B41FA5}">
                      <a16:colId xmlns:a16="http://schemas.microsoft.com/office/drawing/2014/main" val="2697343311"/>
                    </a:ext>
                  </a:extLst>
                </a:gridCol>
                <a:gridCol w="5622723">
                  <a:extLst>
                    <a:ext uri="{9D8B030D-6E8A-4147-A177-3AD203B41FA5}">
                      <a16:colId xmlns:a16="http://schemas.microsoft.com/office/drawing/2014/main" val="1113392728"/>
                    </a:ext>
                  </a:extLst>
                </a:gridCol>
                <a:gridCol w="999014">
                  <a:extLst>
                    <a:ext uri="{9D8B030D-6E8A-4147-A177-3AD203B41FA5}">
                      <a16:colId xmlns:a16="http://schemas.microsoft.com/office/drawing/2014/main" val="921961372"/>
                    </a:ext>
                  </a:extLst>
                </a:gridCol>
                <a:gridCol w="885688">
                  <a:extLst>
                    <a:ext uri="{9D8B030D-6E8A-4147-A177-3AD203B41FA5}">
                      <a16:colId xmlns:a16="http://schemas.microsoft.com/office/drawing/2014/main" val="136256460"/>
                    </a:ext>
                  </a:extLst>
                </a:gridCol>
              </a:tblGrid>
              <a:tr h="7650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Order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ID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User Story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Status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Estimate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(Hours)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171162"/>
                  </a:ext>
                </a:extLst>
              </a:tr>
              <a:tr h="102384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D01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customer I want to create an account by using my details so that I can access the services from the application. (I can manage my profile)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55832"/>
                  </a:ext>
                </a:extLst>
              </a:tr>
              <a:tr h="76501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2 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D02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an admin I want to handle customer profiles so that I can manage Registered customers. (To get reports, Edit, Delete, Add)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549769"/>
                  </a:ext>
                </a:extLst>
              </a:tr>
              <a:tr h="76501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K01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System admin I want to handle administrators in the system so that I can analyze the administrative activities.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989378"/>
                  </a:ext>
                </a:extLst>
              </a:tr>
              <a:tr h="76501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4 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K02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an admin I want to log in to the system so that I can manage system activities.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38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770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189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4BEB77A-607A-4804-BF24-345847725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1518593"/>
              </p:ext>
            </p:extLst>
          </p:nvPr>
        </p:nvGraphicFramePr>
        <p:xfrm>
          <a:off x="1371599" y="1987062"/>
          <a:ext cx="9047286" cy="3912576"/>
        </p:xfrm>
        <a:graphic>
          <a:graphicData uri="http://schemas.openxmlformats.org/drawingml/2006/table">
            <a:tbl>
              <a:tblPr firstRow="1" firstCol="1" bandRow="1"/>
              <a:tblGrid>
                <a:gridCol w="875845">
                  <a:extLst>
                    <a:ext uri="{9D8B030D-6E8A-4147-A177-3AD203B41FA5}">
                      <a16:colId xmlns:a16="http://schemas.microsoft.com/office/drawing/2014/main" val="272585884"/>
                    </a:ext>
                  </a:extLst>
                </a:gridCol>
                <a:gridCol w="876692">
                  <a:extLst>
                    <a:ext uri="{9D8B030D-6E8A-4147-A177-3AD203B41FA5}">
                      <a16:colId xmlns:a16="http://schemas.microsoft.com/office/drawing/2014/main" val="612670386"/>
                    </a:ext>
                  </a:extLst>
                </a:gridCol>
                <a:gridCol w="5463439">
                  <a:extLst>
                    <a:ext uri="{9D8B030D-6E8A-4147-A177-3AD203B41FA5}">
                      <a16:colId xmlns:a16="http://schemas.microsoft.com/office/drawing/2014/main" val="778560325"/>
                    </a:ext>
                  </a:extLst>
                </a:gridCol>
                <a:gridCol w="970712">
                  <a:extLst>
                    <a:ext uri="{9D8B030D-6E8A-4147-A177-3AD203B41FA5}">
                      <a16:colId xmlns:a16="http://schemas.microsoft.com/office/drawing/2014/main" val="2422396526"/>
                    </a:ext>
                  </a:extLst>
                </a:gridCol>
                <a:gridCol w="860598">
                  <a:extLst>
                    <a:ext uri="{9D8B030D-6E8A-4147-A177-3AD203B41FA5}">
                      <a16:colId xmlns:a16="http://schemas.microsoft.com/office/drawing/2014/main" val="3143156471"/>
                    </a:ext>
                  </a:extLst>
                </a:gridCol>
              </a:tblGrid>
              <a:tr h="46909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44542"/>
                  </a:ext>
                </a:extLst>
              </a:tr>
              <a:tr h="86087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S01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stock handler I want to manage drug stock in the system so that I can efficiently maintain the drug supplies for the system in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258796"/>
                  </a:ext>
                </a:extLst>
              </a:tr>
              <a:tr h="86087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S02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System owner I want to analyze stock details so that I can get a clear idea about available and unavailable stocks at a specific time.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154704"/>
                  </a:ext>
                </a:extLst>
              </a:tr>
              <a:tr h="86087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7 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customer I want to purchase items from the online application so that I can fulfill my drug requirements.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74323"/>
                  </a:ext>
                </a:extLst>
              </a:tr>
              <a:tr h="860870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8 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customer I want to search products through the system UI so that I can easily find the product I’m looking for.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98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73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EC6DF9-7094-4F0B-8751-E9E5CEEF4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526104"/>
              </p:ext>
            </p:extLst>
          </p:nvPr>
        </p:nvGraphicFramePr>
        <p:xfrm>
          <a:off x="1415562" y="1828800"/>
          <a:ext cx="8924192" cy="3859824"/>
        </p:xfrm>
        <a:graphic>
          <a:graphicData uri="http://schemas.openxmlformats.org/drawingml/2006/table">
            <a:tbl>
              <a:tblPr firstRow="1" firstCol="1" bandRow="1"/>
              <a:tblGrid>
                <a:gridCol w="863928">
                  <a:extLst>
                    <a:ext uri="{9D8B030D-6E8A-4147-A177-3AD203B41FA5}">
                      <a16:colId xmlns:a16="http://schemas.microsoft.com/office/drawing/2014/main" val="2192141434"/>
                    </a:ext>
                  </a:extLst>
                </a:gridCol>
                <a:gridCol w="864763">
                  <a:extLst>
                    <a:ext uri="{9D8B030D-6E8A-4147-A177-3AD203B41FA5}">
                      <a16:colId xmlns:a16="http://schemas.microsoft.com/office/drawing/2014/main" val="1715812962"/>
                    </a:ext>
                  </a:extLst>
                </a:gridCol>
                <a:gridCol w="5389106">
                  <a:extLst>
                    <a:ext uri="{9D8B030D-6E8A-4147-A177-3AD203B41FA5}">
                      <a16:colId xmlns:a16="http://schemas.microsoft.com/office/drawing/2014/main" val="2593761634"/>
                    </a:ext>
                  </a:extLst>
                </a:gridCol>
                <a:gridCol w="957507">
                  <a:extLst>
                    <a:ext uri="{9D8B030D-6E8A-4147-A177-3AD203B41FA5}">
                      <a16:colId xmlns:a16="http://schemas.microsoft.com/office/drawing/2014/main" val="3410331931"/>
                    </a:ext>
                  </a:extLst>
                </a:gridCol>
                <a:gridCol w="848888">
                  <a:extLst>
                    <a:ext uri="{9D8B030D-6E8A-4147-A177-3AD203B41FA5}">
                      <a16:colId xmlns:a16="http://schemas.microsoft.com/office/drawing/2014/main" val="3470272869"/>
                    </a:ext>
                  </a:extLst>
                </a:gridCol>
              </a:tblGrid>
              <a:tr h="462772">
                <a:tc>
                  <a:txBody>
                    <a:bodyPr/>
                    <a:lstStyle/>
                    <a:p>
                      <a:pPr marL="45720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809488"/>
                  </a:ext>
                </a:extLst>
              </a:tr>
              <a:tr h="84926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9 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R01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customer I want to upload my drug prescription to the application so that I can easily purchase my drugs recommended by the Doctor.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420838"/>
                  </a:ext>
                </a:extLst>
              </a:tr>
              <a:tr h="84926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10 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R01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an admin I want to access customers uploaded prescription so that I can verify prescription and deliver suitable drugs for the customer.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429474"/>
                  </a:ext>
                </a:extLst>
              </a:tr>
              <a:tr h="84926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11 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customer I want to access my purchase history so that I can easily reorder my previous drug items again.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015856"/>
                  </a:ext>
                </a:extLst>
              </a:tr>
              <a:tr h="84926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12 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admin I want to access transaction history of an individual customer so that I can easily handle customer inquiries.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96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995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6337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D9D5AD-6046-4F30-A2DC-8DF8D81BD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124064"/>
              </p:ext>
            </p:extLst>
          </p:nvPr>
        </p:nvGraphicFramePr>
        <p:xfrm>
          <a:off x="1503485" y="1872762"/>
          <a:ext cx="8686800" cy="3903787"/>
        </p:xfrm>
        <a:graphic>
          <a:graphicData uri="http://schemas.openxmlformats.org/drawingml/2006/table">
            <a:tbl>
              <a:tblPr firstRow="1" firstCol="1" bandRow="1"/>
              <a:tblGrid>
                <a:gridCol w="840946">
                  <a:extLst>
                    <a:ext uri="{9D8B030D-6E8A-4147-A177-3AD203B41FA5}">
                      <a16:colId xmlns:a16="http://schemas.microsoft.com/office/drawing/2014/main" val="407251282"/>
                    </a:ext>
                  </a:extLst>
                </a:gridCol>
                <a:gridCol w="841760">
                  <a:extLst>
                    <a:ext uri="{9D8B030D-6E8A-4147-A177-3AD203B41FA5}">
                      <a16:colId xmlns:a16="http://schemas.microsoft.com/office/drawing/2014/main" val="4004015135"/>
                    </a:ext>
                  </a:extLst>
                </a:gridCol>
                <a:gridCol w="5245751">
                  <a:extLst>
                    <a:ext uri="{9D8B030D-6E8A-4147-A177-3AD203B41FA5}">
                      <a16:colId xmlns:a16="http://schemas.microsoft.com/office/drawing/2014/main" val="3078048531"/>
                    </a:ext>
                  </a:extLst>
                </a:gridCol>
                <a:gridCol w="932035">
                  <a:extLst>
                    <a:ext uri="{9D8B030D-6E8A-4147-A177-3AD203B41FA5}">
                      <a16:colId xmlns:a16="http://schemas.microsoft.com/office/drawing/2014/main" val="865361743"/>
                    </a:ext>
                  </a:extLst>
                </a:gridCol>
                <a:gridCol w="826308">
                  <a:extLst>
                    <a:ext uri="{9D8B030D-6E8A-4147-A177-3AD203B41FA5}">
                      <a16:colId xmlns:a16="http://schemas.microsoft.com/office/drawing/2014/main" val="1012275955"/>
                    </a:ext>
                  </a:extLst>
                </a:gridCol>
              </a:tblGrid>
              <a:tr h="4680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983933"/>
                  </a:ext>
                </a:extLst>
              </a:tr>
              <a:tr h="85893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an admin I want to get customers delivery information so that I can successfully deliver the packages to the customer's location.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367687"/>
                  </a:ext>
                </a:extLst>
              </a:tr>
              <a:tr h="85893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14 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M02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an admin I want to correctly sort out delivery information so that I can efficiently and quickly deliver items to the customer. (Economically Beneficially)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96743"/>
                  </a:ext>
                </a:extLst>
              </a:tr>
              <a:tr h="85893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15 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J01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 customer I want to leave a feedback or inquiries so that I can except a Quality service from the system.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585323"/>
                  </a:ext>
                </a:extLst>
              </a:tr>
              <a:tr h="858936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a:t>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J02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As an Administrator I want to access the users feedbacks so that I can further improve our service.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Not Started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Iskoola Pota" panose="020B0502040204020203" pitchFamily="34" charset="0"/>
                        </a:rPr>
                        <a:t>89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F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881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4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4A34-6192-4CA2-A354-A9FF0BF7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Sprint Backlog</a:t>
            </a:r>
            <a:b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r>
              <a:rPr lang="en-US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First Sprint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24C340-3C9A-4B48-865A-C94FD8072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589169"/>
              </p:ext>
            </p:extLst>
          </p:nvPr>
        </p:nvGraphicFramePr>
        <p:xfrm>
          <a:off x="1380392" y="2072481"/>
          <a:ext cx="9064870" cy="4222810"/>
        </p:xfrm>
        <a:graphic>
          <a:graphicData uri="http://schemas.openxmlformats.org/drawingml/2006/table">
            <a:tbl>
              <a:tblPr firstRow="1" firstCol="1" bandRow="1"/>
              <a:tblGrid>
                <a:gridCol w="933269">
                  <a:extLst>
                    <a:ext uri="{9D8B030D-6E8A-4147-A177-3AD203B41FA5}">
                      <a16:colId xmlns:a16="http://schemas.microsoft.com/office/drawing/2014/main" val="3483104109"/>
                    </a:ext>
                  </a:extLst>
                </a:gridCol>
                <a:gridCol w="2422721">
                  <a:extLst>
                    <a:ext uri="{9D8B030D-6E8A-4147-A177-3AD203B41FA5}">
                      <a16:colId xmlns:a16="http://schemas.microsoft.com/office/drawing/2014/main" val="3619753433"/>
                    </a:ext>
                  </a:extLst>
                </a:gridCol>
                <a:gridCol w="801001">
                  <a:extLst>
                    <a:ext uri="{9D8B030D-6E8A-4147-A177-3AD203B41FA5}">
                      <a16:colId xmlns:a16="http://schemas.microsoft.com/office/drawing/2014/main" val="3058277460"/>
                    </a:ext>
                  </a:extLst>
                </a:gridCol>
                <a:gridCol w="3844806">
                  <a:extLst>
                    <a:ext uri="{9D8B030D-6E8A-4147-A177-3AD203B41FA5}">
                      <a16:colId xmlns:a16="http://schemas.microsoft.com/office/drawing/2014/main" val="2503531312"/>
                    </a:ext>
                  </a:extLst>
                </a:gridCol>
                <a:gridCol w="1063073">
                  <a:extLst>
                    <a:ext uri="{9D8B030D-6E8A-4147-A177-3AD203B41FA5}">
                      <a16:colId xmlns:a16="http://schemas.microsoft.com/office/drawing/2014/main" val="890489616"/>
                    </a:ext>
                  </a:extLst>
                </a:gridCol>
              </a:tblGrid>
              <a:tr h="50181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351623"/>
                  </a:ext>
                </a:extLst>
              </a:tr>
              <a:tr h="93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Customer Registration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customer I want to create an account by using my details so that I can access the services from the application. (I can manage my profile)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8424477"/>
                  </a:ext>
                </a:extLst>
              </a:tr>
              <a:tr h="983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Administrator login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K02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an admin I want to log in to the system so that I can manage system activities.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428901"/>
                  </a:ext>
                </a:extLst>
              </a:tr>
              <a:tr h="1036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Stock management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stock handler I want to manage drug stock in the system so that I can efficiently maintain the drug supplies for the system in time.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523606"/>
                  </a:ext>
                </a:extLst>
              </a:tr>
              <a:tr h="7681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Item purchasing process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N01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customer I want to purchase items from the online application so that I can fulfill my drug requirements.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78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81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03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068FF3-55A9-4BFD-A84D-B114237855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36116"/>
              </p:ext>
            </p:extLst>
          </p:nvPr>
        </p:nvGraphicFramePr>
        <p:xfrm>
          <a:off x="1512277" y="1749669"/>
          <a:ext cx="8968155" cy="3982915"/>
        </p:xfrm>
        <a:graphic>
          <a:graphicData uri="http://schemas.openxmlformats.org/drawingml/2006/table">
            <a:tbl>
              <a:tblPr firstRow="1" firstCol="1" bandRow="1"/>
              <a:tblGrid>
                <a:gridCol w="923313">
                  <a:extLst>
                    <a:ext uri="{9D8B030D-6E8A-4147-A177-3AD203B41FA5}">
                      <a16:colId xmlns:a16="http://schemas.microsoft.com/office/drawing/2014/main" val="4018286998"/>
                    </a:ext>
                  </a:extLst>
                </a:gridCol>
                <a:gridCol w="2396872">
                  <a:extLst>
                    <a:ext uri="{9D8B030D-6E8A-4147-A177-3AD203B41FA5}">
                      <a16:colId xmlns:a16="http://schemas.microsoft.com/office/drawing/2014/main" val="4101606172"/>
                    </a:ext>
                  </a:extLst>
                </a:gridCol>
                <a:gridCol w="792456">
                  <a:extLst>
                    <a:ext uri="{9D8B030D-6E8A-4147-A177-3AD203B41FA5}">
                      <a16:colId xmlns:a16="http://schemas.microsoft.com/office/drawing/2014/main" val="3334781759"/>
                    </a:ext>
                  </a:extLst>
                </a:gridCol>
                <a:gridCol w="3803784">
                  <a:extLst>
                    <a:ext uri="{9D8B030D-6E8A-4147-A177-3AD203B41FA5}">
                      <a16:colId xmlns:a16="http://schemas.microsoft.com/office/drawing/2014/main" val="4150986886"/>
                    </a:ext>
                  </a:extLst>
                </a:gridCol>
                <a:gridCol w="1051730">
                  <a:extLst>
                    <a:ext uri="{9D8B030D-6E8A-4147-A177-3AD203B41FA5}">
                      <a16:colId xmlns:a16="http://schemas.microsoft.com/office/drawing/2014/main" val="1953002750"/>
                    </a:ext>
                  </a:extLst>
                </a:gridCol>
              </a:tblGrid>
              <a:tr h="9469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Prescription uploading process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R01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customer I want to upload my drug prescription to the application so that I can easily purchase my drugs recommended by the Doctor.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399332"/>
                  </a:ext>
                </a:extLst>
              </a:tr>
              <a:tr h="10277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Access purchase history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customer I want to access my purchase history so that I can easily reorder my previous drug items again.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800784"/>
                  </a:ext>
                </a:extLst>
              </a:tr>
              <a:tr h="100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Delivering process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an admin I want to get customers delivery information so that I can successfully deliver the packages to the customer's location.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80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231477"/>
                  </a:ext>
                </a:extLst>
              </a:tr>
              <a:tr h="10040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Customer service area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J01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customer I want to leave a feedback or inquiries so that I can except a Quality service from the system.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0937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22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944-4206-4223-971F-2E7F5E38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Customer Registration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2F1F1C-D81C-4F7C-9303-FA65A1DFF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435124"/>
              </p:ext>
            </p:extLst>
          </p:nvPr>
        </p:nvGraphicFramePr>
        <p:xfrm>
          <a:off x="5895975" y="1853847"/>
          <a:ext cx="5158880" cy="3365853"/>
        </p:xfrm>
        <a:graphic>
          <a:graphicData uri="http://schemas.openxmlformats.org/drawingml/2006/table">
            <a:tbl>
              <a:tblPr firstRow="1" firstCol="1" bandRow="1"/>
              <a:tblGrid>
                <a:gridCol w="729163">
                  <a:extLst>
                    <a:ext uri="{9D8B030D-6E8A-4147-A177-3AD203B41FA5}">
                      <a16:colId xmlns:a16="http://schemas.microsoft.com/office/drawing/2014/main" val="3143811662"/>
                    </a:ext>
                  </a:extLst>
                </a:gridCol>
                <a:gridCol w="2857350">
                  <a:extLst>
                    <a:ext uri="{9D8B030D-6E8A-4147-A177-3AD203B41FA5}">
                      <a16:colId xmlns:a16="http://schemas.microsoft.com/office/drawing/2014/main" val="104068866"/>
                    </a:ext>
                  </a:extLst>
                </a:gridCol>
                <a:gridCol w="764253">
                  <a:extLst>
                    <a:ext uri="{9D8B030D-6E8A-4147-A177-3AD203B41FA5}">
                      <a16:colId xmlns:a16="http://schemas.microsoft.com/office/drawing/2014/main" val="3464998001"/>
                    </a:ext>
                  </a:extLst>
                </a:gridCol>
                <a:gridCol w="808114">
                  <a:extLst>
                    <a:ext uri="{9D8B030D-6E8A-4147-A177-3AD203B41FA5}">
                      <a16:colId xmlns:a16="http://schemas.microsoft.com/office/drawing/2014/main" val="1233780880"/>
                    </a:ext>
                  </a:extLst>
                </a:gridCol>
              </a:tblGrid>
              <a:tr h="56475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6693026"/>
                  </a:ext>
                </a:extLst>
              </a:tr>
              <a:tr h="63295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 Registration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D01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512816"/>
                  </a:ext>
                </a:extLst>
              </a:tr>
              <a:tr h="61028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9400" algn="l"/>
                        </a:tabLs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Customer registrations for create customers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8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902759"/>
                  </a:ext>
                </a:extLst>
              </a:tr>
              <a:tr h="61028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Design customer profile area with retrieve, update and delete functions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7086267"/>
                  </a:ext>
                </a:extLst>
              </a:tr>
              <a:tr h="61028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customer login for database validations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867985"/>
                  </a:ext>
                </a:extLst>
              </a:tr>
              <a:tr h="33729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welcome function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2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878" marR="72878" marT="1012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50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380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00944-4206-4223-971F-2E7F5E38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515" cy="345061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administrator login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213BAB-05CC-4DE9-9B3B-1751F2F2B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33816"/>
              </p:ext>
            </p:extLst>
          </p:nvPr>
        </p:nvGraphicFramePr>
        <p:xfrm>
          <a:off x="5908430" y="2084061"/>
          <a:ext cx="5134708" cy="3382284"/>
        </p:xfrm>
        <a:graphic>
          <a:graphicData uri="http://schemas.openxmlformats.org/drawingml/2006/table">
            <a:tbl>
              <a:tblPr firstRow="1" firstCol="1" bandRow="1"/>
              <a:tblGrid>
                <a:gridCol w="654268">
                  <a:extLst>
                    <a:ext uri="{9D8B030D-6E8A-4147-A177-3AD203B41FA5}">
                      <a16:colId xmlns:a16="http://schemas.microsoft.com/office/drawing/2014/main" val="1509991869"/>
                    </a:ext>
                  </a:extLst>
                </a:gridCol>
                <a:gridCol w="2862172">
                  <a:extLst>
                    <a:ext uri="{9D8B030D-6E8A-4147-A177-3AD203B41FA5}">
                      <a16:colId xmlns:a16="http://schemas.microsoft.com/office/drawing/2014/main" val="2897670744"/>
                    </a:ext>
                  </a:extLst>
                </a:gridCol>
                <a:gridCol w="891415">
                  <a:extLst>
                    <a:ext uri="{9D8B030D-6E8A-4147-A177-3AD203B41FA5}">
                      <a16:colId xmlns:a16="http://schemas.microsoft.com/office/drawing/2014/main" val="976245097"/>
                    </a:ext>
                  </a:extLst>
                </a:gridCol>
                <a:gridCol w="726853">
                  <a:extLst>
                    <a:ext uri="{9D8B030D-6E8A-4147-A177-3AD203B41FA5}">
                      <a16:colId xmlns:a16="http://schemas.microsoft.com/office/drawing/2014/main" val="3709188284"/>
                    </a:ext>
                  </a:extLst>
                </a:gridCol>
              </a:tblGrid>
              <a:tr h="65410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847089"/>
                  </a:ext>
                </a:extLst>
              </a:tr>
              <a:tr h="5872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Administrator login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K02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432306"/>
                  </a:ext>
                </a:extLst>
              </a:tr>
              <a:tr h="713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admin login page for database validations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4904820"/>
                  </a:ext>
                </a:extLst>
              </a:tr>
              <a:tr h="713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admin registration panel for add new administrators to the database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220756"/>
                  </a:ext>
                </a:extLst>
              </a:tr>
              <a:tr h="71365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admin control panel for update their administrator details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56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8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2B05-D42C-43B6-9AB2-924340A7C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059" y="1856393"/>
            <a:ext cx="4158750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stock management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1F82EC-9ED4-4213-B281-49CAE57EC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3901"/>
              </p:ext>
            </p:extLst>
          </p:nvPr>
        </p:nvGraphicFramePr>
        <p:xfrm>
          <a:off x="5820496" y="1855784"/>
          <a:ext cx="4967665" cy="3358052"/>
        </p:xfrm>
        <a:graphic>
          <a:graphicData uri="http://schemas.openxmlformats.org/drawingml/2006/table">
            <a:tbl>
              <a:tblPr firstRow="1" firstCol="1" bandRow="1"/>
              <a:tblGrid>
                <a:gridCol w="789991">
                  <a:extLst>
                    <a:ext uri="{9D8B030D-6E8A-4147-A177-3AD203B41FA5}">
                      <a16:colId xmlns:a16="http://schemas.microsoft.com/office/drawing/2014/main" val="1511400053"/>
                    </a:ext>
                  </a:extLst>
                </a:gridCol>
                <a:gridCol w="2474137">
                  <a:extLst>
                    <a:ext uri="{9D8B030D-6E8A-4147-A177-3AD203B41FA5}">
                      <a16:colId xmlns:a16="http://schemas.microsoft.com/office/drawing/2014/main" val="743582819"/>
                    </a:ext>
                  </a:extLst>
                </a:gridCol>
                <a:gridCol w="828008">
                  <a:extLst>
                    <a:ext uri="{9D8B030D-6E8A-4147-A177-3AD203B41FA5}">
                      <a16:colId xmlns:a16="http://schemas.microsoft.com/office/drawing/2014/main" val="1912139586"/>
                    </a:ext>
                  </a:extLst>
                </a:gridCol>
                <a:gridCol w="875529">
                  <a:extLst>
                    <a:ext uri="{9D8B030D-6E8A-4147-A177-3AD203B41FA5}">
                      <a16:colId xmlns:a16="http://schemas.microsoft.com/office/drawing/2014/main" val="1067604778"/>
                    </a:ext>
                  </a:extLst>
                </a:gridCol>
              </a:tblGrid>
              <a:tr h="6349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8291400"/>
                  </a:ext>
                </a:extLst>
              </a:tr>
              <a:tr h="43027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03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Stock management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S01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105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5561148"/>
                  </a:ext>
                </a:extLst>
              </a:tr>
              <a:tr h="1299884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a function for add stock items to the database and display it on the web interface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75472"/>
                  </a:ext>
                </a:extLst>
              </a:tr>
              <a:tr h="99298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 dashboard for manage (update &amp; remove) stock items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97" marR="81997" marT="1138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80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95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12D8-91D6-4163-BE14-868D0BEBE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156" y="2276475"/>
            <a:ext cx="41725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item purchase process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7ACEBE-39A7-4BC6-A03D-58D1408AAA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259757"/>
              </p:ext>
            </p:extLst>
          </p:nvPr>
        </p:nvGraphicFramePr>
        <p:xfrm>
          <a:off x="5995380" y="2276475"/>
          <a:ext cx="4716464" cy="2981324"/>
        </p:xfrm>
        <a:graphic>
          <a:graphicData uri="http://schemas.openxmlformats.org/drawingml/2006/table">
            <a:tbl>
              <a:tblPr firstRow="1" firstCol="1" bandRow="1"/>
              <a:tblGrid>
                <a:gridCol w="693274">
                  <a:extLst>
                    <a:ext uri="{9D8B030D-6E8A-4147-A177-3AD203B41FA5}">
                      <a16:colId xmlns:a16="http://schemas.microsoft.com/office/drawing/2014/main" val="1942676039"/>
                    </a:ext>
                  </a:extLst>
                </a:gridCol>
                <a:gridCol w="2528214">
                  <a:extLst>
                    <a:ext uri="{9D8B030D-6E8A-4147-A177-3AD203B41FA5}">
                      <a16:colId xmlns:a16="http://schemas.microsoft.com/office/drawing/2014/main" val="1741679108"/>
                    </a:ext>
                  </a:extLst>
                </a:gridCol>
                <a:gridCol w="726637">
                  <a:extLst>
                    <a:ext uri="{9D8B030D-6E8A-4147-A177-3AD203B41FA5}">
                      <a16:colId xmlns:a16="http://schemas.microsoft.com/office/drawing/2014/main" val="247993588"/>
                    </a:ext>
                  </a:extLst>
                </a:gridCol>
                <a:gridCol w="768339">
                  <a:extLst>
                    <a:ext uri="{9D8B030D-6E8A-4147-A177-3AD203B41FA5}">
                      <a16:colId xmlns:a16="http://schemas.microsoft.com/office/drawing/2014/main" val="2676521321"/>
                    </a:ext>
                  </a:extLst>
                </a:gridCol>
              </a:tblGrid>
              <a:tr h="77660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3782226"/>
                  </a:ext>
                </a:extLst>
              </a:tr>
              <a:tr h="52630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Item purchase process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N01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78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202590"/>
                  </a:ext>
                </a:extLst>
              </a:tr>
              <a:tr h="83920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an item cart for purchase an item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38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210778"/>
                  </a:ext>
                </a:extLst>
              </a:tr>
              <a:tr h="83920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 CRUD operation for manage item cart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40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91" marR="75791" marT="1052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76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74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>
                <a:effectLst/>
                <a:latin typeface="Bahnschrift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Customer handling</a:t>
            </a:r>
            <a:br>
              <a:rPr lang="en-US" dirty="0">
                <a:effectLst/>
                <a:latin typeface="FreesiaUPC" panose="020B0502040204020203" pitchFamily="34" charset="-34"/>
                <a:ea typeface="Times New Roman" panose="02020603050405020304" pitchFamily="18" charset="0"/>
                <a:cs typeface="FreesiaUPC" panose="020B0502040204020203" pitchFamily="34" charset="-34"/>
              </a:rPr>
            </a:br>
            <a:br>
              <a:rPr lang="en-US" i="1" dirty="0"/>
            </a:br>
            <a:r>
              <a:rPr lang="en-US" sz="2800" dirty="0"/>
              <a:t>IT20129576:-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1</a:t>
            </a:r>
          </a:p>
          <a:p>
            <a:pPr marL="1087438" indent="-173038"/>
            <a:r>
              <a:rPr lang="en-US" dirty="0">
                <a:latin typeface="Consolas" panose="020B0609020204030204" pitchFamily="49" charset="0"/>
              </a:rPr>
              <a:t>As a customer I want to create an account by using my details so that I can access the services from the application.(I can manage my profile)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User Story 2</a:t>
            </a:r>
          </a:p>
          <a:p>
            <a:pPr marL="1087438" indent="-117475"/>
            <a:r>
              <a:rPr lang="en-US" dirty="0">
                <a:latin typeface="Consolas" panose="020B0609020204030204" pitchFamily="49" charset="0"/>
              </a:rPr>
              <a:t>As an admin I want to handle customer profiles so that I can manage Registered customers.(To get reports,Edit,Delete,Add)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36DF-7D6C-4C82-9904-DEF65E103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04" y="2229571"/>
            <a:ext cx="4158750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prescription uploading process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6E670-EB30-41E3-A703-7DA1F9B57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814568"/>
              </p:ext>
            </p:extLst>
          </p:nvPr>
        </p:nvGraphicFramePr>
        <p:xfrm>
          <a:off x="5612353" y="2229570"/>
          <a:ext cx="5427121" cy="3450613"/>
        </p:xfrm>
        <a:graphic>
          <a:graphicData uri="http://schemas.openxmlformats.org/drawingml/2006/table">
            <a:tbl>
              <a:tblPr firstRow="1" firstCol="1" bandRow="1"/>
              <a:tblGrid>
                <a:gridCol w="843056">
                  <a:extLst>
                    <a:ext uri="{9D8B030D-6E8A-4147-A177-3AD203B41FA5}">
                      <a16:colId xmlns:a16="http://schemas.microsoft.com/office/drawing/2014/main" val="364985361"/>
                    </a:ext>
                  </a:extLst>
                </a:gridCol>
                <a:gridCol w="2766098">
                  <a:extLst>
                    <a:ext uri="{9D8B030D-6E8A-4147-A177-3AD203B41FA5}">
                      <a16:colId xmlns:a16="http://schemas.microsoft.com/office/drawing/2014/main" val="3255579600"/>
                    </a:ext>
                  </a:extLst>
                </a:gridCol>
                <a:gridCol w="883627">
                  <a:extLst>
                    <a:ext uri="{9D8B030D-6E8A-4147-A177-3AD203B41FA5}">
                      <a16:colId xmlns:a16="http://schemas.microsoft.com/office/drawing/2014/main" val="3296659497"/>
                    </a:ext>
                  </a:extLst>
                </a:gridCol>
                <a:gridCol w="934340">
                  <a:extLst>
                    <a:ext uri="{9D8B030D-6E8A-4147-A177-3AD203B41FA5}">
                      <a16:colId xmlns:a16="http://schemas.microsoft.com/office/drawing/2014/main" val="4248701860"/>
                    </a:ext>
                  </a:extLst>
                </a:gridCol>
              </a:tblGrid>
              <a:tr h="57830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621092"/>
                  </a:ext>
                </a:extLst>
              </a:tr>
              <a:tr h="717986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Prescription uploading process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R01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155902"/>
                  </a:ext>
                </a:extLst>
              </a:tr>
              <a:tr h="62492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 method for upload prescriptions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15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115767"/>
                  </a:ext>
                </a:extLst>
              </a:tr>
              <a:tr h="90446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of CRUD operation for manage uploaded prescription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306357"/>
                  </a:ext>
                </a:extLst>
              </a:tr>
              <a:tr h="62492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UI for prescription uploading section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097" marR="80097" marT="111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328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355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7907-261D-4484-83D3-7D82D0C6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713" y="2244334"/>
            <a:ext cx="4025793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access purchase history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6640F-B1EF-46F8-9C86-1149988E5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564697"/>
              </p:ext>
            </p:extLst>
          </p:nvPr>
        </p:nvGraphicFramePr>
        <p:xfrm>
          <a:off x="6096000" y="2244334"/>
          <a:ext cx="4914900" cy="2952367"/>
        </p:xfrm>
        <a:graphic>
          <a:graphicData uri="http://schemas.openxmlformats.org/drawingml/2006/table">
            <a:tbl>
              <a:tblPr firstRow="1" firstCol="1" bandRow="1"/>
              <a:tblGrid>
                <a:gridCol w="760500">
                  <a:extLst>
                    <a:ext uri="{9D8B030D-6E8A-4147-A177-3AD203B41FA5}">
                      <a16:colId xmlns:a16="http://schemas.microsoft.com/office/drawing/2014/main" val="2445585778"/>
                    </a:ext>
                  </a:extLst>
                </a:gridCol>
                <a:gridCol w="2507966">
                  <a:extLst>
                    <a:ext uri="{9D8B030D-6E8A-4147-A177-3AD203B41FA5}">
                      <a16:colId xmlns:a16="http://schemas.microsoft.com/office/drawing/2014/main" val="1637739879"/>
                    </a:ext>
                  </a:extLst>
                </a:gridCol>
                <a:gridCol w="798303">
                  <a:extLst>
                    <a:ext uri="{9D8B030D-6E8A-4147-A177-3AD203B41FA5}">
                      <a16:colId xmlns:a16="http://schemas.microsoft.com/office/drawing/2014/main" val="2575518953"/>
                    </a:ext>
                  </a:extLst>
                </a:gridCol>
                <a:gridCol w="848131">
                  <a:extLst>
                    <a:ext uri="{9D8B030D-6E8A-4147-A177-3AD203B41FA5}">
                      <a16:colId xmlns:a16="http://schemas.microsoft.com/office/drawing/2014/main" val="3485841325"/>
                    </a:ext>
                  </a:extLst>
                </a:gridCol>
              </a:tblGrid>
              <a:tr h="54316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684818"/>
                  </a:ext>
                </a:extLst>
              </a:tr>
              <a:tr h="536722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Access purchase history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A01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96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782035"/>
                  </a:ext>
                </a:extLst>
              </a:tr>
              <a:tr h="78613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a method with UI for view transaction history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938642"/>
                  </a:ext>
                </a:extLst>
              </a:tr>
              <a:tr h="54316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 method for re-order purchased items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5503530"/>
                  </a:ext>
                </a:extLst>
              </a:tr>
              <a:tr h="54316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transaction handling area for manage history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20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210" marR="72210" marT="100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16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2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F059-5171-4265-B741-9201B912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406" y="1802442"/>
            <a:ext cx="41725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delivery process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0CE20B-BE4D-405F-A396-307F9DE0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90478"/>
              </p:ext>
            </p:extLst>
          </p:nvPr>
        </p:nvGraphicFramePr>
        <p:xfrm>
          <a:off x="5747921" y="1802442"/>
          <a:ext cx="5101054" cy="3769682"/>
        </p:xfrm>
        <a:graphic>
          <a:graphicData uri="http://schemas.openxmlformats.org/drawingml/2006/table">
            <a:tbl>
              <a:tblPr firstRow="1" firstCol="1" bandRow="1"/>
              <a:tblGrid>
                <a:gridCol w="797670">
                  <a:extLst>
                    <a:ext uri="{9D8B030D-6E8A-4147-A177-3AD203B41FA5}">
                      <a16:colId xmlns:a16="http://schemas.microsoft.com/office/drawing/2014/main" val="3928930054"/>
                    </a:ext>
                  </a:extLst>
                </a:gridCol>
                <a:gridCol w="2576479">
                  <a:extLst>
                    <a:ext uri="{9D8B030D-6E8A-4147-A177-3AD203B41FA5}">
                      <a16:colId xmlns:a16="http://schemas.microsoft.com/office/drawing/2014/main" val="2563906431"/>
                    </a:ext>
                  </a:extLst>
                </a:gridCol>
                <a:gridCol w="837321">
                  <a:extLst>
                    <a:ext uri="{9D8B030D-6E8A-4147-A177-3AD203B41FA5}">
                      <a16:colId xmlns:a16="http://schemas.microsoft.com/office/drawing/2014/main" val="1202935964"/>
                    </a:ext>
                  </a:extLst>
                </a:gridCol>
                <a:gridCol w="889584">
                  <a:extLst>
                    <a:ext uri="{9D8B030D-6E8A-4147-A177-3AD203B41FA5}">
                      <a16:colId xmlns:a16="http://schemas.microsoft.com/office/drawing/2014/main" val="1139022376"/>
                    </a:ext>
                  </a:extLst>
                </a:gridCol>
              </a:tblGrid>
              <a:tr h="68269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456798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07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Delivery process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M01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80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76243"/>
                  </a:ext>
                </a:extLst>
              </a:tr>
              <a:tr h="98807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Collect values from the database according to the customer location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16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63605"/>
                  </a:ext>
                </a:extLst>
              </a:tr>
              <a:tr h="98807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UI and a method for get customer delivery information with CRUD operations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50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634485"/>
                  </a:ext>
                </a:extLst>
              </a:tr>
              <a:tr h="682695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 method for generate customer delivery information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14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853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014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F059-5171-4265-B741-9201B912C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5406" y="1802442"/>
            <a:ext cx="4172515" cy="345061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customer service area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0CE20B-BE4D-405F-A396-307F9DE0F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31804"/>
              </p:ext>
            </p:extLst>
          </p:nvPr>
        </p:nvGraphicFramePr>
        <p:xfrm>
          <a:off x="5747921" y="1802442"/>
          <a:ext cx="5101054" cy="3086987"/>
        </p:xfrm>
        <a:graphic>
          <a:graphicData uri="http://schemas.openxmlformats.org/drawingml/2006/table">
            <a:tbl>
              <a:tblPr firstRow="1" firstCol="1" bandRow="1"/>
              <a:tblGrid>
                <a:gridCol w="797670">
                  <a:extLst>
                    <a:ext uri="{9D8B030D-6E8A-4147-A177-3AD203B41FA5}">
                      <a16:colId xmlns:a16="http://schemas.microsoft.com/office/drawing/2014/main" val="3928930054"/>
                    </a:ext>
                  </a:extLst>
                </a:gridCol>
                <a:gridCol w="2576479">
                  <a:extLst>
                    <a:ext uri="{9D8B030D-6E8A-4147-A177-3AD203B41FA5}">
                      <a16:colId xmlns:a16="http://schemas.microsoft.com/office/drawing/2014/main" val="2563906431"/>
                    </a:ext>
                  </a:extLst>
                </a:gridCol>
                <a:gridCol w="837321">
                  <a:extLst>
                    <a:ext uri="{9D8B030D-6E8A-4147-A177-3AD203B41FA5}">
                      <a16:colId xmlns:a16="http://schemas.microsoft.com/office/drawing/2014/main" val="1202935964"/>
                    </a:ext>
                  </a:extLst>
                </a:gridCol>
                <a:gridCol w="889584">
                  <a:extLst>
                    <a:ext uri="{9D8B030D-6E8A-4147-A177-3AD203B41FA5}">
                      <a16:colId xmlns:a16="http://schemas.microsoft.com/office/drawing/2014/main" val="1139022376"/>
                    </a:ext>
                  </a:extLst>
                </a:gridCol>
              </a:tblGrid>
              <a:tr h="682695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456798"/>
                  </a:ext>
                </a:extLst>
              </a:tr>
              <a:tr h="42814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8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Customer service area</a:t>
                      </a:r>
                      <a:endParaRPr lang="en-US" sz="2000" b="1" i="0" u="none" strike="noStrike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J01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  <a:cs typeface="Iskoola Pota" panose="020B0502040204020203" pitchFamily="34" charset="0"/>
                        </a:rPr>
                        <a:t>34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76243"/>
                  </a:ext>
                </a:extLst>
              </a:tr>
              <a:tr h="98807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customer feedback UI and method with CRUD operation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Iskoola Pota" panose="020B0502040204020203" pitchFamily="34" charset="0"/>
                        </a:rPr>
                        <a:t>20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9263605"/>
                  </a:ext>
                </a:extLst>
              </a:tr>
              <a:tr h="98807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customer inquiry section with UI part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cs typeface="Iskoola Pota" panose="020B0502040204020203" pitchFamily="34" charset="0"/>
                        </a:rPr>
                        <a:t>14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711" marR="75711" marT="105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63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949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16F73-7AA5-4B2B-8BE3-AC911345A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589085"/>
            <a:ext cx="9291215" cy="1283677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Sprint Backlog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r>
              <a:rPr lang="en-US" sz="36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Iskoola Pota" panose="020B0502040204020203" pitchFamily="34" charset="0"/>
              </a:rPr>
              <a:t>Second Sprint</a:t>
            </a:r>
            <a:b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B9AB94-6072-4CA5-B705-36EBE5143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227252"/>
              </p:ext>
            </p:extLst>
          </p:nvPr>
        </p:nvGraphicFramePr>
        <p:xfrm>
          <a:off x="1521069" y="2072481"/>
          <a:ext cx="8959362" cy="4196434"/>
        </p:xfrm>
        <a:graphic>
          <a:graphicData uri="http://schemas.openxmlformats.org/drawingml/2006/table">
            <a:tbl>
              <a:tblPr firstRow="1" firstCol="1" bandRow="1"/>
              <a:tblGrid>
                <a:gridCol w="922406">
                  <a:extLst>
                    <a:ext uri="{9D8B030D-6E8A-4147-A177-3AD203B41FA5}">
                      <a16:colId xmlns:a16="http://schemas.microsoft.com/office/drawing/2014/main" val="730008174"/>
                    </a:ext>
                  </a:extLst>
                </a:gridCol>
                <a:gridCol w="2394523">
                  <a:extLst>
                    <a:ext uri="{9D8B030D-6E8A-4147-A177-3AD203B41FA5}">
                      <a16:colId xmlns:a16="http://schemas.microsoft.com/office/drawing/2014/main" val="3650946088"/>
                    </a:ext>
                  </a:extLst>
                </a:gridCol>
                <a:gridCol w="791678">
                  <a:extLst>
                    <a:ext uri="{9D8B030D-6E8A-4147-A177-3AD203B41FA5}">
                      <a16:colId xmlns:a16="http://schemas.microsoft.com/office/drawing/2014/main" val="3863903060"/>
                    </a:ext>
                  </a:extLst>
                </a:gridCol>
                <a:gridCol w="3800056">
                  <a:extLst>
                    <a:ext uri="{9D8B030D-6E8A-4147-A177-3AD203B41FA5}">
                      <a16:colId xmlns:a16="http://schemas.microsoft.com/office/drawing/2014/main" val="3029843213"/>
                    </a:ext>
                  </a:extLst>
                </a:gridCol>
                <a:gridCol w="1050699">
                  <a:extLst>
                    <a:ext uri="{9D8B030D-6E8A-4147-A177-3AD203B41FA5}">
                      <a16:colId xmlns:a16="http://schemas.microsoft.com/office/drawing/2014/main" val="3147033281"/>
                    </a:ext>
                  </a:extLst>
                </a:gridCol>
              </a:tblGrid>
              <a:tr h="48916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8598074"/>
                  </a:ext>
                </a:extLst>
              </a:tr>
              <a:tr h="9095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Customer profile management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an admin I want to handle customer profiles so that I can manage Registered customers. (To get reports, Edit, Delete, Add)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013199"/>
                  </a:ext>
                </a:extLst>
              </a:tr>
              <a:tr h="9587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Administrator management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K01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System admin I want to handle administrators in the system so that I can analyze the administrative activities.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84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9609270"/>
                  </a:ext>
                </a:extLst>
              </a:tr>
              <a:tr h="10100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Stock analysis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System owner I want to analyze stock details so that I can get a clear idea about available and unavailable stocks at a specific time.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92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061743"/>
                  </a:ext>
                </a:extLst>
              </a:tr>
              <a:tr h="8288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Search items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N02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 customer I want to search products through the system UI so that I can easily find the product I’m looking for.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4371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4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2CE997-FC69-4C81-8EF7-64CC84A21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322720"/>
              </p:ext>
            </p:extLst>
          </p:nvPr>
        </p:nvGraphicFramePr>
        <p:xfrm>
          <a:off x="1547445" y="1644174"/>
          <a:ext cx="8950569" cy="4176334"/>
        </p:xfrm>
        <a:graphic>
          <a:graphicData uri="http://schemas.openxmlformats.org/drawingml/2006/table">
            <a:tbl>
              <a:tblPr firstRow="1" firstCol="1" bandRow="1"/>
              <a:tblGrid>
                <a:gridCol w="921501">
                  <a:extLst>
                    <a:ext uri="{9D8B030D-6E8A-4147-A177-3AD203B41FA5}">
                      <a16:colId xmlns:a16="http://schemas.microsoft.com/office/drawing/2014/main" val="918563871"/>
                    </a:ext>
                  </a:extLst>
                </a:gridCol>
                <a:gridCol w="2392172">
                  <a:extLst>
                    <a:ext uri="{9D8B030D-6E8A-4147-A177-3AD203B41FA5}">
                      <a16:colId xmlns:a16="http://schemas.microsoft.com/office/drawing/2014/main" val="56853946"/>
                    </a:ext>
                  </a:extLst>
                </a:gridCol>
                <a:gridCol w="790902">
                  <a:extLst>
                    <a:ext uri="{9D8B030D-6E8A-4147-A177-3AD203B41FA5}">
                      <a16:colId xmlns:a16="http://schemas.microsoft.com/office/drawing/2014/main" val="3832043686"/>
                    </a:ext>
                  </a:extLst>
                </a:gridCol>
                <a:gridCol w="3796326">
                  <a:extLst>
                    <a:ext uri="{9D8B030D-6E8A-4147-A177-3AD203B41FA5}">
                      <a16:colId xmlns:a16="http://schemas.microsoft.com/office/drawing/2014/main" val="2808657571"/>
                    </a:ext>
                  </a:extLst>
                </a:gridCol>
                <a:gridCol w="1049668">
                  <a:extLst>
                    <a:ext uri="{9D8B030D-6E8A-4147-A177-3AD203B41FA5}">
                      <a16:colId xmlns:a16="http://schemas.microsoft.com/office/drawing/2014/main" val="2645314609"/>
                    </a:ext>
                  </a:extLst>
                </a:gridCol>
              </a:tblGrid>
              <a:tr h="9929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Prescription management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R02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an admin I want to access customers uploaded prescription so that I can verify prescription and deliver suitable drugs for the customer.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90550" algn="l"/>
                        </a:tabLs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72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37359"/>
                  </a:ext>
                </a:extLst>
              </a:tr>
              <a:tr h="10776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Transaction history section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admin I want to access transaction history of an individual customer so that I can easily handle customer inquiries.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96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7473705"/>
                  </a:ext>
                </a:extLst>
              </a:tr>
              <a:tr h="1052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Delivery management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an admin I want to correctly sort out delivery information so that I can efficiently and quickly deliver items to the customer. (Economically Beneficially)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887326"/>
                  </a:ext>
                </a:extLst>
              </a:tr>
              <a:tr h="10528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Customer feedbacks &amp; inquiry handling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J02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As an Administrator I want to access the users' feedbacks so that I can further improve our service. 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89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8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1026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F21-D5C0-4F00-916C-34724D9C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647" y="2015732"/>
            <a:ext cx="4158750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customer profile management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81F317-808D-4483-AF9D-B1BAD17BF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3788"/>
              </p:ext>
            </p:extLst>
          </p:nvPr>
        </p:nvGraphicFramePr>
        <p:xfrm>
          <a:off x="1130028" y="1944530"/>
          <a:ext cx="5175521" cy="3160870"/>
        </p:xfrm>
        <a:graphic>
          <a:graphicData uri="http://schemas.openxmlformats.org/drawingml/2006/table">
            <a:tbl>
              <a:tblPr firstRow="1" firstCol="1" bandRow="1"/>
              <a:tblGrid>
                <a:gridCol w="849220">
                  <a:extLst>
                    <a:ext uri="{9D8B030D-6E8A-4147-A177-3AD203B41FA5}">
                      <a16:colId xmlns:a16="http://schemas.microsoft.com/office/drawing/2014/main" val="3905112699"/>
                    </a:ext>
                  </a:extLst>
                </a:gridCol>
                <a:gridCol w="2487795">
                  <a:extLst>
                    <a:ext uri="{9D8B030D-6E8A-4147-A177-3AD203B41FA5}">
                      <a16:colId xmlns:a16="http://schemas.microsoft.com/office/drawing/2014/main" val="1414718664"/>
                    </a:ext>
                  </a:extLst>
                </a:gridCol>
                <a:gridCol w="891432">
                  <a:extLst>
                    <a:ext uri="{9D8B030D-6E8A-4147-A177-3AD203B41FA5}">
                      <a16:colId xmlns:a16="http://schemas.microsoft.com/office/drawing/2014/main" val="1477496592"/>
                    </a:ext>
                  </a:extLst>
                </a:gridCol>
                <a:gridCol w="947074">
                  <a:extLst>
                    <a:ext uri="{9D8B030D-6E8A-4147-A177-3AD203B41FA5}">
                      <a16:colId xmlns:a16="http://schemas.microsoft.com/office/drawing/2014/main" val="1270161463"/>
                    </a:ext>
                  </a:extLst>
                </a:gridCol>
              </a:tblGrid>
              <a:tr h="672297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985446"/>
                  </a:ext>
                </a:extLst>
              </a:tr>
              <a:tr h="77240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01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Customer profile management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D02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484981"/>
                  </a:ext>
                </a:extLst>
              </a:tr>
              <a:tr h="67229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method for identify customer location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3514864"/>
                  </a:ext>
                </a:extLst>
              </a:tr>
              <a:tr h="672297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Method for search registered customers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14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11011"/>
                  </a:ext>
                </a:extLst>
              </a:tr>
              <a:tr h="37157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Generate customer reports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20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44" marR="79444" marT="110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84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913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F21-D5C0-4F00-916C-34724D9C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037" y="2015732"/>
            <a:ext cx="401290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administrator management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D9F88E-DB00-496E-9423-E2F2549FF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36350"/>
              </p:ext>
            </p:extLst>
          </p:nvPr>
        </p:nvGraphicFramePr>
        <p:xfrm>
          <a:off x="933451" y="2015732"/>
          <a:ext cx="5162549" cy="3375416"/>
        </p:xfrm>
        <a:graphic>
          <a:graphicData uri="http://schemas.openxmlformats.org/drawingml/2006/table">
            <a:tbl>
              <a:tblPr firstRow="1" firstCol="1" bandRow="1"/>
              <a:tblGrid>
                <a:gridCol w="791623">
                  <a:extLst>
                    <a:ext uri="{9D8B030D-6E8A-4147-A177-3AD203B41FA5}">
                      <a16:colId xmlns:a16="http://schemas.microsoft.com/office/drawing/2014/main" val="3598313453"/>
                    </a:ext>
                  </a:extLst>
                </a:gridCol>
                <a:gridCol w="2657110">
                  <a:extLst>
                    <a:ext uri="{9D8B030D-6E8A-4147-A177-3AD203B41FA5}">
                      <a16:colId xmlns:a16="http://schemas.microsoft.com/office/drawing/2014/main" val="611354148"/>
                    </a:ext>
                  </a:extLst>
                </a:gridCol>
                <a:gridCol w="830974">
                  <a:extLst>
                    <a:ext uri="{9D8B030D-6E8A-4147-A177-3AD203B41FA5}">
                      <a16:colId xmlns:a16="http://schemas.microsoft.com/office/drawing/2014/main" val="1972407921"/>
                    </a:ext>
                  </a:extLst>
                </a:gridCol>
                <a:gridCol w="882842">
                  <a:extLst>
                    <a:ext uri="{9D8B030D-6E8A-4147-A177-3AD203B41FA5}">
                      <a16:colId xmlns:a16="http://schemas.microsoft.com/office/drawing/2014/main" val="2133054937"/>
                    </a:ext>
                  </a:extLst>
                </a:gridCol>
              </a:tblGrid>
              <a:tr h="66517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1498229"/>
                  </a:ext>
                </a:extLst>
              </a:tr>
              <a:tr h="417161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02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Administrator management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K01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84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4558548"/>
                  </a:ext>
                </a:extLst>
              </a:tr>
              <a:tr h="66517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 method for generate admin log report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828470"/>
                  </a:ext>
                </a:extLst>
              </a:tr>
              <a:tr h="962721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dashboard for system admin to manage sub administrators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30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72853"/>
                  </a:ext>
                </a:extLst>
              </a:tr>
              <a:tr h="66517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Generate search function for filter sub administrator details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24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811" marR="71811" marT="997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394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221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F21-D5C0-4F00-916C-34724D9C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8381" y="1995488"/>
            <a:ext cx="41725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stock analysis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CA8B11-73B1-41CE-83D9-4BA159633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65599"/>
              </p:ext>
            </p:extLst>
          </p:nvPr>
        </p:nvGraphicFramePr>
        <p:xfrm>
          <a:off x="811706" y="1995488"/>
          <a:ext cx="5284294" cy="2867024"/>
        </p:xfrm>
        <a:graphic>
          <a:graphicData uri="http://schemas.openxmlformats.org/drawingml/2006/table">
            <a:tbl>
              <a:tblPr firstRow="1" firstCol="1" bandRow="1"/>
              <a:tblGrid>
                <a:gridCol w="893911">
                  <a:extLst>
                    <a:ext uri="{9D8B030D-6E8A-4147-A177-3AD203B41FA5}">
                      <a16:colId xmlns:a16="http://schemas.microsoft.com/office/drawing/2014/main" val="488111333"/>
                    </a:ext>
                  </a:extLst>
                </a:gridCol>
                <a:gridCol w="2580344">
                  <a:extLst>
                    <a:ext uri="{9D8B030D-6E8A-4147-A177-3AD203B41FA5}">
                      <a16:colId xmlns:a16="http://schemas.microsoft.com/office/drawing/2014/main" val="3713249694"/>
                    </a:ext>
                  </a:extLst>
                </a:gridCol>
                <a:gridCol w="938345">
                  <a:extLst>
                    <a:ext uri="{9D8B030D-6E8A-4147-A177-3AD203B41FA5}">
                      <a16:colId xmlns:a16="http://schemas.microsoft.com/office/drawing/2014/main" val="1381708694"/>
                    </a:ext>
                  </a:extLst>
                </a:gridCol>
                <a:gridCol w="871694">
                  <a:extLst>
                    <a:ext uri="{9D8B030D-6E8A-4147-A177-3AD203B41FA5}">
                      <a16:colId xmlns:a16="http://schemas.microsoft.com/office/drawing/2014/main" val="1082022737"/>
                    </a:ext>
                  </a:extLst>
                </a:gridCol>
              </a:tblGrid>
              <a:tr h="70365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42691"/>
                  </a:ext>
                </a:extLst>
              </a:tr>
              <a:tr h="4412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03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Stock analysis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S02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92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42727"/>
                  </a:ext>
                </a:extLst>
              </a:tr>
              <a:tr h="70365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function for generate summery report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729744"/>
                  </a:ext>
                </a:extLst>
              </a:tr>
              <a:tr h="101841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Generate search function for filter drug items from the system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903" marR="81903" marT="113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9393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38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F21-D5C0-4F00-916C-34724D9C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672" y="2015732"/>
            <a:ext cx="4158750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search items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8FACA2-D6A7-4A4A-8233-0E85159E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110199"/>
              </p:ext>
            </p:extLst>
          </p:nvPr>
        </p:nvGraphicFramePr>
        <p:xfrm>
          <a:off x="996127" y="2015732"/>
          <a:ext cx="5099873" cy="2724586"/>
        </p:xfrm>
        <a:graphic>
          <a:graphicData uri="http://schemas.openxmlformats.org/drawingml/2006/table">
            <a:tbl>
              <a:tblPr firstRow="1" firstCol="1" bandRow="1"/>
              <a:tblGrid>
                <a:gridCol w="889923">
                  <a:extLst>
                    <a:ext uri="{9D8B030D-6E8A-4147-A177-3AD203B41FA5}">
                      <a16:colId xmlns:a16="http://schemas.microsoft.com/office/drawing/2014/main" val="1088222851"/>
                    </a:ext>
                  </a:extLst>
                </a:gridCol>
                <a:gridCol w="2407983">
                  <a:extLst>
                    <a:ext uri="{9D8B030D-6E8A-4147-A177-3AD203B41FA5}">
                      <a16:colId xmlns:a16="http://schemas.microsoft.com/office/drawing/2014/main" val="2462861388"/>
                    </a:ext>
                  </a:extLst>
                </a:gridCol>
                <a:gridCol w="934160">
                  <a:extLst>
                    <a:ext uri="{9D8B030D-6E8A-4147-A177-3AD203B41FA5}">
                      <a16:colId xmlns:a16="http://schemas.microsoft.com/office/drawing/2014/main" val="618559517"/>
                    </a:ext>
                  </a:extLst>
                </a:gridCol>
                <a:gridCol w="867807">
                  <a:extLst>
                    <a:ext uri="{9D8B030D-6E8A-4147-A177-3AD203B41FA5}">
                      <a16:colId xmlns:a16="http://schemas.microsoft.com/office/drawing/2014/main" val="2856197097"/>
                    </a:ext>
                  </a:extLst>
                </a:gridCol>
              </a:tblGrid>
              <a:tr h="668699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774046"/>
                  </a:ext>
                </a:extLst>
              </a:tr>
              <a:tr h="419370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04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Search items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N02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130354"/>
                  </a:ext>
                </a:extLst>
              </a:tr>
              <a:tr h="668699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function for generate customer invoice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15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6085080"/>
                  </a:ext>
                </a:extLst>
              </a:tr>
              <a:tr h="96781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search bar to search drug items (By customers)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30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486" marR="84486" marT="11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921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1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761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Admin access</a:t>
            </a:r>
            <a:br>
              <a:rPr lang="en-US" dirty="0">
                <a:latin typeface="Book Antiqua" panose="02040602050305030304" pitchFamily="18" charset="0"/>
              </a:rPr>
            </a:br>
            <a:br>
              <a:rPr lang="en-US" i="1" dirty="0"/>
            </a:br>
            <a:r>
              <a:rPr lang="en-US" sz="2800" dirty="0"/>
              <a:t>IT20126292:-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1</a:t>
            </a:r>
          </a:p>
          <a:p>
            <a:pPr marL="1087438" lvl="2" indent="-173038"/>
            <a:r>
              <a:rPr lang="en-US" sz="2000" dirty="0">
                <a:latin typeface="Consolas" panose="020B0609020204030204" pitchFamily="49" charset="0"/>
              </a:rPr>
              <a:t>As a System admin I want to handle administrators in the system so that I can analyze the administrative activities.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2</a:t>
            </a:r>
          </a:p>
          <a:p>
            <a:pPr marL="1087438" lvl="2" indent="-173038"/>
            <a:r>
              <a:rPr lang="en-US" sz="2000" dirty="0">
                <a:latin typeface="Consolas" panose="020B0609020204030204" pitchFamily="49" charset="0"/>
              </a:rPr>
              <a:t>As an admin I want to log in to the system so that I can manage system activities.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914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F21-D5C0-4F00-916C-34724D9C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056" y="2033314"/>
            <a:ext cx="4172515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prescription management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8AD32B-5486-4A99-9956-E226E5C3B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22175"/>
              </p:ext>
            </p:extLst>
          </p:nvPr>
        </p:nvGraphicFramePr>
        <p:xfrm>
          <a:off x="1135556" y="2033314"/>
          <a:ext cx="4960444" cy="3138751"/>
        </p:xfrm>
        <a:graphic>
          <a:graphicData uri="http://schemas.openxmlformats.org/drawingml/2006/table">
            <a:tbl>
              <a:tblPr firstRow="1" firstCol="1" bandRow="1"/>
              <a:tblGrid>
                <a:gridCol w="848860">
                  <a:extLst>
                    <a:ext uri="{9D8B030D-6E8A-4147-A177-3AD203B41FA5}">
                      <a16:colId xmlns:a16="http://schemas.microsoft.com/office/drawing/2014/main" val="1669030587"/>
                    </a:ext>
                  </a:extLst>
                </a:gridCol>
                <a:gridCol w="2392765">
                  <a:extLst>
                    <a:ext uri="{9D8B030D-6E8A-4147-A177-3AD203B41FA5}">
                      <a16:colId xmlns:a16="http://schemas.microsoft.com/office/drawing/2014/main" val="3907311098"/>
                    </a:ext>
                  </a:extLst>
                </a:gridCol>
                <a:gridCol w="891055">
                  <a:extLst>
                    <a:ext uri="{9D8B030D-6E8A-4147-A177-3AD203B41FA5}">
                      <a16:colId xmlns:a16="http://schemas.microsoft.com/office/drawing/2014/main" val="275206179"/>
                    </a:ext>
                  </a:extLst>
                </a:gridCol>
                <a:gridCol w="827764">
                  <a:extLst>
                    <a:ext uri="{9D8B030D-6E8A-4147-A177-3AD203B41FA5}">
                      <a16:colId xmlns:a16="http://schemas.microsoft.com/office/drawing/2014/main" val="3285157397"/>
                    </a:ext>
                  </a:extLst>
                </a:gridCol>
              </a:tblGrid>
              <a:tr h="528572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367123"/>
                  </a:ext>
                </a:extLst>
              </a:tr>
              <a:tr h="60728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05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Prescription management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R02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72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207738"/>
                  </a:ext>
                </a:extLst>
              </a:tr>
              <a:tr h="100144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function for generate report (To find no. of customers in prescription category)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40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912001"/>
                  </a:ext>
                </a:extLst>
              </a:tr>
              <a:tr h="100144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searching area for search uploaded prescriptions and orders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32</a:t>
                      </a:r>
                      <a:endParaRPr lang="en-US" sz="2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853" marR="82853" marT="11507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927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8006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DF21-D5C0-4F00-916C-34724D9C7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347" y="2021689"/>
            <a:ext cx="4158750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transaction history section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F76B1F-5A33-450A-889A-2216F003E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025830"/>
              </p:ext>
            </p:extLst>
          </p:nvPr>
        </p:nvGraphicFramePr>
        <p:xfrm>
          <a:off x="1135557" y="2015732"/>
          <a:ext cx="5055693" cy="3003943"/>
        </p:xfrm>
        <a:graphic>
          <a:graphicData uri="http://schemas.openxmlformats.org/drawingml/2006/table">
            <a:tbl>
              <a:tblPr firstRow="1" firstCol="1" bandRow="1"/>
              <a:tblGrid>
                <a:gridCol w="844268">
                  <a:extLst>
                    <a:ext uri="{9D8B030D-6E8A-4147-A177-3AD203B41FA5}">
                      <a16:colId xmlns:a16="http://schemas.microsoft.com/office/drawing/2014/main" val="3708318094"/>
                    </a:ext>
                  </a:extLst>
                </a:gridCol>
                <a:gridCol w="2501904">
                  <a:extLst>
                    <a:ext uri="{9D8B030D-6E8A-4147-A177-3AD203B41FA5}">
                      <a16:colId xmlns:a16="http://schemas.microsoft.com/office/drawing/2014/main" val="3970340074"/>
                    </a:ext>
                  </a:extLst>
                </a:gridCol>
                <a:gridCol w="886235">
                  <a:extLst>
                    <a:ext uri="{9D8B030D-6E8A-4147-A177-3AD203B41FA5}">
                      <a16:colId xmlns:a16="http://schemas.microsoft.com/office/drawing/2014/main" val="1163395358"/>
                    </a:ext>
                  </a:extLst>
                </a:gridCol>
                <a:gridCol w="823286">
                  <a:extLst>
                    <a:ext uri="{9D8B030D-6E8A-4147-A177-3AD203B41FA5}">
                      <a16:colId xmlns:a16="http://schemas.microsoft.com/office/drawing/2014/main" val="750081822"/>
                    </a:ext>
                  </a:extLst>
                </a:gridCol>
              </a:tblGrid>
              <a:tr h="595603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0827897"/>
                  </a:ext>
                </a:extLst>
              </a:tr>
              <a:tr h="684294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7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Transaction history section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A02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96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818918"/>
                  </a:ext>
                </a:extLst>
              </a:tr>
              <a:tr h="86202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function for manage transaction history in admin panel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809860"/>
                  </a:ext>
                </a:extLst>
              </a:tr>
              <a:tr h="862023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UI for search specific customer histories (By the administrator)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56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0852" marR="80852" marT="1122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437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07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C45A-22DE-410C-A136-21976EEF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887" y="2015734"/>
            <a:ext cx="4012907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delivery management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FF5E6B-DBD8-4E99-9D55-8756D0F93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83422"/>
              </p:ext>
            </p:extLst>
          </p:nvPr>
        </p:nvGraphicFramePr>
        <p:xfrm>
          <a:off x="1209675" y="2015734"/>
          <a:ext cx="4886325" cy="3003940"/>
        </p:xfrm>
        <a:graphic>
          <a:graphicData uri="http://schemas.openxmlformats.org/drawingml/2006/table">
            <a:tbl>
              <a:tblPr firstRow="1" firstCol="1" bandRow="1"/>
              <a:tblGrid>
                <a:gridCol w="828488">
                  <a:extLst>
                    <a:ext uri="{9D8B030D-6E8A-4147-A177-3AD203B41FA5}">
                      <a16:colId xmlns:a16="http://schemas.microsoft.com/office/drawing/2014/main" val="2796623427"/>
                    </a:ext>
                  </a:extLst>
                </a:gridCol>
                <a:gridCol w="2380267">
                  <a:extLst>
                    <a:ext uri="{9D8B030D-6E8A-4147-A177-3AD203B41FA5}">
                      <a16:colId xmlns:a16="http://schemas.microsoft.com/office/drawing/2014/main" val="1504594320"/>
                    </a:ext>
                  </a:extLst>
                </a:gridCol>
                <a:gridCol w="869671">
                  <a:extLst>
                    <a:ext uri="{9D8B030D-6E8A-4147-A177-3AD203B41FA5}">
                      <a16:colId xmlns:a16="http://schemas.microsoft.com/office/drawing/2014/main" val="286468731"/>
                    </a:ext>
                  </a:extLst>
                </a:gridCol>
                <a:gridCol w="807899">
                  <a:extLst>
                    <a:ext uri="{9D8B030D-6E8A-4147-A177-3AD203B41FA5}">
                      <a16:colId xmlns:a16="http://schemas.microsoft.com/office/drawing/2014/main" val="817328960"/>
                    </a:ext>
                  </a:extLst>
                </a:gridCol>
              </a:tblGrid>
              <a:tr h="66432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193714"/>
                  </a:ext>
                </a:extLst>
              </a:tr>
              <a:tr h="41662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07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Delivery management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M02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60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126811"/>
                  </a:ext>
                </a:extLst>
              </a:tr>
              <a:tr h="66432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Apply progress bar for the whole system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40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8674"/>
                  </a:ext>
                </a:extLst>
              </a:tr>
              <a:tr h="12586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searching area for search customer orders in a specific area (By the administrator)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20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2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6055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C45A-22DE-410C-A136-21976EEF4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887" y="2015734"/>
            <a:ext cx="4012907" cy="3450613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 of customer feedbacks and inquiry handling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FF5E6B-DBD8-4E99-9D55-8756D0F93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98764"/>
              </p:ext>
            </p:extLst>
          </p:nvPr>
        </p:nvGraphicFramePr>
        <p:xfrm>
          <a:off x="1072663" y="2015734"/>
          <a:ext cx="5023339" cy="3380013"/>
        </p:xfrm>
        <a:graphic>
          <a:graphicData uri="http://schemas.openxmlformats.org/drawingml/2006/table">
            <a:tbl>
              <a:tblPr firstRow="1" firstCol="1" bandRow="1"/>
              <a:tblGrid>
                <a:gridCol w="851719">
                  <a:extLst>
                    <a:ext uri="{9D8B030D-6E8A-4147-A177-3AD203B41FA5}">
                      <a16:colId xmlns:a16="http://schemas.microsoft.com/office/drawing/2014/main" val="2796623427"/>
                    </a:ext>
                  </a:extLst>
                </a:gridCol>
                <a:gridCol w="2447010">
                  <a:extLst>
                    <a:ext uri="{9D8B030D-6E8A-4147-A177-3AD203B41FA5}">
                      <a16:colId xmlns:a16="http://schemas.microsoft.com/office/drawing/2014/main" val="1504594320"/>
                    </a:ext>
                  </a:extLst>
                </a:gridCol>
                <a:gridCol w="894057">
                  <a:extLst>
                    <a:ext uri="{9D8B030D-6E8A-4147-A177-3AD203B41FA5}">
                      <a16:colId xmlns:a16="http://schemas.microsoft.com/office/drawing/2014/main" val="286468731"/>
                    </a:ext>
                  </a:extLst>
                </a:gridCol>
                <a:gridCol w="830553">
                  <a:extLst>
                    <a:ext uri="{9D8B030D-6E8A-4147-A177-3AD203B41FA5}">
                      <a16:colId xmlns:a16="http://schemas.microsoft.com/office/drawing/2014/main" val="817328960"/>
                    </a:ext>
                  </a:extLst>
                </a:gridCol>
              </a:tblGrid>
              <a:tr h="664328"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Priority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Product Backlog Items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User Story ID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Estimate (Hours)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193714"/>
                  </a:ext>
                </a:extLst>
              </a:tr>
              <a:tr h="41662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08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Customer feedbacks and inquiry handling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J02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i="0" u="none" strike="noStrike" dirty="0">
                          <a:effectLst/>
                          <a:latin typeface="Calibri" panose="020F0502020204030204" pitchFamily="34" charset="0"/>
                          <a:cs typeface="Iskoola Pota" panose="020B0502040204020203" pitchFamily="34" charset="0"/>
                        </a:rPr>
                        <a:t>89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126811"/>
                  </a:ext>
                </a:extLst>
              </a:tr>
              <a:tr h="664328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function for view all customer feedbacks and inquiries (Handle by the administrators)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cs typeface="Iskoola Pota" panose="020B0502040204020203" pitchFamily="34" charset="0"/>
                        </a:rPr>
                        <a:t>29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338674"/>
                  </a:ext>
                </a:extLst>
              </a:tr>
              <a:tr h="1258656"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Implement and design searching IU for filter customer feedbacks and generate a report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Iskoola Pota" panose="020B0502040204020203" pitchFamily="34" charset="0"/>
                        </a:rPr>
                        <a:t> </a:t>
                      </a:r>
                      <a:endParaRPr lang="en-US" sz="2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0" i="0" u="none" strike="noStrike" dirty="0">
                          <a:effectLst/>
                          <a:latin typeface="Calibri" panose="020F0502020204030204" pitchFamily="34" charset="0"/>
                          <a:cs typeface="Iskoola Pota" panose="020B0502040204020203" pitchFamily="34" charset="0"/>
                        </a:rPr>
                        <a:t>60</a:t>
                      </a:r>
                      <a:endParaRPr lang="en-US" sz="2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404" marR="79404" marT="1102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728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20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8933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6573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CFFE-1824-4922-ABA9-DEA321F8A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27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Drug stock handling</a:t>
            </a:r>
            <a:br>
              <a:rPr lang="en-US" dirty="0">
                <a:latin typeface="Bahnschrift" panose="020B0502040204020203" pitchFamily="34" charset="0"/>
              </a:rPr>
            </a:br>
            <a:br>
              <a:rPr lang="en-US" i="1" dirty="0"/>
            </a:br>
            <a:r>
              <a:rPr lang="en-US" sz="2800" dirty="0"/>
              <a:t>IT20200206:-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User Story 1</a:t>
            </a:r>
          </a:p>
          <a:p>
            <a:pPr marL="1087438" lvl="2" indent="-173038"/>
            <a:r>
              <a:rPr lang="en-US" sz="2000" dirty="0">
                <a:latin typeface="Consolas" panose="020B0609020204030204" pitchFamily="49" charset="0"/>
              </a:rPr>
              <a:t>As a stock handler I want to manage drug stock in the system so that I can efficiently maintain the drug supplies for the system in time.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/>
              <a:t>User Story 2</a:t>
            </a:r>
          </a:p>
          <a:p>
            <a:pPr marL="1087438" lvl="2" indent="-173038"/>
            <a:r>
              <a:rPr lang="en-US" sz="2000" dirty="0">
                <a:latin typeface="Consolas" panose="020B0609020204030204" pitchFamily="49" charset="0"/>
              </a:rPr>
              <a:t>As a System owner I want to analyze stock details so that I can get a clear idea about available and unavailable stocks at a specific time.</a:t>
            </a:r>
          </a:p>
        </p:txBody>
      </p:sp>
    </p:spTree>
    <p:extLst>
      <p:ext uri="{BB962C8B-B14F-4D97-AF65-F5344CB8AC3E}">
        <p14:creationId xmlns:p14="http://schemas.microsoft.com/office/powerpoint/2010/main" val="339201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Purchase an item</a:t>
            </a:r>
            <a:br>
              <a:rPr lang="en-US" dirty="0">
                <a:latin typeface="Engravers MT" panose="02090707080505020304" pitchFamily="18" charset="0"/>
              </a:rPr>
            </a:br>
            <a:br>
              <a:rPr lang="en-US" i="1" dirty="0"/>
            </a:br>
            <a:r>
              <a:rPr lang="en-US" sz="2800" dirty="0"/>
              <a:t>IT20191788:-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6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1</a:t>
            </a:r>
          </a:p>
          <a:p>
            <a:pPr marL="1087438" lvl="2" indent="-173038"/>
            <a:r>
              <a:rPr lang="en-US" sz="2000" dirty="0">
                <a:latin typeface="Consolas" panose="020B0609020204030204" pitchFamily="49" charset="0"/>
              </a:rPr>
              <a:t>As a customer I want to purchase items from the online application so that I can fulfill my drug requirements.</a:t>
            </a:r>
          </a:p>
          <a:p>
            <a:pPr marL="914400" lvl="2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2</a:t>
            </a:r>
          </a:p>
          <a:p>
            <a:pPr marL="1087438" lvl="2" indent="-173038"/>
            <a:r>
              <a:rPr lang="en-US" sz="2000" dirty="0">
                <a:latin typeface="Consolas" panose="020B0609020204030204" pitchFamily="49" charset="0"/>
              </a:rPr>
              <a:t>As a customer I want to search products through the system UI so that I can easily find the product I’m looking for.</a:t>
            </a:r>
          </a:p>
          <a:p>
            <a:pPr lvl="2"/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8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Drug item reservation</a:t>
            </a:r>
            <a:br>
              <a:rPr lang="en-US" sz="2500" dirty="0">
                <a:latin typeface="Book Antiqua" panose="02040602050305030304" pitchFamily="18" charset="0"/>
              </a:rPr>
            </a:br>
            <a:br>
              <a:rPr lang="en-US" sz="2500" i="1" dirty="0"/>
            </a:br>
            <a:r>
              <a:rPr lang="en-US" sz="2800" dirty="0"/>
              <a:t>IT20189594:-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1</a:t>
            </a:r>
          </a:p>
          <a:p>
            <a:pPr marL="1087438" lvl="2" indent="-173038"/>
            <a:r>
              <a:rPr lang="en-US" sz="2000" dirty="0">
                <a:latin typeface="Consolas" panose="020B0609020204030204" pitchFamily="49" charset="0"/>
              </a:rPr>
              <a:t>As a customer I want to upload my drug prescription to the application so that I can easily purchase my drugs recommended by the Doctor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2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As a admin I want to access customers uploaded prescription so that I can verify prescription and deliver suitable drugs for the customer.</a:t>
            </a:r>
            <a:endParaRPr lang="en-US" sz="2000" b="1" dirty="0">
              <a:latin typeface="Consolas" panose="020B0609020204030204" pitchFamily="49" charset="0"/>
            </a:endParaRPr>
          </a:p>
          <a:p>
            <a:pPr lvl="2"/>
            <a:endParaRPr lang="en-US" b="1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8041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Access purchase history</a:t>
            </a:r>
            <a:br>
              <a:rPr lang="en-US" dirty="0">
                <a:latin typeface="Bahnschrift" panose="020B0502040204020203" pitchFamily="34" charset="0"/>
              </a:rPr>
            </a:br>
            <a:br>
              <a:rPr lang="en-US" sz="2800" i="1" dirty="0"/>
            </a:br>
            <a:r>
              <a:rPr lang="en-US" sz="2800" dirty="0"/>
              <a:t>IT20187132:-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1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As a customer I want to access my purchase history so that I can easily reorder my previous drug items again.</a:t>
            </a:r>
            <a:endParaRPr lang="en-US" sz="2000" b="1" dirty="0"/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 startAt="2"/>
            </a:pPr>
            <a:r>
              <a:rPr lang="en-US" b="1" dirty="0"/>
              <a:t>User Story 2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As admin I want to access transaction history of an individual customer so that I can easily handle customer inquiries.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75671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205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Item delivering</a:t>
            </a:r>
            <a:br>
              <a:rPr lang="en-US" sz="2700" dirty="0">
                <a:latin typeface="Bahnschrift" panose="020B0502040204020203" pitchFamily="34" charset="0"/>
              </a:rPr>
            </a:br>
            <a:br>
              <a:rPr lang="en-US" sz="2700" i="1" dirty="0"/>
            </a:br>
            <a:r>
              <a:rPr lang="en-US" sz="2800" dirty="0"/>
              <a:t>IT20124076:-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1</a:t>
            </a:r>
          </a:p>
          <a:p>
            <a:pPr marL="1087438" lvl="2" indent="-173038"/>
            <a:r>
              <a:rPr lang="en-US" sz="2200" dirty="0">
                <a:latin typeface="Consolas" panose="020B0609020204030204" pitchFamily="49" charset="0"/>
              </a:rPr>
              <a:t>As an admin I want to get customers delivery information so that I can successfully deliver the packages to the customer's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2</a:t>
            </a:r>
          </a:p>
          <a:p>
            <a:pPr lvl="2"/>
            <a:r>
              <a:rPr lang="en-US" sz="2200" dirty="0">
                <a:latin typeface="Consolas" panose="020B0609020204030204" pitchFamily="49" charset="0"/>
              </a:rPr>
              <a:t>As an admin I want to correctly sort out delivery information so that I can efficiently and quickly deliver items to the customer.(Economically Beneficially)</a:t>
            </a:r>
          </a:p>
        </p:txBody>
      </p:sp>
    </p:spTree>
    <p:extLst>
      <p:ext uri="{BB962C8B-B14F-4D97-AF65-F5344CB8AC3E}">
        <p14:creationId xmlns:p14="http://schemas.microsoft.com/office/powerpoint/2010/main" val="105280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647" y="804519"/>
            <a:ext cx="3241820" cy="443136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Manage Customer Inquiries and Feedbacks</a:t>
            </a:r>
            <a:br>
              <a:rPr lang="en-US" dirty="0">
                <a:latin typeface="Bahnschrift" panose="020B0502040204020203" pitchFamily="34" charset="0"/>
              </a:rPr>
            </a:br>
            <a:br>
              <a:rPr lang="en-US" sz="3000" i="1" dirty="0"/>
            </a:br>
            <a:r>
              <a:rPr lang="en-US" sz="2800" dirty="0"/>
              <a:t>IT20148454:-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863" y="804520"/>
            <a:ext cx="6102559" cy="4431359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1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As a customer I want to leave a feedback or inquiries so that I can except a Quality service from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User Story 2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</a:rPr>
              <a:t>As an Administrator I want to access the users' feedbacks so that I can further improve our service. </a:t>
            </a:r>
          </a:p>
        </p:txBody>
      </p:sp>
    </p:spTree>
    <p:extLst>
      <p:ext uri="{BB962C8B-B14F-4D97-AF65-F5344CB8AC3E}">
        <p14:creationId xmlns:p14="http://schemas.microsoft.com/office/powerpoint/2010/main" val="2529555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254</TotalTime>
  <Words>2377</Words>
  <Application>Microsoft Office PowerPoint</Application>
  <PresentationFormat>Widescreen</PresentationFormat>
  <Paragraphs>575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Bahnschrift</vt:lpstr>
      <vt:lpstr>Book Antiqua</vt:lpstr>
      <vt:lpstr>Calibri</vt:lpstr>
      <vt:lpstr>Consolas</vt:lpstr>
      <vt:lpstr>Engravers MT</vt:lpstr>
      <vt:lpstr>FreesiaUPC</vt:lpstr>
      <vt:lpstr>Rockwell</vt:lpstr>
      <vt:lpstr>Times New Roman</vt:lpstr>
      <vt:lpstr>Tunga</vt:lpstr>
      <vt:lpstr>Gallery</vt:lpstr>
      <vt:lpstr>Online Pharmaceutical Ordering System For HealthyMart Pharmacy</vt:lpstr>
      <vt:lpstr>Customer handling  IT20129576:-</vt:lpstr>
      <vt:lpstr>Admin access  IT20126292:-</vt:lpstr>
      <vt:lpstr>Drug stock handling  IT20200206:-</vt:lpstr>
      <vt:lpstr>Purchase an item  IT20191788:-</vt:lpstr>
      <vt:lpstr>Drug item reservation  IT20189594:-</vt:lpstr>
      <vt:lpstr>Access purchase history  IT20187132:-</vt:lpstr>
      <vt:lpstr>Item delivering  IT20124076:-</vt:lpstr>
      <vt:lpstr>Manage Customer Inquiries and Feedbacks  IT20148454:-</vt:lpstr>
      <vt:lpstr>Product Backlog </vt:lpstr>
      <vt:lpstr>PowerPoint Presentation</vt:lpstr>
      <vt:lpstr>PowerPoint Presentation</vt:lpstr>
      <vt:lpstr>PowerPoint Presentation</vt:lpstr>
      <vt:lpstr>Sprint Backlog First Sprint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Sprint Backlog Second Sprint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Pharmaceutical Ordering System For HealthyMart Pharmacy</dc:title>
  <dc:creator>Jayawardana J. K. M. D. T. it20129576</dc:creator>
  <cp:lastModifiedBy>Silva K.V. it20126292</cp:lastModifiedBy>
  <cp:revision>17</cp:revision>
  <dcterms:created xsi:type="dcterms:W3CDTF">2021-07-22T10:46:52Z</dcterms:created>
  <dcterms:modified xsi:type="dcterms:W3CDTF">2021-07-25T21:24:40Z</dcterms:modified>
</cp:coreProperties>
</file>