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10287000" cx="18288000"/>
  <p:notesSz cx="6858000" cy="9144000"/>
  <p:embeddedFontLst>
    <p:embeddedFont>
      <p:font typeface="Inter SemiBold"/>
      <p:regular r:id="rId77"/>
      <p:bold r:id="rId78"/>
    </p:embeddedFont>
    <p:embeddedFont>
      <p:font typeface="Inter"/>
      <p:bold r:id="rId79"/>
    </p:embeddedFont>
    <p:embeddedFont>
      <p:font typeface="Lato"/>
      <p:regular r:id="rId80"/>
      <p:bold r:id="rId81"/>
      <p:italic r:id="rId82"/>
      <p:boldItalic r:id="rId83"/>
    </p:embeddedFont>
    <p:embeddedFont>
      <p:font typeface="Lilita One"/>
      <p:regular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4E7BE-7780-4A3A-807F-95B371520B81}">
  <a:tblStyle styleId="{EC54E7BE-7780-4A3A-807F-95B371520B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9B3A88-4E3D-4704-9225-55C575843C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84" Type="http://schemas.openxmlformats.org/officeDocument/2006/relationships/font" Target="fonts/LilitaOne-regular.fntdata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21" Type="http://schemas.openxmlformats.org/officeDocument/2006/relationships/slide" Target="slides/slide15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74" Type="http://schemas.openxmlformats.org/officeDocument/2006/relationships/slide" Target="slides/slide68.xml"/><Relationship Id="rId32" Type="http://schemas.openxmlformats.org/officeDocument/2006/relationships/slide" Target="slides/slide26.xml"/><Relationship Id="rId79" Type="http://schemas.openxmlformats.org/officeDocument/2006/relationships/font" Target="fonts/Inter-bold.fntdata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11" Type="http://schemas.openxmlformats.org/officeDocument/2006/relationships/slide" Target="slides/slide5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77" Type="http://schemas.openxmlformats.org/officeDocument/2006/relationships/font" Target="fonts/InterSemiBold-regular.fntdata"/><Relationship Id="rId35" Type="http://schemas.openxmlformats.org/officeDocument/2006/relationships/slide" Target="slides/slide29.xml"/><Relationship Id="rId64" Type="http://schemas.openxmlformats.org/officeDocument/2006/relationships/slide" Target="slides/slide58.xml"/><Relationship Id="rId22" Type="http://schemas.openxmlformats.org/officeDocument/2006/relationships/slide" Target="slides/slide16.xml"/><Relationship Id="rId69" Type="http://schemas.openxmlformats.org/officeDocument/2006/relationships/slide" Target="slides/slide63.xml"/><Relationship Id="rId27" Type="http://schemas.openxmlformats.org/officeDocument/2006/relationships/slide" Target="slides/slide21.xml"/><Relationship Id="rId56" Type="http://schemas.openxmlformats.org/officeDocument/2006/relationships/slide" Target="slides/slide50.xml"/><Relationship Id="rId14" Type="http://schemas.openxmlformats.org/officeDocument/2006/relationships/slide" Target="slides/slide8.xml"/><Relationship Id="rId80" Type="http://schemas.openxmlformats.org/officeDocument/2006/relationships/font" Target="fonts/Lato-regular.fntdata"/><Relationship Id="rId8" Type="http://schemas.openxmlformats.org/officeDocument/2006/relationships/slide" Target="slides/slide2.xml"/><Relationship Id="rId72" Type="http://schemas.openxmlformats.org/officeDocument/2006/relationships/slide" Target="slides/slide66.xml"/><Relationship Id="rId51" Type="http://schemas.openxmlformats.org/officeDocument/2006/relationships/slide" Target="slides/slide45.xml"/><Relationship Id="rId85" Type="http://schemas.openxmlformats.org/officeDocument/2006/relationships/customXml" Target="../customXml/item1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67" Type="http://schemas.openxmlformats.org/officeDocument/2006/relationships/slide" Target="slides/slide61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59" Type="http://schemas.openxmlformats.org/officeDocument/2006/relationships/slide" Target="slides/slide53.xml"/><Relationship Id="rId17" Type="http://schemas.openxmlformats.org/officeDocument/2006/relationships/slide" Target="slides/slide11.xml"/><Relationship Id="rId83" Type="http://schemas.openxmlformats.org/officeDocument/2006/relationships/font" Target="fonts/Lato-boldItalic.fntdata"/><Relationship Id="rId41" Type="http://schemas.openxmlformats.org/officeDocument/2006/relationships/slide" Target="slides/slide35.xml"/><Relationship Id="rId75" Type="http://schemas.openxmlformats.org/officeDocument/2006/relationships/slide" Target="slides/slide69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20" Type="http://schemas.openxmlformats.org/officeDocument/2006/relationships/slide" Target="slides/slide14.xml"/><Relationship Id="rId54" Type="http://schemas.openxmlformats.org/officeDocument/2006/relationships/slide" Target="slides/slide4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slide" Target="slides/slide51.xml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81" Type="http://schemas.openxmlformats.org/officeDocument/2006/relationships/font" Target="fonts/Lato-bold.fntdata"/><Relationship Id="rId73" Type="http://schemas.openxmlformats.org/officeDocument/2006/relationships/slide" Target="slides/slide67.xml"/><Relationship Id="rId31" Type="http://schemas.openxmlformats.org/officeDocument/2006/relationships/slide" Target="slides/slide25.xml"/><Relationship Id="rId78" Type="http://schemas.openxmlformats.org/officeDocument/2006/relationships/font" Target="fonts/InterSemiBold-bold.fntdata"/><Relationship Id="rId65" Type="http://schemas.openxmlformats.org/officeDocument/2006/relationships/slide" Target="slides/slide59.xml"/><Relationship Id="rId60" Type="http://schemas.openxmlformats.org/officeDocument/2006/relationships/slide" Target="slides/slide54.xml"/><Relationship Id="rId52" Type="http://schemas.openxmlformats.org/officeDocument/2006/relationships/slide" Target="slides/slide46.xml"/><Relationship Id="rId10" Type="http://schemas.openxmlformats.org/officeDocument/2006/relationships/slide" Target="slides/slide4.xml"/><Relationship Id="rId86" Type="http://schemas.openxmlformats.org/officeDocument/2006/relationships/customXml" Target="../customXml/item2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39" Type="http://schemas.openxmlformats.org/officeDocument/2006/relationships/slide" Target="slides/slide3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76" Type="http://schemas.openxmlformats.org/officeDocument/2006/relationships/slide" Target="slides/slide70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24" Type="http://schemas.openxmlformats.org/officeDocument/2006/relationships/slide" Target="slides/slide18.xml"/><Relationship Id="rId87" Type="http://schemas.openxmlformats.org/officeDocument/2006/relationships/customXml" Target="../customXml/item3.xml"/><Relationship Id="rId82" Type="http://schemas.openxmlformats.org/officeDocument/2006/relationships/font" Target="fonts/Lato-italic.fntdata"/><Relationship Id="rId61" Type="http://schemas.openxmlformats.org/officeDocument/2006/relationships/slide" Target="slides/slide5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68ff0f0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268ff0f01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9cb5c2b57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f9cb5c2b57_2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9cb5c2b57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f9cb5c2b57_2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9cb5c2b57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f9cb5c2b57_2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9cb5c2b57_2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9cb5c2b57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9cb5c2b57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f9cb5c2b57_2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9cb5c2b57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f9cb5c2b57_2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9cb5c2b57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f9cb5c2b57_2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f9cb5c2b57_2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f9cb5c2b57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9cb5c2b57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f9cb5c2b57_2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9cb5c2b57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f9cb5c2b57_2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f9cb5c2b57_2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f9cb5c2b57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9cb5c2b57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f9cb5c2b57_2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9cb5c2b57_2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9cb5c2b57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9cb5c2b57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f9cb5c2b57_2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f9cb5c2b57_2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f9cb5c2b57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9cb5c2b5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1f9cb5c2b57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f9cb5c2b57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1f9cb5c2b57_1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f9cb5c2b5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f9cb5c2b57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f9cb5c2b57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f9cb5c2b5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f9cb5c2b57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f9cb5c2b57_1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f9cb5c2b57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f9cb5c2b57_1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f9cb5c2b57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1f9cb5c2b57_1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f9cb5c2b57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1f9cb5c2b57_1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9cb5c2b57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f9cb5c2b57_1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f9cb5c2b57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f9cb5c2b57_1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f9cb5c2b57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1f9cb5c2b57_1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f9cb5c2b57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1f9cb5c2b57_1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f9cb5c2b57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1f9cb5c2b57_1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f9cb5c2b57_1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f9cb5c2b57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9cb5c2b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9cb5c2b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f9cb5c2b5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f9cb5c2b57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f9cb5c2b57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1f9cb5c2b57_6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f9cb5c2b57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1f9cb5c2b57_6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f9cb5c2b57_6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f9cb5c2b57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f9cb5c2b57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1f9cb5c2b57_6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f9cb5c2b57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1f9cb5c2b57_6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f9cb5c2b57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1f9cb5c2b57_6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f9cb5c2b57_6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f9cb5c2b57_6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3f5b6914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23f5b69141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f9cb5c2b57_6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f9cb5c2b57_6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f9cb5c2b57_6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1f9cb5c2b57_6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f9cb5c2b57_6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f9cb5c2b57_6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f9cb5c2b57_6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1f9cb5c2b57_6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f9cb5c2b57_6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f9cb5c2b57_6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f9cb5c2b57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1f9cb5c2b57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f9cb5c2b57_3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f9cb5c2b57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9cb5c2b5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9cb5c2b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f9cb5c2b57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g1f9cb5c2b57_3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f9cb5c2b57_3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f9cb5c2b57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3f5b6914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g23f5b691417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f9cb5c2b57_3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f9cb5c2b57_3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f9cb5c2b57_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g1f9cb5c2b57_3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f9cb5c2b57_3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f9cb5c2b57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f9cb5c2b57_3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g1f9cb5c2b57_3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f9cb5c2b57_3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f9cb5c2b57_3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f9cb5c2b57_7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f9cb5c2b57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dfc8160e3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g1dfc8160e38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dfc8160e3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g1dfc8160e38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9cb5c2b5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f9cb5c2b57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9cb5c2b57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9cb5c2b5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35.png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3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3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7999"/>
          </a:blip>
          <a:srcRect b="0" l="0" r="0" t="0"/>
          <a:stretch/>
        </p:blipFill>
        <p:spPr>
          <a:xfrm rot="5400000">
            <a:off x="7661765" y="-548487"/>
            <a:ext cx="15176341" cy="12515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0" y="-144661"/>
            <a:ext cx="3086100" cy="10431661"/>
            <a:chOff x="0" y="-38100"/>
            <a:chExt cx="812800" cy="2747433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88" name="Google Shape;88;p13"/>
          <p:cNvGraphicFramePr/>
          <p:nvPr/>
        </p:nvGraphicFramePr>
        <p:xfrm>
          <a:off x="1547682" y="6730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{EC54E7BE-7780-4A3A-807F-95B371520B81}</a:tableStyleId>
              </a:tblPr>
              <a:tblGrid>
                <a:gridCol w="2237075"/>
                <a:gridCol w="7070050"/>
              </a:tblGrid>
              <a:tr h="842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4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C6AD5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PRESENTED BY</a:t>
                      </a:r>
                      <a:endParaRPr sz="11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TMP-23-081</a:t>
                      </a:r>
                      <a:endParaRPr sz="11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C6AD5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PRESENTED ON</a:t>
                      </a:r>
                      <a:endParaRPr sz="11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27/03/2023</a:t>
                      </a:r>
                      <a:endParaRPr sz="11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9" name="Google Shape;89;p13"/>
          <p:cNvGrpSpPr/>
          <p:nvPr/>
        </p:nvGrpSpPr>
        <p:grpSpPr>
          <a:xfrm>
            <a:off x="1657020" y="1232466"/>
            <a:ext cx="4112440" cy="491544"/>
            <a:chOff x="0" y="0"/>
            <a:chExt cx="5483253" cy="655392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1156953" y="66519"/>
              <a:ext cx="43263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1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TMP-23-081</a:t>
              </a:r>
              <a:endParaRPr/>
            </a:p>
          </p:txBody>
        </p:sp>
        <p:pic>
          <p:nvPicPr>
            <p:cNvPr id="91" name="Google Shape;9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94702" cy="6553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1390157" y="2328037"/>
            <a:ext cx="152649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Improving Cognitive Independence of Dementia Patients Using Machine Learning Enabled Mobile Application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 rot="5400000">
            <a:off x="-4538106" y="4549001"/>
            <a:ext cx="10250206" cy="1174005"/>
          </a:xfrm>
          <a:custGeom>
            <a:rect b="b" l="l" r="r" t="t"/>
            <a:pathLst>
              <a:path extrusionOk="0" h="1745732" w="7400871">
                <a:moveTo>
                  <a:pt x="46523" y="0"/>
                </a:moveTo>
                <a:lnTo>
                  <a:pt x="7354348" y="0"/>
                </a:lnTo>
                <a:cubicBezTo>
                  <a:pt x="7380042" y="0"/>
                  <a:pt x="7400871" y="20829"/>
                  <a:pt x="7400871" y="46523"/>
                </a:cubicBezTo>
                <a:lnTo>
                  <a:pt x="7400871" y="1699210"/>
                </a:lnTo>
                <a:cubicBezTo>
                  <a:pt x="7400871" y="1724903"/>
                  <a:pt x="7380042" y="1745732"/>
                  <a:pt x="7354348" y="1745732"/>
                </a:cubicBezTo>
                <a:lnTo>
                  <a:pt x="46523" y="1745732"/>
                </a:lnTo>
                <a:cubicBezTo>
                  <a:pt x="20829" y="1745732"/>
                  <a:pt x="0" y="1724903"/>
                  <a:pt x="0" y="1699210"/>
                </a:cubicBezTo>
                <a:lnTo>
                  <a:pt x="0" y="46523"/>
                </a:lnTo>
                <a:cubicBezTo>
                  <a:pt x="0" y="20829"/>
                  <a:pt x="20829" y="0"/>
                  <a:pt x="46523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1028700" y="6219729"/>
            <a:ext cx="53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2659425" y="595950"/>
            <a:ext cx="8938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Kachchakaduwa </a:t>
            </a:r>
            <a:r>
              <a:rPr b="1" lang="en-US" sz="6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E.U</a:t>
            </a:r>
            <a:endParaRPr b="1" sz="6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2899425" y="3429000"/>
            <a:ext cx="7666200" cy="5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Providing a smart solution for wandering behaviour of dementia patients by inventing an IoT device to track locations while establishing safe zones and analyzing their movement patterns for future predictions.</a:t>
            </a:r>
            <a:endParaRPr sz="2700">
              <a:solidFill>
                <a:srgbClr val="D75B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8763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12515475" y="2366950"/>
            <a:ext cx="4983300" cy="73515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1174000" y="18450"/>
            <a:ext cx="197400" cy="102501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24" y="93510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2981625" y="1777550"/>
            <a:ext cx="68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2416825" y="561450"/>
            <a:ext cx="5193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2829725" y="1846600"/>
            <a:ext cx="95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BSc (Hons) in Information Technology (Specialization in Data Science)</a:t>
            </a:r>
            <a:endParaRPr b="1" sz="1800"/>
          </a:p>
        </p:txBody>
      </p:sp>
      <p:sp>
        <p:nvSpPr>
          <p:cNvPr id="221" name="Google Shape;221;p22"/>
          <p:cNvSpPr txBox="1"/>
          <p:nvPr/>
        </p:nvSpPr>
        <p:spPr>
          <a:xfrm>
            <a:off x="4827050" y="9664575"/>
            <a:ext cx="812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5800" y="2649388"/>
            <a:ext cx="4522651" cy="678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 rot="5400000">
            <a:off x="15025315" y="6168329"/>
            <a:ext cx="6071311" cy="500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-180900"/>
            <a:ext cx="12659050" cy="10467899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80900"/>
            <a:ext cx="2950325" cy="104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2294225" y="3774350"/>
            <a:ext cx="8642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b="1" sz="96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648975" y="8591000"/>
            <a:ext cx="544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191989" y="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283329" y="-1185153"/>
            <a:ext cx="4584141" cy="50070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/>
          <p:nvPr/>
        </p:nvSpPr>
        <p:spPr>
          <a:xfrm>
            <a:off x="4333400" y="4284226"/>
            <a:ext cx="9621208" cy="4421459"/>
          </a:xfrm>
          <a:custGeom>
            <a:rect b="b" l="l" r="r" t="t"/>
            <a:pathLst>
              <a:path extrusionOk="0" h="2600858" w="8628886">
                <a:moveTo>
                  <a:pt x="39902" y="0"/>
                </a:moveTo>
                <a:lnTo>
                  <a:pt x="8588985" y="0"/>
                </a:lnTo>
                <a:cubicBezTo>
                  <a:pt x="8599567" y="0"/>
                  <a:pt x="8609716" y="4204"/>
                  <a:pt x="8617200" y="11687"/>
                </a:cubicBezTo>
                <a:cubicBezTo>
                  <a:pt x="8624683" y="19170"/>
                  <a:pt x="8628886" y="29319"/>
                  <a:pt x="8628886" y="39902"/>
                </a:cubicBezTo>
                <a:lnTo>
                  <a:pt x="8628886" y="2560956"/>
                </a:lnTo>
                <a:cubicBezTo>
                  <a:pt x="8628886" y="2571538"/>
                  <a:pt x="8624683" y="2581688"/>
                  <a:pt x="8617200" y="2589171"/>
                </a:cubicBezTo>
                <a:cubicBezTo>
                  <a:pt x="8609716" y="2596654"/>
                  <a:pt x="8599567" y="2600858"/>
                  <a:pt x="8588985" y="2600858"/>
                </a:cubicBezTo>
                <a:lnTo>
                  <a:pt x="39902" y="2600858"/>
                </a:lnTo>
                <a:cubicBezTo>
                  <a:pt x="29319" y="2600858"/>
                  <a:pt x="19170" y="2596654"/>
                  <a:pt x="11687" y="2589171"/>
                </a:cubicBezTo>
                <a:cubicBezTo>
                  <a:pt x="4204" y="2581688"/>
                  <a:pt x="0" y="2571538"/>
                  <a:pt x="0" y="2560956"/>
                </a:cubicBezTo>
                <a:lnTo>
                  <a:pt x="0" y="39902"/>
                </a:lnTo>
                <a:cubicBezTo>
                  <a:pt x="0" y="29319"/>
                  <a:pt x="4204" y="19170"/>
                  <a:pt x="11687" y="11687"/>
                </a:cubicBezTo>
                <a:cubicBezTo>
                  <a:pt x="19170" y="4204"/>
                  <a:pt x="29319" y="0"/>
                  <a:pt x="39902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Research area?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Impact </a:t>
            </a: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of Wandering on Dementia Patients and Their Caregivers.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Why it’s needed for this research?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242" name="Google Shape;242;p24"/>
          <p:cNvSpPr txBox="1"/>
          <p:nvPr/>
        </p:nvSpPr>
        <p:spPr>
          <a:xfrm>
            <a:off x="6323500" y="1007125"/>
            <a:ext cx="653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Background</a:t>
            </a:r>
            <a:endParaRPr b="1" sz="7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3510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3760250" y="9664575"/>
            <a:ext cx="919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/>
        </p:nvSpPr>
        <p:spPr>
          <a:xfrm>
            <a:off x="5814500" y="931725"/>
            <a:ext cx="845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Research </a:t>
            </a:r>
            <a:r>
              <a:rPr b="1" lang="en-US" sz="7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Gap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8550" y="4827075"/>
            <a:ext cx="4523619" cy="3540197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cxnSp>
        <p:nvCxnSpPr>
          <p:cNvPr id="251" name="Google Shape;251;p25"/>
          <p:cNvCxnSpPr/>
          <p:nvPr/>
        </p:nvCxnSpPr>
        <p:spPr>
          <a:xfrm>
            <a:off x="2744650" y="2335775"/>
            <a:ext cx="12614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5"/>
          <p:cNvCxnSpPr/>
          <p:nvPr/>
        </p:nvCxnSpPr>
        <p:spPr>
          <a:xfrm>
            <a:off x="8507975" y="2357525"/>
            <a:ext cx="0" cy="84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5" y="9450825"/>
            <a:ext cx="3295825" cy="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/>
          <p:nvPr/>
        </p:nvSpPr>
        <p:spPr>
          <a:xfrm>
            <a:off x="6200150" y="4827075"/>
            <a:ext cx="5036285" cy="3540197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255" name="Google Shape;255;p25"/>
          <p:cNvSpPr/>
          <p:nvPr/>
        </p:nvSpPr>
        <p:spPr>
          <a:xfrm>
            <a:off x="12665825" y="4950575"/>
            <a:ext cx="4523619" cy="341727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256" name="Google Shape;256;p25"/>
          <p:cNvSpPr txBox="1"/>
          <p:nvPr/>
        </p:nvSpPr>
        <p:spPr>
          <a:xfrm>
            <a:off x="1210050" y="4950575"/>
            <a:ext cx="356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Inter"/>
                <a:ea typeface="Inter"/>
                <a:cs typeface="Inter"/>
                <a:sym typeface="Inter"/>
              </a:rPr>
              <a:t>IoT-Based Wearable Devices for Patients Suffering from Alzheimer Disease [1]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12665650" y="4950575"/>
            <a:ext cx="4523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Real-time Location Tracker for Critical Health Patient using Arduino, GPS Neo6m and GSM Sim800L in Health Care </a:t>
            </a: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[3]</a:t>
            </a:r>
            <a:endParaRPr b="1" sz="30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6600175" y="5119575"/>
            <a:ext cx="4241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iWander: An Android Application for Dementia Patients [2]</a:t>
            </a:r>
            <a:endParaRPr b="1" sz="30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1254850" y="3183875"/>
            <a:ext cx="2979600" cy="12831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Inter"/>
                <a:ea typeface="Inter"/>
                <a:cs typeface="Inter"/>
                <a:sym typeface="Inter"/>
              </a:rPr>
              <a:t>Research A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60" name="Google Shape;260;p25"/>
          <p:cNvCxnSpPr/>
          <p:nvPr/>
        </p:nvCxnSpPr>
        <p:spPr>
          <a:xfrm>
            <a:off x="2744650" y="2335775"/>
            <a:ext cx="0" cy="84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5"/>
          <p:cNvCxnSpPr/>
          <p:nvPr/>
        </p:nvCxnSpPr>
        <p:spPr>
          <a:xfrm>
            <a:off x="15358750" y="2335775"/>
            <a:ext cx="0" cy="84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5"/>
          <p:cNvSpPr/>
          <p:nvPr/>
        </p:nvSpPr>
        <p:spPr>
          <a:xfrm>
            <a:off x="7018175" y="3183875"/>
            <a:ext cx="2979600" cy="12831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Inter"/>
                <a:ea typeface="Inter"/>
                <a:cs typeface="Inter"/>
                <a:sym typeface="Inter"/>
              </a:rPr>
              <a:t>Research B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13868950" y="3183875"/>
            <a:ext cx="2979600" cy="12831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Inter"/>
                <a:ea typeface="Inter"/>
                <a:cs typeface="Inter"/>
                <a:sym typeface="Inter"/>
              </a:rPr>
              <a:t>Research C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3531650" y="9664575"/>
            <a:ext cx="941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6"/>
          <p:cNvGraphicFramePr/>
          <p:nvPr/>
        </p:nvGraphicFramePr>
        <p:xfrm>
          <a:off x="3063425" y="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{1D9B3A88-4E3D-4704-9225-55C575843CC7}</a:tableStyleId>
              </a:tblPr>
              <a:tblGrid>
                <a:gridCol w="7419850"/>
                <a:gridCol w="1400950"/>
                <a:gridCol w="1302650"/>
                <a:gridCol w="1281850"/>
                <a:gridCol w="1545250"/>
              </a:tblGrid>
              <a:tr h="11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 </a:t>
                      </a:r>
                      <a:r>
                        <a:rPr lang="en-US" sz="62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</a:t>
                      </a:r>
                      <a:r>
                        <a:rPr b="1" lang="en-US" sz="3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B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 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Solution</a:t>
                      </a:r>
                      <a:endParaRPr b="1" sz="2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</a:tr>
              <a:tr h="155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</a:t>
                      </a: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rack the current location of the patient and monitor movement and speed constantly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Establish safe zones and change them according to the whereabouts at the time by caregivers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Analyze patient’s historical records and predict future movements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Bidirectional communication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Alerting and alarming system for emergencies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Show the current date, time and weather whenever the patient needs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775" y="1423225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0288" y="1366450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350" y="1423225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213" y="29740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21510" l="0" r="0" t="-21510"/>
          <a:stretch/>
        </p:blipFill>
        <p:spPr>
          <a:xfrm>
            <a:off x="14742013" y="43611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013" y="5906988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338" y="7299088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338" y="85579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250" y="587751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25" y="3030838"/>
            <a:ext cx="740100" cy="79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/>
          <p:nvPr/>
        </p:nvSpPr>
        <p:spPr>
          <a:xfrm>
            <a:off x="32900" y="-8225"/>
            <a:ext cx="7401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822300" y="-8225"/>
            <a:ext cx="222000" cy="103365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1175" y="30308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37" y="14232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200" y="30308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4087" y="4608501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12" y="4592451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37" y="60205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1162" y="8642613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475" y="86147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25" y="726007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238" y="72600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212" y="726007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212" y="60205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212" y="46208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2737" y="86147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600" y="9625350"/>
            <a:ext cx="3295825" cy="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7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303" name="Google Shape;303;p27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304" name="Google Shape;304;p2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1028700" y="1021556"/>
            <a:ext cx="12874275" cy="1676347"/>
            <a:chOff x="0" y="-9525"/>
            <a:chExt cx="17165700" cy="2235130"/>
          </a:xfrm>
        </p:grpSpPr>
        <p:sp>
          <p:nvSpPr>
            <p:cNvPr id="306" name="Google Shape;306;p27"/>
            <p:cNvSpPr txBox="1"/>
            <p:nvPr/>
          </p:nvSpPr>
          <p:spPr>
            <a:xfrm>
              <a:off x="0" y="-9525"/>
              <a:ext cx="171657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500">
                  <a:solidFill>
                    <a:srgbClr val="070707"/>
                  </a:solidFill>
                  <a:latin typeface="Inter"/>
                  <a:ea typeface="Inter"/>
                  <a:cs typeface="Inter"/>
                  <a:sym typeface="Inter"/>
                </a:rPr>
                <a:t>Research </a:t>
              </a:r>
              <a:r>
                <a:rPr b="1" lang="en-US" sz="7500">
                  <a:solidFill>
                    <a:srgbClr val="C6AD5F"/>
                  </a:solidFill>
                  <a:latin typeface="Inter"/>
                  <a:ea typeface="Inter"/>
                  <a:cs typeface="Inter"/>
                  <a:sym typeface="Inter"/>
                </a:rPr>
                <a:t>Problem</a:t>
              </a:r>
              <a:endParaRPr>
                <a:solidFill>
                  <a:srgbClr val="C6AD5F"/>
                </a:solidFill>
              </a:endParaRPr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0" y="1938205"/>
              <a:ext cx="17165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8" name="Google Shape;3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28599" y="4845913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/>
          <p:nvPr/>
        </p:nvSpPr>
        <p:spPr>
          <a:xfrm>
            <a:off x="1636350" y="4188938"/>
            <a:ext cx="3996300" cy="20970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Inability to memorize all the activities and places that visit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1611600" y="69649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Patients need their independence while not being lock in.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1" name="Google Shape;3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28574" y="7668038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/>
          <p:nvPr/>
        </p:nvSpPr>
        <p:spPr>
          <a:xfrm>
            <a:off x="8112875" y="6964900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Existing tools lacks accuracy, efficiency and simplicity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3" name="Google Shape;3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557262" y="4800913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/>
          <p:nvPr/>
        </p:nvSpPr>
        <p:spPr>
          <a:xfrm>
            <a:off x="7895850" y="4016288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Caregivers cannot prioritize their supervision on patinet all the time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599137" y="7668038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/>
          <p:nvPr/>
        </p:nvSpPr>
        <p:spPr>
          <a:xfrm>
            <a:off x="13667725" y="69649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No ways to analyze patients history and predict future movements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7" name="Google Shape;3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385924" y="4800913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469687" y="7668038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/>
          <p:nvPr/>
        </p:nvSpPr>
        <p:spPr>
          <a:xfrm>
            <a:off x="13667725" y="3922350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50% of the Dementia patients dies and get immobilized due to wandering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3760250" y="9664575"/>
            <a:ext cx="919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8"/>
          <p:cNvGrpSpPr/>
          <p:nvPr/>
        </p:nvGrpSpPr>
        <p:grpSpPr>
          <a:xfrm>
            <a:off x="95994" y="-180827"/>
            <a:ext cx="7431984" cy="10467894"/>
            <a:chOff x="0" y="-47625"/>
            <a:chExt cx="1957382" cy="2756958"/>
          </a:xfrm>
        </p:grpSpPr>
        <p:sp>
          <p:nvSpPr>
            <p:cNvPr id="327" name="Google Shape;327;p28"/>
            <p:cNvSpPr/>
            <p:nvPr/>
          </p:nvSpPr>
          <p:spPr>
            <a:xfrm>
              <a:off x="0" y="0"/>
              <a:ext cx="1957382" cy="2709333"/>
            </a:xfrm>
            <a:custGeom>
              <a:rect b="b" l="l" r="r" t="t"/>
              <a:pathLst>
                <a:path extrusionOk="0" h="2709333" w="1957382">
                  <a:moveTo>
                    <a:pt x="0" y="0"/>
                  </a:moveTo>
                  <a:lnTo>
                    <a:pt x="1957382" y="0"/>
                  </a:lnTo>
                  <a:lnTo>
                    <a:pt x="19573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328" name="Google Shape;328;p28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330" name="Google Shape;330;p28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331" name="Google Shape;331;p2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28"/>
          <p:cNvSpPr txBox="1"/>
          <p:nvPr/>
        </p:nvSpPr>
        <p:spPr>
          <a:xfrm>
            <a:off x="981925" y="699491"/>
            <a:ext cx="566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Research Objectives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482825" y="3988650"/>
            <a:ext cx="6763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Providing a smart solution for wandering behaviour of dementia patients by inventing an IoT device to track locations while establishing safe zones and analyzing their movement patterns for future predictions</a:t>
            </a:r>
            <a:endParaRPr b="1" sz="3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34" name="Google Shape;334;p28"/>
          <p:cNvCxnSpPr/>
          <p:nvPr/>
        </p:nvCxnSpPr>
        <p:spPr>
          <a:xfrm flipH="1" rot="10800000">
            <a:off x="7527975" y="2401100"/>
            <a:ext cx="5286300" cy="342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8"/>
          <p:cNvCxnSpPr/>
          <p:nvPr/>
        </p:nvCxnSpPr>
        <p:spPr>
          <a:xfrm>
            <a:off x="7581625" y="5829500"/>
            <a:ext cx="51804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8"/>
          <p:cNvCxnSpPr/>
          <p:nvPr/>
        </p:nvCxnSpPr>
        <p:spPr>
          <a:xfrm>
            <a:off x="7507625" y="5854800"/>
            <a:ext cx="5328600" cy="259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8"/>
          <p:cNvSpPr/>
          <p:nvPr/>
        </p:nvSpPr>
        <p:spPr>
          <a:xfrm>
            <a:off x="12836125" y="353900"/>
            <a:ext cx="4781400" cy="2590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Inter"/>
                <a:ea typeface="Inter"/>
                <a:cs typeface="Inter"/>
                <a:sym typeface="Inter"/>
              </a:rPr>
              <a:t>Create a device to constantly track locations of patients real-time and maintain communication with caregiver.</a:t>
            </a:r>
            <a:endParaRPr b="1"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12846250" y="3239300"/>
            <a:ext cx="4781400" cy="32940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Create a system to establishing safe zones with customizable options while giving alerts to the caregivers in emergencies.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12889775" y="6902900"/>
            <a:ext cx="4781400" cy="2709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Build a predictive model to analyze patient’s historic records and predict future movements.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40" name="Google Shape;340;p28"/>
          <p:cNvCxnSpPr/>
          <p:nvPr/>
        </p:nvCxnSpPr>
        <p:spPr>
          <a:xfrm>
            <a:off x="1093650" y="3437225"/>
            <a:ext cx="5007900" cy="0"/>
          </a:xfrm>
          <a:prstGeom prst="straightConnector1">
            <a:avLst/>
          </a:prstGeom>
          <a:noFill/>
          <a:ln cap="flat" cmpd="sng" w="9525">
            <a:solidFill>
              <a:srgbClr val="D75B3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8"/>
          <p:cNvSpPr txBox="1"/>
          <p:nvPr/>
        </p:nvSpPr>
        <p:spPr>
          <a:xfrm>
            <a:off x="3760250" y="9664575"/>
            <a:ext cx="69879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192014" y="291095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348" name="Google Shape;348;p29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984250" y="2209350"/>
            <a:ext cx="3231650" cy="50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9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350" name="Google Shape;350;p29"/>
          <p:cNvSpPr txBox="1"/>
          <p:nvPr/>
        </p:nvSpPr>
        <p:spPr>
          <a:xfrm>
            <a:off x="4572000" y="406635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Methodology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1" name="Google Shape;3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9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32900" y="41125"/>
            <a:ext cx="18288000" cy="7401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 rot="5400000">
            <a:off x="-4374700" y="5188825"/>
            <a:ext cx="9555300" cy="7401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 flipH="1">
            <a:off x="32850" y="41125"/>
            <a:ext cx="1974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5735600" y="1275525"/>
            <a:ext cx="688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Inter"/>
                <a:ea typeface="Inter"/>
                <a:cs typeface="Inter"/>
                <a:sym typeface="Inter"/>
              </a:rPr>
              <a:t>System </a:t>
            </a: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Diagram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1" name="Google Shape;3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088" y="2878025"/>
            <a:ext cx="7783825" cy="6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1"/>
          <p:cNvPicPr preferRelativeResize="0"/>
          <p:nvPr/>
        </p:nvPicPr>
        <p:blipFill rotWithShape="1">
          <a:blip r:embed="rId3">
            <a:alphaModFix amt="8000"/>
          </a:blip>
          <a:srcRect b="28681" l="0" r="0" t="-107604"/>
          <a:stretch/>
        </p:blipFill>
        <p:spPr>
          <a:xfrm rot="5400000">
            <a:off x="4761046" y="-3449199"/>
            <a:ext cx="15176326" cy="1831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31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370" name="Google Shape;370;p31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371" name="Google Shape;371;p3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1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3338550" y="781225"/>
            <a:ext cx="1300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Tools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13487400" y="3413313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Sensors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1705525" y="3413325"/>
            <a:ext cx="53850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50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   Microcontrollers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12553200" y="7051675"/>
            <a:ext cx="44475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  Battery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1889875" y="7051675"/>
            <a:ext cx="38481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Actuators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8641050" y="3413313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Display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7112788" y="7051675"/>
            <a:ext cx="38481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Enclosures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 rot="5400000">
            <a:off x="15025315" y="6168330"/>
            <a:ext cx="6071312" cy="5007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-180900"/>
            <a:ext cx="12659050" cy="10467899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80900"/>
            <a:ext cx="2950325" cy="104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294225" y="3774350"/>
            <a:ext cx="8642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 b="1" sz="96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648975" y="8591000"/>
            <a:ext cx="544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03625" y="2213158"/>
            <a:ext cx="987392" cy="104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43617" y="4150095"/>
            <a:ext cx="1046872" cy="105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38560" y="120502"/>
            <a:ext cx="924530" cy="1420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03625" y="6785158"/>
            <a:ext cx="987392" cy="104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43617" y="8722095"/>
            <a:ext cx="1046872" cy="105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38560" y="4692502"/>
            <a:ext cx="924530" cy="142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2"/>
          <p:cNvPicPr preferRelativeResize="0"/>
          <p:nvPr/>
        </p:nvPicPr>
        <p:blipFill rotWithShape="1">
          <a:blip r:embed="rId3">
            <a:alphaModFix amt="8000"/>
          </a:blip>
          <a:srcRect b="28681" l="0" r="0" t="-107604"/>
          <a:stretch/>
        </p:blipFill>
        <p:spPr>
          <a:xfrm rot="5400000">
            <a:off x="4761046" y="-3449199"/>
            <a:ext cx="15176326" cy="1831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32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388" name="Google Shape;388;p32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389" name="Google Shape;389;p3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32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 txBox="1"/>
          <p:nvPr/>
        </p:nvSpPr>
        <p:spPr>
          <a:xfrm>
            <a:off x="3338550" y="781225"/>
            <a:ext cx="13000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echnologies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2253100" y="3413325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Reactnative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2100875" y="695755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50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Firebase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14074500" y="530485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  Python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12576325" y="2797225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Github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7" name="Google Shape;3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9975" y="5098800"/>
            <a:ext cx="11715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/>
          <p:nvPr/>
        </p:nvSpPr>
        <p:spPr>
          <a:xfrm>
            <a:off x="7207025" y="5098800"/>
            <a:ext cx="1784400" cy="13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388" y="4798713"/>
            <a:ext cx="19716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/>
          <p:nvPr/>
        </p:nvSpPr>
        <p:spPr>
          <a:xfrm>
            <a:off x="11879000" y="8045150"/>
            <a:ext cx="38931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50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    Power BI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7225" y="6905500"/>
            <a:ext cx="2741224" cy="17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3" name="Google Shape;40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5363" y="2106293"/>
            <a:ext cx="4317271" cy="26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52750" y="6005150"/>
            <a:ext cx="4223576" cy="316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/>
        </p:nvSpPr>
        <p:spPr>
          <a:xfrm>
            <a:off x="2598475" y="855200"/>
            <a:ext cx="1346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Techniques and </a:t>
            </a: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Algorithms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1685725" y="3429000"/>
            <a:ext cx="6191700" cy="517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  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Geofencing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method of defining virtual barriers on a real geographical location [4]. Can use to define safe zones and trigger alerts when patients enter or exit the defined areas. 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10467975" y="3420775"/>
            <a:ext cx="5970000" cy="517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 neural network used </a:t>
            </a: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in location tracking </a:t>
            </a: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[5]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Provides predictions with high accuracies using several techniques such as K-Nearest Neighbours</a:t>
            </a: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[6]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10467975" y="3741500"/>
            <a:ext cx="452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Artificial </a:t>
            </a: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Neural Network (ANN)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7186925" y="3420775"/>
            <a:ext cx="16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/>
        </p:nvSpPr>
        <p:spPr>
          <a:xfrm>
            <a:off x="1818050" y="3741500"/>
            <a:ext cx="410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Artificial Neural Network (ANN)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4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422" name="Google Shape;422;p34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423" name="Google Shape;423;p3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34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5" name="Google Shape;4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4"/>
          <p:cNvSpPr/>
          <p:nvPr/>
        </p:nvSpPr>
        <p:spPr>
          <a:xfrm>
            <a:off x="228025" y="0"/>
            <a:ext cx="18060000" cy="32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4"/>
          <p:cNvPicPr preferRelativeResize="0"/>
          <p:nvPr/>
        </p:nvPicPr>
        <p:blipFill rotWithShape="1">
          <a:blip r:embed="rId4">
            <a:alphaModFix amt="27000"/>
          </a:blip>
          <a:srcRect b="0" l="0" r="24494" t="0"/>
          <a:stretch/>
        </p:blipFill>
        <p:spPr>
          <a:xfrm rot="5400000">
            <a:off x="2152900" y="-2174462"/>
            <a:ext cx="4838201" cy="77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4"/>
          <p:cNvSpPr txBox="1"/>
          <p:nvPr/>
        </p:nvSpPr>
        <p:spPr>
          <a:xfrm>
            <a:off x="6027475" y="1070675"/>
            <a:ext cx="762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Requirements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9" name="Google Shape;429;p34"/>
          <p:cNvCxnSpPr>
            <a:stCxn id="426" idx="2"/>
          </p:cNvCxnSpPr>
          <p:nvPr/>
        </p:nvCxnSpPr>
        <p:spPr>
          <a:xfrm flipH="1">
            <a:off x="5332825" y="3292800"/>
            <a:ext cx="3925200" cy="143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4"/>
          <p:cNvCxnSpPr>
            <a:stCxn id="426" idx="2"/>
          </p:cNvCxnSpPr>
          <p:nvPr/>
        </p:nvCxnSpPr>
        <p:spPr>
          <a:xfrm>
            <a:off x="9258025" y="3292800"/>
            <a:ext cx="3490800" cy="147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4"/>
          <p:cNvSpPr/>
          <p:nvPr/>
        </p:nvSpPr>
        <p:spPr>
          <a:xfrm>
            <a:off x="680375" y="4755900"/>
            <a:ext cx="7044600" cy="48381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11422275" y="4755900"/>
            <a:ext cx="6376500" cy="48381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970325" y="4755900"/>
            <a:ext cx="65589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Inter"/>
                <a:ea typeface="Inter"/>
                <a:cs typeface="Inter"/>
                <a:sym typeface="Inter"/>
              </a:rPr>
              <a:t>Functional Requirements</a:t>
            </a:r>
            <a:endParaRPr b="1" sz="2400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Identify and monitor patient’s location constantly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Identify and establish correct safe zones upon caregiver’s input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Maintain historical records separately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Predict patient’s future movements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Display current date, time and weather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11659450" y="5142600"/>
            <a:ext cx="606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Inter"/>
                <a:ea typeface="Inter"/>
                <a:cs typeface="Inter"/>
                <a:sym typeface="Inter"/>
              </a:rPr>
              <a:t>Non- functional Requirements</a:t>
            </a:r>
            <a:endParaRPr b="1" sz="2400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Accuracy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Usability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Accessibility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Reliability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Well optimized for cloud/mobile use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3760250" y="9664575"/>
            <a:ext cx="778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/>
        </p:nvSpPr>
        <p:spPr>
          <a:xfrm>
            <a:off x="3757925" y="52650"/>
            <a:ext cx="1203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Inter"/>
                <a:ea typeface="Inter"/>
                <a:cs typeface="Inter"/>
                <a:sym typeface="Inter"/>
              </a:rPr>
              <a:t>Work Break</a:t>
            </a: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down Structure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35"/>
          <p:cNvSpPr txBox="1"/>
          <p:nvPr/>
        </p:nvSpPr>
        <p:spPr>
          <a:xfrm>
            <a:off x="2618900" y="1356825"/>
            <a:ext cx="13428300" cy="1847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Providing a smart solution for wandering behaviour of dementia patients by inventing an IoT device to track locations while establishing safe zones and analyzing their movement patterns for future predictions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3209425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Requirement Analysis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188525" y="3792675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Feasibility Study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6230313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Design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9290038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Implementation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12369188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Testing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15448350" y="3792675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Documentation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8" name="Google Shape;448;p35"/>
          <p:cNvCxnSpPr/>
          <p:nvPr/>
        </p:nvCxnSpPr>
        <p:spPr>
          <a:xfrm>
            <a:off x="1463600" y="3535038"/>
            <a:ext cx="15738900" cy="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5"/>
          <p:cNvCxnSpPr>
            <a:stCxn id="443" idx="0"/>
            <a:endCxn id="443" idx="0"/>
          </p:cNvCxnSpPr>
          <p:nvPr/>
        </p:nvCxnSpPr>
        <p:spPr>
          <a:xfrm>
            <a:off x="1481525" y="37926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5"/>
          <p:cNvCxnSpPr>
            <a:stCxn id="442" idx="0"/>
            <a:endCxn id="442" idx="0"/>
          </p:cNvCxnSpPr>
          <p:nvPr/>
        </p:nvCxnSpPr>
        <p:spPr>
          <a:xfrm>
            <a:off x="4502425" y="3829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5"/>
          <p:cNvSpPr/>
          <p:nvPr/>
        </p:nvSpPr>
        <p:spPr>
          <a:xfrm>
            <a:off x="188525" y="51090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Identifying the problem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188525" y="61805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Design a Solution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188525" y="7268113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Literature Review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3209425" y="7268125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Well Optimized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3209425" y="61805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Analize Requirements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6" name="Google Shape;456;p35"/>
          <p:cNvSpPr/>
          <p:nvPr/>
        </p:nvSpPr>
        <p:spPr>
          <a:xfrm>
            <a:off x="3209425" y="51090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Gather Requirements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7" name="Google Shape;457;p35"/>
          <p:cNvSpPr/>
          <p:nvPr/>
        </p:nvSpPr>
        <p:spPr>
          <a:xfrm>
            <a:off x="6253100" y="61805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nter SemiBold"/>
                <a:ea typeface="Inter SemiBold"/>
                <a:cs typeface="Inter SemiBold"/>
                <a:sym typeface="Inter SemiBold"/>
              </a:rPr>
              <a:t>Interface Design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8" name="Google Shape;458;p35"/>
          <p:cNvSpPr/>
          <p:nvPr/>
        </p:nvSpPr>
        <p:spPr>
          <a:xfrm>
            <a:off x="6230325" y="51090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System Design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9308150" y="61805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Implement a safe zones monitoring system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9296750" y="51090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Implement a real-time location tracking system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12378250" y="6217375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Integration </a:t>
            </a: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12372525" y="51090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Unit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12372525" y="7276188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User Acceptance </a:t>
            </a: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4" name="Google Shape;464;p35"/>
          <p:cNvSpPr/>
          <p:nvPr/>
        </p:nvSpPr>
        <p:spPr>
          <a:xfrm>
            <a:off x="15448300" y="835575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Final Report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5" name="Google Shape;465;p35"/>
          <p:cNvSpPr/>
          <p:nvPr/>
        </p:nvSpPr>
        <p:spPr>
          <a:xfrm>
            <a:off x="15448300" y="7268125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Research Paper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15448350" y="61805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Project Proposal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67" name="Google Shape;467;p35"/>
          <p:cNvSpPr/>
          <p:nvPr/>
        </p:nvSpPr>
        <p:spPr>
          <a:xfrm>
            <a:off x="15448350" y="51090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Project Charter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468" name="Google Shape;4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5"/>
          <p:cNvSpPr/>
          <p:nvPr/>
        </p:nvSpPr>
        <p:spPr>
          <a:xfrm flipH="1">
            <a:off x="9296750" y="7252000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Implement a future movements predictive model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12378250" y="8335025"/>
            <a:ext cx="2195700" cy="858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System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3760250" y="9664575"/>
            <a:ext cx="787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/>
          <p:nvPr/>
        </p:nvSpPr>
        <p:spPr>
          <a:xfrm>
            <a:off x="192025" y="0"/>
            <a:ext cx="18098991" cy="10287073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477" name="Google Shape;477;p36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095162" y="-1961188"/>
            <a:ext cx="3231650" cy="7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6"/>
          <p:cNvSpPr/>
          <p:nvPr/>
        </p:nvSpPr>
        <p:spPr>
          <a:xfrm>
            <a:off x="0" y="0"/>
            <a:ext cx="402877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479" name="Google Shape;479;p36"/>
          <p:cNvSpPr txBox="1"/>
          <p:nvPr/>
        </p:nvSpPr>
        <p:spPr>
          <a:xfrm>
            <a:off x="5386075" y="36600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Gantt Chart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0" name="Google Shape;4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8475" y="1879900"/>
            <a:ext cx="14941175" cy="69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6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"/>
          <p:cNvSpPr/>
          <p:nvPr/>
        </p:nvSpPr>
        <p:spPr>
          <a:xfrm>
            <a:off x="106900" y="90450"/>
            <a:ext cx="246600" cy="100896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"/>
          <p:cNvSpPr txBox="1"/>
          <p:nvPr/>
        </p:nvSpPr>
        <p:spPr>
          <a:xfrm>
            <a:off x="1069000" y="707175"/>
            <a:ext cx="62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References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9" name="Google Shape;4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7"/>
          <p:cNvSpPr txBox="1"/>
          <p:nvPr/>
        </p:nvSpPr>
        <p:spPr>
          <a:xfrm>
            <a:off x="3760250" y="9664575"/>
            <a:ext cx="7683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IT20230388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Kachchakaduwa E.U.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37"/>
          <p:cNvSpPr txBox="1"/>
          <p:nvPr/>
        </p:nvSpPr>
        <p:spPr>
          <a:xfrm>
            <a:off x="1222250" y="1900800"/>
            <a:ext cx="16550700" cy="6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[1] Waleed Salehi, Gaurav Gupta, Surbhi Bhatia, Deepika Koundal, Arwa Mashat, Assaye Belay, "IoT-Based Wearable Devices for Patients Suffering from," 2022.</a:t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[2] Frank Sposaro, Justin Danielson, Gary Tyson, "iWander: An Android Application," 2010.</a:t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[3] Pratik Kanani, Dr. Mamta Padole, "Real-time Location Tracker for Critical Health," 2020.</a:t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[4] Aagy Paulose, Aswathy K S, Nurjahan V A, "Smart Geofencing: An Inventive Mobile Marketing Strategy," p. 2019.</a:t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[5][Online]. Available: https://www.ncbi.nlm.nih.gov/pmc/articles/PMC6181345/.</a:t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[6] Alirezha Hamoudzadeh, Saeed Behzadi, "Predicting user’s next location using machine learning algorithms," 2021.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/>
          <p:nvPr/>
        </p:nvSpPr>
        <p:spPr>
          <a:xfrm rot="5400000">
            <a:off x="-4538106" y="4549001"/>
            <a:ext cx="10250206" cy="1174005"/>
          </a:xfrm>
          <a:custGeom>
            <a:rect b="b" l="l" r="r" t="t"/>
            <a:pathLst>
              <a:path extrusionOk="0" h="1745732" w="7400871">
                <a:moveTo>
                  <a:pt x="46523" y="0"/>
                </a:moveTo>
                <a:lnTo>
                  <a:pt x="7354348" y="0"/>
                </a:lnTo>
                <a:cubicBezTo>
                  <a:pt x="7380042" y="0"/>
                  <a:pt x="7400871" y="20829"/>
                  <a:pt x="7400871" y="46523"/>
                </a:cubicBezTo>
                <a:lnTo>
                  <a:pt x="7400871" y="1699210"/>
                </a:lnTo>
                <a:cubicBezTo>
                  <a:pt x="7400871" y="1724903"/>
                  <a:pt x="7380042" y="1745732"/>
                  <a:pt x="7354348" y="1745732"/>
                </a:cubicBezTo>
                <a:lnTo>
                  <a:pt x="46523" y="1745732"/>
                </a:lnTo>
                <a:cubicBezTo>
                  <a:pt x="20829" y="1745732"/>
                  <a:pt x="0" y="1724903"/>
                  <a:pt x="0" y="1699210"/>
                </a:cubicBezTo>
                <a:lnTo>
                  <a:pt x="0" y="46523"/>
                </a:lnTo>
                <a:cubicBezTo>
                  <a:pt x="0" y="20829"/>
                  <a:pt x="20829" y="0"/>
                  <a:pt x="46523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 txBox="1"/>
          <p:nvPr/>
        </p:nvSpPr>
        <p:spPr>
          <a:xfrm>
            <a:off x="1028700" y="6219729"/>
            <a:ext cx="53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 txBox="1"/>
          <p:nvPr/>
        </p:nvSpPr>
        <p:spPr>
          <a:xfrm>
            <a:off x="2659425" y="595950"/>
            <a:ext cx="8938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Madhubhashini  </a:t>
            </a:r>
            <a:r>
              <a:rPr b="1" lang="en-US" sz="6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A.D.P</a:t>
            </a:r>
            <a:endParaRPr b="1" sz="6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38"/>
          <p:cNvSpPr txBox="1"/>
          <p:nvPr/>
        </p:nvSpPr>
        <p:spPr>
          <a:xfrm>
            <a:off x="2899425" y="5077875"/>
            <a:ext cx="76662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Design a smart solution that have capability to detect patients loved ones and relatives via face recognition in a way that patient is fully independent.</a:t>
            </a:r>
            <a:r>
              <a:rPr lang="en-US" sz="2700">
                <a:solidFill>
                  <a:srgbClr val="D75B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>
              <a:solidFill>
                <a:srgbClr val="D75B3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8763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12515475" y="2366950"/>
            <a:ext cx="4983300" cy="73515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1174000" y="18450"/>
            <a:ext cx="197400" cy="102501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5425" y="2900599"/>
            <a:ext cx="4698201" cy="626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2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8"/>
          <p:cNvSpPr txBox="1"/>
          <p:nvPr/>
        </p:nvSpPr>
        <p:spPr>
          <a:xfrm>
            <a:off x="2981625" y="1777550"/>
            <a:ext cx="68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12416825" y="561450"/>
            <a:ext cx="5193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IT20174576</a:t>
            </a:r>
            <a:endParaRPr/>
          </a:p>
        </p:txBody>
      </p:sp>
      <p:sp>
        <p:nvSpPr>
          <p:cNvPr id="506" name="Google Shape;506;p38"/>
          <p:cNvSpPr txBox="1"/>
          <p:nvPr/>
        </p:nvSpPr>
        <p:spPr>
          <a:xfrm>
            <a:off x="2829725" y="1846600"/>
            <a:ext cx="95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BSc (Hons) in Information Technology (Specialization in Information Technology)</a:t>
            </a:r>
            <a:endParaRPr b="1" sz="1800"/>
          </a:p>
        </p:txBody>
      </p:sp>
      <p:sp>
        <p:nvSpPr>
          <p:cNvPr id="507" name="Google Shape;507;p38"/>
          <p:cNvSpPr txBox="1"/>
          <p:nvPr/>
        </p:nvSpPr>
        <p:spPr>
          <a:xfrm>
            <a:off x="5081202" y="9664575"/>
            <a:ext cx="786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IT20174576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Madhubhashini A.D.P.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191989" y="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513" name="Google Shape;513;p39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283329" y="-1185153"/>
            <a:ext cx="4584141" cy="500702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9"/>
          <p:cNvSpPr/>
          <p:nvPr/>
        </p:nvSpPr>
        <p:spPr>
          <a:xfrm>
            <a:off x="3784175" y="4325650"/>
            <a:ext cx="11368557" cy="4421459"/>
          </a:xfrm>
          <a:custGeom>
            <a:rect b="b" l="l" r="r" t="t"/>
            <a:pathLst>
              <a:path extrusionOk="0" h="2600858" w="8628886">
                <a:moveTo>
                  <a:pt x="39902" y="0"/>
                </a:moveTo>
                <a:lnTo>
                  <a:pt x="8588985" y="0"/>
                </a:lnTo>
                <a:cubicBezTo>
                  <a:pt x="8599567" y="0"/>
                  <a:pt x="8609716" y="4204"/>
                  <a:pt x="8617200" y="11687"/>
                </a:cubicBezTo>
                <a:cubicBezTo>
                  <a:pt x="8624683" y="19170"/>
                  <a:pt x="8628886" y="29319"/>
                  <a:pt x="8628886" y="39902"/>
                </a:cubicBezTo>
                <a:lnTo>
                  <a:pt x="8628886" y="2560956"/>
                </a:lnTo>
                <a:cubicBezTo>
                  <a:pt x="8628886" y="2571538"/>
                  <a:pt x="8624683" y="2581688"/>
                  <a:pt x="8617200" y="2589171"/>
                </a:cubicBezTo>
                <a:cubicBezTo>
                  <a:pt x="8609716" y="2596654"/>
                  <a:pt x="8599567" y="2600858"/>
                  <a:pt x="8588985" y="2600858"/>
                </a:cubicBezTo>
                <a:lnTo>
                  <a:pt x="39902" y="2600858"/>
                </a:lnTo>
                <a:cubicBezTo>
                  <a:pt x="29319" y="2600858"/>
                  <a:pt x="19170" y="2596654"/>
                  <a:pt x="11687" y="2589171"/>
                </a:cubicBezTo>
                <a:cubicBezTo>
                  <a:pt x="4204" y="2581688"/>
                  <a:pt x="0" y="2571538"/>
                  <a:pt x="0" y="2560956"/>
                </a:cubicBezTo>
                <a:lnTo>
                  <a:pt x="0" y="39902"/>
                </a:lnTo>
                <a:cubicBezTo>
                  <a:pt x="0" y="29319"/>
                  <a:pt x="4204" y="19170"/>
                  <a:pt x="11687" y="11687"/>
                </a:cubicBezTo>
                <a:cubicBezTo>
                  <a:pt x="19170" y="4204"/>
                  <a:pt x="29319" y="0"/>
                  <a:pt x="39902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Research area?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Importance of identifying family members. 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Why it’s needed for this research?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516" name="Google Shape;516;p39"/>
          <p:cNvSpPr txBox="1"/>
          <p:nvPr/>
        </p:nvSpPr>
        <p:spPr>
          <a:xfrm>
            <a:off x="3335775" y="1007125"/>
            <a:ext cx="12903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latin typeface="Inter"/>
                <a:ea typeface="Inter"/>
                <a:cs typeface="Inter"/>
                <a:sym typeface="Inter"/>
              </a:rPr>
              <a:t>Introduction And </a:t>
            </a:r>
            <a:r>
              <a:rPr b="1" lang="en-US" sz="6300">
                <a:latin typeface="Inter"/>
                <a:ea typeface="Inter"/>
                <a:cs typeface="Inter"/>
                <a:sym typeface="Inter"/>
              </a:rPr>
              <a:t>Background</a:t>
            </a:r>
            <a:endParaRPr b="1" sz="63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17" name="Google Shape;5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24" y="93510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9"/>
          <p:cNvSpPr txBox="1"/>
          <p:nvPr/>
        </p:nvSpPr>
        <p:spPr>
          <a:xfrm>
            <a:off x="4489850" y="9621350"/>
            <a:ext cx="724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IT20174576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Madhubhashini A.D.P.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 -23-081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/>
        </p:nvSpPr>
        <p:spPr>
          <a:xfrm>
            <a:off x="5814500" y="931725"/>
            <a:ext cx="845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Research </a:t>
            </a:r>
            <a:r>
              <a:rPr b="1" lang="en-US" sz="7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Gap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549950" y="6122475"/>
            <a:ext cx="4523619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cxnSp>
        <p:nvCxnSpPr>
          <p:cNvPr id="525" name="Google Shape;525;p40"/>
          <p:cNvCxnSpPr/>
          <p:nvPr/>
        </p:nvCxnSpPr>
        <p:spPr>
          <a:xfrm flipH="1" rot="10800000">
            <a:off x="2697150" y="3593600"/>
            <a:ext cx="12630600" cy="4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0"/>
          <p:cNvCxnSpPr/>
          <p:nvPr/>
        </p:nvCxnSpPr>
        <p:spPr>
          <a:xfrm>
            <a:off x="2697150" y="36428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0"/>
          <p:cNvCxnSpPr/>
          <p:nvPr/>
        </p:nvCxnSpPr>
        <p:spPr>
          <a:xfrm>
            <a:off x="8980575" y="36428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0"/>
          <p:cNvSpPr/>
          <p:nvPr/>
        </p:nvSpPr>
        <p:spPr>
          <a:xfrm>
            <a:off x="6352550" y="6122475"/>
            <a:ext cx="5036285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529" name="Google Shape;529;p40"/>
          <p:cNvSpPr/>
          <p:nvPr/>
        </p:nvSpPr>
        <p:spPr>
          <a:xfrm>
            <a:off x="12665825" y="6093575"/>
            <a:ext cx="4821031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530" name="Google Shape;530;p40"/>
          <p:cNvSpPr txBox="1"/>
          <p:nvPr/>
        </p:nvSpPr>
        <p:spPr>
          <a:xfrm>
            <a:off x="681525" y="6341725"/>
            <a:ext cx="424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nter"/>
                <a:ea typeface="Inter"/>
                <a:cs typeface="Inter"/>
                <a:sym typeface="Inter"/>
              </a:rPr>
              <a:t>Recognition of familiar people with a mobile cloud architecture for Alzheimer patients </a:t>
            </a:r>
            <a:r>
              <a:rPr b="1" lang="en-US" sz="2800">
                <a:latin typeface="Inter"/>
                <a:ea typeface="Inter"/>
                <a:cs typeface="Inter"/>
                <a:sym typeface="Inter"/>
              </a:rPr>
              <a:t>[1]</a:t>
            </a:r>
            <a:endParaRPr b="1" sz="2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12735350" y="6262125"/>
            <a:ext cx="45228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Alzheimer assistant: a mobile application using Machine Learning [3]</a:t>
            </a:r>
            <a:endParaRPr b="1" sz="28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371575" y="6339475"/>
            <a:ext cx="50364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Smart Phone Based Facial and Text Recognition Application (RICO) [2]</a:t>
            </a:r>
            <a:endParaRPr b="1" sz="28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33" name="Google Shape;5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40"/>
          <p:cNvGrpSpPr/>
          <p:nvPr/>
        </p:nvGrpSpPr>
        <p:grpSpPr>
          <a:xfrm>
            <a:off x="2043751" y="4708950"/>
            <a:ext cx="1283086" cy="1108172"/>
            <a:chOff x="0" y="0"/>
            <a:chExt cx="812800" cy="812800"/>
          </a:xfrm>
        </p:grpSpPr>
        <p:sp>
          <p:nvSpPr>
            <p:cNvPr id="535" name="Google Shape;535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536" name="Google Shape;536;p40"/>
            <p:cNvSpPr txBox="1"/>
            <p:nvPr/>
          </p:nvSpPr>
          <p:spPr>
            <a:xfrm>
              <a:off x="127000" y="88900"/>
              <a:ext cx="558900" cy="597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7" name="Google Shape;537;p40"/>
          <p:cNvSpPr txBox="1"/>
          <p:nvPr/>
        </p:nvSpPr>
        <p:spPr>
          <a:xfrm>
            <a:off x="2372525" y="4818900"/>
            <a:ext cx="73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endParaRPr b="1" sz="3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38" name="Google Shape;538;p40"/>
          <p:cNvGrpSpPr/>
          <p:nvPr/>
        </p:nvGrpSpPr>
        <p:grpSpPr>
          <a:xfrm>
            <a:off x="8372301" y="4708950"/>
            <a:ext cx="1283086" cy="1108172"/>
            <a:chOff x="0" y="0"/>
            <a:chExt cx="812800" cy="812800"/>
          </a:xfrm>
        </p:grpSpPr>
        <p:sp>
          <p:nvSpPr>
            <p:cNvPr id="539" name="Google Shape;539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540" name="Google Shape;540;p40"/>
            <p:cNvSpPr txBox="1"/>
            <p:nvPr/>
          </p:nvSpPr>
          <p:spPr>
            <a:xfrm>
              <a:off x="127000" y="88900"/>
              <a:ext cx="558900" cy="597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8777275" y="4818900"/>
            <a:ext cx="73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endParaRPr b="1" sz="3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2" name="Google Shape;542;p40"/>
          <p:cNvGrpSpPr/>
          <p:nvPr/>
        </p:nvGrpSpPr>
        <p:grpSpPr>
          <a:xfrm>
            <a:off x="14614051" y="4632750"/>
            <a:ext cx="1283086" cy="1108172"/>
            <a:chOff x="0" y="0"/>
            <a:chExt cx="812800" cy="812800"/>
          </a:xfrm>
        </p:grpSpPr>
        <p:sp>
          <p:nvSpPr>
            <p:cNvPr id="543" name="Google Shape;543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544" name="Google Shape;544;p40"/>
            <p:cNvSpPr txBox="1"/>
            <p:nvPr/>
          </p:nvSpPr>
          <p:spPr>
            <a:xfrm>
              <a:off x="127000" y="88900"/>
              <a:ext cx="558900" cy="597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40"/>
          <p:cNvSpPr txBox="1"/>
          <p:nvPr/>
        </p:nvSpPr>
        <p:spPr>
          <a:xfrm>
            <a:off x="15025675" y="4818900"/>
            <a:ext cx="73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endParaRPr b="1" sz="3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46" name="Google Shape;546;p40"/>
          <p:cNvCxnSpPr/>
          <p:nvPr/>
        </p:nvCxnSpPr>
        <p:spPr>
          <a:xfrm>
            <a:off x="15305175" y="35666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0"/>
          <p:cNvSpPr txBox="1"/>
          <p:nvPr/>
        </p:nvSpPr>
        <p:spPr>
          <a:xfrm>
            <a:off x="4859675" y="9724050"/>
            <a:ext cx="735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IT20174576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Madhubhashini A.D.P.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 -23-081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0"/>
          </a:srgbClr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7589100" y="328825"/>
            <a:ext cx="520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 Gap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53" name="Google Shape;553;p41"/>
          <p:cNvGraphicFramePr/>
          <p:nvPr/>
        </p:nvGraphicFramePr>
        <p:xfrm>
          <a:off x="3180000" y="18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{EC54E7BE-7780-4A3A-807F-95B371520B81}</a:tableStyleId>
              </a:tblPr>
              <a:tblGrid>
                <a:gridCol w="6847025"/>
                <a:gridCol w="1205700"/>
                <a:gridCol w="1438725"/>
                <a:gridCol w="1227375"/>
                <a:gridCol w="2180200"/>
              </a:tblGrid>
              <a:tr h="108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Features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A</a:t>
                      </a:r>
                      <a:endParaRPr sz="31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</a:t>
                      </a:r>
                      <a:endParaRPr sz="31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</a:t>
                      </a:r>
                      <a:endParaRPr sz="31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Solution</a:t>
                      </a:r>
                      <a:endParaRPr sz="31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/>
                    </a:solidFill>
                  </a:tcPr>
                </a:tc>
              </a:tr>
              <a:tr h="123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Real time image capturing option using smartphone camera</a:t>
                      </a:r>
                      <a:endParaRPr b="1" sz="2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Screening  the person information</a:t>
                      </a:r>
                      <a:endParaRPr b="1" sz="2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Use a text-to-speech module to </a:t>
                      </a:r>
                      <a:r>
                        <a:rPr b="1" lang="en-US" sz="2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hear the information.</a:t>
                      </a:r>
                      <a:endParaRPr b="1" sz="2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Special User Interface creation  for dementia patients</a:t>
                      </a:r>
                      <a:endParaRPr b="1" sz="2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Use object recognition mechanism  to filter  a memory, related to   captured person.</a:t>
                      </a:r>
                      <a:endParaRPr b="1" sz="2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5B0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4" name="Google Shape;554;p41"/>
          <p:cNvSpPr/>
          <p:nvPr/>
        </p:nvSpPr>
        <p:spPr>
          <a:xfrm>
            <a:off x="21070175" y="2191800"/>
            <a:ext cx="1325700" cy="1325700"/>
          </a:xfrm>
          <a:prstGeom prst="rect">
            <a:avLst/>
          </a:prstGeom>
          <a:solidFill>
            <a:srgbClr val="FFEAE4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750" y="32986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4150" y="3352800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3963" y="4597775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8575" y="4626700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3963" y="5816975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5563" y="6959975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0075" y="3352800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7663" y="4626700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8763" y="5824400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3488" y="7022100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8763" y="8182725"/>
            <a:ext cx="619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224" y="9452850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0" y="33748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950" y="58894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950" y="58132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950" y="70324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8350" y="70324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950" y="81754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4550" y="81754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950" y="8175488"/>
            <a:ext cx="466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950" y="4670288"/>
            <a:ext cx="4667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 txBox="1"/>
          <p:nvPr/>
        </p:nvSpPr>
        <p:spPr>
          <a:xfrm>
            <a:off x="4572000" y="9706400"/>
            <a:ext cx="713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IT20174576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Madhubhashini A.D.P.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 - 23-081</a:t>
            </a: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32900" y="-8225"/>
            <a:ext cx="7401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822300" y="-8225"/>
            <a:ext cx="222000" cy="103365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180900" y="5239629"/>
            <a:ext cx="18107176" cy="5047357"/>
            <a:chOff x="0" y="-47625"/>
            <a:chExt cx="2665564" cy="1028897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2665564" cy="981272"/>
            </a:xfrm>
            <a:custGeom>
              <a:rect b="b" l="l" r="r" t="t"/>
              <a:pathLst>
                <a:path extrusionOk="0" h="981272" w="2665564">
                  <a:moveTo>
                    <a:pt x="0" y="0"/>
                  </a:moveTo>
                  <a:lnTo>
                    <a:pt x="2665564" y="0"/>
                  </a:lnTo>
                  <a:lnTo>
                    <a:pt x="2665564" y="981272"/>
                  </a:lnTo>
                  <a:lnTo>
                    <a:pt x="0" y="981272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114" name="Google Shape;114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70707"/>
                  </a:solidFill>
                  <a:latin typeface="Inter"/>
                  <a:ea typeface="Inter"/>
                  <a:cs typeface="Inter"/>
                  <a:sym typeface="Inter"/>
                </a:rPr>
                <a:t>        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0" y="-144661"/>
            <a:ext cx="3086100" cy="10431661"/>
            <a:chOff x="0" y="-38100"/>
            <a:chExt cx="812800" cy="2747433"/>
          </a:xfrm>
        </p:grpSpPr>
        <p:sp>
          <p:nvSpPr>
            <p:cNvPr id="116" name="Google Shape;116;p15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117" name="Google Shape;117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5"/>
          <p:cNvSpPr txBox="1"/>
          <p:nvPr/>
        </p:nvSpPr>
        <p:spPr>
          <a:xfrm>
            <a:off x="6169513" y="433622"/>
            <a:ext cx="88929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What Is </a:t>
            </a:r>
            <a:r>
              <a:rPr b="1" lang="en-US" sz="9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Dementia?</a:t>
            </a:r>
            <a:endParaRPr sz="9600">
              <a:solidFill>
                <a:schemeClr val="dk1"/>
              </a:solidFill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 amt="20999"/>
          </a:blip>
          <a:srcRect b="0" l="6531" r="0" t="0"/>
          <a:stretch/>
        </p:blipFill>
        <p:spPr>
          <a:xfrm rot="5400000">
            <a:off x="15803440" y="6824835"/>
            <a:ext cx="4480358" cy="395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025" y="5947262"/>
            <a:ext cx="5254499" cy="36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8433150" y="5749975"/>
            <a:ext cx="92136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Dementia patients are individuals who have a decline in their cognitive and memory abilities that interferes with their daily life and activities. It is a progressive condition that affects thinking, memory, behavior, and the ability to perform everyday activities.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42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584" name="Google Shape;584;p42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585" name="Google Shape;585;p4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42"/>
          <p:cNvGrpSpPr/>
          <p:nvPr/>
        </p:nvGrpSpPr>
        <p:grpSpPr>
          <a:xfrm>
            <a:off x="1028700" y="1021556"/>
            <a:ext cx="12874275" cy="1676347"/>
            <a:chOff x="0" y="-9525"/>
            <a:chExt cx="17165700" cy="2235130"/>
          </a:xfrm>
        </p:grpSpPr>
        <p:sp>
          <p:nvSpPr>
            <p:cNvPr id="587" name="Google Shape;587;p42"/>
            <p:cNvSpPr txBox="1"/>
            <p:nvPr/>
          </p:nvSpPr>
          <p:spPr>
            <a:xfrm>
              <a:off x="0" y="-9525"/>
              <a:ext cx="171657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500">
                  <a:solidFill>
                    <a:srgbClr val="070707"/>
                  </a:solidFill>
                  <a:latin typeface="Inter"/>
                  <a:ea typeface="Inter"/>
                  <a:cs typeface="Inter"/>
                  <a:sym typeface="Inter"/>
                </a:rPr>
                <a:t>Research </a:t>
              </a:r>
              <a:r>
                <a:rPr b="1" lang="en-US" sz="7500">
                  <a:solidFill>
                    <a:srgbClr val="C6AD5F"/>
                  </a:solidFill>
                  <a:latin typeface="Inter"/>
                  <a:ea typeface="Inter"/>
                  <a:cs typeface="Inter"/>
                  <a:sym typeface="Inter"/>
                </a:rPr>
                <a:t>Problem</a:t>
              </a:r>
              <a:endParaRPr>
                <a:solidFill>
                  <a:srgbClr val="C6AD5F"/>
                </a:solidFill>
              </a:endParaRPr>
            </a:p>
          </p:txBody>
        </p:sp>
        <p:sp>
          <p:nvSpPr>
            <p:cNvPr id="588" name="Google Shape;588;p42"/>
            <p:cNvSpPr txBox="1"/>
            <p:nvPr/>
          </p:nvSpPr>
          <p:spPr>
            <a:xfrm>
              <a:off x="0" y="1938205"/>
              <a:ext cx="17165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9" name="Google Shape;5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25549" y="3921613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2"/>
          <p:cNvSpPr/>
          <p:nvPr/>
        </p:nvSpPr>
        <p:spPr>
          <a:xfrm>
            <a:off x="1636350" y="3198338"/>
            <a:ext cx="3996300" cy="20970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Every time can’t get a 3rd party assistant for identify people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1" name="Google Shape;591;p42"/>
          <p:cNvSpPr/>
          <p:nvPr/>
        </p:nvSpPr>
        <p:spPr>
          <a:xfrm>
            <a:off x="1611600" y="60505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Patient may become withdrawn and socially isolated.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2" name="Google Shape;5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28599" y="6767463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21">
            <a:off x="6375785" y="3719475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2"/>
          <p:cNvSpPr/>
          <p:nvPr/>
        </p:nvSpPr>
        <p:spPr>
          <a:xfrm>
            <a:off x="7362450" y="2949488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Emotional impact on both the patient and the family members.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13667725" y="60505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 having a proper assistive tool for make their life more independant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6" name="Google Shape;5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385924" y="3810313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469687" y="6677438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2"/>
          <p:cNvSpPr/>
          <p:nvPr/>
        </p:nvSpPr>
        <p:spPr>
          <a:xfrm>
            <a:off x="13667725" y="2931750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Lead to feeling of frustration, fear and anxiety.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5266050" y="9706400"/>
            <a:ext cx="78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IT20174576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Madhubhashini A.D.P.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 - 23-081</a:t>
            </a:r>
            <a:endParaRPr/>
          </a:p>
        </p:txBody>
      </p:sp>
      <p:sp>
        <p:nvSpPr>
          <p:cNvPr id="601" name="Google Shape;601;p42"/>
          <p:cNvSpPr/>
          <p:nvPr/>
        </p:nvSpPr>
        <p:spPr>
          <a:xfrm>
            <a:off x="7402800" y="6157775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Burden on Caregivers</a:t>
            </a: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02" name="Google Shape;6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21">
            <a:off x="6451985" y="7148475"/>
            <a:ext cx="837524" cy="6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3"/>
          <p:cNvGrpSpPr/>
          <p:nvPr/>
        </p:nvGrpSpPr>
        <p:grpSpPr>
          <a:xfrm>
            <a:off x="96000" y="-180825"/>
            <a:ext cx="7863978" cy="10467894"/>
            <a:chOff x="0" y="-47625"/>
            <a:chExt cx="1957382" cy="2756958"/>
          </a:xfrm>
        </p:grpSpPr>
        <p:sp>
          <p:nvSpPr>
            <p:cNvPr id="608" name="Google Shape;608;p43"/>
            <p:cNvSpPr/>
            <p:nvPr/>
          </p:nvSpPr>
          <p:spPr>
            <a:xfrm>
              <a:off x="0" y="0"/>
              <a:ext cx="1957382" cy="2709333"/>
            </a:xfrm>
            <a:custGeom>
              <a:rect b="b" l="l" r="r" t="t"/>
              <a:pathLst>
                <a:path extrusionOk="0" h="2709333" w="1957382">
                  <a:moveTo>
                    <a:pt x="0" y="0"/>
                  </a:moveTo>
                  <a:lnTo>
                    <a:pt x="1957382" y="0"/>
                  </a:lnTo>
                  <a:lnTo>
                    <a:pt x="19573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609" name="Google Shape;609;p4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" name="Google Shape;610;p43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611" name="Google Shape;611;p43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612" name="Google Shape;612;p4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43"/>
          <p:cNvSpPr txBox="1"/>
          <p:nvPr/>
        </p:nvSpPr>
        <p:spPr>
          <a:xfrm>
            <a:off x="981925" y="699491"/>
            <a:ext cx="566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Research Objectives</a:t>
            </a:r>
            <a:endParaRPr/>
          </a:p>
        </p:txBody>
      </p:sp>
      <p:sp>
        <p:nvSpPr>
          <p:cNvPr id="614" name="Google Shape;614;p43"/>
          <p:cNvSpPr txBox="1"/>
          <p:nvPr/>
        </p:nvSpPr>
        <p:spPr>
          <a:xfrm>
            <a:off x="698263" y="4037400"/>
            <a:ext cx="62274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Improving </a:t>
            </a: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the</a:t>
            </a: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independence  by</a:t>
            </a:r>
            <a:r>
              <a:rPr b="1" lang="en-US" sz="2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designing  a smart and effective solution for the Dementia patients to identify their loved ones by increasing their confidence to remember each member of their</a:t>
            </a:r>
            <a:r>
              <a:rPr b="1" lang="en-US" sz="3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family</a:t>
            </a:r>
            <a:r>
              <a:rPr b="1" lang="en-US" sz="3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1" sz="27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15" name="Google Shape;615;p43"/>
          <p:cNvCxnSpPr/>
          <p:nvPr/>
        </p:nvCxnSpPr>
        <p:spPr>
          <a:xfrm flipH="1" rot="10800000">
            <a:off x="7527975" y="2598500"/>
            <a:ext cx="4938000" cy="323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3"/>
          <p:cNvCxnSpPr/>
          <p:nvPr/>
        </p:nvCxnSpPr>
        <p:spPr>
          <a:xfrm>
            <a:off x="7581625" y="5829500"/>
            <a:ext cx="51804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43"/>
          <p:cNvCxnSpPr/>
          <p:nvPr/>
        </p:nvCxnSpPr>
        <p:spPr>
          <a:xfrm>
            <a:off x="7507625" y="5854800"/>
            <a:ext cx="5328600" cy="259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43"/>
          <p:cNvSpPr/>
          <p:nvPr/>
        </p:nvSpPr>
        <p:spPr>
          <a:xfrm>
            <a:off x="12836125" y="353900"/>
            <a:ext cx="4781400" cy="2590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Inter"/>
                <a:ea typeface="Inter"/>
                <a:cs typeface="Inter"/>
                <a:sym typeface="Inter"/>
              </a:rPr>
              <a:t>Create a model to detect the faces of individuals</a:t>
            </a:r>
            <a:endParaRPr b="1"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12846250" y="3628400"/>
            <a:ext cx="4781400" cy="2590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 a object recognition that can filter Image or video clip of relevant person  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0" name="Google Shape;620;p43"/>
          <p:cNvSpPr/>
          <p:nvPr/>
        </p:nvSpPr>
        <p:spPr>
          <a:xfrm>
            <a:off x="12889775" y="6979100"/>
            <a:ext cx="4781400" cy="2709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Create a text-to speech module to hear the information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1" name="Google Shape;621;p43"/>
          <p:cNvCxnSpPr/>
          <p:nvPr/>
        </p:nvCxnSpPr>
        <p:spPr>
          <a:xfrm>
            <a:off x="1093650" y="3437225"/>
            <a:ext cx="5007900" cy="0"/>
          </a:xfrm>
          <a:prstGeom prst="straightConnector1">
            <a:avLst/>
          </a:prstGeom>
          <a:noFill/>
          <a:ln cap="flat" cmpd="sng" w="9525">
            <a:solidFill>
              <a:srgbClr val="D75B3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2" name="Google Shape;6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3" y="9715750"/>
            <a:ext cx="8778124" cy="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4"/>
          <p:cNvSpPr/>
          <p:nvPr/>
        </p:nvSpPr>
        <p:spPr>
          <a:xfrm>
            <a:off x="192014" y="291095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628" name="Google Shape;628;p44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984250" y="2209350"/>
            <a:ext cx="3231650" cy="50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4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630" name="Google Shape;630;p44"/>
          <p:cNvSpPr txBox="1"/>
          <p:nvPr/>
        </p:nvSpPr>
        <p:spPr>
          <a:xfrm>
            <a:off x="4572000" y="406635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Methodology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1" name="Google Shape;6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45"/>
          <p:cNvGrpSpPr/>
          <p:nvPr/>
        </p:nvGrpSpPr>
        <p:grpSpPr>
          <a:xfrm>
            <a:off x="514350" y="304948"/>
            <a:ext cx="17259413" cy="9467316"/>
            <a:chOff x="0" y="-47625"/>
            <a:chExt cx="4545659" cy="2493433"/>
          </a:xfrm>
        </p:grpSpPr>
        <p:sp>
          <p:nvSpPr>
            <p:cNvPr id="637" name="Google Shape;637;p45"/>
            <p:cNvSpPr/>
            <p:nvPr/>
          </p:nvSpPr>
          <p:spPr>
            <a:xfrm>
              <a:off x="0" y="0"/>
              <a:ext cx="4545659" cy="2445808"/>
            </a:xfrm>
            <a:custGeom>
              <a:rect b="b" l="l" r="r" t="t"/>
              <a:pathLst>
                <a:path extrusionOk="0"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38" name="Google Shape;638;p45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9" name="Google Shape;639;p45"/>
          <p:cNvSpPr txBox="1"/>
          <p:nvPr/>
        </p:nvSpPr>
        <p:spPr>
          <a:xfrm>
            <a:off x="1028700" y="1019175"/>
            <a:ext cx="987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System Overview </a:t>
            </a:r>
            <a:r>
              <a:rPr b="1" lang="en-US" sz="5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Diagram</a:t>
            </a:r>
            <a:r>
              <a:rPr b="1" lang="en-US" sz="5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pic>
        <p:nvPicPr>
          <p:cNvPr id="640" name="Google Shape;6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000" y="2133600"/>
            <a:ext cx="12483150" cy="65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73" y="9487150"/>
            <a:ext cx="8778124" cy="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46"/>
          <p:cNvPicPr preferRelativeResize="0"/>
          <p:nvPr/>
        </p:nvPicPr>
        <p:blipFill rotWithShape="1">
          <a:blip r:embed="rId3">
            <a:alphaModFix amt="8000"/>
          </a:blip>
          <a:srcRect b="28681" l="0" r="0" t="-107604"/>
          <a:stretch/>
        </p:blipFill>
        <p:spPr>
          <a:xfrm rot="5400000">
            <a:off x="3242121" y="-3449199"/>
            <a:ext cx="15176326" cy="1831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46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648" name="Google Shape;648;p46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649" name="Google Shape;649;p4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0" name="Google Shape;650;p46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1" name="Google Shape;651;p46"/>
          <p:cNvSpPr txBox="1"/>
          <p:nvPr/>
        </p:nvSpPr>
        <p:spPr>
          <a:xfrm>
            <a:off x="4022300" y="697875"/>
            <a:ext cx="1102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Tools and technologies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2" name="Google Shape;652;p46"/>
          <p:cNvSpPr/>
          <p:nvPr/>
        </p:nvSpPr>
        <p:spPr>
          <a:xfrm>
            <a:off x="2253100" y="765350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50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Firebase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3" name="Google Shape;653;p46"/>
          <p:cNvSpPr/>
          <p:nvPr/>
        </p:nvSpPr>
        <p:spPr>
          <a:xfrm>
            <a:off x="13487275" y="753015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  Python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4" name="Google Shape;654;p46"/>
          <p:cNvSpPr/>
          <p:nvPr/>
        </p:nvSpPr>
        <p:spPr>
          <a:xfrm>
            <a:off x="13359250" y="329350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Github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55" name="Google Shape;6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1775" y="6139080"/>
            <a:ext cx="1626804" cy="18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6"/>
          <p:cNvSpPr/>
          <p:nvPr/>
        </p:nvSpPr>
        <p:spPr>
          <a:xfrm>
            <a:off x="7394300" y="6291500"/>
            <a:ext cx="1784400" cy="13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200" y="5968050"/>
            <a:ext cx="2217350" cy="20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473" y="9639550"/>
            <a:ext cx="8778124" cy="4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6"/>
          <p:cNvSpPr/>
          <p:nvPr/>
        </p:nvSpPr>
        <p:spPr>
          <a:xfrm>
            <a:off x="2253100" y="3413325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Reactnative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60" name="Google Shape;66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2147" y="3759173"/>
            <a:ext cx="3069266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6"/>
          <p:cNvPicPr preferRelativeResize="0"/>
          <p:nvPr/>
        </p:nvPicPr>
        <p:blipFill rotWithShape="1">
          <a:blip r:embed="rId8">
            <a:alphaModFix/>
          </a:blip>
          <a:srcRect b="9609" l="-5150" r="5149" t="-9610"/>
          <a:stretch/>
        </p:blipFill>
        <p:spPr>
          <a:xfrm>
            <a:off x="8591975" y="2671900"/>
            <a:ext cx="4223576" cy="316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47"/>
          <p:cNvPicPr preferRelativeResize="0"/>
          <p:nvPr/>
        </p:nvPicPr>
        <p:blipFill rotWithShape="1">
          <a:blip r:embed="rId3">
            <a:alphaModFix amt="8000"/>
          </a:blip>
          <a:srcRect b="28681" l="0" r="0" t="-107604"/>
          <a:stretch/>
        </p:blipFill>
        <p:spPr>
          <a:xfrm rot="5400000">
            <a:off x="3228321" y="-2012649"/>
            <a:ext cx="15176326" cy="1831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47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668" name="Google Shape;668;p47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669" name="Google Shape;669;p4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47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1" name="Google Shape;671;p47"/>
          <p:cNvSpPr txBox="1"/>
          <p:nvPr/>
        </p:nvSpPr>
        <p:spPr>
          <a:xfrm>
            <a:off x="4022300" y="697875"/>
            <a:ext cx="1102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Tools and technologies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2" name="Google Shape;672;p47"/>
          <p:cNvSpPr/>
          <p:nvPr/>
        </p:nvSpPr>
        <p:spPr>
          <a:xfrm>
            <a:off x="2542325" y="3696375"/>
            <a:ext cx="6534300" cy="45153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7"/>
          <p:cNvSpPr/>
          <p:nvPr/>
        </p:nvSpPr>
        <p:spPr>
          <a:xfrm>
            <a:off x="9933725" y="3696375"/>
            <a:ext cx="6534300" cy="45153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7"/>
          <p:cNvSpPr txBox="1"/>
          <p:nvPr/>
        </p:nvSpPr>
        <p:spPr>
          <a:xfrm>
            <a:off x="2697775" y="4166850"/>
            <a:ext cx="628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 Convolutional Neural Network (CNN)</a:t>
            </a:r>
            <a:endParaRPr b="1" sz="2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5" name="Google Shape;675;p47"/>
          <p:cNvSpPr txBox="1"/>
          <p:nvPr/>
        </p:nvSpPr>
        <p:spPr>
          <a:xfrm>
            <a:off x="10317775" y="4166850"/>
            <a:ext cx="638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principal component analysis (PCA)</a:t>
            </a:r>
            <a:endParaRPr b="1" sz="2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6" name="Google Shape;676;p47"/>
          <p:cNvSpPr txBox="1"/>
          <p:nvPr/>
        </p:nvSpPr>
        <p:spPr>
          <a:xfrm>
            <a:off x="10761175" y="5229050"/>
            <a:ext cx="4239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Inter"/>
              <a:buChar char="❏"/>
            </a:pPr>
            <a:r>
              <a:rPr b="1" lang="en-US" sz="2000">
                <a:latin typeface="Inter"/>
                <a:ea typeface="Inter"/>
                <a:cs typeface="Inter"/>
                <a:sym typeface="Inter"/>
              </a:rPr>
              <a:t>Statistical technique used to identify patterns in data.[5]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7" name="Google Shape;677;p47"/>
          <p:cNvSpPr txBox="1"/>
          <p:nvPr/>
        </p:nvSpPr>
        <p:spPr>
          <a:xfrm>
            <a:off x="2895600" y="5257800"/>
            <a:ext cx="5374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❏"/>
            </a:pPr>
            <a:r>
              <a:rPr b="1" lang="en-US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CNN used to detect and match the faces of individuals [4</a:t>
            </a:r>
            <a:r>
              <a:rPr b="1" lang="en-US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❏"/>
            </a:pPr>
            <a:r>
              <a:rPr b="1" lang="en-US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CNN cascade operates at multiple resolutions, quickly rejects the background regions in the fast low resolution stages[4]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8" name="Google Shape;67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549600"/>
            <a:ext cx="9152428" cy="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48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684" name="Google Shape;684;p48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685" name="Google Shape;685;p4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p48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7" name="Google Shape;687;p48"/>
          <p:cNvSpPr/>
          <p:nvPr/>
        </p:nvSpPr>
        <p:spPr>
          <a:xfrm>
            <a:off x="228025" y="0"/>
            <a:ext cx="18060000" cy="413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8" name="Google Shape;688;p48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2152900" y="-2174462"/>
            <a:ext cx="4838201" cy="77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8"/>
          <p:cNvSpPr txBox="1"/>
          <p:nvPr/>
        </p:nvSpPr>
        <p:spPr>
          <a:xfrm>
            <a:off x="6027475" y="1070675"/>
            <a:ext cx="762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Requirements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0" name="Google Shape;690;p48"/>
          <p:cNvSpPr/>
          <p:nvPr/>
        </p:nvSpPr>
        <p:spPr>
          <a:xfrm>
            <a:off x="749525" y="4939600"/>
            <a:ext cx="7216800" cy="44049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8"/>
          <p:cNvSpPr/>
          <p:nvPr/>
        </p:nvSpPr>
        <p:spPr>
          <a:xfrm>
            <a:off x="10679350" y="4947250"/>
            <a:ext cx="7015500" cy="44886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"/>
          <p:cNvSpPr txBox="1"/>
          <p:nvPr/>
        </p:nvSpPr>
        <p:spPr>
          <a:xfrm>
            <a:off x="970325" y="5325250"/>
            <a:ext cx="6775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Inter"/>
                <a:ea typeface="Inter"/>
                <a:cs typeface="Inter"/>
                <a:sym typeface="Inter"/>
              </a:rPr>
              <a:t>Functional Requirements</a:t>
            </a:r>
            <a:endParaRPr b="1" sz="28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Inter"/>
              <a:buChar char="❖"/>
            </a:pPr>
            <a:r>
              <a:rPr b="1" lang="en-US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Extract data from the image</a:t>
            </a:r>
            <a:endParaRPr b="1" sz="2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Inter"/>
              <a:buChar char="❖"/>
            </a:pP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Identify the person who is captured</a:t>
            </a:r>
            <a:endParaRPr b="1" sz="23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Inter"/>
              <a:buChar char="❖"/>
            </a:pP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Display the </a:t>
            </a: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memory</a:t>
            </a: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 related to the person</a:t>
            </a:r>
            <a:endParaRPr b="1" sz="23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Inter"/>
              <a:buChar char="❖"/>
            </a:pP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Generate a audio clip of the information that display in the screen</a:t>
            </a:r>
            <a:endParaRPr b="1" sz="23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3" name="Google Shape;693;p48"/>
          <p:cNvSpPr txBox="1"/>
          <p:nvPr/>
        </p:nvSpPr>
        <p:spPr>
          <a:xfrm>
            <a:off x="10959400" y="5325250"/>
            <a:ext cx="5624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Inter"/>
                <a:ea typeface="Inter"/>
                <a:cs typeface="Inter"/>
                <a:sym typeface="Inter"/>
              </a:rPr>
              <a:t>Non Functional Requirements</a:t>
            </a:r>
            <a:endParaRPr b="1" sz="2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Accuracy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Availability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Compatibility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4" name="Google Shape;6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75" y="9701800"/>
            <a:ext cx="10522776" cy="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9"/>
          <p:cNvGrpSpPr/>
          <p:nvPr/>
        </p:nvGrpSpPr>
        <p:grpSpPr>
          <a:xfrm>
            <a:off x="638850" y="166498"/>
            <a:ext cx="17259413" cy="9467316"/>
            <a:chOff x="0" y="-47625"/>
            <a:chExt cx="4545659" cy="2493433"/>
          </a:xfrm>
        </p:grpSpPr>
        <p:sp>
          <p:nvSpPr>
            <p:cNvPr id="700" name="Google Shape;700;p49"/>
            <p:cNvSpPr/>
            <p:nvPr/>
          </p:nvSpPr>
          <p:spPr>
            <a:xfrm>
              <a:off x="0" y="0"/>
              <a:ext cx="4545659" cy="2445808"/>
            </a:xfrm>
            <a:custGeom>
              <a:rect b="b" l="l" r="r" t="t"/>
              <a:pathLst>
                <a:path extrusionOk="0"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01" name="Google Shape;701;p49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2" name="Google Shape;702;p49"/>
          <p:cNvSpPr txBox="1"/>
          <p:nvPr/>
        </p:nvSpPr>
        <p:spPr>
          <a:xfrm>
            <a:off x="1028700" y="1019175"/>
            <a:ext cx="987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Work Breakdown</a:t>
            </a:r>
            <a:r>
              <a:rPr b="1" lang="en-US" sz="5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5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Chart</a:t>
            </a:r>
            <a:r>
              <a:rPr b="1" lang="en-US" sz="5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pic>
        <p:nvPicPr>
          <p:cNvPr id="703" name="Google Shape;7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75" y="2288475"/>
            <a:ext cx="14712524" cy="61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25" y="9482450"/>
            <a:ext cx="10203001" cy="6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/>
        </p:nvSpPr>
        <p:spPr>
          <a:xfrm>
            <a:off x="192025" y="0"/>
            <a:ext cx="18098991" cy="10287073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710" name="Google Shape;710;p50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095162" y="-1961188"/>
            <a:ext cx="3231650" cy="7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50"/>
          <p:cNvSpPr/>
          <p:nvPr/>
        </p:nvSpPr>
        <p:spPr>
          <a:xfrm>
            <a:off x="0" y="0"/>
            <a:ext cx="402877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712" name="Google Shape;712;p50"/>
          <p:cNvSpPr txBox="1"/>
          <p:nvPr/>
        </p:nvSpPr>
        <p:spPr>
          <a:xfrm>
            <a:off x="6148075" y="289800"/>
            <a:ext cx="6543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Inter"/>
                <a:ea typeface="Inter"/>
                <a:cs typeface="Inter"/>
                <a:sym typeface="Inter"/>
              </a:rPr>
              <a:t>Gantt Chart</a:t>
            </a:r>
            <a:endParaRPr b="1" sz="68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13" name="Google Shape;7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0"/>
          <p:cNvSpPr txBox="1"/>
          <p:nvPr/>
        </p:nvSpPr>
        <p:spPr>
          <a:xfrm>
            <a:off x="4042825" y="9622425"/>
            <a:ext cx="746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IT20174576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Madhubhashini A.D.P.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|TMP23-081</a:t>
            </a:r>
            <a:endParaRPr/>
          </a:p>
        </p:txBody>
      </p:sp>
      <p:pic>
        <p:nvPicPr>
          <p:cNvPr id="715" name="Google Shape;71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1075" y="2357074"/>
            <a:ext cx="13418152" cy="56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>
            <a:off x="106900" y="90450"/>
            <a:ext cx="246600" cy="100896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1"/>
          <p:cNvSpPr txBox="1"/>
          <p:nvPr/>
        </p:nvSpPr>
        <p:spPr>
          <a:xfrm>
            <a:off x="1069000" y="707175"/>
            <a:ext cx="62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References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2" name="Google Shape;7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50" y="9493175"/>
            <a:ext cx="9239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51"/>
          <p:cNvSpPr txBox="1"/>
          <p:nvPr/>
        </p:nvSpPr>
        <p:spPr>
          <a:xfrm>
            <a:off x="1531775" y="2191800"/>
            <a:ext cx="15202800" cy="7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[</a:t>
            </a:r>
            <a:r>
              <a:rPr lang="en-US" sz="1100">
                <a:solidFill>
                  <a:schemeClr val="dk1"/>
                </a:solidFill>
              </a:rPr>
              <a:t>15]  </a:t>
            </a:r>
            <a:r>
              <a:rPr lang="en-US" sz="1100">
                <a:solidFill>
                  <a:srgbClr val="C6AD5F"/>
                </a:solidFill>
              </a:rPr>
              <a:t>	</a:t>
            </a:r>
            <a:r>
              <a:rPr lang="en-US" sz="1900">
                <a:solidFill>
                  <a:srgbClr val="C6AD5F"/>
                </a:solidFill>
              </a:rPr>
              <a:t>[1]   </a:t>
            </a:r>
            <a:r>
              <a:rPr lang="en-US" sz="2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H. </a:t>
            </a:r>
            <a:r>
              <a:rPr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M. Fardoun, A. A. Mashat, and J. Ramirez Castillo, “Recognition of familiar people with a mobile cloud architecture for Alzheimer patients,” </a:t>
            </a:r>
            <a:r>
              <a:rPr i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Disabil Rehabil</a:t>
            </a:r>
            <a:r>
              <a:rPr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, vol. 39, no. 4, pp. 398–402, Feb. 2017, doi: 10.3109/09638288.2015.1025992.</a:t>
            </a:r>
            <a:endParaRPr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064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[4   </a:t>
            </a: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	[2]   Sadjad University of Technology, Institute of Electrical and Electronics Engineers. Iran Section., and Institute of Electrical and Electronics Engineers, </a:t>
            </a:r>
            <a:r>
              <a:rPr i="1"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ICEE 2018 : 2018 26th Iranian Conference on Electrical Engineering : Sadjad University of Technology, 8-10 May 2018.</a:t>
            </a:r>
            <a:endParaRPr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[3]   N. Aljojo </a:t>
            </a:r>
            <a:r>
              <a:rPr i="1"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et al.</a:t>
            </a: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, “Alzheimer assistant: a mobile application using Machine Learning,” </a:t>
            </a:r>
            <a:r>
              <a:rPr i="1"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Revista Română de Informatică și Automatică</a:t>
            </a: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, vol. 30, no. 4, pp. 7–26, Dec. 2020, doi: 10.33436/v30i4y202001tant: a mobile application using Machine Learning,” </a:t>
            </a:r>
            <a:r>
              <a:rPr i="1"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Revista Română de Informatică și Automatică</a:t>
            </a: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, vol. 30, no. 4, pp. 7–26, Dec. 2020, doi: 10.33436/v30i4y202001</a:t>
            </a:r>
            <a:endParaRPr sz="2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[4] </a:t>
            </a:r>
            <a:r>
              <a:rPr lang="en-US" sz="28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M. M. Kasar, D. Bhattacharyya, and T. H. Kim, “Face recognition using neural network: A review,” </a:t>
            </a:r>
            <a:r>
              <a:rPr i="1"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International Journal of Security and its Applications</a:t>
            </a:r>
            <a:r>
              <a:rPr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, vol. 10, no. 3, pp. 81–100, 2016, doi: 10.14257/ijsia.2016.10.3.08.</a:t>
            </a:r>
            <a:endParaRPr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[5]  </a:t>
            </a: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Institute of Electrical and Electronics Engineers and PPG Institute of Technology, </a:t>
            </a:r>
            <a:r>
              <a:rPr i="1"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Proceedings of the 5th International Conference on Communication and Electronics Systems (ICCES 2020) : 10-12, June 2020</a:t>
            </a:r>
            <a:r>
              <a:rPr lang="en-US" sz="2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3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4649450" y="2418349"/>
            <a:ext cx="6142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031340" y="336575"/>
            <a:ext cx="585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35.6 Million</a:t>
            </a:r>
            <a:endParaRPr b="1" sz="6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584055" y="2391938"/>
            <a:ext cx="147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183075" y="1426250"/>
            <a:ext cx="15279300" cy="1417200"/>
          </a:xfrm>
          <a:prstGeom prst="roundRect">
            <a:avLst>
              <a:gd fmla="val 16667" name="adj"/>
            </a:avLst>
          </a:prstGeom>
          <a:solidFill>
            <a:srgbClr val="070707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D75B3F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en-US" sz="3000">
                <a:solidFill>
                  <a:srgbClr val="C6AD5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US" sz="3700">
                <a:solidFill>
                  <a:srgbClr val="C6AD5F"/>
                </a:solidFill>
                <a:latin typeface="Lato"/>
                <a:ea typeface="Lato"/>
                <a:cs typeface="Lato"/>
                <a:sym typeface="Lato"/>
              </a:rPr>
              <a:t>Worldwide Population with dementia  with an increase of</a:t>
            </a:r>
            <a:endParaRPr b="1" sz="37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899425" y="4437725"/>
            <a:ext cx="15809700" cy="1417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D75B3F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</a:t>
            </a:r>
            <a:r>
              <a:rPr lang="en-US" sz="3000">
                <a:solidFill>
                  <a:srgbClr val="A738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>
                <a:solidFill>
                  <a:srgbClr val="C6AD5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3700">
                <a:solidFill>
                  <a:srgbClr val="C6AD5F"/>
                </a:solidFill>
                <a:latin typeface="Lato"/>
                <a:ea typeface="Lato"/>
                <a:cs typeface="Lato"/>
                <a:sym typeface="Lato"/>
              </a:rPr>
              <a:t>New cases every year</a:t>
            </a:r>
            <a:endParaRPr b="1" sz="37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00900" y="7743525"/>
            <a:ext cx="16108800" cy="1417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D75B3F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</a:t>
            </a:r>
            <a:r>
              <a:rPr b="1" lang="en-US" sz="3700">
                <a:solidFill>
                  <a:srgbClr val="C6AD5F"/>
                </a:solidFill>
                <a:latin typeface="Lato"/>
                <a:ea typeface="Lato"/>
                <a:cs typeface="Lato"/>
                <a:sym typeface="Lato"/>
              </a:rPr>
              <a:t>It is projected to be doubled</a:t>
            </a:r>
            <a:endParaRPr b="1" sz="37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003826" y="6529377"/>
            <a:ext cx="133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261344" y="3340879"/>
            <a:ext cx="51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7.7 Million</a:t>
            </a:r>
            <a:endParaRPr b="1" sz="6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402698" y="6382999"/>
            <a:ext cx="455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 2030</a:t>
            </a:r>
            <a:endParaRPr b="1" sz="6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2"/>
          <p:cNvSpPr/>
          <p:nvPr/>
        </p:nvSpPr>
        <p:spPr>
          <a:xfrm rot="5400000">
            <a:off x="-4538106" y="4549001"/>
            <a:ext cx="10250206" cy="1174005"/>
          </a:xfrm>
          <a:custGeom>
            <a:rect b="b" l="l" r="r" t="t"/>
            <a:pathLst>
              <a:path extrusionOk="0" h="1745732" w="7400871">
                <a:moveTo>
                  <a:pt x="46523" y="0"/>
                </a:moveTo>
                <a:lnTo>
                  <a:pt x="7354348" y="0"/>
                </a:lnTo>
                <a:cubicBezTo>
                  <a:pt x="7380042" y="0"/>
                  <a:pt x="7400871" y="20829"/>
                  <a:pt x="7400871" y="46523"/>
                </a:cubicBezTo>
                <a:lnTo>
                  <a:pt x="7400871" y="1699210"/>
                </a:lnTo>
                <a:cubicBezTo>
                  <a:pt x="7400871" y="1724903"/>
                  <a:pt x="7380042" y="1745732"/>
                  <a:pt x="7354348" y="1745732"/>
                </a:cubicBezTo>
                <a:lnTo>
                  <a:pt x="46523" y="1745732"/>
                </a:lnTo>
                <a:cubicBezTo>
                  <a:pt x="20829" y="1745732"/>
                  <a:pt x="0" y="1724903"/>
                  <a:pt x="0" y="1699210"/>
                </a:cubicBezTo>
                <a:lnTo>
                  <a:pt x="0" y="46523"/>
                </a:lnTo>
                <a:cubicBezTo>
                  <a:pt x="0" y="20829"/>
                  <a:pt x="20829" y="0"/>
                  <a:pt x="46523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2"/>
          <p:cNvSpPr txBox="1"/>
          <p:nvPr/>
        </p:nvSpPr>
        <p:spPr>
          <a:xfrm>
            <a:off x="1028700" y="6219729"/>
            <a:ext cx="53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2"/>
          <p:cNvSpPr txBox="1"/>
          <p:nvPr/>
        </p:nvSpPr>
        <p:spPr>
          <a:xfrm>
            <a:off x="2651575" y="481850"/>
            <a:ext cx="971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Jayasinghe </a:t>
            </a: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J.M.S.U.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1" name="Google Shape;731;p52"/>
          <p:cNvSpPr txBox="1"/>
          <p:nvPr/>
        </p:nvSpPr>
        <p:spPr>
          <a:xfrm>
            <a:off x="3318825" y="4142550"/>
            <a:ext cx="76662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Providing a smart solution by u</a:t>
            </a:r>
            <a:r>
              <a:rPr b="1" lang="en-US" sz="2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sing voice recognition and NLP to maintain a digital audio diary by a patient as journalism helps to keep stability of memory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32" name="Google Shape;732;p52"/>
          <p:cNvSpPr/>
          <p:nvPr/>
        </p:nvSpPr>
        <p:spPr>
          <a:xfrm>
            <a:off x="12515475" y="2366950"/>
            <a:ext cx="4983300" cy="73515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2"/>
          <p:cNvSpPr/>
          <p:nvPr/>
        </p:nvSpPr>
        <p:spPr>
          <a:xfrm>
            <a:off x="1174000" y="18450"/>
            <a:ext cx="197400" cy="102501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599" y="9436000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2450" y="3048000"/>
            <a:ext cx="4149338" cy="59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2"/>
          <p:cNvSpPr txBox="1"/>
          <p:nvPr/>
        </p:nvSpPr>
        <p:spPr>
          <a:xfrm>
            <a:off x="2651575" y="1774850"/>
            <a:ext cx="1185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BSc (Hons) in Information Technology (Specialization in Software Engineering)</a:t>
            </a:r>
            <a:endParaRPr sz="2400"/>
          </a:p>
        </p:txBody>
      </p:sp>
      <p:sp>
        <p:nvSpPr>
          <p:cNvPr id="737" name="Google Shape;737;p52"/>
          <p:cNvSpPr txBox="1"/>
          <p:nvPr/>
        </p:nvSpPr>
        <p:spPr>
          <a:xfrm>
            <a:off x="12367075" y="802350"/>
            <a:ext cx="54501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endParaRPr/>
          </a:p>
        </p:txBody>
      </p:sp>
      <p:sp>
        <p:nvSpPr>
          <p:cNvPr id="738" name="Google Shape;738;p52"/>
          <p:cNvSpPr txBox="1"/>
          <p:nvPr/>
        </p:nvSpPr>
        <p:spPr>
          <a:xfrm>
            <a:off x="4743425" y="9718450"/>
            <a:ext cx="7502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3"/>
          <p:cNvSpPr/>
          <p:nvPr/>
        </p:nvSpPr>
        <p:spPr>
          <a:xfrm>
            <a:off x="191989" y="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744" name="Google Shape;744;p53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283329" y="-1185153"/>
            <a:ext cx="4584141" cy="500702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53"/>
          <p:cNvSpPr/>
          <p:nvPr/>
        </p:nvSpPr>
        <p:spPr>
          <a:xfrm>
            <a:off x="4333400" y="4284226"/>
            <a:ext cx="9621208" cy="4421459"/>
          </a:xfrm>
          <a:custGeom>
            <a:rect b="b" l="l" r="r" t="t"/>
            <a:pathLst>
              <a:path extrusionOk="0" h="2600858" w="8628886">
                <a:moveTo>
                  <a:pt x="39902" y="0"/>
                </a:moveTo>
                <a:lnTo>
                  <a:pt x="8588985" y="0"/>
                </a:lnTo>
                <a:cubicBezTo>
                  <a:pt x="8599567" y="0"/>
                  <a:pt x="8609716" y="4204"/>
                  <a:pt x="8617200" y="11687"/>
                </a:cubicBezTo>
                <a:cubicBezTo>
                  <a:pt x="8624683" y="19170"/>
                  <a:pt x="8628886" y="29319"/>
                  <a:pt x="8628886" y="39902"/>
                </a:cubicBezTo>
                <a:lnTo>
                  <a:pt x="8628886" y="2560956"/>
                </a:lnTo>
                <a:cubicBezTo>
                  <a:pt x="8628886" y="2571538"/>
                  <a:pt x="8624683" y="2581688"/>
                  <a:pt x="8617200" y="2589171"/>
                </a:cubicBezTo>
                <a:cubicBezTo>
                  <a:pt x="8609716" y="2596654"/>
                  <a:pt x="8599567" y="2600858"/>
                  <a:pt x="8588985" y="2600858"/>
                </a:cubicBezTo>
                <a:lnTo>
                  <a:pt x="39902" y="2600858"/>
                </a:lnTo>
                <a:cubicBezTo>
                  <a:pt x="29319" y="2600858"/>
                  <a:pt x="19170" y="2596654"/>
                  <a:pt x="11687" y="2589171"/>
                </a:cubicBezTo>
                <a:cubicBezTo>
                  <a:pt x="4204" y="2581688"/>
                  <a:pt x="0" y="2571538"/>
                  <a:pt x="0" y="2560956"/>
                </a:cubicBezTo>
                <a:lnTo>
                  <a:pt x="0" y="39902"/>
                </a:lnTo>
                <a:cubicBezTo>
                  <a:pt x="0" y="29319"/>
                  <a:pt x="4204" y="19170"/>
                  <a:pt x="11687" y="11687"/>
                </a:cubicBezTo>
                <a:cubicBezTo>
                  <a:pt x="19170" y="4204"/>
                  <a:pt x="29319" y="0"/>
                  <a:pt x="39902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Research area?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Impact of Journalism and diary writing for mild and moderate </a:t>
            </a: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dementia</a:t>
            </a: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patients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Why it’s needed for this research?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6" name="Google Shape;746;p53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747" name="Google Shape;747;p53"/>
          <p:cNvSpPr txBox="1"/>
          <p:nvPr/>
        </p:nvSpPr>
        <p:spPr>
          <a:xfrm>
            <a:off x="5332000" y="601300"/>
            <a:ext cx="6537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Introduction &amp; </a:t>
            </a: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Background</a:t>
            </a:r>
            <a:endParaRPr b="1" sz="7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48" name="Google Shape;74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3"/>
          <p:cNvSpPr txBox="1"/>
          <p:nvPr/>
        </p:nvSpPr>
        <p:spPr>
          <a:xfrm>
            <a:off x="3920175" y="9680775"/>
            <a:ext cx="1017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4"/>
          <p:cNvSpPr txBox="1"/>
          <p:nvPr/>
        </p:nvSpPr>
        <p:spPr>
          <a:xfrm>
            <a:off x="5814500" y="931725"/>
            <a:ext cx="845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Research </a:t>
            </a:r>
            <a:r>
              <a:rPr b="1" lang="en-US" sz="7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Gap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755" name="Google Shape;755;p54"/>
          <p:cNvSpPr/>
          <p:nvPr/>
        </p:nvSpPr>
        <p:spPr>
          <a:xfrm>
            <a:off x="778550" y="4827075"/>
            <a:ext cx="4523619" cy="3540197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cxnSp>
        <p:nvCxnSpPr>
          <p:cNvPr id="756" name="Google Shape;756;p54"/>
          <p:cNvCxnSpPr/>
          <p:nvPr/>
        </p:nvCxnSpPr>
        <p:spPr>
          <a:xfrm flipH="1" rot="10800000">
            <a:off x="2697150" y="3593600"/>
            <a:ext cx="12630600" cy="4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54"/>
          <p:cNvCxnSpPr/>
          <p:nvPr/>
        </p:nvCxnSpPr>
        <p:spPr>
          <a:xfrm>
            <a:off x="2697150" y="36428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54"/>
          <p:cNvCxnSpPr/>
          <p:nvPr/>
        </p:nvCxnSpPr>
        <p:spPr>
          <a:xfrm>
            <a:off x="8523375" y="36428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54"/>
          <p:cNvCxnSpPr/>
          <p:nvPr/>
        </p:nvCxnSpPr>
        <p:spPr>
          <a:xfrm>
            <a:off x="15327700" y="3544125"/>
            <a:ext cx="0" cy="128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0" name="Google Shape;7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5" y="9527025"/>
            <a:ext cx="3295825" cy="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4"/>
          <p:cNvSpPr/>
          <p:nvPr/>
        </p:nvSpPr>
        <p:spPr>
          <a:xfrm>
            <a:off x="6200150" y="4827075"/>
            <a:ext cx="5036285" cy="3540197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762" name="Google Shape;762;p54"/>
          <p:cNvSpPr/>
          <p:nvPr/>
        </p:nvSpPr>
        <p:spPr>
          <a:xfrm>
            <a:off x="12665825" y="4950575"/>
            <a:ext cx="4523619" cy="341727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763" name="Google Shape;763;p54"/>
          <p:cNvSpPr txBox="1"/>
          <p:nvPr/>
        </p:nvSpPr>
        <p:spPr>
          <a:xfrm>
            <a:off x="1210050" y="4950575"/>
            <a:ext cx="3560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Inter"/>
                <a:ea typeface="Inter"/>
                <a:cs typeface="Inter"/>
                <a:sym typeface="Inter"/>
              </a:rPr>
              <a:t>Personal Journal Keeping and Linguistic Complexity Predict Late-Life Dementia Risk </a:t>
            </a:r>
            <a:r>
              <a:rPr b="1" lang="en-US" sz="3000">
                <a:latin typeface="Inter"/>
                <a:ea typeface="Inter"/>
                <a:cs typeface="Inter"/>
                <a:sym typeface="Inter"/>
              </a:rPr>
              <a:t>[1]</a:t>
            </a:r>
            <a:endParaRPr b="1" sz="3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4" name="Google Shape;764;p54"/>
          <p:cNvSpPr txBox="1"/>
          <p:nvPr/>
        </p:nvSpPr>
        <p:spPr>
          <a:xfrm>
            <a:off x="12665650" y="4950575"/>
            <a:ext cx="4523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AN INDEPENDENT EVALUATION OF ‘DEMENTIA DIARIES’ </a:t>
            </a: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[3]</a:t>
            </a:r>
            <a:endParaRPr b="1" sz="30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5" name="Google Shape;765;p54"/>
          <p:cNvSpPr txBox="1"/>
          <p:nvPr/>
        </p:nvSpPr>
        <p:spPr>
          <a:xfrm>
            <a:off x="6600175" y="5119575"/>
            <a:ext cx="424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Modifying the Diary Interview Method to Research the Lives of People With Dementia </a:t>
            </a: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[2]</a:t>
            </a:r>
            <a:endParaRPr b="1" sz="30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6" name="Google Shape;766;p54"/>
          <p:cNvSpPr txBox="1"/>
          <p:nvPr/>
        </p:nvSpPr>
        <p:spPr>
          <a:xfrm>
            <a:off x="3531650" y="9675625"/>
            <a:ext cx="939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1" name="Google Shape;771;p55"/>
          <p:cNvGraphicFramePr/>
          <p:nvPr/>
        </p:nvGraphicFramePr>
        <p:xfrm>
          <a:off x="2914700" y="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{1D9B3A88-4E3D-4704-9225-55C575843CC7}</a:tableStyleId>
              </a:tblPr>
              <a:tblGrid>
                <a:gridCol w="7568575"/>
                <a:gridCol w="1400950"/>
                <a:gridCol w="1302650"/>
                <a:gridCol w="1281850"/>
                <a:gridCol w="1545250"/>
              </a:tblGrid>
              <a:tr h="112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 </a:t>
                      </a:r>
                      <a:r>
                        <a:rPr lang="en-US" sz="62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</a:t>
                      </a:r>
                      <a:r>
                        <a:rPr b="1" lang="en-US" sz="3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B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 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Solution</a:t>
                      </a:r>
                      <a:endParaRPr b="1" sz="2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</a:tr>
              <a:tr h="155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Including audio recordings 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of patients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Usage of voice recognition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Speech to text conversion and storage of text files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Sentimental analysis of the generated text file and part of speech tagging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Named entity recognition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Speech summarization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72" name="Google Shape;7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775" y="1423225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0288" y="1366450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350" y="1423225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213" y="29740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55"/>
          <p:cNvPicPr preferRelativeResize="0"/>
          <p:nvPr/>
        </p:nvPicPr>
        <p:blipFill rotWithShape="1">
          <a:blip r:embed="rId3">
            <a:alphaModFix/>
          </a:blip>
          <a:srcRect b="21510" l="0" r="0" t="-21510"/>
          <a:stretch/>
        </p:blipFill>
        <p:spPr>
          <a:xfrm>
            <a:off x="14742013" y="43611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013" y="5906988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338" y="7299088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1338" y="85579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25" y="3030838"/>
            <a:ext cx="740100" cy="796313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5"/>
          <p:cNvSpPr/>
          <p:nvPr/>
        </p:nvSpPr>
        <p:spPr>
          <a:xfrm>
            <a:off x="32900" y="-8225"/>
            <a:ext cx="7401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5"/>
          <p:cNvSpPr/>
          <p:nvPr/>
        </p:nvSpPr>
        <p:spPr>
          <a:xfrm>
            <a:off x="822300" y="-8225"/>
            <a:ext cx="222000" cy="103365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37" y="14232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4087" y="4608501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12" y="4592451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37" y="60205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1162" y="8642613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475" y="86147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125" y="726007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212" y="726007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212" y="60205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212" y="46208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2737" y="861473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600" y="9625350"/>
            <a:ext cx="3295825" cy="6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238" y="301586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6225" y="2993650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1175" y="60205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1162" y="7331576"/>
            <a:ext cx="740100" cy="796313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55"/>
          <p:cNvSpPr txBox="1"/>
          <p:nvPr/>
        </p:nvSpPr>
        <p:spPr>
          <a:xfrm>
            <a:off x="4438725" y="9820375"/>
            <a:ext cx="998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  <p:sp>
        <p:nvSpPr>
          <p:cNvPr id="800" name="Google Shape;800;p55"/>
          <p:cNvSpPr txBox="1"/>
          <p:nvPr/>
        </p:nvSpPr>
        <p:spPr>
          <a:xfrm>
            <a:off x="16354800" y="3215288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SemiBold"/>
              <a:buChar char="●"/>
            </a:pPr>
            <a:r>
              <a:rPr lang="en-US" sz="2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 - [1]</a:t>
            </a:r>
            <a:endParaRPr sz="28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SemiBold"/>
              <a:buChar char="●"/>
            </a:pPr>
            <a:r>
              <a:rPr lang="en-US" sz="2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 - [2]</a:t>
            </a:r>
            <a:endParaRPr sz="28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SemiBold"/>
              <a:buChar char="●"/>
            </a:pPr>
            <a:r>
              <a:rPr lang="en-US" sz="2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 - [3]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56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806" name="Google Shape;806;p56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807" name="Google Shape;807;p5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56"/>
          <p:cNvGrpSpPr/>
          <p:nvPr/>
        </p:nvGrpSpPr>
        <p:grpSpPr>
          <a:xfrm>
            <a:off x="1028700" y="1021556"/>
            <a:ext cx="12874275" cy="1676347"/>
            <a:chOff x="0" y="-9525"/>
            <a:chExt cx="17165700" cy="2235130"/>
          </a:xfrm>
        </p:grpSpPr>
        <p:sp>
          <p:nvSpPr>
            <p:cNvPr id="809" name="Google Shape;809;p56"/>
            <p:cNvSpPr txBox="1"/>
            <p:nvPr/>
          </p:nvSpPr>
          <p:spPr>
            <a:xfrm>
              <a:off x="0" y="-9525"/>
              <a:ext cx="171657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500">
                  <a:solidFill>
                    <a:srgbClr val="070707"/>
                  </a:solidFill>
                  <a:latin typeface="Inter"/>
                  <a:ea typeface="Inter"/>
                  <a:cs typeface="Inter"/>
                  <a:sym typeface="Inter"/>
                </a:rPr>
                <a:t>Research </a:t>
              </a:r>
              <a:r>
                <a:rPr b="1" lang="en-US" sz="7500">
                  <a:solidFill>
                    <a:srgbClr val="C6AD5F"/>
                  </a:solidFill>
                  <a:latin typeface="Inter"/>
                  <a:ea typeface="Inter"/>
                  <a:cs typeface="Inter"/>
                  <a:sym typeface="Inter"/>
                </a:rPr>
                <a:t>Problem</a:t>
              </a:r>
              <a:endParaRPr>
                <a:solidFill>
                  <a:srgbClr val="C6AD5F"/>
                </a:solidFill>
              </a:endParaRPr>
            </a:p>
          </p:txBody>
        </p:sp>
        <p:sp>
          <p:nvSpPr>
            <p:cNvPr id="810" name="Google Shape;810;p56"/>
            <p:cNvSpPr txBox="1"/>
            <p:nvPr/>
          </p:nvSpPr>
          <p:spPr>
            <a:xfrm>
              <a:off x="0" y="1938205"/>
              <a:ext cx="17165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1" name="Google Shape;8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25549" y="5521813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56"/>
          <p:cNvSpPr/>
          <p:nvPr/>
        </p:nvSpPr>
        <p:spPr>
          <a:xfrm>
            <a:off x="1636350" y="4188938"/>
            <a:ext cx="3996300" cy="20970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Forgetting daily tasks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3" name="Google Shape;813;p56"/>
          <p:cNvSpPr/>
          <p:nvPr/>
        </p:nvSpPr>
        <p:spPr>
          <a:xfrm>
            <a:off x="1611600" y="69649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Frustrations and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stressful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 behavioral patterns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4" name="Google Shape;8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28599" y="7758063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56"/>
          <p:cNvSpPr/>
          <p:nvPr/>
        </p:nvSpPr>
        <p:spPr>
          <a:xfrm>
            <a:off x="8112875" y="6964900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Lack of literacy and poor vocabulary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6" name="Google Shape;81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604249" y="5003776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6"/>
          <p:cNvSpPr/>
          <p:nvPr/>
        </p:nvSpPr>
        <p:spPr>
          <a:xfrm>
            <a:off x="7895850" y="4016288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Social isolation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8" name="Google Shape;8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781324" y="7668038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56"/>
          <p:cNvSpPr/>
          <p:nvPr/>
        </p:nvSpPr>
        <p:spPr>
          <a:xfrm>
            <a:off x="13667725" y="69649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Depression and anxiety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0" name="Google Shape;82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385924" y="4800913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469687" y="7668038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56"/>
          <p:cNvSpPr/>
          <p:nvPr/>
        </p:nvSpPr>
        <p:spPr>
          <a:xfrm>
            <a:off x="13667725" y="3922350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Difficulties in communication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4" name="Google Shape;824;p56"/>
          <p:cNvSpPr txBox="1"/>
          <p:nvPr/>
        </p:nvSpPr>
        <p:spPr>
          <a:xfrm>
            <a:off x="3760250" y="9680775"/>
            <a:ext cx="837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57"/>
          <p:cNvGrpSpPr/>
          <p:nvPr/>
        </p:nvGrpSpPr>
        <p:grpSpPr>
          <a:xfrm>
            <a:off x="96000" y="-180825"/>
            <a:ext cx="7863978" cy="10467894"/>
            <a:chOff x="0" y="-47625"/>
            <a:chExt cx="1957382" cy="2756958"/>
          </a:xfrm>
        </p:grpSpPr>
        <p:sp>
          <p:nvSpPr>
            <p:cNvPr id="830" name="Google Shape;830;p57"/>
            <p:cNvSpPr/>
            <p:nvPr/>
          </p:nvSpPr>
          <p:spPr>
            <a:xfrm>
              <a:off x="0" y="0"/>
              <a:ext cx="1957382" cy="2709333"/>
            </a:xfrm>
            <a:custGeom>
              <a:rect b="b" l="l" r="r" t="t"/>
              <a:pathLst>
                <a:path extrusionOk="0" h="2709333" w="1957382">
                  <a:moveTo>
                    <a:pt x="0" y="0"/>
                  </a:moveTo>
                  <a:lnTo>
                    <a:pt x="1957382" y="0"/>
                  </a:lnTo>
                  <a:lnTo>
                    <a:pt x="19573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831" name="Google Shape;831;p57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57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833" name="Google Shape;833;p57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834" name="Google Shape;834;p5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5" name="Google Shape;835;p57"/>
          <p:cNvSpPr txBox="1"/>
          <p:nvPr/>
        </p:nvSpPr>
        <p:spPr>
          <a:xfrm>
            <a:off x="981925" y="699491"/>
            <a:ext cx="566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Research Objectives</a:t>
            </a:r>
            <a:endParaRPr/>
          </a:p>
        </p:txBody>
      </p:sp>
      <p:sp>
        <p:nvSpPr>
          <p:cNvPr id="836" name="Google Shape;836;p57"/>
          <p:cNvSpPr txBox="1"/>
          <p:nvPr/>
        </p:nvSpPr>
        <p:spPr>
          <a:xfrm>
            <a:off x="698263" y="4037400"/>
            <a:ext cx="6227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Improving the cognitive </a:t>
            </a: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independence</a:t>
            </a:r>
            <a:r>
              <a:rPr b="1" lang="en-US" sz="27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 and wellbeing of dementia patients by motivating them to maintain a digital audio diary.</a:t>
            </a:r>
            <a:endParaRPr b="1" sz="27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37" name="Google Shape;837;p57"/>
          <p:cNvCxnSpPr/>
          <p:nvPr/>
        </p:nvCxnSpPr>
        <p:spPr>
          <a:xfrm flipH="1" rot="10800000">
            <a:off x="7527975" y="2598500"/>
            <a:ext cx="4938000" cy="323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p57"/>
          <p:cNvCxnSpPr/>
          <p:nvPr/>
        </p:nvCxnSpPr>
        <p:spPr>
          <a:xfrm>
            <a:off x="7581625" y="5829500"/>
            <a:ext cx="51804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57"/>
          <p:cNvCxnSpPr/>
          <p:nvPr/>
        </p:nvCxnSpPr>
        <p:spPr>
          <a:xfrm>
            <a:off x="7507625" y="5854800"/>
            <a:ext cx="5328600" cy="259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57"/>
          <p:cNvSpPr/>
          <p:nvPr/>
        </p:nvSpPr>
        <p:spPr>
          <a:xfrm>
            <a:off x="12836125" y="353900"/>
            <a:ext cx="4781400" cy="2590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Inter"/>
                <a:ea typeface="Inter"/>
                <a:cs typeface="Inter"/>
                <a:sym typeface="Inter"/>
              </a:rPr>
              <a:t>Speech recognition and voice detection</a:t>
            </a:r>
            <a:endParaRPr b="1"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1" name="Google Shape;841;p57"/>
          <p:cNvSpPr/>
          <p:nvPr/>
        </p:nvSpPr>
        <p:spPr>
          <a:xfrm>
            <a:off x="12846250" y="3628400"/>
            <a:ext cx="4781400" cy="2590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Converting speech to text using NLP algorithms to ease maintaining diaries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2" name="Google Shape;842;p57"/>
          <p:cNvSpPr/>
          <p:nvPr/>
        </p:nvSpPr>
        <p:spPr>
          <a:xfrm>
            <a:off x="12889775" y="6979100"/>
            <a:ext cx="4781400" cy="2709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Prediction of summarized speeches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43" name="Google Shape;843;p57"/>
          <p:cNvCxnSpPr/>
          <p:nvPr/>
        </p:nvCxnSpPr>
        <p:spPr>
          <a:xfrm>
            <a:off x="1093650" y="3437225"/>
            <a:ext cx="5007900" cy="0"/>
          </a:xfrm>
          <a:prstGeom prst="straightConnector1">
            <a:avLst/>
          </a:prstGeom>
          <a:noFill/>
          <a:ln cap="flat" cmpd="sng" w="9525">
            <a:solidFill>
              <a:srgbClr val="D75B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57"/>
          <p:cNvSpPr txBox="1"/>
          <p:nvPr/>
        </p:nvSpPr>
        <p:spPr>
          <a:xfrm>
            <a:off x="7959975" y="9689000"/>
            <a:ext cx="1000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8"/>
          <p:cNvSpPr/>
          <p:nvPr/>
        </p:nvSpPr>
        <p:spPr>
          <a:xfrm>
            <a:off x="192014" y="291095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850" name="Google Shape;850;p58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984250" y="2209350"/>
            <a:ext cx="3231650" cy="50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8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852" name="Google Shape;852;p58"/>
          <p:cNvSpPr txBox="1"/>
          <p:nvPr/>
        </p:nvSpPr>
        <p:spPr>
          <a:xfrm>
            <a:off x="4572000" y="406635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Methodology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3" name="Google Shape;8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58"/>
          <p:cNvSpPr txBox="1"/>
          <p:nvPr/>
        </p:nvSpPr>
        <p:spPr>
          <a:xfrm>
            <a:off x="3760250" y="9680775"/>
            <a:ext cx="889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9"/>
          <p:cNvSpPr/>
          <p:nvPr/>
        </p:nvSpPr>
        <p:spPr>
          <a:xfrm>
            <a:off x="32900" y="41125"/>
            <a:ext cx="18288000" cy="7401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9"/>
          <p:cNvSpPr/>
          <p:nvPr/>
        </p:nvSpPr>
        <p:spPr>
          <a:xfrm rot="5400000">
            <a:off x="-4374700" y="5188825"/>
            <a:ext cx="9555300" cy="7401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9"/>
          <p:cNvSpPr/>
          <p:nvPr/>
        </p:nvSpPr>
        <p:spPr>
          <a:xfrm flipH="1">
            <a:off x="32850" y="41125"/>
            <a:ext cx="1974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9"/>
          <p:cNvSpPr txBox="1"/>
          <p:nvPr/>
        </p:nvSpPr>
        <p:spPr>
          <a:xfrm>
            <a:off x="3760250" y="1493025"/>
            <a:ext cx="1103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Inter"/>
                <a:ea typeface="Inter"/>
                <a:cs typeface="Inter"/>
                <a:sym typeface="Inter"/>
              </a:rPr>
              <a:t>System Overview </a:t>
            </a: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Diagram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63" name="Google Shape;8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900" y="3026275"/>
            <a:ext cx="11734050" cy="6015962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59"/>
          <p:cNvSpPr txBox="1"/>
          <p:nvPr/>
        </p:nvSpPr>
        <p:spPr>
          <a:xfrm>
            <a:off x="3760250" y="9680775"/>
            <a:ext cx="876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60"/>
          <p:cNvPicPr preferRelativeResize="0"/>
          <p:nvPr/>
        </p:nvPicPr>
        <p:blipFill rotWithShape="1">
          <a:blip r:embed="rId3">
            <a:alphaModFix amt="8000"/>
          </a:blip>
          <a:srcRect b="28681" l="0" r="0" t="-107604"/>
          <a:stretch/>
        </p:blipFill>
        <p:spPr>
          <a:xfrm rot="5400000">
            <a:off x="3242121" y="-3449199"/>
            <a:ext cx="15176326" cy="1831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60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872" name="Google Shape;872;p60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873" name="Google Shape;873;p6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60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5" name="Google Shape;875;p60"/>
          <p:cNvSpPr txBox="1"/>
          <p:nvPr/>
        </p:nvSpPr>
        <p:spPr>
          <a:xfrm>
            <a:off x="4022300" y="697875"/>
            <a:ext cx="1102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Tools and technologies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6" name="Google Shape;876;p60"/>
          <p:cNvSpPr/>
          <p:nvPr/>
        </p:nvSpPr>
        <p:spPr>
          <a:xfrm>
            <a:off x="2253100" y="765350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50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Firebase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7" name="Google Shape;877;p60"/>
          <p:cNvSpPr/>
          <p:nvPr/>
        </p:nvSpPr>
        <p:spPr>
          <a:xfrm>
            <a:off x="13487275" y="753015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  Python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8" name="Google Shape;878;p60"/>
          <p:cNvSpPr/>
          <p:nvPr/>
        </p:nvSpPr>
        <p:spPr>
          <a:xfrm>
            <a:off x="13359250" y="329350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Github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9" name="Google Shape;87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1775" y="6139080"/>
            <a:ext cx="1626804" cy="18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60"/>
          <p:cNvSpPr/>
          <p:nvPr/>
        </p:nvSpPr>
        <p:spPr>
          <a:xfrm>
            <a:off x="7394300" y="6291500"/>
            <a:ext cx="1784400" cy="13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1" name="Google Shape;88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200" y="5968050"/>
            <a:ext cx="2217350" cy="20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60"/>
          <p:cNvSpPr/>
          <p:nvPr/>
        </p:nvSpPr>
        <p:spPr>
          <a:xfrm>
            <a:off x="2253100" y="3413325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Reactnative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83" name="Google Shape;88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2147" y="3759173"/>
            <a:ext cx="3069266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60"/>
          <p:cNvPicPr preferRelativeResize="0"/>
          <p:nvPr/>
        </p:nvPicPr>
        <p:blipFill rotWithShape="1">
          <a:blip r:embed="rId7">
            <a:alphaModFix/>
          </a:blip>
          <a:srcRect b="9609" l="-5150" r="5149" t="-9610"/>
          <a:stretch/>
        </p:blipFill>
        <p:spPr>
          <a:xfrm>
            <a:off x="8591975" y="2671900"/>
            <a:ext cx="4223576" cy="3167682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60"/>
          <p:cNvSpPr txBox="1"/>
          <p:nvPr/>
        </p:nvSpPr>
        <p:spPr>
          <a:xfrm>
            <a:off x="3565563" y="9652100"/>
            <a:ext cx="934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|   Jayasinghe J.M.S.U.</a:t>
            </a: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  <p:pic>
        <p:nvPicPr>
          <p:cNvPr id="886" name="Google Shape;886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924" y="9398550"/>
            <a:ext cx="3295825" cy="7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1"/>
          <p:cNvSpPr txBox="1"/>
          <p:nvPr/>
        </p:nvSpPr>
        <p:spPr>
          <a:xfrm>
            <a:off x="2598475" y="855200"/>
            <a:ext cx="1346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Techniques and </a:t>
            </a: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Algorithms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2" name="Google Shape;892;p61"/>
          <p:cNvSpPr/>
          <p:nvPr/>
        </p:nvSpPr>
        <p:spPr>
          <a:xfrm>
            <a:off x="1685725" y="3429000"/>
            <a:ext cx="6191700" cy="517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Linear Predictive Coding (LPC)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 processing in feature extraction of voice     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Neural network based approach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Pattern classification [4]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3" name="Google Shape;893;p61"/>
          <p:cNvSpPr/>
          <p:nvPr/>
        </p:nvSpPr>
        <p:spPr>
          <a:xfrm>
            <a:off x="10467975" y="3420775"/>
            <a:ext cx="5970000" cy="517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Hidden Markov Model (HMM) 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 statistical model used in speech recognition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4" name="Google Shape;894;p61"/>
          <p:cNvSpPr txBox="1"/>
          <p:nvPr/>
        </p:nvSpPr>
        <p:spPr>
          <a:xfrm>
            <a:off x="10595825" y="6742800"/>
            <a:ext cx="565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Artificial </a:t>
            </a: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Neural Network (ANN) [5]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5" name="Google Shape;895;p61"/>
          <p:cNvSpPr txBox="1"/>
          <p:nvPr/>
        </p:nvSpPr>
        <p:spPr>
          <a:xfrm>
            <a:off x="7186925" y="3420775"/>
            <a:ext cx="16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6" name="Google Shape;89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61"/>
          <p:cNvSpPr txBox="1"/>
          <p:nvPr/>
        </p:nvSpPr>
        <p:spPr>
          <a:xfrm>
            <a:off x="3849475" y="9779100"/>
            <a:ext cx="916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192000" y="89"/>
            <a:ext cx="18088902" cy="8000987"/>
            <a:chOff x="-1240291" y="-5277180"/>
            <a:chExt cx="26814263" cy="11190192"/>
          </a:xfrm>
        </p:grpSpPr>
        <p:sp>
          <p:nvSpPr>
            <p:cNvPr id="141" name="Google Shape;141;p17"/>
            <p:cNvSpPr/>
            <p:nvPr/>
          </p:nvSpPr>
          <p:spPr>
            <a:xfrm>
              <a:off x="-1240291" y="-5277180"/>
              <a:ext cx="26814263" cy="11190192"/>
            </a:xfrm>
            <a:custGeom>
              <a:rect b="b" l="l" r="r" t="t"/>
              <a:pathLst>
                <a:path extrusionOk="0" h="2600858" w="8628886">
                  <a:moveTo>
                    <a:pt x="39902" y="0"/>
                  </a:moveTo>
                  <a:lnTo>
                    <a:pt x="8588985" y="0"/>
                  </a:lnTo>
                  <a:cubicBezTo>
                    <a:pt x="8599567" y="0"/>
                    <a:pt x="8609716" y="4204"/>
                    <a:pt x="8617200" y="11687"/>
                  </a:cubicBezTo>
                  <a:cubicBezTo>
                    <a:pt x="8624683" y="19170"/>
                    <a:pt x="8628886" y="29319"/>
                    <a:pt x="8628886" y="39902"/>
                  </a:cubicBezTo>
                  <a:lnTo>
                    <a:pt x="8628886" y="2560956"/>
                  </a:lnTo>
                  <a:cubicBezTo>
                    <a:pt x="8628886" y="2571538"/>
                    <a:pt x="8624683" y="2581688"/>
                    <a:pt x="8617200" y="2589171"/>
                  </a:cubicBezTo>
                  <a:cubicBezTo>
                    <a:pt x="8609716" y="2596654"/>
                    <a:pt x="8599567" y="2600858"/>
                    <a:pt x="8588985" y="2600858"/>
                  </a:cubicBezTo>
                  <a:lnTo>
                    <a:pt x="39902" y="2600858"/>
                  </a:lnTo>
                  <a:cubicBezTo>
                    <a:pt x="29319" y="2600858"/>
                    <a:pt x="19170" y="2596654"/>
                    <a:pt x="11687" y="2589171"/>
                  </a:cubicBezTo>
                  <a:cubicBezTo>
                    <a:pt x="4204" y="2581688"/>
                    <a:pt x="0" y="2571538"/>
                    <a:pt x="0" y="2560956"/>
                  </a:cubicBezTo>
                  <a:lnTo>
                    <a:pt x="0" y="39902"/>
                  </a:lnTo>
                  <a:cubicBezTo>
                    <a:pt x="0" y="29319"/>
                    <a:pt x="4204" y="19170"/>
                    <a:pt x="11687" y="11687"/>
                  </a:cubicBezTo>
                  <a:cubicBezTo>
                    <a:pt x="19170" y="4204"/>
                    <a:pt x="29319" y="0"/>
                    <a:pt x="39902" y="0"/>
                  </a:cubicBez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0" y="-144661"/>
            <a:ext cx="3086100" cy="10431661"/>
            <a:chOff x="0" y="-38100"/>
            <a:chExt cx="812800" cy="2747433"/>
          </a:xfrm>
        </p:grpSpPr>
        <p:sp>
          <p:nvSpPr>
            <p:cNvPr id="144" name="Google Shape;144;p17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145" name="Google Shape;145;p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7"/>
          <p:cNvSpPr txBox="1"/>
          <p:nvPr/>
        </p:nvSpPr>
        <p:spPr>
          <a:xfrm>
            <a:off x="3761475" y="3758950"/>
            <a:ext cx="11437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070707"/>
                </a:solidFill>
                <a:latin typeface="Inter"/>
                <a:ea typeface="Inter"/>
                <a:cs typeface="Inter"/>
                <a:sym typeface="Inter"/>
              </a:rPr>
              <a:t>Research Problem</a:t>
            </a:r>
            <a:endParaRPr sz="9600"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125" y="7833550"/>
            <a:ext cx="18288203" cy="3230782"/>
            <a:chOff x="0" y="-38100"/>
            <a:chExt cx="4766028" cy="850900"/>
          </a:xfrm>
        </p:grpSpPr>
        <p:sp>
          <p:nvSpPr>
            <p:cNvPr id="148" name="Google Shape;148;p17"/>
            <p:cNvSpPr/>
            <p:nvPr/>
          </p:nvSpPr>
          <p:spPr>
            <a:xfrm>
              <a:off x="0" y="0"/>
              <a:ext cx="4766028" cy="608078"/>
            </a:xfrm>
            <a:custGeom>
              <a:rect b="b" l="l" r="r" t="t"/>
              <a:pathLst>
                <a:path extrusionOk="0" h="608078" w="4766028">
                  <a:moveTo>
                    <a:pt x="0" y="0"/>
                  </a:moveTo>
                  <a:lnTo>
                    <a:pt x="4766028" y="0"/>
                  </a:lnTo>
                  <a:lnTo>
                    <a:pt x="4766028" y="608078"/>
                  </a:lnTo>
                  <a:lnTo>
                    <a:pt x="0" y="608078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149" name="Google Shape;149;p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 amt="9999"/>
          </a:blip>
          <a:srcRect b="0" l="22891" r="31926" t="138"/>
          <a:stretch/>
        </p:blipFill>
        <p:spPr>
          <a:xfrm rot="5400000">
            <a:off x="4701950" y="7060522"/>
            <a:ext cx="2286000" cy="416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24" y="9351025"/>
            <a:ext cx="3295825" cy="7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62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903" name="Google Shape;903;p62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904" name="Google Shape;904;p6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62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06" name="Google Shape;90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62"/>
          <p:cNvSpPr/>
          <p:nvPr/>
        </p:nvSpPr>
        <p:spPr>
          <a:xfrm>
            <a:off x="228025" y="0"/>
            <a:ext cx="18060000" cy="32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8" name="Google Shape;908;p62"/>
          <p:cNvPicPr preferRelativeResize="0"/>
          <p:nvPr/>
        </p:nvPicPr>
        <p:blipFill rotWithShape="1">
          <a:blip r:embed="rId4">
            <a:alphaModFix amt="27000"/>
          </a:blip>
          <a:srcRect b="0" l="0" r="24494" t="0"/>
          <a:stretch/>
        </p:blipFill>
        <p:spPr>
          <a:xfrm rot="5400000">
            <a:off x="2152900" y="-2174462"/>
            <a:ext cx="4838201" cy="77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62"/>
          <p:cNvSpPr txBox="1"/>
          <p:nvPr/>
        </p:nvSpPr>
        <p:spPr>
          <a:xfrm>
            <a:off x="6027475" y="1070675"/>
            <a:ext cx="762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Requirements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10" name="Google Shape;910;p62"/>
          <p:cNvCxnSpPr>
            <a:stCxn id="907" idx="2"/>
          </p:cNvCxnSpPr>
          <p:nvPr/>
        </p:nvCxnSpPr>
        <p:spPr>
          <a:xfrm flipH="1">
            <a:off x="5332825" y="3292800"/>
            <a:ext cx="3925200" cy="143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62"/>
          <p:cNvCxnSpPr>
            <a:stCxn id="907" idx="2"/>
          </p:cNvCxnSpPr>
          <p:nvPr/>
        </p:nvCxnSpPr>
        <p:spPr>
          <a:xfrm>
            <a:off x="9258025" y="3292800"/>
            <a:ext cx="3490800" cy="147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62"/>
          <p:cNvSpPr/>
          <p:nvPr/>
        </p:nvSpPr>
        <p:spPr>
          <a:xfrm>
            <a:off x="680375" y="4755900"/>
            <a:ext cx="7044600" cy="48381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2"/>
          <p:cNvSpPr/>
          <p:nvPr/>
        </p:nvSpPr>
        <p:spPr>
          <a:xfrm>
            <a:off x="11422275" y="4755900"/>
            <a:ext cx="6376500" cy="48381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2"/>
          <p:cNvSpPr txBox="1"/>
          <p:nvPr/>
        </p:nvSpPr>
        <p:spPr>
          <a:xfrm>
            <a:off x="970325" y="4755900"/>
            <a:ext cx="6558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Inter"/>
                <a:ea typeface="Inter"/>
                <a:cs typeface="Inter"/>
                <a:sym typeface="Inter"/>
              </a:rPr>
              <a:t>Functional Requirements</a:t>
            </a:r>
            <a:endParaRPr b="1" sz="2400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Language support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Speed - ability to convert speech to text in real time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Context awareness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Vocabulary support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Intrgration compatibility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5" name="Google Shape;915;p62"/>
          <p:cNvSpPr txBox="1"/>
          <p:nvPr/>
        </p:nvSpPr>
        <p:spPr>
          <a:xfrm>
            <a:off x="11659450" y="5142600"/>
            <a:ext cx="6068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Inter"/>
                <a:ea typeface="Inter"/>
                <a:cs typeface="Inter"/>
                <a:sym typeface="Inter"/>
              </a:rPr>
              <a:t>Non- functional Requirements</a:t>
            </a:r>
            <a:endParaRPr b="1" sz="2400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Scalabilty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Performance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Security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Reliability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Char char="❖"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Maintainability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6" name="Google Shape;916;p62"/>
          <p:cNvSpPr txBox="1"/>
          <p:nvPr/>
        </p:nvSpPr>
        <p:spPr>
          <a:xfrm>
            <a:off x="3760250" y="9771000"/>
            <a:ext cx="846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3"/>
          <p:cNvSpPr txBox="1"/>
          <p:nvPr/>
        </p:nvSpPr>
        <p:spPr>
          <a:xfrm>
            <a:off x="3757925" y="52650"/>
            <a:ext cx="1203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Inter"/>
                <a:ea typeface="Inter"/>
                <a:cs typeface="Inter"/>
                <a:sym typeface="Inter"/>
              </a:rPr>
              <a:t>Work Break</a:t>
            </a: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down Structure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2" name="Google Shape;922;p63"/>
          <p:cNvSpPr txBox="1"/>
          <p:nvPr/>
        </p:nvSpPr>
        <p:spPr>
          <a:xfrm>
            <a:off x="2618900" y="1356825"/>
            <a:ext cx="13428300" cy="1223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Improving the cognitive independence and wellbeing of dementia patients by motivating them to maintain a digital audio diary.</a:t>
            </a:r>
            <a:endParaRPr b="1" sz="29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3" name="Google Shape;923;p63"/>
          <p:cNvSpPr/>
          <p:nvPr/>
        </p:nvSpPr>
        <p:spPr>
          <a:xfrm>
            <a:off x="3209425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Requirement Analysis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4" name="Google Shape;924;p63"/>
          <p:cNvSpPr/>
          <p:nvPr/>
        </p:nvSpPr>
        <p:spPr>
          <a:xfrm>
            <a:off x="188525" y="3792675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Feasibility Study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5" name="Google Shape;925;p63"/>
          <p:cNvSpPr/>
          <p:nvPr/>
        </p:nvSpPr>
        <p:spPr>
          <a:xfrm>
            <a:off x="6230313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Design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6" name="Google Shape;926;p63"/>
          <p:cNvSpPr/>
          <p:nvPr/>
        </p:nvSpPr>
        <p:spPr>
          <a:xfrm>
            <a:off x="9290038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Implementation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7" name="Google Shape;927;p63"/>
          <p:cNvSpPr/>
          <p:nvPr/>
        </p:nvSpPr>
        <p:spPr>
          <a:xfrm>
            <a:off x="12369188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Testing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8" name="Google Shape;928;p63"/>
          <p:cNvSpPr/>
          <p:nvPr/>
        </p:nvSpPr>
        <p:spPr>
          <a:xfrm>
            <a:off x="15448350" y="3792675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Documentation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29" name="Google Shape;929;p63"/>
          <p:cNvCxnSpPr/>
          <p:nvPr/>
        </p:nvCxnSpPr>
        <p:spPr>
          <a:xfrm>
            <a:off x="1274550" y="3161838"/>
            <a:ext cx="15738900" cy="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63"/>
          <p:cNvCxnSpPr>
            <a:stCxn id="924" idx="0"/>
            <a:endCxn id="924" idx="0"/>
          </p:cNvCxnSpPr>
          <p:nvPr/>
        </p:nvCxnSpPr>
        <p:spPr>
          <a:xfrm>
            <a:off x="1481525" y="37926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63"/>
          <p:cNvCxnSpPr>
            <a:stCxn id="923" idx="0"/>
            <a:endCxn id="923" idx="0"/>
          </p:cNvCxnSpPr>
          <p:nvPr/>
        </p:nvCxnSpPr>
        <p:spPr>
          <a:xfrm>
            <a:off x="4502425" y="3829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63"/>
          <p:cNvSpPr/>
          <p:nvPr/>
        </p:nvSpPr>
        <p:spPr>
          <a:xfrm>
            <a:off x="1885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Identifying the problem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65750" y="6425325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Design s Solution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188525" y="77416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Literature Review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35" name="Google Shape;935;p63"/>
          <p:cNvSpPr/>
          <p:nvPr/>
        </p:nvSpPr>
        <p:spPr>
          <a:xfrm>
            <a:off x="3209425" y="77416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Well Optimized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36" name="Google Shape;936;p63"/>
          <p:cNvSpPr/>
          <p:nvPr/>
        </p:nvSpPr>
        <p:spPr>
          <a:xfrm>
            <a:off x="3209425" y="64985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Analize Requirements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37" name="Google Shape;937;p63"/>
          <p:cNvSpPr/>
          <p:nvPr/>
        </p:nvSpPr>
        <p:spPr>
          <a:xfrm>
            <a:off x="32094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Gather Requirements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38" name="Google Shape;938;p63"/>
          <p:cNvSpPr/>
          <p:nvPr/>
        </p:nvSpPr>
        <p:spPr>
          <a:xfrm>
            <a:off x="6253088" y="63883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nter SemiBold"/>
                <a:ea typeface="Inter SemiBold"/>
                <a:cs typeface="Inter SemiBold"/>
                <a:sym typeface="Inter SemiBold"/>
              </a:rPr>
              <a:t>Interface Design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39" name="Google Shape;939;p63"/>
          <p:cNvSpPr/>
          <p:nvPr/>
        </p:nvSpPr>
        <p:spPr>
          <a:xfrm>
            <a:off x="62303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System Design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9308138" y="63883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Implementation of generated text based mechanisms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1" name="Google Shape;941;p63"/>
          <p:cNvSpPr/>
          <p:nvPr/>
        </p:nvSpPr>
        <p:spPr>
          <a:xfrm>
            <a:off x="9296750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Implementation</a:t>
            </a: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 of voice recognition and speech to text conversion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2" name="Google Shape;942;p63"/>
          <p:cNvSpPr/>
          <p:nvPr/>
        </p:nvSpPr>
        <p:spPr>
          <a:xfrm>
            <a:off x="12363175" y="76676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User Acceptance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3" name="Google Shape;943;p63"/>
          <p:cNvSpPr/>
          <p:nvPr/>
        </p:nvSpPr>
        <p:spPr>
          <a:xfrm>
            <a:off x="12363200" y="63883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Integration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4" name="Google Shape;944;p63"/>
          <p:cNvSpPr/>
          <p:nvPr/>
        </p:nvSpPr>
        <p:spPr>
          <a:xfrm>
            <a:off x="123725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Unit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5" name="Google Shape;945;p63"/>
          <p:cNvSpPr/>
          <p:nvPr/>
        </p:nvSpPr>
        <p:spPr>
          <a:xfrm>
            <a:off x="12363175" y="89469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System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6" name="Google Shape;946;p63"/>
          <p:cNvSpPr/>
          <p:nvPr/>
        </p:nvSpPr>
        <p:spPr>
          <a:xfrm>
            <a:off x="15448300" y="9057975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Final Report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7" name="Google Shape;947;p63"/>
          <p:cNvSpPr/>
          <p:nvPr/>
        </p:nvSpPr>
        <p:spPr>
          <a:xfrm>
            <a:off x="15448300" y="77416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Research Paper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8" name="Google Shape;948;p63"/>
          <p:cNvSpPr/>
          <p:nvPr/>
        </p:nvSpPr>
        <p:spPr>
          <a:xfrm>
            <a:off x="15418250" y="6425325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Project Proposal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49" name="Google Shape;949;p63"/>
          <p:cNvSpPr/>
          <p:nvPr/>
        </p:nvSpPr>
        <p:spPr>
          <a:xfrm>
            <a:off x="15448300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Project Charter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50" name="Google Shape;9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72451" y="8622550"/>
            <a:ext cx="3295825" cy="7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1" name="Google Shape;951;p63"/>
          <p:cNvCxnSpPr>
            <a:endCxn id="925" idx="0"/>
          </p:cNvCxnSpPr>
          <p:nvPr/>
        </p:nvCxnSpPr>
        <p:spPr>
          <a:xfrm>
            <a:off x="7515813" y="3182900"/>
            <a:ext cx="75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63"/>
          <p:cNvCxnSpPr/>
          <p:nvPr/>
        </p:nvCxnSpPr>
        <p:spPr>
          <a:xfrm>
            <a:off x="10402238" y="3161850"/>
            <a:ext cx="75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63"/>
          <p:cNvCxnSpPr/>
          <p:nvPr/>
        </p:nvCxnSpPr>
        <p:spPr>
          <a:xfrm>
            <a:off x="13658438" y="3211350"/>
            <a:ext cx="75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63"/>
          <p:cNvCxnSpPr/>
          <p:nvPr/>
        </p:nvCxnSpPr>
        <p:spPr>
          <a:xfrm>
            <a:off x="16914638" y="3182900"/>
            <a:ext cx="75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63"/>
          <p:cNvCxnSpPr/>
          <p:nvPr/>
        </p:nvCxnSpPr>
        <p:spPr>
          <a:xfrm>
            <a:off x="4498663" y="3161850"/>
            <a:ext cx="75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63"/>
          <p:cNvCxnSpPr/>
          <p:nvPr/>
        </p:nvCxnSpPr>
        <p:spPr>
          <a:xfrm>
            <a:off x="1373188" y="3105600"/>
            <a:ext cx="7500" cy="6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63"/>
          <p:cNvSpPr txBox="1"/>
          <p:nvPr/>
        </p:nvSpPr>
        <p:spPr>
          <a:xfrm>
            <a:off x="-8310125" y="9547200"/>
            <a:ext cx="807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4"/>
          <p:cNvSpPr/>
          <p:nvPr/>
        </p:nvSpPr>
        <p:spPr>
          <a:xfrm>
            <a:off x="192025" y="0"/>
            <a:ext cx="18098991" cy="10287073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963" name="Google Shape;963;p64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095162" y="-1961188"/>
            <a:ext cx="3231650" cy="7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64"/>
          <p:cNvSpPr/>
          <p:nvPr/>
        </p:nvSpPr>
        <p:spPr>
          <a:xfrm>
            <a:off x="0" y="0"/>
            <a:ext cx="402877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965" name="Google Shape;965;p64"/>
          <p:cNvSpPr txBox="1"/>
          <p:nvPr/>
        </p:nvSpPr>
        <p:spPr>
          <a:xfrm>
            <a:off x="5386075" y="36600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Gantt Chart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6" name="Google Shape;96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275" y="2619063"/>
            <a:ext cx="12620900" cy="53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64"/>
          <p:cNvSpPr txBox="1"/>
          <p:nvPr/>
        </p:nvSpPr>
        <p:spPr>
          <a:xfrm>
            <a:off x="3821800" y="9780800"/>
            <a:ext cx="715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Jayasinghe J.M.S.U.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5"/>
          <p:cNvSpPr/>
          <p:nvPr/>
        </p:nvSpPr>
        <p:spPr>
          <a:xfrm>
            <a:off x="106900" y="90450"/>
            <a:ext cx="246600" cy="100896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5"/>
          <p:cNvSpPr txBox="1"/>
          <p:nvPr/>
        </p:nvSpPr>
        <p:spPr>
          <a:xfrm>
            <a:off x="1069000" y="707175"/>
            <a:ext cx="62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References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5" name="Google Shape;9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65"/>
          <p:cNvSpPr txBox="1"/>
          <p:nvPr/>
        </p:nvSpPr>
        <p:spPr>
          <a:xfrm>
            <a:off x="1490000" y="1641375"/>
            <a:ext cx="16336800" cy="8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[1]  Personal Journal Keeping and Linguistic Complexity Predict Late-Life Dementia Risk: The Cache County Journal Pilot Study, Jessica J. Weyerman, Cassidy Rose, and Maria C. Norton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[2] Modifying the Diary Interview Method to Research the Lives of People With Dementia, Ruth Bartlett, originally published online 3 October 2012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[3] An independent evaluation of ‘Dementia Diaries’. Woodall, J and Surr, C and Kinsella, K and Bunyan, A (2016)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[4] Speech to text and text to speech recognition systems-Areview 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Ayushi Trivedi,Navya Pant, Pinal Shah,Simran Sonik and Supriya Agrawal 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DepartmentofComputerScience, NMIMS University,Mumbai,India.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[5] Speech to text conversion and summarization for effective 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understanding and documentation Vinnarasu A., Deepa V. Jose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Department of Computer Science, CHRIST (Deemed to be University), India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7" name="Google Shape;977;p65"/>
          <p:cNvSpPr txBox="1"/>
          <p:nvPr/>
        </p:nvSpPr>
        <p:spPr>
          <a:xfrm>
            <a:off x="3760250" y="9680775"/>
            <a:ext cx="972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IT20034740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|   Jayasinghe J.M.S.U.</a:t>
            </a: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6"/>
          <p:cNvSpPr/>
          <p:nvPr/>
        </p:nvSpPr>
        <p:spPr>
          <a:xfrm rot="5400000">
            <a:off x="-4538106" y="4549001"/>
            <a:ext cx="10250206" cy="1174005"/>
          </a:xfrm>
          <a:custGeom>
            <a:rect b="b" l="l" r="r" t="t"/>
            <a:pathLst>
              <a:path extrusionOk="0" h="1745732" w="7400871">
                <a:moveTo>
                  <a:pt x="46523" y="0"/>
                </a:moveTo>
                <a:lnTo>
                  <a:pt x="7354348" y="0"/>
                </a:lnTo>
                <a:cubicBezTo>
                  <a:pt x="7380042" y="0"/>
                  <a:pt x="7400871" y="20829"/>
                  <a:pt x="7400871" y="46523"/>
                </a:cubicBezTo>
                <a:lnTo>
                  <a:pt x="7400871" y="1699210"/>
                </a:lnTo>
                <a:cubicBezTo>
                  <a:pt x="7400871" y="1724903"/>
                  <a:pt x="7380042" y="1745732"/>
                  <a:pt x="7354348" y="1745732"/>
                </a:cubicBezTo>
                <a:lnTo>
                  <a:pt x="46523" y="1745732"/>
                </a:lnTo>
                <a:cubicBezTo>
                  <a:pt x="20829" y="1745732"/>
                  <a:pt x="0" y="1724903"/>
                  <a:pt x="0" y="1699210"/>
                </a:cubicBezTo>
                <a:lnTo>
                  <a:pt x="0" y="46523"/>
                </a:lnTo>
                <a:cubicBezTo>
                  <a:pt x="0" y="20829"/>
                  <a:pt x="20829" y="0"/>
                  <a:pt x="46523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6"/>
          <p:cNvSpPr txBox="1"/>
          <p:nvPr/>
        </p:nvSpPr>
        <p:spPr>
          <a:xfrm>
            <a:off x="1028700" y="6219729"/>
            <a:ext cx="53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6"/>
          <p:cNvSpPr txBox="1"/>
          <p:nvPr/>
        </p:nvSpPr>
        <p:spPr>
          <a:xfrm>
            <a:off x="3128500" y="523425"/>
            <a:ext cx="883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Hiththatiyage </a:t>
            </a: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D.K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5" name="Google Shape;985;p66"/>
          <p:cNvSpPr txBox="1"/>
          <p:nvPr/>
        </p:nvSpPr>
        <p:spPr>
          <a:xfrm>
            <a:off x="3585225" y="5077875"/>
            <a:ext cx="76662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Improving cognitive independence of dementia patients by directing them to the appropriate music therapy sessions while analyzing their emotional state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86" name="Google Shape;986;p66"/>
          <p:cNvSpPr/>
          <p:nvPr/>
        </p:nvSpPr>
        <p:spPr>
          <a:xfrm>
            <a:off x="12515475" y="2366950"/>
            <a:ext cx="4983300" cy="73515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7" name="Google Shape;98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800" y="2649388"/>
            <a:ext cx="4522651" cy="6786624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66"/>
          <p:cNvSpPr/>
          <p:nvPr/>
        </p:nvSpPr>
        <p:spPr>
          <a:xfrm>
            <a:off x="1174000" y="18450"/>
            <a:ext cx="197400" cy="102501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9" name="Google Shape;98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399" y="9436000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66"/>
          <p:cNvSpPr txBox="1"/>
          <p:nvPr/>
        </p:nvSpPr>
        <p:spPr>
          <a:xfrm>
            <a:off x="4864625" y="9718450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 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1" name="Google Shape;991;p66"/>
          <p:cNvSpPr txBox="1"/>
          <p:nvPr/>
        </p:nvSpPr>
        <p:spPr>
          <a:xfrm>
            <a:off x="4120575" y="1772263"/>
            <a:ext cx="122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BSc (Hons) in Information Technology (Specialization in Software Engineering)</a:t>
            </a:r>
            <a:endParaRPr/>
          </a:p>
        </p:txBody>
      </p:sp>
      <p:sp>
        <p:nvSpPr>
          <p:cNvPr id="992" name="Google Shape;992;p66"/>
          <p:cNvSpPr txBox="1"/>
          <p:nvPr/>
        </p:nvSpPr>
        <p:spPr>
          <a:xfrm>
            <a:off x="11417925" y="608175"/>
            <a:ext cx="6507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7"/>
          <p:cNvSpPr/>
          <p:nvPr/>
        </p:nvSpPr>
        <p:spPr>
          <a:xfrm>
            <a:off x="191989" y="0"/>
            <a:ext cx="18096011" cy="3603206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998" name="Google Shape;998;p67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283329" y="-1185152"/>
            <a:ext cx="4584142" cy="5007019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67"/>
          <p:cNvSpPr/>
          <p:nvPr/>
        </p:nvSpPr>
        <p:spPr>
          <a:xfrm>
            <a:off x="4333400" y="4284226"/>
            <a:ext cx="9621208" cy="4421459"/>
          </a:xfrm>
          <a:custGeom>
            <a:rect b="b" l="l" r="r" t="t"/>
            <a:pathLst>
              <a:path extrusionOk="0" h="2600858" w="8628886">
                <a:moveTo>
                  <a:pt x="39902" y="0"/>
                </a:moveTo>
                <a:lnTo>
                  <a:pt x="8588985" y="0"/>
                </a:lnTo>
                <a:cubicBezTo>
                  <a:pt x="8599567" y="0"/>
                  <a:pt x="8609716" y="4204"/>
                  <a:pt x="8617200" y="11687"/>
                </a:cubicBezTo>
                <a:cubicBezTo>
                  <a:pt x="8624683" y="19170"/>
                  <a:pt x="8628886" y="29319"/>
                  <a:pt x="8628886" y="39902"/>
                </a:cubicBezTo>
                <a:lnTo>
                  <a:pt x="8628886" y="2560956"/>
                </a:lnTo>
                <a:cubicBezTo>
                  <a:pt x="8628886" y="2571538"/>
                  <a:pt x="8624683" y="2581688"/>
                  <a:pt x="8617200" y="2589171"/>
                </a:cubicBezTo>
                <a:cubicBezTo>
                  <a:pt x="8609716" y="2596654"/>
                  <a:pt x="8599567" y="2600858"/>
                  <a:pt x="8588985" y="2600858"/>
                </a:cubicBezTo>
                <a:lnTo>
                  <a:pt x="39902" y="2600858"/>
                </a:lnTo>
                <a:cubicBezTo>
                  <a:pt x="29319" y="2600858"/>
                  <a:pt x="19170" y="2596654"/>
                  <a:pt x="11687" y="2589171"/>
                </a:cubicBezTo>
                <a:cubicBezTo>
                  <a:pt x="4204" y="2581688"/>
                  <a:pt x="0" y="2571538"/>
                  <a:pt x="0" y="2560956"/>
                </a:cubicBezTo>
                <a:lnTo>
                  <a:pt x="0" y="39902"/>
                </a:lnTo>
                <a:cubicBezTo>
                  <a:pt x="0" y="29319"/>
                  <a:pt x="4204" y="19170"/>
                  <a:pt x="11687" y="11687"/>
                </a:cubicBezTo>
                <a:cubicBezTo>
                  <a:pt x="19170" y="4204"/>
                  <a:pt x="29319" y="0"/>
                  <a:pt x="39902" y="0"/>
                </a:cubicBezTo>
                <a:close/>
              </a:path>
            </a:pathLst>
          </a:custGeom>
          <a:solidFill>
            <a:srgbClr val="0707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Research area?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Impact of Music on Dementia Patients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● And Why it’s needed for this research</a:t>
            </a:r>
            <a:endParaRPr b="1" sz="3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0" name="Google Shape;1000;p67"/>
          <p:cNvSpPr/>
          <p:nvPr/>
        </p:nvSpPr>
        <p:spPr>
          <a:xfrm>
            <a:off x="0" y="0"/>
            <a:ext cx="191989" cy="10287000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1001" name="Google Shape;1001;p67"/>
          <p:cNvSpPr txBox="1"/>
          <p:nvPr/>
        </p:nvSpPr>
        <p:spPr>
          <a:xfrm>
            <a:off x="4572000" y="601000"/>
            <a:ext cx="8848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Introduction And Background</a:t>
            </a:r>
            <a:endParaRPr b="1" sz="7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2" name="Google Shape;100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67"/>
          <p:cNvSpPr txBox="1"/>
          <p:nvPr/>
        </p:nvSpPr>
        <p:spPr>
          <a:xfrm>
            <a:off x="4032675" y="96807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 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8"/>
          <p:cNvSpPr txBox="1"/>
          <p:nvPr/>
        </p:nvSpPr>
        <p:spPr>
          <a:xfrm>
            <a:off x="5814500" y="931725"/>
            <a:ext cx="845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Research </a:t>
            </a:r>
            <a:r>
              <a:rPr b="1" lang="en-US" sz="7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Gap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1009" name="Google Shape;1009;p68"/>
          <p:cNvSpPr/>
          <p:nvPr/>
        </p:nvSpPr>
        <p:spPr>
          <a:xfrm>
            <a:off x="778550" y="4827075"/>
            <a:ext cx="4523619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cxnSp>
        <p:nvCxnSpPr>
          <p:cNvPr id="1010" name="Google Shape;1010;p68"/>
          <p:cNvCxnSpPr/>
          <p:nvPr/>
        </p:nvCxnSpPr>
        <p:spPr>
          <a:xfrm flipH="1" rot="10800000">
            <a:off x="2697150" y="3593600"/>
            <a:ext cx="12630600" cy="4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68"/>
          <p:cNvCxnSpPr/>
          <p:nvPr/>
        </p:nvCxnSpPr>
        <p:spPr>
          <a:xfrm>
            <a:off x="2697150" y="36428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68"/>
          <p:cNvCxnSpPr/>
          <p:nvPr/>
        </p:nvCxnSpPr>
        <p:spPr>
          <a:xfrm>
            <a:off x="8523375" y="36428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68"/>
          <p:cNvCxnSpPr/>
          <p:nvPr/>
        </p:nvCxnSpPr>
        <p:spPr>
          <a:xfrm>
            <a:off x="15327700" y="3544125"/>
            <a:ext cx="0" cy="128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4" name="Google Shape;101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5" y="9527025"/>
            <a:ext cx="3295825" cy="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68"/>
          <p:cNvSpPr/>
          <p:nvPr/>
        </p:nvSpPr>
        <p:spPr>
          <a:xfrm>
            <a:off x="6200150" y="4827075"/>
            <a:ext cx="5036285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1016" name="Google Shape;1016;p68"/>
          <p:cNvSpPr/>
          <p:nvPr/>
        </p:nvSpPr>
        <p:spPr>
          <a:xfrm>
            <a:off x="12665825" y="4950575"/>
            <a:ext cx="4821031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1017" name="Google Shape;1017;p68"/>
          <p:cNvSpPr txBox="1"/>
          <p:nvPr/>
        </p:nvSpPr>
        <p:spPr>
          <a:xfrm>
            <a:off x="1214925" y="5427325"/>
            <a:ext cx="392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Inter SemiBold"/>
                <a:ea typeface="Inter SemiBold"/>
                <a:cs typeface="Inter SemiBold"/>
                <a:sym typeface="Inter SemiBold"/>
              </a:rPr>
              <a:t>Emotion Based Music Player[1]</a:t>
            </a:r>
            <a:endParaRPr sz="3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18" name="Google Shape;1018;p68"/>
          <p:cNvSpPr txBox="1"/>
          <p:nvPr/>
        </p:nvSpPr>
        <p:spPr>
          <a:xfrm>
            <a:off x="12815925" y="5196475"/>
            <a:ext cx="4821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Alive Inside: Developing mobile apps for the cognitively impaired[3]</a:t>
            </a:r>
            <a:endParaRPr b="1" sz="30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9" name="Google Shape;1019;p68"/>
          <p:cNvSpPr txBox="1"/>
          <p:nvPr/>
        </p:nvSpPr>
        <p:spPr>
          <a:xfrm>
            <a:off x="6600175" y="5196475"/>
            <a:ext cx="4241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1111"/>
                </a:solidFill>
                <a:latin typeface="Inter"/>
                <a:ea typeface="Inter"/>
                <a:cs typeface="Inter"/>
                <a:sym typeface="Inter"/>
              </a:rPr>
              <a:t>Real-time EEG-based emotion recognition for music therapy [2]</a:t>
            </a:r>
            <a:endParaRPr b="1" sz="3000">
              <a:solidFill>
                <a:srgbClr val="11111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0" name="Google Shape;1020;p68"/>
          <p:cNvSpPr txBox="1"/>
          <p:nvPr/>
        </p:nvSpPr>
        <p:spPr>
          <a:xfrm>
            <a:off x="4333875" y="9603900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|   Hiththatiyage D.K 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69"/>
          <p:cNvGraphicFramePr/>
          <p:nvPr/>
        </p:nvGraphicFramePr>
        <p:xfrm>
          <a:off x="1731300" y="35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{1D9B3A88-4E3D-4704-9225-55C575843CC7}</a:tableStyleId>
              </a:tblPr>
              <a:tblGrid>
                <a:gridCol w="7419850"/>
                <a:gridCol w="1487950"/>
                <a:gridCol w="1389650"/>
                <a:gridCol w="1326550"/>
                <a:gridCol w="1326550"/>
              </a:tblGrid>
              <a:tr h="12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 </a:t>
                      </a:r>
                      <a:r>
                        <a:rPr lang="en-US" sz="62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</a:t>
                      </a:r>
                      <a:r>
                        <a:rPr b="1" lang="en-US" sz="3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B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    </a:t>
                      </a:r>
                      <a:r>
                        <a:rPr b="1" lang="en-US" sz="62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</a:t>
                      </a:r>
                      <a:endParaRPr b="1" sz="62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Solution</a:t>
                      </a:r>
                      <a:endParaRPr b="1" sz="3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</a:tr>
              <a:tr h="138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Assist emotion feature extraction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Detect age and classify music separately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Visual Presentations accordance with the classified music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Inter"/>
                          <a:ea typeface="Inter"/>
                          <a:cs typeface="Inter"/>
                          <a:sym typeface="Inter"/>
                        </a:rPr>
                        <a:t>Build a music library based on real time patient reaction</a:t>
                      </a:r>
                      <a:endParaRPr b="1" sz="30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optimized for mobile/ cloud use</a:t>
                      </a:r>
                      <a:endParaRPr b="1" sz="3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AD5F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26" name="Google Shape;102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875" y="1877725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1300" y="1877725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175" y="1934500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163" y="337221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925" y="337221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163" y="480991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163" y="624761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738" y="774211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075" y="7742113"/>
            <a:ext cx="923926" cy="90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6675" y="3428988"/>
            <a:ext cx="740100" cy="79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69"/>
          <p:cNvSpPr/>
          <p:nvPr/>
        </p:nvSpPr>
        <p:spPr>
          <a:xfrm>
            <a:off x="32900" y="-8225"/>
            <a:ext cx="7401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9"/>
          <p:cNvSpPr/>
          <p:nvPr/>
        </p:nvSpPr>
        <p:spPr>
          <a:xfrm>
            <a:off x="822300" y="-8225"/>
            <a:ext cx="222000" cy="102870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8" name="Google Shape;103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1312" y="342898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6025" y="199127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9787" y="4866701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3225" y="4866701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6687" y="4866701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6737" y="63044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3225" y="6304426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3225" y="798978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6675" y="7989788"/>
            <a:ext cx="740100" cy="79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9737" y="6418401"/>
            <a:ext cx="740100" cy="79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69"/>
          <p:cNvSpPr txBox="1"/>
          <p:nvPr/>
        </p:nvSpPr>
        <p:spPr>
          <a:xfrm>
            <a:off x="14712525" y="2518175"/>
            <a:ext cx="5524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nter SemiBold"/>
              <a:buChar char="●"/>
            </a:pPr>
            <a:r>
              <a:rPr lang="en-US" sz="2800">
                <a:latin typeface="Inter SemiBold"/>
                <a:ea typeface="Inter SemiBold"/>
                <a:cs typeface="Inter SemiBold"/>
                <a:sym typeface="Inter SemiBold"/>
              </a:rPr>
              <a:t>A -Music Player</a:t>
            </a:r>
            <a:endParaRPr sz="2800"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nter SemiBold"/>
              <a:buChar char="●"/>
            </a:pPr>
            <a:r>
              <a:rPr lang="en-US" sz="2800">
                <a:latin typeface="Inter SemiBold"/>
                <a:ea typeface="Inter SemiBold"/>
                <a:cs typeface="Inter SemiBold"/>
                <a:sym typeface="Inter SemiBold"/>
              </a:rPr>
              <a:t>B -  EEG</a:t>
            </a:r>
            <a:endParaRPr sz="2800"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Inter SemiBold"/>
              <a:buChar char="●"/>
            </a:pPr>
            <a:r>
              <a:rPr lang="en-US" sz="2800">
                <a:latin typeface="Inter SemiBold"/>
                <a:ea typeface="Inter SemiBold"/>
                <a:cs typeface="Inter SemiBold"/>
                <a:sym typeface="Inter SemiBold"/>
              </a:rPr>
              <a:t>C - Alive Inside</a:t>
            </a:r>
            <a:endParaRPr sz="28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50" name="Google Shape;1050;p69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70"/>
          <p:cNvGrpSpPr/>
          <p:nvPr/>
        </p:nvGrpSpPr>
        <p:grpSpPr>
          <a:xfrm>
            <a:off x="0" y="-144661"/>
            <a:ext cx="3086100" cy="10431661"/>
            <a:chOff x="0" y="-38100"/>
            <a:chExt cx="812800" cy="2747433"/>
          </a:xfrm>
        </p:grpSpPr>
        <p:sp>
          <p:nvSpPr>
            <p:cNvPr id="1056" name="Google Shape;1056;p70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1057" name="Google Shape;1057;p7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70"/>
          <p:cNvGrpSpPr/>
          <p:nvPr/>
        </p:nvGrpSpPr>
        <p:grpSpPr>
          <a:xfrm>
            <a:off x="1028700" y="1021556"/>
            <a:ext cx="12874275" cy="1676347"/>
            <a:chOff x="0" y="-9525"/>
            <a:chExt cx="17165700" cy="2235130"/>
          </a:xfrm>
        </p:grpSpPr>
        <p:sp>
          <p:nvSpPr>
            <p:cNvPr id="1059" name="Google Shape;1059;p70"/>
            <p:cNvSpPr txBox="1"/>
            <p:nvPr/>
          </p:nvSpPr>
          <p:spPr>
            <a:xfrm>
              <a:off x="0" y="-9525"/>
              <a:ext cx="171657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500">
                  <a:solidFill>
                    <a:srgbClr val="070707"/>
                  </a:solidFill>
                  <a:latin typeface="Inter"/>
                  <a:ea typeface="Inter"/>
                  <a:cs typeface="Inter"/>
                  <a:sym typeface="Inter"/>
                </a:rPr>
                <a:t>Research </a:t>
              </a:r>
              <a:r>
                <a:rPr b="1" lang="en-US" sz="7500">
                  <a:solidFill>
                    <a:srgbClr val="C6AD5F"/>
                  </a:solidFill>
                  <a:latin typeface="Inter"/>
                  <a:ea typeface="Inter"/>
                  <a:cs typeface="Inter"/>
                  <a:sym typeface="Inter"/>
                </a:rPr>
                <a:t>Problem</a:t>
              </a:r>
              <a:endParaRPr>
                <a:solidFill>
                  <a:srgbClr val="C6AD5F"/>
                </a:solidFill>
              </a:endParaRPr>
            </a:p>
          </p:txBody>
        </p:sp>
        <p:sp>
          <p:nvSpPr>
            <p:cNvPr id="1060" name="Google Shape;1060;p70"/>
            <p:cNvSpPr txBox="1"/>
            <p:nvPr/>
          </p:nvSpPr>
          <p:spPr>
            <a:xfrm>
              <a:off x="0" y="1938205"/>
              <a:ext cx="17165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1" name="Google Shape;106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25549" y="5521813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70"/>
          <p:cNvSpPr/>
          <p:nvPr/>
        </p:nvSpPr>
        <p:spPr>
          <a:xfrm>
            <a:off x="1636350" y="4188938"/>
            <a:ext cx="3996300" cy="20970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Caregivers lack the expertise to assist patients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3" name="Google Shape;1063;p70"/>
          <p:cNvSpPr/>
          <p:nvPr/>
        </p:nvSpPr>
        <p:spPr>
          <a:xfrm>
            <a:off x="1611600" y="69649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Third prty not being available all thetime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64" name="Google Shape;106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28599" y="7758063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70"/>
          <p:cNvSpPr/>
          <p:nvPr/>
        </p:nvSpPr>
        <p:spPr>
          <a:xfrm>
            <a:off x="8112875" y="6964900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Existing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 tools lacks the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accessibility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 for dementia patients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66" name="Google Shape;106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604249" y="5003776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70"/>
          <p:cNvSpPr/>
          <p:nvPr/>
        </p:nvSpPr>
        <p:spPr>
          <a:xfrm>
            <a:off x="7895850" y="4016288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Inability to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control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emotional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 changes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68" name="Google Shape;106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781324" y="7668038"/>
            <a:ext cx="837524" cy="6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70"/>
          <p:cNvSpPr/>
          <p:nvPr/>
        </p:nvSpPr>
        <p:spPr>
          <a:xfrm>
            <a:off x="13667725" y="6964900"/>
            <a:ext cx="4045800" cy="244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Music recommendations are ineffective in elevating mood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70" name="Google Shape;107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385924" y="4800913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469687" y="7668038"/>
            <a:ext cx="837524" cy="6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70"/>
          <p:cNvSpPr/>
          <p:nvPr/>
        </p:nvSpPr>
        <p:spPr>
          <a:xfrm>
            <a:off x="13667725" y="3922350"/>
            <a:ext cx="3996300" cy="24423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Emotional responses frequently vary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4" name="Google Shape;1074;p70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71"/>
          <p:cNvGrpSpPr/>
          <p:nvPr/>
        </p:nvGrpSpPr>
        <p:grpSpPr>
          <a:xfrm>
            <a:off x="95994" y="-180826"/>
            <a:ext cx="7431936" cy="10467826"/>
            <a:chOff x="0" y="-47625"/>
            <a:chExt cx="1957382" cy="2756958"/>
          </a:xfrm>
        </p:grpSpPr>
        <p:sp>
          <p:nvSpPr>
            <p:cNvPr id="1080" name="Google Shape;1080;p71"/>
            <p:cNvSpPr/>
            <p:nvPr/>
          </p:nvSpPr>
          <p:spPr>
            <a:xfrm>
              <a:off x="0" y="0"/>
              <a:ext cx="1957382" cy="2709333"/>
            </a:xfrm>
            <a:custGeom>
              <a:rect b="b" l="l" r="r" t="t"/>
              <a:pathLst>
                <a:path extrusionOk="0" h="2709333" w="1957382">
                  <a:moveTo>
                    <a:pt x="0" y="0"/>
                  </a:moveTo>
                  <a:lnTo>
                    <a:pt x="1957382" y="0"/>
                  </a:lnTo>
                  <a:lnTo>
                    <a:pt x="19573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</p:sp>
        <p:sp>
          <p:nvSpPr>
            <p:cNvPr id="1081" name="Google Shape;1081;p7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l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71"/>
          <p:cNvGrpSpPr/>
          <p:nvPr/>
        </p:nvGrpSpPr>
        <p:grpSpPr>
          <a:xfrm>
            <a:off x="0" y="-144661"/>
            <a:ext cx="3086100" cy="10431661"/>
            <a:chOff x="0" y="-38100"/>
            <a:chExt cx="812800" cy="2747433"/>
          </a:xfrm>
        </p:grpSpPr>
        <p:sp>
          <p:nvSpPr>
            <p:cNvPr id="1083" name="Google Shape;1083;p71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1084" name="Google Shape;1084;p7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5" name="Google Shape;1085;p71"/>
          <p:cNvSpPr txBox="1"/>
          <p:nvPr/>
        </p:nvSpPr>
        <p:spPr>
          <a:xfrm>
            <a:off x="981925" y="699491"/>
            <a:ext cx="566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Research Objectives</a:t>
            </a:r>
            <a:endParaRPr/>
          </a:p>
        </p:txBody>
      </p:sp>
      <p:sp>
        <p:nvSpPr>
          <p:cNvPr id="1086" name="Google Shape;1086;p71"/>
          <p:cNvSpPr txBox="1"/>
          <p:nvPr/>
        </p:nvSpPr>
        <p:spPr>
          <a:xfrm>
            <a:off x="698288" y="4521200"/>
            <a:ext cx="62274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b="1" lang="en-US" sz="29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Improving cognitive independence of dementia patients by directing them to the appropriate music therapy sessions while analyzing their emotional state</a:t>
            </a:r>
            <a:endParaRPr b="1" sz="29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87" name="Google Shape;1087;p71"/>
          <p:cNvCxnSpPr/>
          <p:nvPr/>
        </p:nvCxnSpPr>
        <p:spPr>
          <a:xfrm flipH="1" rot="10800000">
            <a:off x="7527975" y="2598500"/>
            <a:ext cx="4938000" cy="323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71"/>
          <p:cNvCxnSpPr/>
          <p:nvPr/>
        </p:nvCxnSpPr>
        <p:spPr>
          <a:xfrm>
            <a:off x="7581625" y="5829500"/>
            <a:ext cx="5180400" cy="9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71"/>
          <p:cNvCxnSpPr/>
          <p:nvPr/>
        </p:nvCxnSpPr>
        <p:spPr>
          <a:xfrm>
            <a:off x="7507625" y="5854800"/>
            <a:ext cx="5328600" cy="259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0" name="Google Shape;1090;p71"/>
          <p:cNvSpPr/>
          <p:nvPr/>
        </p:nvSpPr>
        <p:spPr>
          <a:xfrm>
            <a:off x="12836125" y="353900"/>
            <a:ext cx="4781400" cy="2590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Inter"/>
                <a:ea typeface="Inter"/>
                <a:cs typeface="Inter"/>
                <a:sym typeface="Inter"/>
              </a:rPr>
              <a:t>Detecting the Face using a face Detection Model</a:t>
            </a:r>
            <a:endParaRPr b="1"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1" name="Google Shape;1091;p71"/>
          <p:cNvSpPr/>
          <p:nvPr/>
        </p:nvSpPr>
        <p:spPr>
          <a:xfrm>
            <a:off x="12846250" y="3628400"/>
            <a:ext cx="4781400" cy="2590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Collecting facial expression data with the help of an emotion extraction module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2" name="Google Shape;1092;p71"/>
          <p:cNvSpPr/>
          <p:nvPr/>
        </p:nvSpPr>
        <p:spPr>
          <a:xfrm>
            <a:off x="12889775" y="6902900"/>
            <a:ext cx="4781400" cy="27099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Choosing the appropriate therapeutic music session using an emotion-audio integration module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93" name="Google Shape;1093;p71"/>
          <p:cNvCxnSpPr/>
          <p:nvPr/>
        </p:nvCxnSpPr>
        <p:spPr>
          <a:xfrm>
            <a:off x="1093650" y="3437225"/>
            <a:ext cx="5007900" cy="0"/>
          </a:xfrm>
          <a:prstGeom prst="straightConnector1">
            <a:avLst/>
          </a:prstGeom>
          <a:noFill/>
          <a:ln cap="flat" cmpd="sng" w="9525">
            <a:solidFill>
              <a:srgbClr val="D75B3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4" name="Google Shape;109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71"/>
          <p:cNvSpPr txBox="1"/>
          <p:nvPr/>
        </p:nvSpPr>
        <p:spPr>
          <a:xfrm>
            <a:off x="7507625" y="97791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Hiththatiyage D.K.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1414350" y="1659025"/>
            <a:ext cx="4136400" cy="20436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Affects the quality of life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925289" y="271375"/>
            <a:ext cx="5359500" cy="20436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Lack of </a:t>
            </a:r>
            <a:r>
              <a:rPr b="1" lang="en-US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accessibility</a:t>
            </a:r>
            <a:r>
              <a:rPr b="1" lang="en-US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options in available tools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126700" y="5378758"/>
            <a:ext cx="5012700" cy="19065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Lack of resources in available mediums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6234326" y="7689625"/>
            <a:ext cx="5647200" cy="19065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Caregivers cannot always be available, whenever needed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2654849" y="5971645"/>
            <a:ext cx="5173500" cy="22320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Caregivers lack the expertise to handle the patient</a:t>
            </a:r>
            <a:endParaRPr b="1"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2815647" y="2646625"/>
            <a:ext cx="5012700" cy="2043600"/>
          </a:xfrm>
          <a:prstGeom prst="roundRect">
            <a:avLst>
              <a:gd fmla="val 16667" name="adj"/>
            </a:avLst>
          </a:prstGeom>
          <a:solidFill>
            <a:srgbClr val="C6AD5F">
              <a:alpha val="64709"/>
            </a:srgbClr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Affording a caregiver is costly</a:t>
            </a:r>
            <a:endParaRPr b="1" sz="3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8250" y="-25"/>
            <a:ext cx="2559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79575" y="-25"/>
            <a:ext cx="364200" cy="102870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882" y="2793361"/>
            <a:ext cx="3603295" cy="441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2"/>
          <p:cNvSpPr/>
          <p:nvPr/>
        </p:nvSpPr>
        <p:spPr>
          <a:xfrm>
            <a:off x="192014" y="291095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1101" name="Google Shape;1101;p72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984250" y="2209350"/>
            <a:ext cx="3231650" cy="50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72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1103" name="Google Shape;1103;p72"/>
          <p:cNvSpPr txBox="1"/>
          <p:nvPr/>
        </p:nvSpPr>
        <p:spPr>
          <a:xfrm>
            <a:off x="4572000" y="406635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Methodology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04" name="Google Shape;110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72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 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3"/>
          <p:cNvSpPr/>
          <p:nvPr/>
        </p:nvSpPr>
        <p:spPr>
          <a:xfrm>
            <a:off x="32900" y="41125"/>
            <a:ext cx="18288000" cy="7401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73"/>
          <p:cNvSpPr/>
          <p:nvPr/>
        </p:nvSpPr>
        <p:spPr>
          <a:xfrm rot="5400000">
            <a:off x="-4374700" y="5188825"/>
            <a:ext cx="9555300" cy="7401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3"/>
          <p:cNvSpPr/>
          <p:nvPr/>
        </p:nvSpPr>
        <p:spPr>
          <a:xfrm flipH="1">
            <a:off x="32850" y="41125"/>
            <a:ext cx="1974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3" name="Google Shape;111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675" y="2878050"/>
            <a:ext cx="12577124" cy="70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3"/>
          <p:cNvSpPr txBox="1"/>
          <p:nvPr/>
        </p:nvSpPr>
        <p:spPr>
          <a:xfrm>
            <a:off x="5735600" y="1275525"/>
            <a:ext cx="688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Inter"/>
                <a:ea typeface="Inter"/>
                <a:cs typeface="Inter"/>
                <a:sym typeface="Inter"/>
              </a:rPr>
              <a:t>System </a:t>
            </a: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Diagram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5" name="Google Shape;111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3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D.K.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74"/>
          <p:cNvPicPr preferRelativeResize="0"/>
          <p:nvPr/>
        </p:nvPicPr>
        <p:blipFill rotWithShape="1">
          <a:blip r:embed="rId3">
            <a:alphaModFix amt="8000"/>
          </a:blip>
          <a:srcRect b="28681" l="0" r="0" t="-107604"/>
          <a:stretch/>
        </p:blipFill>
        <p:spPr>
          <a:xfrm rot="5400000">
            <a:off x="3242121" y="-3449199"/>
            <a:ext cx="15176326" cy="1831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2" name="Google Shape;1122;p74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1123" name="Google Shape;1123;p74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1124" name="Google Shape;1124;p7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5" name="Google Shape;1125;p74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6" name="Google Shape;1126;p74"/>
          <p:cNvSpPr txBox="1"/>
          <p:nvPr/>
        </p:nvSpPr>
        <p:spPr>
          <a:xfrm>
            <a:off x="4022300" y="697875"/>
            <a:ext cx="1102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Tools and technologies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7" name="Google Shape;1127;p74"/>
          <p:cNvSpPr/>
          <p:nvPr/>
        </p:nvSpPr>
        <p:spPr>
          <a:xfrm>
            <a:off x="2253100" y="765350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50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Firebase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8" name="Google Shape;1128;p74"/>
          <p:cNvSpPr/>
          <p:nvPr/>
        </p:nvSpPr>
        <p:spPr>
          <a:xfrm>
            <a:off x="13487275" y="753015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  Python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9" name="Google Shape;1129;p74"/>
          <p:cNvSpPr/>
          <p:nvPr/>
        </p:nvSpPr>
        <p:spPr>
          <a:xfrm>
            <a:off x="13359250" y="3293500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     Github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30" name="Google Shape;113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1775" y="6139080"/>
            <a:ext cx="1626804" cy="18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4"/>
          <p:cNvSpPr/>
          <p:nvPr/>
        </p:nvSpPr>
        <p:spPr>
          <a:xfrm>
            <a:off x="7394300" y="6291500"/>
            <a:ext cx="1784400" cy="13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2" name="Google Shape;1132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1200" y="5968050"/>
            <a:ext cx="2217350" cy="20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74"/>
          <p:cNvSpPr/>
          <p:nvPr/>
        </p:nvSpPr>
        <p:spPr>
          <a:xfrm>
            <a:off x="2253100" y="3413325"/>
            <a:ext cx="3295800" cy="1652700"/>
          </a:xfrm>
          <a:prstGeom prst="roundRect">
            <a:avLst>
              <a:gd fmla="val 16667" name="adj"/>
            </a:avLst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Inter"/>
                <a:ea typeface="Inter"/>
                <a:cs typeface="Inter"/>
                <a:sym typeface="Inter"/>
              </a:rPr>
              <a:t>  Reactnative</a:t>
            </a:r>
            <a:endParaRPr b="1" sz="3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34" name="Google Shape;1134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2147" y="3759173"/>
            <a:ext cx="3069266" cy="18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74"/>
          <p:cNvPicPr preferRelativeResize="0"/>
          <p:nvPr/>
        </p:nvPicPr>
        <p:blipFill rotWithShape="1">
          <a:blip r:embed="rId7">
            <a:alphaModFix/>
          </a:blip>
          <a:srcRect b="9609" l="-5150" r="5149" t="-9610"/>
          <a:stretch/>
        </p:blipFill>
        <p:spPr>
          <a:xfrm>
            <a:off x="8591975" y="2671900"/>
            <a:ext cx="4223576" cy="316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924" y="9398550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74"/>
          <p:cNvSpPr txBox="1"/>
          <p:nvPr/>
        </p:nvSpPr>
        <p:spPr>
          <a:xfrm>
            <a:off x="3517388" y="9652100"/>
            <a:ext cx="917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|   Hiththatiyage D.K </a:t>
            </a: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5"/>
          <p:cNvSpPr txBox="1"/>
          <p:nvPr/>
        </p:nvSpPr>
        <p:spPr>
          <a:xfrm>
            <a:off x="2598475" y="855200"/>
            <a:ext cx="1346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Inter"/>
                <a:ea typeface="Inter"/>
                <a:cs typeface="Inter"/>
                <a:sym typeface="Inter"/>
              </a:rPr>
              <a:t>Techniques and </a:t>
            </a: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Algorithms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3" name="Google Shape;1143;p75"/>
          <p:cNvSpPr/>
          <p:nvPr/>
        </p:nvSpPr>
        <p:spPr>
          <a:xfrm>
            <a:off x="1685725" y="3429000"/>
            <a:ext cx="6191700" cy="51723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      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Haar Cascade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Haar classifier is used for face detection where the classifier is trained with pre-defined varying face data which enables it to detect different faces accurately [4]</a:t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4" name="Google Shape;1144;p75"/>
          <p:cNvSpPr/>
          <p:nvPr/>
        </p:nvSpPr>
        <p:spPr>
          <a:xfrm>
            <a:off x="10467975" y="3420775"/>
            <a:ext cx="5970000" cy="517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 neural network used in image recognition and extraction [5]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AD5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Automatically detects the important features without any human supervision [5]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5" name="Google Shape;1145;p75"/>
          <p:cNvSpPr txBox="1"/>
          <p:nvPr/>
        </p:nvSpPr>
        <p:spPr>
          <a:xfrm>
            <a:off x="10887275" y="3741500"/>
            <a:ext cx="259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Convolution Neural Network (CNN)</a:t>
            </a:r>
            <a:endParaRPr b="1" sz="24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6" name="Google Shape;1146;p75"/>
          <p:cNvSpPr txBox="1"/>
          <p:nvPr/>
        </p:nvSpPr>
        <p:spPr>
          <a:xfrm>
            <a:off x="7186925" y="3420775"/>
            <a:ext cx="16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7" name="Google Shape;114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5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76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1154" name="Google Shape;1154;p76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1155" name="Google Shape;1155;p7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6" name="Google Shape;1156;p76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57" name="Google Shape;115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76"/>
          <p:cNvSpPr/>
          <p:nvPr/>
        </p:nvSpPr>
        <p:spPr>
          <a:xfrm>
            <a:off x="228025" y="0"/>
            <a:ext cx="18060000" cy="413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9" name="Google Shape;1159;p76"/>
          <p:cNvPicPr preferRelativeResize="0"/>
          <p:nvPr/>
        </p:nvPicPr>
        <p:blipFill rotWithShape="1">
          <a:blip r:embed="rId4">
            <a:alphaModFix amt="27000"/>
          </a:blip>
          <a:srcRect b="0" l="0" r="24494" t="0"/>
          <a:stretch/>
        </p:blipFill>
        <p:spPr>
          <a:xfrm rot="5400000">
            <a:off x="2152900" y="-2174462"/>
            <a:ext cx="4838201" cy="77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76"/>
          <p:cNvSpPr txBox="1"/>
          <p:nvPr/>
        </p:nvSpPr>
        <p:spPr>
          <a:xfrm>
            <a:off x="6027475" y="1070675"/>
            <a:ext cx="762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Requirements</a:t>
            </a:r>
            <a:endParaRPr b="1" sz="72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61" name="Google Shape;1161;p76"/>
          <p:cNvCxnSpPr/>
          <p:nvPr/>
        </p:nvCxnSpPr>
        <p:spPr>
          <a:xfrm flipH="1">
            <a:off x="3190600" y="4136175"/>
            <a:ext cx="5279100" cy="13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76"/>
          <p:cNvCxnSpPr/>
          <p:nvPr/>
        </p:nvCxnSpPr>
        <p:spPr>
          <a:xfrm>
            <a:off x="8420375" y="4136175"/>
            <a:ext cx="5920500" cy="148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76"/>
          <p:cNvSpPr/>
          <p:nvPr/>
        </p:nvSpPr>
        <p:spPr>
          <a:xfrm>
            <a:off x="680375" y="5715000"/>
            <a:ext cx="6210300" cy="3712200"/>
          </a:xfrm>
          <a:prstGeom prst="roundRect">
            <a:avLst>
              <a:gd fmla="val 16667" name="adj"/>
            </a:avLst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76"/>
          <p:cNvSpPr/>
          <p:nvPr/>
        </p:nvSpPr>
        <p:spPr>
          <a:xfrm>
            <a:off x="11588500" y="5715000"/>
            <a:ext cx="6210300" cy="3879000"/>
          </a:xfrm>
          <a:prstGeom prst="roundRect">
            <a:avLst>
              <a:gd fmla="val 16667" name="adj"/>
            </a:avLst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6"/>
          <p:cNvSpPr txBox="1"/>
          <p:nvPr/>
        </p:nvSpPr>
        <p:spPr>
          <a:xfrm>
            <a:off x="970325" y="5715000"/>
            <a:ext cx="505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Inter"/>
                <a:ea typeface="Inter"/>
                <a:cs typeface="Inter"/>
                <a:sym typeface="Inter"/>
              </a:rPr>
              <a:t>Functional Requirements</a:t>
            </a:r>
            <a:endParaRPr b="1" sz="2400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Identify Face from the image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Extract Features from the image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Generate meaningful music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Generate Meaningful Visuals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6" name="Google Shape;1166;p76"/>
          <p:cNvSpPr txBox="1"/>
          <p:nvPr/>
        </p:nvSpPr>
        <p:spPr>
          <a:xfrm>
            <a:off x="12026200" y="6011050"/>
            <a:ext cx="562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Inter"/>
                <a:ea typeface="Inter"/>
                <a:cs typeface="Inter"/>
                <a:sym typeface="Inter"/>
              </a:rPr>
              <a:t>Non- functional Requirements</a:t>
            </a:r>
            <a:endParaRPr b="1" sz="2400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Accuracy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Availability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Well optimized for cloud/mobile use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7" name="Google Shape;1167;p76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 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7"/>
          <p:cNvSpPr txBox="1"/>
          <p:nvPr/>
        </p:nvSpPr>
        <p:spPr>
          <a:xfrm>
            <a:off x="3757925" y="52650"/>
            <a:ext cx="1203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Inter"/>
                <a:ea typeface="Inter"/>
                <a:cs typeface="Inter"/>
                <a:sym typeface="Inter"/>
              </a:rPr>
              <a:t>Work Break</a:t>
            </a: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down Structure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3" name="Google Shape;1173;p77"/>
          <p:cNvSpPr txBox="1"/>
          <p:nvPr/>
        </p:nvSpPr>
        <p:spPr>
          <a:xfrm>
            <a:off x="2618900" y="1356825"/>
            <a:ext cx="13428300" cy="1970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76300" rtl="0" algn="l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Improving cognitive independence of dementia patients by directing them to the appropriate music therapy sessions while analyzing their emotional state</a:t>
            </a:r>
            <a:endParaRPr b="1" sz="2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4" name="Google Shape;1174;p77"/>
          <p:cNvSpPr/>
          <p:nvPr/>
        </p:nvSpPr>
        <p:spPr>
          <a:xfrm>
            <a:off x="3209425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Requirement Analysis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5" name="Google Shape;1175;p77"/>
          <p:cNvSpPr/>
          <p:nvPr/>
        </p:nvSpPr>
        <p:spPr>
          <a:xfrm>
            <a:off x="188525" y="3792675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Feasibility Study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6" name="Google Shape;1176;p77"/>
          <p:cNvSpPr/>
          <p:nvPr/>
        </p:nvSpPr>
        <p:spPr>
          <a:xfrm>
            <a:off x="6230313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Design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7" name="Google Shape;1177;p77"/>
          <p:cNvSpPr/>
          <p:nvPr/>
        </p:nvSpPr>
        <p:spPr>
          <a:xfrm>
            <a:off x="9290038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Implementation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8" name="Google Shape;1178;p77"/>
          <p:cNvSpPr/>
          <p:nvPr/>
        </p:nvSpPr>
        <p:spPr>
          <a:xfrm>
            <a:off x="12369188" y="3829700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Testing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9" name="Google Shape;1179;p77"/>
          <p:cNvSpPr/>
          <p:nvPr/>
        </p:nvSpPr>
        <p:spPr>
          <a:xfrm>
            <a:off x="15448350" y="3792675"/>
            <a:ext cx="25860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Documentation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80" name="Google Shape;1180;p77"/>
          <p:cNvCxnSpPr/>
          <p:nvPr/>
        </p:nvCxnSpPr>
        <p:spPr>
          <a:xfrm>
            <a:off x="1463600" y="3535038"/>
            <a:ext cx="15738900" cy="4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77"/>
          <p:cNvCxnSpPr>
            <a:stCxn id="1175" idx="0"/>
            <a:endCxn id="1175" idx="0"/>
          </p:cNvCxnSpPr>
          <p:nvPr/>
        </p:nvCxnSpPr>
        <p:spPr>
          <a:xfrm>
            <a:off x="1481525" y="37926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77"/>
          <p:cNvCxnSpPr>
            <a:stCxn id="1174" idx="0"/>
            <a:endCxn id="1174" idx="0"/>
          </p:cNvCxnSpPr>
          <p:nvPr/>
        </p:nvCxnSpPr>
        <p:spPr>
          <a:xfrm>
            <a:off x="4502425" y="3829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1885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Identifying the problem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84" name="Google Shape;1184;p77"/>
          <p:cNvSpPr/>
          <p:nvPr/>
        </p:nvSpPr>
        <p:spPr>
          <a:xfrm>
            <a:off x="165750" y="6425325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Design s Solution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85" name="Google Shape;1185;p77"/>
          <p:cNvSpPr/>
          <p:nvPr/>
        </p:nvSpPr>
        <p:spPr>
          <a:xfrm>
            <a:off x="188525" y="77416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Literature Review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86" name="Google Shape;1186;p77"/>
          <p:cNvSpPr/>
          <p:nvPr/>
        </p:nvSpPr>
        <p:spPr>
          <a:xfrm>
            <a:off x="3209425" y="77416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Well Optimized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87" name="Google Shape;1187;p77"/>
          <p:cNvSpPr/>
          <p:nvPr/>
        </p:nvSpPr>
        <p:spPr>
          <a:xfrm>
            <a:off x="3209425" y="64985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Analize Requirements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88" name="Google Shape;1188;p77"/>
          <p:cNvSpPr/>
          <p:nvPr/>
        </p:nvSpPr>
        <p:spPr>
          <a:xfrm>
            <a:off x="32094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Gather Requirements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89" name="Google Shape;1189;p77"/>
          <p:cNvSpPr/>
          <p:nvPr/>
        </p:nvSpPr>
        <p:spPr>
          <a:xfrm>
            <a:off x="6253088" y="63883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Inter SemiBold"/>
                <a:ea typeface="Inter SemiBold"/>
                <a:cs typeface="Inter SemiBold"/>
                <a:sym typeface="Inter SemiBold"/>
              </a:rPr>
              <a:t>Interface Design</a:t>
            </a:r>
            <a:endParaRPr sz="16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0" name="Google Shape;1190;p77"/>
          <p:cNvSpPr/>
          <p:nvPr/>
        </p:nvSpPr>
        <p:spPr>
          <a:xfrm>
            <a:off x="62303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System Design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1" name="Google Shape;1191;p77"/>
          <p:cNvSpPr/>
          <p:nvPr/>
        </p:nvSpPr>
        <p:spPr>
          <a:xfrm>
            <a:off x="9308138" y="63883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Implement a Emotion Extraction Model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2" name="Google Shape;1192;p77"/>
          <p:cNvSpPr/>
          <p:nvPr/>
        </p:nvSpPr>
        <p:spPr>
          <a:xfrm>
            <a:off x="9296750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Implement a Face detection Model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3" name="Google Shape;1193;p77"/>
          <p:cNvSpPr/>
          <p:nvPr/>
        </p:nvSpPr>
        <p:spPr>
          <a:xfrm>
            <a:off x="12363175" y="76676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User Acceptance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4" name="Google Shape;1194;p77"/>
          <p:cNvSpPr/>
          <p:nvPr/>
        </p:nvSpPr>
        <p:spPr>
          <a:xfrm>
            <a:off x="12363200" y="63883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Integration</a:t>
            </a: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5" name="Google Shape;1195;p77"/>
          <p:cNvSpPr/>
          <p:nvPr/>
        </p:nvSpPr>
        <p:spPr>
          <a:xfrm>
            <a:off x="12372525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Unit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6" name="Google Shape;1196;p77"/>
          <p:cNvSpPr/>
          <p:nvPr/>
        </p:nvSpPr>
        <p:spPr>
          <a:xfrm>
            <a:off x="12363175" y="89469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System Testing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7" name="Google Shape;1197;p77"/>
          <p:cNvSpPr/>
          <p:nvPr/>
        </p:nvSpPr>
        <p:spPr>
          <a:xfrm>
            <a:off x="15448300" y="9057975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Final Report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8" name="Google Shape;1198;p77"/>
          <p:cNvSpPr/>
          <p:nvPr/>
        </p:nvSpPr>
        <p:spPr>
          <a:xfrm>
            <a:off x="15448300" y="774165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Research Paper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9" name="Google Shape;1199;p77"/>
          <p:cNvSpPr/>
          <p:nvPr/>
        </p:nvSpPr>
        <p:spPr>
          <a:xfrm>
            <a:off x="15418250" y="6425325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Project Proposal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200" name="Google Shape;1200;p77"/>
          <p:cNvSpPr/>
          <p:nvPr/>
        </p:nvSpPr>
        <p:spPr>
          <a:xfrm>
            <a:off x="15448300" y="5109000"/>
            <a:ext cx="2195700" cy="1108200"/>
          </a:xfrm>
          <a:prstGeom prst="rect">
            <a:avLst/>
          </a:prstGeom>
          <a:solidFill>
            <a:srgbClr val="C6AD5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Inter SemiBold"/>
                <a:ea typeface="Inter SemiBold"/>
                <a:cs typeface="Inter SemiBold"/>
                <a:sym typeface="Inter SemiBold"/>
              </a:rPr>
              <a:t>Project Charter</a:t>
            </a:r>
            <a:endParaRPr sz="17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01" name="Google Shape;120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77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|   Hiththatiyage D.K 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8"/>
          <p:cNvSpPr/>
          <p:nvPr/>
        </p:nvSpPr>
        <p:spPr>
          <a:xfrm>
            <a:off x="192025" y="0"/>
            <a:ext cx="18098991" cy="10287073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1208" name="Google Shape;1208;p78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095162" y="-1961188"/>
            <a:ext cx="3231650" cy="7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78"/>
          <p:cNvSpPr/>
          <p:nvPr/>
        </p:nvSpPr>
        <p:spPr>
          <a:xfrm>
            <a:off x="0" y="0"/>
            <a:ext cx="402877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1210" name="Google Shape;1210;p78"/>
          <p:cNvSpPr txBox="1"/>
          <p:nvPr/>
        </p:nvSpPr>
        <p:spPr>
          <a:xfrm>
            <a:off x="5386075" y="36600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Gantt Chart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11" name="Google Shape;121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100" y="2466663"/>
            <a:ext cx="12620900" cy="53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78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|   Hiththatiyage D.K</a:t>
            </a:r>
            <a:r>
              <a:rPr b="1"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9"/>
          <p:cNvSpPr/>
          <p:nvPr/>
        </p:nvSpPr>
        <p:spPr>
          <a:xfrm>
            <a:off x="106900" y="90450"/>
            <a:ext cx="246600" cy="10089600"/>
          </a:xfrm>
          <a:prstGeom prst="rect">
            <a:avLst/>
          </a:prstGeom>
          <a:solidFill>
            <a:srgbClr val="C6AD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79"/>
          <p:cNvSpPr txBox="1"/>
          <p:nvPr/>
        </p:nvSpPr>
        <p:spPr>
          <a:xfrm>
            <a:off x="1090825" y="445075"/>
            <a:ext cx="62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References</a:t>
            </a:r>
            <a:endParaRPr b="1" sz="6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20" name="Google Shape;122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79"/>
          <p:cNvSpPr txBox="1"/>
          <p:nvPr/>
        </p:nvSpPr>
        <p:spPr>
          <a:xfrm>
            <a:off x="4572000" y="9664575"/>
            <a:ext cx="837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IT20162696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|   Hiththatiyage D.K </a:t>
            </a:r>
            <a:r>
              <a:rPr b="1"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|TMP-23-081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2" name="Google Shape;1222;p79"/>
          <p:cNvSpPr txBox="1"/>
          <p:nvPr/>
        </p:nvSpPr>
        <p:spPr>
          <a:xfrm>
            <a:off x="1572000" y="1640650"/>
            <a:ext cx="13982400" cy="9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[1] Emotion Based Music Player, 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Hafeez Kabani1, Sharik Khan2, Omar Khan3, Shabana Tadvi4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[2] </a:t>
            </a: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Sourina, Olga &amp; Liu, Yisi &amp; Nguyen, Minh Khoa. (2011). Real-time EEG-based emotion recognition for music therapy. Journal on Multimodal User Interfaces. 5. 10.1007/s12193-011-0080-6.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[3] Alive Inside: Developing Mobile Apps for the Cognitively Impaired Martine Nezerwa, Robert Wright, Stefan Howansky, Jake Terranova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[4] Music Recommendation Based on Face Emotion Recognition Madhuri Athavle1 , Deepali Mudale2 , Upasana Shrivastav3 , Megha Gupta4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[5] A. Dertat, “Applied Deep Learning - Part 4: Convolutional neural networks,” </a:t>
            </a:r>
            <a:r>
              <a:rPr b="1" i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Towards Data Science</a:t>
            </a: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08-Nov-2017. [Online]. Available: https://towardsdatascience.com/applied-deep-learning-part-4-convolutional-neural-networks-584bc134c1e2. [Accessed: 31-Jan-2022].</a:t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80"/>
          <p:cNvSpPr/>
          <p:nvPr/>
        </p:nvSpPr>
        <p:spPr>
          <a:xfrm>
            <a:off x="0" y="0"/>
            <a:ext cx="2096700" cy="10287000"/>
          </a:xfrm>
          <a:prstGeom prst="rect">
            <a:avLst/>
          </a:prstGeom>
          <a:solidFill>
            <a:srgbClr val="EDF0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80"/>
          <p:cNvSpPr/>
          <p:nvPr/>
        </p:nvSpPr>
        <p:spPr>
          <a:xfrm>
            <a:off x="3278275" y="1472100"/>
            <a:ext cx="3494400" cy="195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Inter SemiBold"/>
                <a:ea typeface="Inter SemiBold"/>
                <a:cs typeface="Inter SemiBold"/>
                <a:sym typeface="Inter SemiBold"/>
              </a:rPr>
              <a:t>Spread the word around Dementia Individuals</a:t>
            </a:r>
            <a:endParaRPr sz="2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229" name="Google Shape;1229;p80"/>
          <p:cNvSpPr/>
          <p:nvPr/>
        </p:nvSpPr>
        <p:spPr>
          <a:xfrm>
            <a:off x="3278275" y="6474575"/>
            <a:ext cx="3494400" cy="195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Inter SemiBold"/>
                <a:ea typeface="Inter SemiBold"/>
                <a:cs typeface="Inter SemiBold"/>
                <a:sym typeface="Inter SemiBold"/>
              </a:rPr>
              <a:t>Sponsor content creators with the same </a:t>
            </a:r>
            <a:r>
              <a:rPr lang="en-US" sz="2400">
                <a:latin typeface="Inter SemiBold"/>
                <a:ea typeface="Inter SemiBold"/>
                <a:cs typeface="Inter SemiBold"/>
                <a:sym typeface="Inter SemiBold"/>
              </a:rPr>
              <a:t>disability</a:t>
            </a:r>
            <a:endParaRPr sz="2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230" name="Google Shape;1230;p80"/>
          <p:cNvSpPr/>
          <p:nvPr/>
        </p:nvSpPr>
        <p:spPr>
          <a:xfrm>
            <a:off x="12408000" y="6474575"/>
            <a:ext cx="3494400" cy="195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Provide ongoing support</a:t>
            </a:r>
            <a:endParaRPr/>
          </a:p>
        </p:txBody>
      </p:sp>
      <p:sp>
        <p:nvSpPr>
          <p:cNvPr id="1231" name="Google Shape;1231;p80"/>
          <p:cNvSpPr/>
          <p:nvPr/>
        </p:nvSpPr>
        <p:spPr>
          <a:xfrm>
            <a:off x="12408000" y="1472100"/>
            <a:ext cx="3494400" cy="195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Obtain regulatory approval</a:t>
            </a:r>
            <a:endParaRPr/>
          </a:p>
        </p:txBody>
      </p:sp>
      <p:sp>
        <p:nvSpPr>
          <p:cNvPr id="1232" name="Google Shape;1232;p80"/>
          <p:cNvSpPr txBox="1"/>
          <p:nvPr/>
        </p:nvSpPr>
        <p:spPr>
          <a:xfrm>
            <a:off x="4572000" y="4433375"/>
            <a:ext cx="1133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COMMERCIALIZATION</a:t>
            </a:r>
            <a:endParaRPr/>
          </a:p>
        </p:txBody>
      </p:sp>
      <p:sp>
        <p:nvSpPr>
          <p:cNvPr id="1233" name="Google Shape;1233;p80"/>
          <p:cNvSpPr/>
          <p:nvPr/>
        </p:nvSpPr>
        <p:spPr>
          <a:xfrm flipH="1">
            <a:off x="0" y="0"/>
            <a:ext cx="197400" cy="1028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80"/>
          <p:cNvGrpSpPr/>
          <p:nvPr/>
        </p:nvGrpSpPr>
        <p:grpSpPr>
          <a:xfrm>
            <a:off x="197400" y="-50"/>
            <a:ext cx="3627791" cy="10287066"/>
            <a:chOff x="-142761" y="-68753"/>
            <a:chExt cx="955461" cy="2709333"/>
          </a:xfrm>
        </p:grpSpPr>
        <p:sp>
          <p:nvSpPr>
            <p:cNvPr id="1235" name="Google Shape;1235;p80"/>
            <p:cNvSpPr/>
            <p:nvPr/>
          </p:nvSpPr>
          <p:spPr>
            <a:xfrm>
              <a:off x="-142761" y="-68753"/>
              <a:ext cx="500214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1236" name="Google Shape;1236;p8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37" name="Google Shape;123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9" y="9525575"/>
            <a:ext cx="3295825" cy="7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1"/>
          <p:cNvSpPr/>
          <p:nvPr/>
        </p:nvSpPr>
        <p:spPr>
          <a:xfrm>
            <a:off x="189000" y="813"/>
            <a:ext cx="18098991" cy="10287073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1243" name="Google Shape;1243;p81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095162" y="-1961188"/>
            <a:ext cx="3231650" cy="7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81"/>
          <p:cNvSpPr/>
          <p:nvPr/>
        </p:nvSpPr>
        <p:spPr>
          <a:xfrm>
            <a:off x="0" y="0"/>
            <a:ext cx="402877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1245" name="Google Shape;1245;p81"/>
          <p:cNvSpPr txBox="1"/>
          <p:nvPr/>
        </p:nvSpPr>
        <p:spPr>
          <a:xfrm>
            <a:off x="3070850" y="474750"/>
            <a:ext cx="14962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Budget for overall system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46" name="Google Shape;12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187" y="1813950"/>
            <a:ext cx="7461617" cy="761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4934662" y="2306775"/>
            <a:ext cx="8056880" cy="3034792"/>
          </a:xfrm>
          <a:custGeom>
            <a:rect b="b" l="l" r="r" t="t"/>
            <a:pathLst>
              <a:path extrusionOk="0" h="406400" w="812800">
                <a:moveTo>
                  <a:pt x="0" y="0"/>
                </a:moveTo>
                <a:lnTo>
                  <a:pt x="812800" y="0"/>
                </a:lnTo>
                <a:lnTo>
                  <a:pt x="812800" y="406400"/>
                </a:lnTo>
                <a:lnTo>
                  <a:pt x="0" y="406400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235824" y="6971800"/>
            <a:ext cx="4052033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172" name="Google Shape;172;p19"/>
          <p:cNvSpPr txBox="1"/>
          <p:nvPr/>
        </p:nvSpPr>
        <p:spPr>
          <a:xfrm>
            <a:off x="4038325" y="476450"/>
            <a:ext cx="109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Research </a:t>
            </a:r>
            <a:r>
              <a:rPr b="1" lang="en-US" sz="7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Objectives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3446275" y="6971800"/>
            <a:ext cx="4240996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174" name="Google Shape;174;p19"/>
          <p:cNvSpPr txBox="1"/>
          <p:nvPr/>
        </p:nvSpPr>
        <p:spPr>
          <a:xfrm>
            <a:off x="5830650" y="2577375"/>
            <a:ext cx="6626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To explore and identify the feasible solutions to develop a smart solution to improve the quality of life and independence of Dementia patients</a:t>
            </a:r>
            <a:endParaRPr b="1" sz="30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5" name="Google Shape;175;p19"/>
          <p:cNvCxnSpPr/>
          <p:nvPr/>
        </p:nvCxnSpPr>
        <p:spPr>
          <a:xfrm>
            <a:off x="8798650" y="5070975"/>
            <a:ext cx="13800" cy="962100"/>
          </a:xfrm>
          <a:prstGeom prst="straightConnector1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 flipH="1" rot="10800000">
            <a:off x="2647800" y="5996788"/>
            <a:ext cx="12630600" cy="4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2697150" y="6011025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6451175" y="6063700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10834325" y="6011175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15278400" y="6011025"/>
            <a:ext cx="0" cy="9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5" y="9527025"/>
            <a:ext cx="3295825" cy="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438300" y="7025800"/>
            <a:ext cx="337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IoT device to analyze wandering and predict future movement.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3618125" y="7202600"/>
            <a:ext cx="364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Feelings detection mechanism to provide musical ther</a:t>
            </a: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</a:t>
            </a: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sessions</a:t>
            </a:r>
            <a:r>
              <a:rPr lang="en-US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4572000" y="6971800"/>
            <a:ext cx="4240996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185" name="Google Shape;185;p19"/>
          <p:cNvSpPr/>
          <p:nvPr/>
        </p:nvSpPr>
        <p:spPr>
          <a:xfrm>
            <a:off x="9189550" y="6971800"/>
            <a:ext cx="4052033" cy="2493503"/>
          </a:xfrm>
          <a:custGeom>
            <a:rect b="b" l="l" r="r" t="t"/>
            <a:pathLst>
              <a:path extrusionOk="0" h="245847" w="657264">
                <a:moveTo>
                  <a:pt x="0" y="0"/>
                </a:moveTo>
                <a:lnTo>
                  <a:pt x="657264" y="0"/>
                </a:lnTo>
                <a:lnTo>
                  <a:pt x="657264" y="245847"/>
                </a:lnTo>
                <a:lnTo>
                  <a:pt x="0" y="245847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sp>
        <p:nvSpPr>
          <p:cNvPr id="186" name="Google Shape;186;p19"/>
          <p:cNvSpPr txBox="1"/>
          <p:nvPr/>
        </p:nvSpPr>
        <p:spPr>
          <a:xfrm>
            <a:off x="4670338" y="7234125"/>
            <a:ext cx="40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391900" y="7202600"/>
            <a:ext cx="347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Maintain a digital diary via voice recognition for mental stability.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000200" y="7256650"/>
            <a:ext cx="347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Face recognition system to detect loved ones and relatives.</a:t>
            </a:r>
            <a:endParaRPr b="1"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2"/>
          <p:cNvSpPr/>
          <p:nvPr/>
        </p:nvSpPr>
        <p:spPr>
          <a:xfrm>
            <a:off x="192014" y="2910950"/>
            <a:ext cx="18098991" cy="3603797"/>
          </a:xfrm>
          <a:custGeom>
            <a:rect b="b" l="l" r="r" t="t"/>
            <a:pathLst>
              <a:path extrusionOk="0" h="948992" w="4766028">
                <a:moveTo>
                  <a:pt x="0" y="0"/>
                </a:moveTo>
                <a:lnTo>
                  <a:pt x="4766028" y="0"/>
                </a:lnTo>
                <a:lnTo>
                  <a:pt x="4766028" y="948992"/>
                </a:lnTo>
                <a:lnTo>
                  <a:pt x="0" y="948992"/>
                </a:lnTo>
                <a:close/>
              </a:path>
            </a:pathLst>
          </a:custGeom>
          <a:solidFill>
            <a:srgbClr val="C6AD5F"/>
          </a:solidFill>
          <a:ln>
            <a:noFill/>
          </a:ln>
        </p:spPr>
      </p:sp>
      <p:pic>
        <p:nvPicPr>
          <p:cNvPr id="1253" name="Google Shape;1253;p82"/>
          <p:cNvPicPr preferRelativeResize="0"/>
          <p:nvPr/>
        </p:nvPicPr>
        <p:blipFill rotWithShape="1">
          <a:blip r:embed="rId3">
            <a:alphaModFix amt="27000"/>
          </a:blip>
          <a:srcRect b="0" l="0" r="24494" t="0"/>
          <a:stretch/>
        </p:blipFill>
        <p:spPr>
          <a:xfrm rot="5400000">
            <a:off x="13984250" y="2209350"/>
            <a:ext cx="3231650" cy="50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82"/>
          <p:cNvSpPr/>
          <p:nvPr/>
        </p:nvSpPr>
        <p:spPr>
          <a:xfrm>
            <a:off x="0" y="0"/>
            <a:ext cx="192021" cy="10288692"/>
          </a:xfrm>
          <a:custGeom>
            <a:rect b="b" l="l" r="r" t="t"/>
            <a:pathLst>
              <a:path extrusionOk="0" h="2709333" w="50565">
                <a:moveTo>
                  <a:pt x="0" y="0"/>
                </a:moveTo>
                <a:lnTo>
                  <a:pt x="50565" y="0"/>
                </a:lnTo>
                <a:lnTo>
                  <a:pt x="50565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70707"/>
          </a:solidFill>
          <a:ln>
            <a:noFill/>
          </a:ln>
        </p:spPr>
      </p:sp>
      <p:sp>
        <p:nvSpPr>
          <p:cNvPr id="1255" name="Google Shape;1255;p82"/>
          <p:cNvSpPr txBox="1"/>
          <p:nvPr/>
        </p:nvSpPr>
        <p:spPr>
          <a:xfrm>
            <a:off x="6224875" y="4043250"/>
            <a:ext cx="6537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latin typeface="Inter"/>
                <a:ea typeface="Inter"/>
                <a:cs typeface="Inter"/>
                <a:sym typeface="Inter"/>
              </a:rPr>
              <a:t>THANK YOU!</a:t>
            </a:r>
            <a:endParaRPr b="1" sz="7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56" name="Google Shape;125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707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 amt="8000"/>
          </a:blip>
          <a:srcRect b="28681" l="0" r="0" t="-107604"/>
          <a:stretch/>
        </p:blipFill>
        <p:spPr>
          <a:xfrm rot="5400000">
            <a:off x="4761046" y="-3449199"/>
            <a:ext cx="15176326" cy="18317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0"/>
          <p:cNvGrpSpPr/>
          <p:nvPr/>
        </p:nvGrpSpPr>
        <p:grpSpPr>
          <a:xfrm>
            <a:off x="0" y="-144662"/>
            <a:ext cx="3085741" cy="10431728"/>
            <a:chOff x="0" y="-38100"/>
            <a:chExt cx="812700" cy="2747433"/>
          </a:xfrm>
        </p:grpSpPr>
        <p:sp>
          <p:nvSpPr>
            <p:cNvPr id="195" name="Google Shape;195;p20"/>
            <p:cNvSpPr/>
            <p:nvPr/>
          </p:nvSpPr>
          <p:spPr>
            <a:xfrm>
              <a:off x="0" y="0"/>
              <a:ext cx="50565" cy="2709333"/>
            </a:xfrm>
            <a:custGeom>
              <a:rect b="b" l="l" r="r" t="t"/>
              <a:pathLst>
                <a:path extrusionOk="0" h="2709333" w="50565">
                  <a:moveTo>
                    <a:pt x="0" y="0"/>
                  </a:moveTo>
                  <a:lnTo>
                    <a:pt x="50565" y="0"/>
                  </a:lnTo>
                  <a:lnTo>
                    <a:pt x="505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AD5F"/>
            </a:solidFill>
            <a:ln>
              <a:noFill/>
            </a:ln>
          </p:spPr>
        </p:sp>
        <p:sp>
          <p:nvSpPr>
            <p:cNvPr id="196" name="Google Shape;196;p2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1390157" y="2328037"/>
            <a:ext cx="1526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4" y="942722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9150" y="781175"/>
            <a:ext cx="8016124" cy="833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871650" y="2434025"/>
            <a:ext cx="828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C6AD5F"/>
                </a:solidFill>
                <a:latin typeface="Inter"/>
                <a:ea typeface="Inter"/>
                <a:cs typeface="Inter"/>
                <a:sym typeface="Inter"/>
              </a:rPr>
              <a:t>Overall System Diagram</a:t>
            </a:r>
            <a:endParaRPr b="1" sz="9600">
              <a:solidFill>
                <a:srgbClr val="C6AD5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74" y="9229875"/>
            <a:ext cx="3295825" cy="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325" y="747325"/>
            <a:ext cx="10514376" cy="82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4FF63888C64439862580733F918E7" ma:contentTypeVersion="12" ma:contentTypeDescription="Create a new document." ma:contentTypeScope="" ma:versionID="a8650cbb42b5c2ae3006ebb315a1e3cd">
  <xsd:schema xmlns:xsd="http://www.w3.org/2001/XMLSchema" xmlns:xs="http://www.w3.org/2001/XMLSchema" xmlns:p="http://schemas.microsoft.com/office/2006/metadata/properties" xmlns:ns2="8faef53a-d342-4d90-a56c-b993878449d2" xmlns:ns3="db72c12f-87a4-44ab-bbc5-4cc8306b158a" targetNamespace="http://schemas.microsoft.com/office/2006/metadata/properties" ma:root="true" ma:fieldsID="027f246ca1d5adc790003f5310fc5b42" ns2:_="" ns3:_="">
    <xsd:import namespace="8faef53a-d342-4d90-a56c-b993878449d2"/>
    <xsd:import namespace="db72c12f-87a4-44ab-bbc5-4cc8306b1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ef53a-d342-4d90-a56c-b99387844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c8a686f-bba2-44f2-819b-edf0b3003f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2c12f-87a4-44ab-bbc5-4cc8306b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a90b710-f748-4220-b362-4102ae550bf9}" ma:internalName="TaxCatchAll" ma:showField="CatchAllData" ma:web="db72c12f-87a4-44ab-bbc5-4cc8306b15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aef53a-d342-4d90-a56c-b993878449d2">
      <Terms xmlns="http://schemas.microsoft.com/office/infopath/2007/PartnerControls"/>
    </lcf76f155ced4ddcb4097134ff3c332f>
    <TaxCatchAll xmlns="db72c12f-87a4-44ab-bbc5-4cc8306b158a" xsi:nil="true"/>
  </documentManagement>
</p:properties>
</file>

<file path=customXml/itemProps1.xml><?xml version="1.0" encoding="utf-8"?>
<ds:datastoreItem xmlns:ds="http://schemas.openxmlformats.org/officeDocument/2006/customXml" ds:itemID="{DACC1ADA-C2A7-4C45-995F-F459C94B49D9}"/>
</file>

<file path=customXml/itemProps2.xml><?xml version="1.0" encoding="utf-8"?>
<ds:datastoreItem xmlns:ds="http://schemas.openxmlformats.org/officeDocument/2006/customXml" ds:itemID="{3735209D-08AA-432A-A8B9-51F488833C0F}"/>
</file>

<file path=customXml/itemProps3.xml><?xml version="1.0" encoding="utf-8"?>
<ds:datastoreItem xmlns:ds="http://schemas.openxmlformats.org/officeDocument/2006/customXml" ds:itemID="{019ED621-25D2-4EE0-9046-CAA29F62020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0x010100F5D4FF63888C64439862580733F918E7</vt:lpwstr>
  </property>
</Properties>
</file>