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F09928-651C-43FB-AF81-735C418EFDD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0E76719-C7A5-48BF-85DB-0F10A86C3069}">
      <dgm:prSet/>
      <dgm:spPr/>
      <dgm:t>
        <a:bodyPr/>
        <a:lstStyle/>
        <a:p>
          <a:pPr>
            <a:lnSpc>
              <a:spcPct val="100000"/>
            </a:lnSpc>
          </a:pPr>
          <a:r>
            <a:rPr lang="en-US"/>
            <a:t>Using python, the models are built and trained. As a pickle file(serialization),we have saved the trained model objects. We have built a flask environment with an API endpoint that would encapsulate our trained models and allow them to receive inputs (features) via HTTP / HTPPS POST requests and then return the measured output after the previous serialized models have been serialized.</a:t>
          </a:r>
        </a:p>
      </dgm:t>
    </dgm:pt>
    <dgm:pt modelId="{36ABEF8C-8BC3-43A0-A119-986E465A622D}" type="parTrans" cxnId="{A9460722-ECA4-43DC-A4F8-1AF9513EEB56}">
      <dgm:prSet/>
      <dgm:spPr/>
      <dgm:t>
        <a:bodyPr/>
        <a:lstStyle/>
        <a:p>
          <a:endParaRPr lang="en-US"/>
        </a:p>
      </dgm:t>
    </dgm:pt>
    <dgm:pt modelId="{B2D9E7B6-C32F-48F6-9345-098E4E907149}" type="sibTrans" cxnId="{A9460722-ECA4-43DC-A4F8-1AF9513EEB56}">
      <dgm:prSet/>
      <dgm:spPr/>
      <dgm:t>
        <a:bodyPr/>
        <a:lstStyle/>
        <a:p>
          <a:endParaRPr lang="en-US"/>
        </a:p>
      </dgm:t>
    </dgm:pt>
    <dgm:pt modelId="{13056297-F0DA-4D70-866C-78003D96A2AC}">
      <dgm:prSet/>
      <dgm:spPr/>
      <dgm:t>
        <a:bodyPr/>
        <a:lstStyle/>
        <a:p>
          <a:pPr>
            <a:lnSpc>
              <a:spcPct val="100000"/>
            </a:lnSpc>
          </a:pPr>
          <a:r>
            <a:rPr lang="en-US"/>
            <a:t>Via a REST API using Flask, the model is made available to the user. Flask is a micro framework focused on pythons used for designing small-scale websites.</a:t>
          </a:r>
        </a:p>
      </dgm:t>
    </dgm:pt>
    <dgm:pt modelId="{B6BC37FB-F54F-41BB-8220-66B0C3D06AF2}" type="parTrans" cxnId="{0C043105-F5B9-4E9E-9F0E-8E93F5FF5428}">
      <dgm:prSet/>
      <dgm:spPr/>
      <dgm:t>
        <a:bodyPr/>
        <a:lstStyle/>
        <a:p>
          <a:endParaRPr lang="en-US"/>
        </a:p>
      </dgm:t>
    </dgm:pt>
    <dgm:pt modelId="{57CDE4B2-DDE0-4606-9968-8DAA0F110AE7}" type="sibTrans" cxnId="{0C043105-F5B9-4E9E-9F0E-8E93F5FF5428}">
      <dgm:prSet/>
      <dgm:spPr/>
      <dgm:t>
        <a:bodyPr/>
        <a:lstStyle/>
        <a:p>
          <a:endParaRPr lang="en-US"/>
        </a:p>
      </dgm:t>
    </dgm:pt>
    <dgm:pt modelId="{DF4BA15E-29EB-492D-BC08-DF5DB3E82D29}" type="pres">
      <dgm:prSet presAssocID="{3BF09928-651C-43FB-AF81-735C418EFDDA}" presName="root" presStyleCnt="0">
        <dgm:presLayoutVars>
          <dgm:dir/>
          <dgm:resizeHandles val="exact"/>
        </dgm:presLayoutVars>
      </dgm:prSet>
      <dgm:spPr/>
    </dgm:pt>
    <dgm:pt modelId="{67D270E2-4741-4BFC-8CDB-8158CD8AA244}" type="pres">
      <dgm:prSet presAssocID="{F0E76719-C7A5-48BF-85DB-0F10A86C3069}" presName="compNode" presStyleCnt="0"/>
      <dgm:spPr/>
    </dgm:pt>
    <dgm:pt modelId="{61522FAA-5245-4203-8750-D6552B0B02C5}" type="pres">
      <dgm:prSet presAssocID="{F0E76719-C7A5-48BF-85DB-0F10A86C30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95FCACDB-613D-46A1-9852-F490935EF135}" type="pres">
      <dgm:prSet presAssocID="{F0E76719-C7A5-48BF-85DB-0F10A86C3069}" presName="spaceRect" presStyleCnt="0"/>
      <dgm:spPr/>
    </dgm:pt>
    <dgm:pt modelId="{0D5C41B3-C4AE-42CD-A4E8-0A1958D34C35}" type="pres">
      <dgm:prSet presAssocID="{F0E76719-C7A5-48BF-85DB-0F10A86C3069}" presName="textRect" presStyleLbl="revTx" presStyleIdx="0" presStyleCnt="2">
        <dgm:presLayoutVars>
          <dgm:chMax val="1"/>
          <dgm:chPref val="1"/>
        </dgm:presLayoutVars>
      </dgm:prSet>
      <dgm:spPr/>
    </dgm:pt>
    <dgm:pt modelId="{3723A81B-8053-498E-BA06-45599577D97C}" type="pres">
      <dgm:prSet presAssocID="{B2D9E7B6-C32F-48F6-9345-098E4E907149}" presName="sibTrans" presStyleCnt="0"/>
      <dgm:spPr/>
    </dgm:pt>
    <dgm:pt modelId="{CA7E7695-8047-4686-8572-296879DCB9C0}" type="pres">
      <dgm:prSet presAssocID="{13056297-F0DA-4D70-866C-78003D96A2AC}" presName="compNode" presStyleCnt="0"/>
      <dgm:spPr/>
    </dgm:pt>
    <dgm:pt modelId="{9E3D6E89-CA98-4CAD-B449-D7050BFF6D32}" type="pres">
      <dgm:prSet presAssocID="{13056297-F0DA-4D70-866C-78003D96A2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ask"/>
        </a:ext>
      </dgm:extLst>
    </dgm:pt>
    <dgm:pt modelId="{3136408E-3653-408E-AE33-F4822C0C176E}" type="pres">
      <dgm:prSet presAssocID="{13056297-F0DA-4D70-866C-78003D96A2AC}" presName="spaceRect" presStyleCnt="0"/>
      <dgm:spPr/>
    </dgm:pt>
    <dgm:pt modelId="{3DC6FD31-EE5A-4C74-B9A8-647E2AEBEA0E}" type="pres">
      <dgm:prSet presAssocID="{13056297-F0DA-4D70-866C-78003D96A2AC}" presName="textRect" presStyleLbl="revTx" presStyleIdx="1" presStyleCnt="2">
        <dgm:presLayoutVars>
          <dgm:chMax val="1"/>
          <dgm:chPref val="1"/>
        </dgm:presLayoutVars>
      </dgm:prSet>
      <dgm:spPr/>
    </dgm:pt>
  </dgm:ptLst>
  <dgm:cxnLst>
    <dgm:cxn modelId="{0C043105-F5B9-4E9E-9F0E-8E93F5FF5428}" srcId="{3BF09928-651C-43FB-AF81-735C418EFDDA}" destId="{13056297-F0DA-4D70-866C-78003D96A2AC}" srcOrd="1" destOrd="0" parTransId="{B6BC37FB-F54F-41BB-8220-66B0C3D06AF2}" sibTransId="{57CDE4B2-DDE0-4606-9968-8DAA0F110AE7}"/>
    <dgm:cxn modelId="{A9460722-ECA4-43DC-A4F8-1AF9513EEB56}" srcId="{3BF09928-651C-43FB-AF81-735C418EFDDA}" destId="{F0E76719-C7A5-48BF-85DB-0F10A86C3069}" srcOrd="0" destOrd="0" parTransId="{36ABEF8C-8BC3-43A0-A119-986E465A622D}" sibTransId="{B2D9E7B6-C32F-48F6-9345-098E4E907149}"/>
    <dgm:cxn modelId="{A2A65169-6571-48C8-ACA0-9C3E885C019E}" type="presOf" srcId="{13056297-F0DA-4D70-866C-78003D96A2AC}" destId="{3DC6FD31-EE5A-4C74-B9A8-647E2AEBEA0E}" srcOrd="0" destOrd="0" presId="urn:microsoft.com/office/officeart/2018/2/layout/IconLabelList"/>
    <dgm:cxn modelId="{63B3AC51-993F-4830-B4F4-2E3F485F723E}" type="presOf" srcId="{F0E76719-C7A5-48BF-85DB-0F10A86C3069}" destId="{0D5C41B3-C4AE-42CD-A4E8-0A1958D34C35}" srcOrd="0" destOrd="0" presId="urn:microsoft.com/office/officeart/2018/2/layout/IconLabelList"/>
    <dgm:cxn modelId="{44D19099-45BB-4C26-A164-79EF162AE342}" type="presOf" srcId="{3BF09928-651C-43FB-AF81-735C418EFDDA}" destId="{DF4BA15E-29EB-492D-BC08-DF5DB3E82D29}" srcOrd="0" destOrd="0" presId="urn:microsoft.com/office/officeart/2018/2/layout/IconLabelList"/>
    <dgm:cxn modelId="{0FDB23E3-32D0-43F9-B040-3B768FA0A648}" type="presParOf" srcId="{DF4BA15E-29EB-492D-BC08-DF5DB3E82D29}" destId="{67D270E2-4741-4BFC-8CDB-8158CD8AA244}" srcOrd="0" destOrd="0" presId="urn:microsoft.com/office/officeart/2018/2/layout/IconLabelList"/>
    <dgm:cxn modelId="{FDEE31CD-6D82-45D0-A80F-AF19B09EB6C4}" type="presParOf" srcId="{67D270E2-4741-4BFC-8CDB-8158CD8AA244}" destId="{61522FAA-5245-4203-8750-D6552B0B02C5}" srcOrd="0" destOrd="0" presId="urn:microsoft.com/office/officeart/2018/2/layout/IconLabelList"/>
    <dgm:cxn modelId="{D44A20F8-D885-431C-A158-7F93749098F6}" type="presParOf" srcId="{67D270E2-4741-4BFC-8CDB-8158CD8AA244}" destId="{95FCACDB-613D-46A1-9852-F490935EF135}" srcOrd="1" destOrd="0" presId="urn:microsoft.com/office/officeart/2018/2/layout/IconLabelList"/>
    <dgm:cxn modelId="{C0DA22F3-626B-44DD-BB57-AC5924A4A9FA}" type="presParOf" srcId="{67D270E2-4741-4BFC-8CDB-8158CD8AA244}" destId="{0D5C41B3-C4AE-42CD-A4E8-0A1958D34C35}" srcOrd="2" destOrd="0" presId="urn:microsoft.com/office/officeart/2018/2/layout/IconLabelList"/>
    <dgm:cxn modelId="{DA837464-F85D-4D24-86B5-F50F0BF9D3FD}" type="presParOf" srcId="{DF4BA15E-29EB-492D-BC08-DF5DB3E82D29}" destId="{3723A81B-8053-498E-BA06-45599577D97C}" srcOrd="1" destOrd="0" presId="urn:microsoft.com/office/officeart/2018/2/layout/IconLabelList"/>
    <dgm:cxn modelId="{91E04E81-F2FD-4912-A2A8-800A88471946}" type="presParOf" srcId="{DF4BA15E-29EB-492D-BC08-DF5DB3E82D29}" destId="{CA7E7695-8047-4686-8572-296879DCB9C0}" srcOrd="2" destOrd="0" presId="urn:microsoft.com/office/officeart/2018/2/layout/IconLabelList"/>
    <dgm:cxn modelId="{83E09028-269F-4FC8-969D-6C594EF86713}" type="presParOf" srcId="{CA7E7695-8047-4686-8572-296879DCB9C0}" destId="{9E3D6E89-CA98-4CAD-B449-D7050BFF6D32}" srcOrd="0" destOrd="0" presId="urn:microsoft.com/office/officeart/2018/2/layout/IconLabelList"/>
    <dgm:cxn modelId="{59200BC1-1BF7-41B6-B17A-07476B5470F3}" type="presParOf" srcId="{CA7E7695-8047-4686-8572-296879DCB9C0}" destId="{3136408E-3653-408E-AE33-F4822C0C176E}" srcOrd="1" destOrd="0" presId="urn:microsoft.com/office/officeart/2018/2/layout/IconLabelList"/>
    <dgm:cxn modelId="{E818462F-1C75-41E1-BA9B-79480E9BA714}" type="presParOf" srcId="{CA7E7695-8047-4686-8572-296879DCB9C0}" destId="{3DC6FD31-EE5A-4C74-B9A8-647E2AEBEA0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22FAA-5245-4203-8750-D6552B0B02C5}">
      <dsp:nvSpPr>
        <dsp:cNvPr id="0" name=""/>
        <dsp:cNvSpPr/>
      </dsp:nvSpPr>
      <dsp:spPr>
        <a:xfrm>
          <a:off x="1747800" y="40117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C41B3-C4AE-42CD-A4E8-0A1958D34C35}">
      <dsp:nvSpPr>
        <dsp:cNvPr id="0" name=""/>
        <dsp:cNvSpPr/>
      </dsp:nvSpPr>
      <dsp:spPr>
        <a:xfrm>
          <a:off x="559800" y="2871142"/>
          <a:ext cx="432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Using python, the models are built and trained. As a pickle file(serialization),we have saved the trained model objects. We have built a flask environment with an API endpoint that would encapsulate our trained models and allow them to receive inputs (features) via HTTP / HTPPS POST requests and then return the measured output after the previous serialized models have been serialized.</a:t>
          </a:r>
        </a:p>
      </dsp:txBody>
      <dsp:txXfrm>
        <a:off x="559800" y="2871142"/>
        <a:ext cx="4320000" cy="1035000"/>
      </dsp:txXfrm>
    </dsp:sp>
    <dsp:sp modelId="{9E3D6E89-CA98-4CAD-B449-D7050BFF6D32}">
      <dsp:nvSpPr>
        <dsp:cNvPr id="0" name=""/>
        <dsp:cNvSpPr/>
      </dsp:nvSpPr>
      <dsp:spPr>
        <a:xfrm>
          <a:off x="6823800" y="40117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6FD31-EE5A-4C74-B9A8-647E2AEBEA0E}">
      <dsp:nvSpPr>
        <dsp:cNvPr id="0" name=""/>
        <dsp:cNvSpPr/>
      </dsp:nvSpPr>
      <dsp:spPr>
        <a:xfrm>
          <a:off x="5635800" y="2871142"/>
          <a:ext cx="432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Via a REST API using Flask, the model is made available to the user. Flask is a micro framework focused on pythons used for designing small-scale websites.</a:t>
          </a:r>
        </a:p>
      </dsp:txBody>
      <dsp:txXfrm>
        <a:off x="5635800" y="2871142"/>
        <a:ext cx="432000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49F8-4EDD-45FE-AE04-19CE58C78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790CD2-6D93-4C8F-9F08-E62857C2E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CA6102-20AC-4FC9-AD06-EDBDFFAAA5C2}"/>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5" name="Footer Placeholder 4">
            <a:extLst>
              <a:ext uri="{FF2B5EF4-FFF2-40B4-BE49-F238E27FC236}">
                <a16:creationId xmlns:a16="http://schemas.microsoft.com/office/drawing/2014/main" id="{DB06A6FB-3543-4C90-B01B-84C88DDF3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4A4FE-EAF8-4D84-B848-9762D43F2DFD}"/>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273029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6A90-B46D-409D-8956-08D99E7E17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14A8E7-5A13-438D-9E54-9788390D61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1D857-C27E-49DF-B8F5-9C847E7097D4}"/>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5" name="Footer Placeholder 4">
            <a:extLst>
              <a:ext uri="{FF2B5EF4-FFF2-40B4-BE49-F238E27FC236}">
                <a16:creationId xmlns:a16="http://schemas.microsoft.com/office/drawing/2014/main" id="{7F533AE1-9A52-4368-955B-A72147579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F1750-B4A1-454D-BCA6-2DEC126D2477}"/>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120666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B33DC-F933-4A24-AB1B-CAE61CE025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EFCA11-B658-407D-8FE0-8592C8E8EC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FCCCB-DBF8-49C6-BE69-64AFF85BA29A}"/>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5" name="Footer Placeholder 4">
            <a:extLst>
              <a:ext uri="{FF2B5EF4-FFF2-40B4-BE49-F238E27FC236}">
                <a16:creationId xmlns:a16="http://schemas.microsoft.com/office/drawing/2014/main" id="{91CE8087-AFA4-41EC-A73A-B8952CEEE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16E52-787C-415F-9205-296BCCE9BD02}"/>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41157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7DC6-E77A-459F-8A6C-80189DC79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9EE3B-23C3-4597-8CA1-A3A0CCA3B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92E1C-CBF6-487D-8BBE-A48B91DECDBB}"/>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5" name="Footer Placeholder 4">
            <a:extLst>
              <a:ext uri="{FF2B5EF4-FFF2-40B4-BE49-F238E27FC236}">
                <a16:creationId xmlns:a16="http://schemas.microsoft.com/office/drawing/2014/main" id="{327B1DDD-20CC-4095-936D-6177BD3E9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BFFE8-2B8D-4FE3-9FD6-F1BCEB893429}"/>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33734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DF4D-337A-46BA-B319-DAA302C63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3DC376-9E6D-451D-B555-67F835C345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7A894-3DE1-40B4-AA7C-E43C967C9CE3}"/>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5" name="Footer Placeholder 4">
            <a:extLst>
              <a:ext uri="{FF2B5EF4-FFF2-40B4-BE49-F238E27FC236}">
                <a16:creationId xmlns:a16="http://schemas.microsoft.com/office/drawing/2014/main" id="{552EC6B9-59B6-4543-9634-5698BEC41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CA7B0-9754-43DF-AD34-509C77007426}"/>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48578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8CCE-A7F3-4FFC-A233-BD8EAEC09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FCD63-F529-411D-97B7-2AD69DACAC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57E1F2-6CBC-4C5F-B328-E45095C3F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257CFE-AF18-4FC5-B374-E02AF4828124}"/>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6" name="Footer Placeholder 5">
            <a:extLst>
              <a:ext uri="{FF2B5EF4-FFF2-40B4-BE49-F238E27FC236}">
                <a16:creationId xmlns:a16="http://schemas.microsoft.com/office/drawing/2014/main" id="{FB52C42C-0C6C-4C11-977D-1DFAA8A86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74E9F-BD73-4208-AD56-DB9B927C8A1B}"/>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62749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9764-1F1A-4C7D-8779-58377A4FBC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E59FDB-7CBD-4AE4-9A93-3557EFC04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BD7E3-1DCA-45CE-8441-2FDAD50008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2AA434-C125-49D8-95CC-B18754EF8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FF00E-4701-4D97-A78B-BF8F22309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D68255-1100-4784-89EF-4258D00112AD}"/>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8" name="Footer Placeholder 7">
            <a:extLst>
              <a:ext uri="{FF2B5EF4-FFF2-40B4-BE49-F238E27FC236}">
                <a16:creationId xmlns:a16="http://schemas.microsoft.com/office/drawing/2014/main" id="{81B288DC-A8E7-4824-8AF9-3DB4EEB3B7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3022B5-BF68-4A9A-A3B5-74661AC6C4A5}"/>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425030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81FF-2C3A-4479-9FEB-9BAA93B47A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EE945-1A3D-4432-AE74-7B94EE7F701D}"/>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4" name="Footer Placeholder 3">
            <a:extLst>
              <a:ext uri="{FF2B5EF4-FFF2-40B4-BE49-F238E27FC236}">
                <a16:creationId xmlns:a16="http://schemas.microsoft.com/office/drawing/2014/main" id="{84F85990-C390-400E-99D2-4AC543EC3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ED3F4A-C62A-4C0A-9614-BBAEA0A800C7}"/>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48828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6F485-14BE-416B-8F5B-046A8BD1D6E5}"/>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3" name="Footer Placeholder 2">
            <a:extLst>
              <a:ext uri="{FF2B5EF4-FFF2-40B4-BE49-F238E27FC236}">
                <a16:creationId xmlns:a16="http://schemas.microsoft.com/office/drawing/2014/main" id="{7A40C03D-20BC-4072-9431-C38FCB05A8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B18EA-82C8-4361-8557-5A1C9A64F915}"/>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159800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FABD-E2F8-4DB8-B489-CB54797D1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055D66-BA8A-44AE-9A15-5BFFBA7041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834A0-28D4-4A3D-B251-D7778FC9E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C7835-B789-4763-B539-2C368D43882A}"/>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6" name="Footer Placeholder 5">
            <a:extLst>
              <a:ext uri="{FF2B5EF4-FFF2-40B4-BE49-F238E27FC236}">
                <a16:creationId xmlns:a16="http://schemas.microsoft.com/office/drawing/2014/main" id="{A3B4A3F0-BFE4-457B-84EF-20965B8EB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81978-C62E-4B4F-A09B-F7CB315B1E8C}"/>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28706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6B65-91D7-4E33-99C3-514693818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950350-C6AD-40B3-82B3-4A8AB8EA6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E7A414-0AB4-4411-92D9-07773FBC3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0D293-4779-4BEC-B06E-787F2AF09452}"/>
              </a:ext>
            </a:extLst>
          </p:cNvPr>
          <p:cNvSpPr>
            <a:spLocks noGrp="1"/>
          </p:cNvSpPr>
          <p:nvPr>
            <p:ph type="dt" sz="half" idx="10"/>
          </p:nvPr>
        </p:nvSpPr>
        <p:spPr/>
        <p:txBody>
          <a:bodyPr/>
          <a:lstStyle/>
          <a:p>
            <a:fld id="{306521CD-159F-4EFE-86CE-5C62B08B88F5}" type="datetimeFigureOut">
              <a:rPr lang="en-US" smtClean="0"/>
              <a:t>11/2/2022</a:t>
            </a:fld>
            <a:endParaRPr lang="en-US"/>
          </a:p>
        </p:txBody>
      </p:sp>
      <p:sp>
        <p:nvSpPr>
          <p:cNvPr id="6" name="Footer Placeholder 5">
            <a:extLst>
              <a:ext uri="{FF2B5EF4-FFF2-40B4-BE49-F238E27FC236}">
                <a16:creationId xmlns:a16="http://schemas.microsoft.com/office/drawing/2014/main" id="{55C6E06B-24EE-4010-9712-67058EA1D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F56F0-CD36-440B-9934-1B9FFA2E4108}"/>
              </a:ext>
            </a:extLst>
          </p:cNvPr>
          <p:cNvSpPr>
            <a:spLocks noGrp="1"/>
          </p:cNvSpPr>
          <p:nvPr>
            <p:ph type="sldNum" sz="quarter" idx="12"/>
          </p:nvPr>
        </p:nvSpPr>
        <p:spPr/>
        <p:txBody>
          <a:bodyPr/>
          <a:lstStyle/>
          <a:p>
            <a:fld id="{875309E1-0032-4EE4-8A3A-5412098CA9FC}" type="slidenum">
              <a:rPr lang="en-US" smtClean="0"/>
              <a:t>‹#›</a:t>
            </a:fld>
            <a:endParaRPr lang="en-US"/>
          </a:p>
        </p:txBody>
      </p:sp>
    </p:spTree>
    <p:extLst>
      <p:ext uri="{BB962C8B-B14F-4D97-AF65-F5344CB8AC3E}">
        <p14:creationId xmlns:p14="http://schemas.microsoft.com/office/powerpoint/2010/main" val="226349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2D86B0-17B4-4A40-81F8-65CFF5937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DB9567-1E93-4F41-A81A-0CE9DD371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A874B-3D4C-4E85-82AD-FA352D5D1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521CD-159F-4EFE-86CE-5C62B08B88F5}" type="datetimeFigureOut">
              <a:rPr lang="en-US" smtClean="0"/>
              <a:t>11/2/2022</a:t>
            </a:fld>
            <a:endParaRPr lang="en-US"/>
          </a:p>
        </p:txBody>
      </p:sp>
      <p:sp>
        <p:nvSpPr>
          <p:cNvPr id="5" name="Footer Placeholder 4">
            <a:extLst>
              <a:ext uri="{FF2B5EF4-FFF2-40B4-BE49-F238E27FC236}">
                <a16:creationId xmlns:a16="http://schemas.microsoft.com/office/drawing/2014/main" id="{2A445485-1A76-4039-8575-419242335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E98AFF-BF5B-440D-9B3D-4E683BEEE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309E1-0032-4EE4-8A3A-5412098CA9FC}" type="slidenum">
              <a:rPr lang="en-US" smtClean="0"/>
              <a:t>‹#›</a:t>
            </a:fld>
            <a:endParaRPr lang="en-US"/>
          </a:p>
        </p:txBody>
      </p:sp>
    </p:spTree>
    <p:extLst>
      <p:ext uri="{BB962C8B-B14F-4D97-AF65-F5344CB8AC3E}">
        <p14:creationId xmlns:p14="http://schemas.microsoft.com/office/powerpoint/2010/main" val="252937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frauddetection"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6CAFD1-0876-426C-8D8D-3360D7C7A12A}"/>
              </a:ext>
            </a:extLst>
          </p:cNvPr>
          <p:cNvSpPr>
            <a:spLocks noGrp="1"/>
          </p:cNvSpPr>
          <p:nvPr>
            <p:ph type="ctrTitle"/>
          </p:nvPr>
        </p:nvSpPr>
        <p:spPr>
          <a:xfrm>
            <a:off x="643468" y="643467"/>
            <a:ext cx="4620584" cy="4567137"/>
          </a:xfrm>
        </p:spPr>
        <p:txBody>
          <a:bodyPr>
            <a:normAutofit/>
          </a:bodyPr>
          <a:lstStyle/>
          <a:p>
            <a:pPr algn="l"/>
            <a:r>
              <a:rPr lang="en-US" sz="4400">
                <a:latin typeface="Abadi" panose="020B0604020104020204" pitchFamily="34" charset="0"/>
              </a:rPr>
              <a:t>Vehicle Insurance Claim Fraud Detection</a:t>
            </a:r>
          </a:p>
        </p:txBody>
      </p:sp>
      <p:sp>
        <p:nvSpPr>
          <p:cNvPr id="3" name="Subtitle 2">
            <a:extLst>
              <a:ext uri="{FF2B5EF4-FFF2-40B4-BE49-F238E27FC236}">
                <a16:creationId xmlns:a16="http://schemas.microsoft.com/office/drawing/2014/main" id="{5D9E33F8-93D9-4B6E-9EE2-E25D5A7A2E80}"/>
              </a:ext>
            </a:extLst>
          </p:cNvPr>
          <p:cNvSpPr>
            <a:spLocks noGrp="1"/>
          </p:cNvSpPr>
          <p:nvPr>
            <p:ph type="subTitle" idx="1"/>
          </p:nvPr>
        </p:nvSpPr>
        <p:spPr>
          <a:xfrm>
            <a:off x="643467" y="5277684"/>
            <a:ext cx="4620584" cy="775494"/>
          </a:xfrm>
        </p:spPr>
        <p:txBody>
          <a:bodyPr>
            <a:normAutofit/>
          </a:bodyPr>
          <a:lstStyle/>
          <a:p>
            <a:pPr algn="l"/>
            <a:r>
              <a:rPr lang="en-US">
                <a:latin typeface="Abadi" panose="020B0604020104020204" pitchFamily="34" charset="0"/>
              </a:rPr>
              <a:t>G03_FDM</a:t>
            </a:r>
          </a:p>
        </p:txBody>
      </p:sp>
      <p:pic>
        <p:nvPicPr>
          <p:cNvPr id="5" name="Picture 4">
            <a:extLst>
              <a:ext uri="{FF2B5EF4-FFF2-40B4-BE49-F238E27FC236}">
                <a16:creationId xmlns:a16="http://schemas.microsoft.com/office/drawing/2014/main" id="{69B68AEB-85EB-CCA0-1844-3B3A610AF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53" y="1779514"/>
            <a:ext cx="4942280" cy="3298971"/>
          </a:xfrm>
          <a:prstGeom prst="rect">
            <a:avLst/>
          </a:prstGeom>
        </p:spPr>
      </p:pic>
    </p:spTree>
    <p:extLst>
      <p:ext uri="{BB962C8B-B14F-4D97-AF65-F5344CB8AC3E}">
        <p14:creationId xmlns:p14="http://schemas.microsoft.com/office/powerpoint/2010/main" val="1826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4C45C-3D2D-4AFB-875B-00CC6CA66D72}"/>
              </a:ext>
            </a:extLst>
          </p:cNvPr>
          <p:cNvSpPr>
            <a:spLocks noGrp="1"/>
          </p:cNvSpPr>
          <p:nvPr>
            <p:ph type="title"/>
          </p:nvPr>
        </p:nvSpPr>
        <p:spPr>
          <a:xfrm>
            <a:off x="6513788" y="365125"/>
            <a:ext cx="4840010" cy="1807305"/>
          </a:xfrm>
        </p:spPr>
        <p:txBody>
          <a:bodyPr>
            <a:normAutofit/>
          </a:bodyPr>
          <a:lstStyle/>
          <a:p>
            <a:r>
              <a:rPr lang="en-US"/>
              <a:t>Introduction</a:t>
            </a:r>
          </a:p>
        </p:txBody>
      </p:sp>
      <p:pic>
        <p:nvPicPr>
          <p:cNvPr id="5" name="Picture 4" descr="A gavel on a blue stand&#10;&#10;Description automatically generated with low confidence">
            <a:extLst>
              <a:ext uri="{FF2B5EF4-FFF2-40B4-BE49-F238E27FC236}">
                <a16:creationId xmlns:a16="http://schemas.microsoft.com/office/drawing/2014/main" id="{A9BFDF3F-A716-416D-5251-279BD6F1EAFC}"/>
              </a:ext>
            </a:extLst>
          </p:cNvPr>
          <p:cNvPicPr>
            <a:picLocks noChangeAspect="1"/>
          </p:cNvPicPr>
          <p:nvPr/>
        </p:nvPicPr>
        <p:blipFill rotWithShape="1">
          <a:blip r:embed="rId2">
            <a:extLst>
              <a:ext uri="{28A0092B-C50C-407E-A947-70E740481C1C}">
                <a14:useLocalDpi xmlns:a14="http://schemas.microsoft.com/office/drawing/2010/main" val="0"/>
              </a:ext>
            </a:extLst>
          </a:blip>
          <a:srcRect l="18749" r="22386"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FAB902E-7403-4E5D-BC0D-B48FBF534A0D}"/>
              </a:ext>
            </a:extLst>
          </p:cNvPr>
          <p:cNvSpPr>
            <a:spLocks noGrp="1"/>
          </p:cNvSpPr>
          <p:nvPr>
            <p:ph idx="1"/>
          </p:nvPr>
        </p:nvSpPr>
        <p:spPr>
          <a:xfrm>
            <a:off x="6513788" y="2333297"/>
            <a:ext cx="4840010" cy="3843666"/>
          </a:xfrm>
        </p:spPr>
        <p:txBody>
          <a:bodyPr>
            <a:normAutofit/>
          </a:bodyPr>
          <a:lstStyle/>
          <a:p>
            <a:pPr marL="0" indent="0">
              <a:buNone/>
            </a:pPr>
            <a:r>
              <a:rPr lang="en-US" sz="1700"/>
              <a:t>Background of the Dataset</a:t>
            </a:r>
          </a:p>
          <a:p>
            <a:pPr marL="0" indent="0">
              <a:buNone/>
            </a:pPr>
            <a:endParaRPr lang="en-US" sz="1700"/>
          </a:p>
          <a:p>
            <a:pPr marL="228600" marR="0">
              <a:spcBef>
                <a:spcPts val="0"/>
              </a:spcBef>
              <a:spcAft>
                <a:spcPts val="800"/>
              </a:spcAft>
            </a:pPr>
            <a:r>
              <a:rPr lang="en-US" sz="1700">
                <a:effectLst/>
                <a:latin typeface="Times New Roman" panose="02020603050405020304" pitchFamily="18" charset="0"/>
                <a:ea typeface="Calibri" panose="020F0502020204030204" pitchFamily="34" charset="0"/>
                <a:cs typeface="Arial" panose="020B0604020202020204" pitchFamily="34" charset="0"/>
              </a:rPr>
              <a:t>The purpose of doing this project is to find a real-world problem and to find a technical solution for that by creating a model with the help of Data Science and Machine-Learning concepts.</a:t>
            </a:r>
            <a:endParaRPr lang="en-US" sz="1700">
              <a:effectLst/>
              <a:latin typeface="Calibri" panose="020F0502020204030204" pitchFamily="34" charset="0"/>
              <a:ea typeface="Calibri" panose="020F0502020204030204" pitchFamily="34" charset="0"/>
              <a:cs typeface="Arial" panose="020B0604020202020204" pitchFamily="34" charset="0"/>
            </a:endParaRPr>
          </a:p>
          <a:p>
            <a:pPr marL="228600" marR="0">
              <a:spcBef>
                <a:spcPts val="0"/>
              </a:spcBef>
              <a:spcAft>
                <a:spcPts val="800"/>
              </a:spcAft>
            </a:pPr>
            <a:r>
              <a:rPr lang="en-US" sz="1700">
                <a:effectLst/>
                <a:latin typeface="Times New Roman" panose="02020603050405020304" pitchFamily="18" charset="0"/>
                <a:ea typeface="Calibri" panose="020F0502020204030204" pitchFamily="34" charset="0"/>
                <a:cs typeface="Arial" panose="020B0604020202020204" pitchFamily="34" charset="0"/>
              </a:rPr>
              <a:t>The dataset we have chosen is related to vehicle insurance claim fraud detection and the dataset contains 15420 data points with 14497 non-fraudulent transactions and 923 fraudulent transactions happened in 1994 to 1996. Our goal is to build a model that can detect vehicle insurance fraud with the help of this dataset. </a:t>
            </a:r>
            <a:endParaRPr lang="en-US" sz="170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700"/>
          </a:p>
        </p:txBody>
      </p:sp>
    </p:spTree>
    <p:extLst>
      <p:ext uri="{BB962C8B-B14F-4D97-AF65-F5344CB8AC3E}">
        <p14:creationId xmlns:p14="http://schemas.microsoft.com/office/powerpoint/2010/main" val="334073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9DDE31-8E8A-41C5-95DF-DE365574AD46}"/>
              </a:ext>
            </a:extLst>
          </p:cNvPr>
          <p:cNvSpPr>
            <a:spLocks noGrp="1"/>
          </p:cNvSpPr>
          <p:nvPr>
            <p:ph idx="1"/>
          </p:nvPr>
        </p:nvSpPr>
        <p:spPr>
          <a:xfrm>
            <a:off x="257176" y="723899"/>
            <a:ext cx="5200646" cy="5453063"/>
          </a:xfrm>
        </p:spPr>
        <p:txBody>
          <a:bodyPr>
            <a:normAutofit/>
          </a:bodyPr>
          <a:lstStyle/>
          <a:p>
            <a:pPr marL="0" marR="0" indent="0">
              <a:spcAft>
                <a:spcPts val="0"/>
              </a:spcAft>
              <a:buNone/>
            </a:pPr>
            <a:r>
              <a:rPr lang="en-US" sz="1600" dirty="0"/>
              <a:t> </a:t>
            </a:r>
            <a:r>
              <a:rPr lang="en-US" sz="2400" dirty="0"/>
              <a:t>Identifying the Problem </a:t>
            </a:r>
          </a:p>
          <a:p>
            <a:pPr marL="228600" marR="0">
              <a:spcBef>
                <a:spcPts val="0"/>
              </a:spcBef>
              <a:spcAft>
                <a:spcPts val="800"/>
              </a:spcAft>
            </a:pP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228600" marR="0">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Conspiring to create fraudulent or inflated claims about property damage or personal injuries because of an accident is known as vehicle insurance fraud. The use of phantom passengers, where individuals who were not even present at the accident scene claim to have suffered severe injuries, staged accidents, where fraudsters purposefully "arrange" for accidents to occur, and false personal injury claims, where personal injuries are grossly exaggerated are a few frequent examples. As frauds are unethical and are losses to the companies, we need a way to cut losses for the insurance company as less losses equates to more earnings.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en-US" sz="1600" dirty="0"/>
          </a:p>
        </p:txBody>
      </p:sp>
      <p:pic>
        <p:nvPicPr>
          <p:cNvPr id="4" name="Picture 3" descr="A picture containing text, watch&#10;&#10;Description automatically generated">
            <a:extLst>
              <a:ext uri="{FF2B5EF4-FFF2-40B4-BE49-F238E27FC236}">
                <a16:creationId xmlns:a16="http://schemas.microsoft.com/office/drawing/2014/main" id="{FDCA066B-F82D-7A31-C1AC-8BCB18377039}"/>
              </a:ext>
            </a:extLst>
          </p:cNvPr>
          <p:cNvPicPr>
            <a:picLocks noChangeAspect="1"/>
          </p:cNvPicPr>
          <p:nvPr/>
        </p:nvPicPr>
        <p:blipFill rotWithShape="1">
          <a:blip r:embed="rId2">
            <a:extLst>
              <a:ext uri="{28A0092B-C50C-407E-A947-70E740481C1C}">
                <a14:useLocalDpi xmlns:a14="http://schemas.microsoft.com/office/drawing/2010/main" val="0"/>
              </a:ext>
            </a:extLst>
          </a:blip>
          <a:srcRect l="31663" r="2377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7977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4" name="Title 1">
            <a:extLst>
              <a:ext uri="{FF2B5EF4-FFF2-40B4-BE49-F238E27FC236}">
                <a16:creationId xmlns:a16="http://schemas.microsoft.com/office/drawing/2014/main" id="{7296664C-0B26-467B-B6AC-EFAF1ADE9263}"/>
              </a:ext>
            </a:extLst>
          </p:cNvPr>
          <p:cNvSpPr>
            <a:spLocks noGrp="1"/>
          </p:cNvSpPr>
          <p:nvPr>
            <p:ph type="title"/>
          </p:nvPr>
        </p:nvSpPr>
        <p:spPr>
          <a:xfrm>
            <a:off x="838200" y="713312"/>
            <a:ext cx="4038600" cy="5431376"/>
          </a:xfrm>
        </p:spPr>
        <p:txBody>
          <a:bodyPr>
            <a:normAutofit/>
          </a:bodyPr>
          <a:lstStyle/>
          <a:p>
            <a:r>
              <a:rPr lang="en-US"/>
              <a:t>Getting that as a business idea and we are providing solutions through machine learning</a:t>
            </a:r>
          </a:p>
        </p:txBody>
      </p:sp>
      <p:sp>
        <p:nvSpPr>
          <p:cNvPr id="3" name="Content Placeholder 2">
            <a:extLst>
              <a:ext uri="{FF2B5EF4-FFF2-40B4-BE49-F238E27FC236}">
                <a16:creationId xmlns:a16="http://schemas.microsoft.com/office/drawing/2014/main" id="{50EC09FC-3CEF-4B99-9903-27B93C54181C}"/>
              </a:ext>
            </a:extLst>
          </p:cNvPr>
          <p:cNvSpPr>
            <a:spLocks noGrp="1"/>
          </p:cNvSpPr>
          <p:nvPr>
            <p:ph idx="1"/>
          </p:nvPr>
        </p:nvSpPr>
        <p:spPr>
          <a:xfrm>
            <a:off x="6095999" y="713313"/>
            <a:ext cx="5257801" cy="5431376"/>
          </a:xfrm>
        </p:spPr>
        <p:txBody>
          <a:bodyPr anchor="ctr">
            <a:normAutofit/>
          </a:bodyPr>
          <a:lstStyle/>
          <a:p>
            <a:pPr marL="0" indent="0">
              <a:buNone/>
            </a:pPr>
            <a:r>
              <a:rPr lang="en-US" sz="2000"/>
              <a:t>Identify the problem with business goals</a:t>
            </a:r>
          </a:p>
          <a:p>
            <a:pPr marL="0" indent="0">
              <a:buNone/>
            </a:pPr>
            <a:endParaRPr lang="en-US" sz="2000"/>
          </a:p>
          <a:p>
            <a:pPr>
              <a:spcBef>
                <a:spcPts val="0"/>
              </a:spcBef>
              <a:spcAft>
                <a:spcPts val="800"/>
              </a:spcAft>
            </a:pPr>
            <a:r>
              <a:rPr lang="en-US" sz="2000">
                <a:latin typeface="Times New Roman" panose="02020603050405020304" pitchFamily="18" charset="0"/>
                <a:ea typeface="Calibri" panose="020F0502020204030204" pitchFamily="34" charset="0"/>
                <a:cs typeface="Arial" panose="020B0604020202020204" pitchFamily="34" charset="0"/>
              </a:rPr>
              <a:t>The fraudulent claims are interconnected with false details which cannot be found by the claim provider easily. These fraudsters arrange these accidents to occur, and they use phantom passengers who were not even at the scene.</a:t>
            </a:r>
          </a:p>
          <a:p>
            <a:pPr>
              <a:spcBef>
                <a:spcPts val="0"/>
              </a:spcBef>
              <a:spcAft>
                <a:spcPts val="800"/>
              </a:spcAft>
            </a:pPr>
            <a:r>
              <a:rPr lang="en-US" sz="2000">
                <a:latin typeface="Times New Roman" panose="02020603050405020304" pitchFamily="18" charset="0"/>
                <a:ea typeface="Calibri" panose="020F0502020204030204" pitchFamily="34" charset="0"/>
                <a:cs typeface="Arial" panose="020B0604020202020204" pitchFamily="34" charset="0"/>
              </a:rPr>
              <a:t>So, to predict these fraudsters we have planned to evolve machine learning which will be an easy and pretty accuracy process.</a:t>
            </a:r>
          </a:p>
          <a:p>
            <a:endParaRPr lang="en-US" sz="2000"/>
          </a:p>
        </p:txBody>
      </p:sp>
    </p:spTree>
    <p:extLst>
      <p:ext uri="{BB962C8B-B14F-4D97-AF65-F5344CB8AC3E}">
        <p14:creationId xmlns:p14="http://schemas.microsoft.com/office/powerpoint/2010/main" val="73681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17B7366-37C8-497F-8B24-C0D854C7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a:extLst>
              <a:ext uri="{FF2B5EF4-FFF2-40B4-BE49-F238E27FC236}">
                <a16:creationId xmlns:a16="http://schemas.microsoft.com/office/drawing/2014/main" id="{82E7342D-0F9B-E578-5F3D-B5F18040ABB8}"/>
              </a:ext>
            </a:extLst>
          </p:cNvPr>
          <p:cNvPicPr>
            <a:picLocks noChangeAspect="1"/>
          </p:cNvPicPr>
          <p:nvPr/>
        </p:nvPicPr>
        <p:blipFill rotWithShape="1">
          <a:blip r:embed="rId2">
            <a:extLst>
              <a:ext uri="{28A0092B-C50C-407E-A947-70E740481C1C}">
                <a14:useLocalDpi xmlns:a14="http://schemas.microsoft.com/office/drawing/2010/main" val="0"/>
              </a:ext>
            </a:extLst>
          </a:blip>
          <a:srcRect l="15275" r="4098" b="3"/>
          <a:stretch/>
        </p:blipFill>
        <p:spPr>
          <a:xfrm>
            <a:off x="1129323" y="2013626"/>
            <a:ext cx="4488714" cy="3576825"/>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p:spPr>
      </p:pic>
      <p:sp>
        <p:nvSpPr>
          <p:cNvPr id="3" name="Content Placeholder 2">
            <a:extLst>
              <a:ext uri="{FF2B5EF4-FFF2-40B4-BE49-F238E27FC236}">
                <a16:creationId xmlns:a16="http://schemas.microsoft.com/office/drawing/2014/main" id="{C75DCD72-EC68-4D5E-9B67-6E8CA757D96B}"/>
              </a:ext>
            </a:extLst>
          </p:cNvPr>
          <p:cNvSpPr>
            <a:spLocks noGrp="1"/>
          </p:cNvSpPr>
          <p:nvPr>
            <p:ph idx="1"/>
          </p:nvPr>
        </p:nvSpPr>
        <p:spPr>
          <a:xfrm>
            <a:off x="6119528" y="942975"/>
            <a:ext cx="5500972" cy="5233987"/>
          </a:xfrm>
        </p:spPr>
        <p:txBody>
          <a:bodyPr>
            <a:normAutofit/>
          </a:bodyPr>
          <a:lstStyle/>
          <a:p>
            <a:pPr marL="0" lvl="0" indent="0">
              <a:spcBef>
                <a:spcPts val="200"/>
              </a:spcBef>
              <a:buNone/>
            </a:pPr>
            <a:r>
              <a:rPr lang="en-US" sz="2400" dirty="0"/>
              <a:t>Solutions through Machine Learning </a:t>
            </a:r>
            <a:r>
              <a:rPr lang="en-US" sz="2400" b="1" dirty="0">
                <a:latin typeface="Calibri Light" panose="020F0302020204030204" pitchFamily="34" charset="0"/>
                <a:ea typeface="Yu Gothic Light" panose="020B0300000000000000" pitchFamily="34" charset="-128"/>
                <a:cs typeface="Times New Roman" panose="02020603050405020304" pitchFamily="18" charset="0"/>
              </a:rPr>
              <a:t> </a:t>
            </a:r>
          </a:p>
          <a:p>
            <a:pPr marL="0" lvl="0" indent="228600">
              <a:spcBef>
                <a:spcPts val="200"/>
              </a:spcBef>
            </a:pPr>
            <a:endParaRPr lang="en-US" sz="1400" b="1" dirty="0">
              <a:latin typeface="Calibri Light" panose="020F0302020204030204" pitchFamily="34" charset="0"/>
              <a:ea typeface="Yu Gothic Light" panose="020B0300000000000000" pitchFamily="34" charset="-128"/>
              <a:cs typeface="Times New Roman" panose="02020603050405020304" pitchFamily="18" charset="0"/>
            </a:endParaRPr>
          </a:p>
          <a:p>
            <a:pPr lvl="0">
              <a:spcBef>
                <a:spcPts val="0"/>
              </a:spcBef>
              <a:spcAft>
                <a:spcPts val="800"/>
              </a:spcAft>
            </a:pPr>
            <a:r>
              <a:rPr lang="en-US" sz="1400" dirty="0">
                <a:latin typeface="Times New Roman" panose="02020603050405020304" pitchFamily="18" charset="0"/>
                <a:ea typeface="Calibri" panose="020F0502020204030204" pitchFamily="34" charset="0"/>
                <a:cs typeface="Arial" panose="020B0604020202020204" pitchFamily="34" charset="0"/>
              </a:rPr>
              <a:t>We have planned to build a classification model to solve this problem. The goal of classification is to utilize input training data for the purpose of predicting the likelihood or probability that the data that follows will fall into one of the predetermined categories.</a:t>
            </a:r>
            <a:endParaRPr lang="en-US" sz="1400" dirty="0">
              <a:latin typeface="Calibri" panose="020F0502020204030204" pitchFamily="34" charset="0"/>
              <a:ea typeface="Calibri" panose="020F0502020204030204" pitchFamily="34" charset="0"/>
              <a:cs typeface="Arial" panose="020B0604020202020204" pitchFamily="34" charset="0"/>
            </a:endParaRPr>
          </a:p>
          <a:p>
            <a:pPr lvl="0">
              <a:spcBef>
                <a:spcPts val="0"/>
              </a:spcBef>
              <a:spcAft>
                <a:spcPts val="800"/>
              </a:spcAft>
            </a:pPr>
            <a:r>
              <a:rPr lang="en-US" sz="1400" dirty="0">
                <a:latin typeface="Times New Roman" panose="02020603050405020304" pitchFamily="18" charset="0"/>
                <a:ea typeface="Calibri" panose="020F0502020204030204" pitchFamily="34" charset="0"/>
                <a:cs typeface="Arial" panose="020B0604020202020204" pitchFamily="34" charset="0"/>
              </a:rPr>
              <a:t>Claim fraud varies on Base policy, address change, age of policy holder, driver rating, vehicle price, etc. Through the model which we are designing it can simply enter the details and predict that it is a fraud or not. So, when claim ensuring person enter the details he could come to a decision about fraudulent status.</a:t>
            </a:r>
            <a:endParaRPr lang="en-US" sz="1400" dirty="0">
              <a:latin typeface="Calibri" panose="020F0502020204030204" pitchFamily="34" charset="0"/>
              <a:ea typeface="Calibri" panose="020F0502020204030204" pitchFamily="34" charset="0"/>
              <a:cs typeface="Arial" panose="020B0604020202020204" pitchFamily="34" charset="0"/>
            </a:endParaRPr>
          </a:p>
          <a:p>
            <a:pPr lvl="0">
              <a:spcBef>
                <a:spcPts val="0"/>
              </a:spcBef>
              <a:spcAft>
                <a:spcPts val="800"/>
              </a:spcAft>
            </a:pPr>
            <a:r>
              <a:rPr lang="en-US" sz="1400" dirty="0">
                <a:latin typeface="Times New Roman" panose="02020603050405020304" pitchFamily="18" charset="0"/>
                <a:ea typeface="Calibri" panose="020F0502020204030204" pitchFamily="34" charset="0"/>
                <a:cs typeface="Arial" panose="020B0604020202020204" pitchFamily="34" charset="0"/>
              </a:rPr>
              <a:t>First, we will be applying necessary pre-processing steps to dataset as mentioned in coming parts. After that model validation will be done. Next, we have planned to build the front-end part of this application where users can apply data to the model.</a:t>
            </a:r>
            <a:r>
              <a:rPr lang="en-US" sz="1400"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endParaRPr lang="en-US" sz="1400" dirty="0"/>
          </a:p>
        </p:txBody>
      </p:sp>
    </p:spTree>
    <p:extLst>
      <p:ext uri="{BB962C8B-B14F-4D97-AF65-F5344CB8AC3E}">
        <p14:creationId xmlns:p14="http://schemas.microsoft.com/office/powerpoint/2010/main" val="388024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184974A-1E27-41E0-86C1-D6029E4A106F}"/>
              </a:ext>
            </a:extLst>
          </p:cNvPr>
          <p:cNvSpPr>
            <a:spLocks noGrp="1"/>
          </p:cNvSpPr>
          <p:nvPr>
            <p:ph type="title"/>
          </p:nvPr>
        </p:nvSpPr>
        <p:spPr>
          <a:xfrm>
            <a:off x="838200" y="713312"/>
            <a:ext cx="4038600" cy="5431376"/>
          </a:xfrm>
        </p:spPr>
        <p:txBody>
          <a:bodyPr>
            <a:normAutofit/>
          </a:bodyPr>
          <a:lstStyle/>
          <a:p>
            <a:r>
              <a:rPr lang="en-US"/>
              <a:t>The processes through Machine Learning</a:t>
            </a:r>
          </a:p>
        </p:txBody>
      </p:sp>
      <p:sp>
        <p:nvSpPr>
          <p:cNvPr id="3" name="Content Placeholder 2">
            <a:extLst>
              <a:ext uri="{FF2B5EF4-FFF2-40B4-BE49-F238E27FC236}">
                <a16:creationId xmlns:a16="http://schemas.microsoft.com/office/drawing/2014/main" id="{439BC2A3-1AA0-48D2-8413-FEB8202B69BF}"/>
              </a:ext>
            </a:extLst>
          </p:cNvPr>
          <p:cNvSpPr>
            <a:spLocks noGrp="1"/>
          </p:cNvSpPr>
          <p:nvPr>
            <p:ph idx="1"/>
          </p:nvPr>
        </p:nvSpPr>
        <p:spPr>
          <a:xfrm>
            <a:off x="6095999" y="713313"/>
            <a:ext cx="5257801" cy="5431376"/>
          </a:xfrm>
        </p:spPr>
        <p:txBody>
          <a:bodyPr anchor="ctr">
            <a:normAutofit/>
          </a:bodyPr>
          <a:lstStyle/>
          <a:p>
            <a:r>
              <a:rPr lang="en-US" sz="2000">
                <a:latin typeface="Times New Roman" panose="02020603050405020304" pitchFamily="18" charset="0"/>
                <a:ea typeface="Calibri" panose="020F0502020204030204" pitchFamily="34" charset="0"/>
                <a:cs typeface="Arial" panose="020B0604020202020204" pitchFamily="34" charset="0"/>
              </a:rPr>
              <a:t>After the data identification we started the process through Machine Learning to build our model.</a:t>
            </a:r>
          </a:p>
          <a:p>
            <a:pPr marL="0" indent="0">
              <a:buNone/>
            </a:pPr>
            <a:endParaRPr lang="en-US" sz="2000">
              <a:latin typeface="Times New Roman" panose="02020603050405020304" pitchFamily="18" charset="0"/>
              <a:ea typeface="Calibri" panose="020F0502020204030204" pitchFamily="34" charset="0"/>
              <a:cs typeface="Arial" panose="020B0604020202020204" pitchFamily="34" charset="0"/>
            </a:endParaRPr>
          </a:p>
          <a:p>
            <a:pPr marL="342900" indent="-342900">
              <a:buFont typeface="+mj-lt"/>
              <a:buAutoNum type="arabicPeriod"/>
            </a:pPr>
            <a:r>
              <a:rPr lang="en-US" sz="2000">
                <a:latin typeface="Times New Roman" panose="02020603050405020304" pitchFamily="18" charset="0"/>
                <a:ea typeface="Calibri" panose="020F0502020204030204" pitchFamily="34" charset="0"/>
                <a:cs typeface="Arial" panose="020B0604020202020204" pitchFamily="34" charset="0"/>
              </a:rPr>
              <a:t>Data Preprocessing</a:t>
            </a:r>
          </a:p>
          <a:p>
            <a:pPr marL="0" indent="0">
              <a:buNone/>
            </a:pPr>
            <a:r>
              <a:rPr lang="en-US" sz="2000">
                <a:latin typeface="Times New Roman" panose="02020603050405020304" pitchFamily="18" charset="0"/>
                <a:ea typeface="Calibri" panose="020F0502020204030204" pitchFamily="34" charset="0"/>
                <a:cs typeface="Arial" panose="020B0604020202020204" pitchFamily="34" charset="0"/>
              </a:rPr>
              <a:t>	- Check for missing values</a:t>
            </a:r>
          </a:p>
          <a:p>
            <a:pPr marL="0" indent="0">
              <a:buNone/>
            </a:pPr>
            <a:r>
              <a:rPr lang="en-US" sz="2000">
                <a:latin typeface="Times New Roman" panose="02020603050405020304" pitchFamily="18" charset="0"/>
                <a:ea typeface="Calibri" panose="020F0502020204030204" pitchFamily="34" charset="0"/>
                <a:cs typeface="Arial" panose="020B0604020202020204" pitchFamily="34" charset="0"/>
              </a:rPr>
              <a:t>	- Check for unique Values</a:t>
            </a:r>
          </a:p>
          <a:p>
            <a:pPr marL="0" indent="0">
              <a:buNone/>
            </a:pPr>
            <a:r>
              <a:rPr lang="en-US" sz="2000">
                <a:latin typeface="Times New Roman" panose="02020603050405020304" pitchFamily="18" charset="0"/>
                <a:ea typeface="Calibri" panose="020F0502020204030204" pitchFamily="34" charset="0"/>
                <a:cs typeface="Arial" panose="020B0604020202020204" pitchFamily="34" charset="0"/>
              </a:rPr>
              <a:t>	- Check for duplicate Values</a:t>
            </a:r>
          </a:p>
          <a:p>
            <a:pPr marL="0" indent="0">
              <a:buNone/>
            </a:pPr>
            <a:r>
              <a:rPr lang="en-US" sz="2000">
                <a:latin typeface="Times New Roman" panose="02020603050405020304" pitchFamily="18" charset="0"/>
                <a:ea typeface="Calibri" panose="020F0502020204030204" pitchFamily="34" charset="0"/>
                <a:cs typeface="Arial" panose="020B0604020202020204" pitchFamily="34" charset="0"/>
              </a:rPr>
              <a:t>	- Categorical Values convert into Numerical Values</a:t>
            </a:r>
          </a:p>
          <a:p>
            <a:pPr marL="342900" indent="-342900">
              <a:buAutoNum type="arabicPeriod" startAt="2"/>
            </a:pPr>
            <a:r>
              <a:rPr lang="en-US" sz="2000">
                <a:latin typeface="Times New Roman" panose="02020603050405020304" pitchFamily="18" charset="0"/>
                <a:ea typeface="Calibri" panose="020F0502020204030204" pitchFamily="34" charset="0"/>
                <a:cs typeface="Arial" panose="020B0604020202020204" pitchFamily="34" charset="0"/>
              </a:rPr>
              <a:t>Partitioning</a:t>
            </a:r>
          </a:p>
          <a:p>
            <a:pPr marL="0" indent="0">
              <a:buNone/>
            </a:pPr>
            <a:r>
              <a:rPr lang="en-US" sz="2000">
                <a:latin typeface="Times New Roman" panose="02020603050405020304" pitchFamily="18" charset="0"/>
                <a:ea typeface="Calibri" panose="020F0502020204030204" pitchFamily="34" charset="0"/>
                <a:cs typeface="Arial" panose="020B0604020202020204" pitchFamily="34" charset="0"/>
              </a:rPr>
              <a:t> 	- Before feeding the data into the model, the data has to split into training and testing sets.</a:t>
            </a:r>
          </a:p>
          <a:p>
            <a:pPr marL="342900" indent="-342900">
              <a:buAutoNum type="arabicPeriod" startAt="3"/>
            </a:pPr>
            <a:r>
              <a:rPr lang="en-US" sz="2000">
                <a:latin typeface="Times New Roman" panose="02020603050405020304" pitchFamily="18" charset="0"/>
                <a:ea typeface="Calibri" panose="020F0502020204030204" pitchFamily="34" charset="0"/>
                <a:cs typeface="Arial" panose="020B0604020202020204" pitchFamily="34" charset="0"/>
              </a:rPr>
              <a:t>Model Selection</a:t>
            </a:r>
          </a:p>
          <a:p>
            <a:pPr marL="457200" lvl="1" indent="0">
              <a:buNone/>
            </a:pPr>
            <a:r>
              <a:rPr lang="en-US" sz="2000">
                <a:latin typeface="Times New Roman" panose="02020603050405020304" pitchFamily="18" charset="0"/>
                <a:ea typeface="Calibri" panose="020F0502020204030204" pitchFamily="34" charset="0"/>
                <a:cs typeface="Arial" panose="020B0604020202020204" pitchFamily="34" charset="0"/>
              </a:rPr>
              <a:t>	- We had selected classification models.</a:t>
            </a:r>
          </a:p>
          <a:p>
            <a:pPr marL="0" indent="0">
              <a:buNone/>
            </a:pPr>
            <a:endParaRPr lang="en-US" sz="2000">
              <a:latin typeface="Times New Roman" panose="02020603050405020304" pitchFamily="18" charset="0"/>
              <a:ea typeface="Calibri" panose="020F0502020204030204" pitchFamily="34" charset="0"/>
              <a:cs typeface="Arial" panose="020B0604020202020204" pitchFamily="34" charset="0"/>
            </a:endParaRPr>
          </a:p>
          <a:p>
            <a:pPr marL="342900" indent="-342900">
              <a:buFont typeface="+mj-lt"/>
              <a:buAutoNum type="arabicPeriod"/>
            </a:pPr>
            <a:endParaRPr lang="en-US" sz="200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063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16977DB-EDBE-44DF-AB55-C74E63C36E70}"/>
              </a:ext>
            </a:extLst>
          </p:cNvPr>
          <p:cNvSpPr>
            <a:spLocks noGrp="1"/>
          </p:cNvSpPr>
          <p:nvPr>
            <p:ph type="title"/>
          </p:nvPr>
        </p:nvSpPr>
        <p:spPr>
          <a:xfrm>
            <a:off x="905484" y="1065749"/>
            <a:ext cx="3748810" cy="4726502"/>
          </a:xfrm>
        </p:spPr>
        <p:txBody>
          <a:bodyPr>
            <a:normAutofit/>
          </a:bodyPr>
          <a:lstStyle/>
          <a:p>
            <a:r>
              <a:rPr lang="en-US"/>
              <a:t>Models we selected in classification</a:t>
            </a:r>
          </a:p>
        </p:txBody>
      </p:sp>
      <p:sp>
        <p:nvSpPr>
          <p:cNvPr id="3" name="Content Placeholder 2">
            <a:extLst>
              <a:ext uri="{FF2B5EF4-FFF2-40B4-BE49-F238E27FC236}">
                <a16:creationId xmlns:a16="http://schemas.microsoft.com/office/drawing/2014/main" id="{11407688-232C-42DB-8DE3-483D7C528B98}"/>
              </a:ext>
            </a:extLst>
          </p:cNvPr>
          <p:cNvSpPr>
            <a:spLocks noGrp="1"/>
          </p:cNvSpPr>
          <p:nvPr>
            <p:ph idx="1"/>
          </p:nvPr>
        </p:nvSpPr>
        <p:spPr>
          <a:xfrm>
            <a:off x="6400800" y="713313"/>
            <a:ext cx="4953000" cy="5431376"/>
          </a:xfrm>
        </p:spPr>
        <p:txBody>
          <a:bodyPr anchor="ctr">
            <a:normAutofit/>
          </a:bodyPr>
          <a:lstStyle/>
          <a:p>
            <a:pPr marL="0" indent="0">
              <a:buNone/>
            </a:pPr>
            <a:endParaRPr lang="en-US" sz="1400">
              <a:latin typeface="Times New Roman" panose="02020603050405020304" pitchFamily="18" charset="0"/>
              <a:ea typeface="Calibri" panose="020F0502020204030204" pitchFamily="34" charset="0"/>
              <a:cs typeface="Arial" panose="020B0604020202020204" pitchFamily="34" charset="0"/>
            </a:endParaRPr>
          </a:p>
          <a:p>
            <a:pPr>
              <a:spcBef>
                <a:spcPts val="0"/>
              </a:spcBef>
              <a:spcAft>
                <a:spcPts val="800"/>
              </a:spcAft>
            </a:pPr>
            <a:r>
              <a:rPr lang="en-US" sz="1400">
                <a:latin typeface="Times New Roman" panose="02020603050405020304" pitchFamily="18" charset="0"/>
                <a:ea typeface="Calibri" panose="020F0502020204030204" pitchFamily="34" charset="0"/>
                <a:cs typeface="Arial" panose="020B0604020202020204" pitchFamily="34" charset="0"/>
              </a:rPr>
              <a:t>A classification algorithm is a function that weights the input features such that one class is divided into positive values and the other into negative values by the output.</a:t>
            </a:r>
          </a:p>
          <a:p>
            <a:pPr>
              <a:spcBef>
                <a:spcPts val="0"/>
              </a:spcBef>
              <a:spcAft>
                <a:spcPts val="800"/>
              </a:spcAft>
            </a:pPr>
            <a:r>
              <a:rPr lang="en-US" sz="1400">
                <a:latin typeface="Times New Roman" panose="02020603050405020304" pitchFamily="18" charset="0"/>
                <a:ea typeface="Calibri" panose="020F0502020204030204" pitchFamily="34" charset="0"/>
                <a:cs typeface="Arial" panose="020B0604020202020204" pitchFamily="34" charset="0"/>
              </a:rPr>
              <a:t>In addition, the goal behind selecting the classification prediction is that it accurately predicts the target class for each case in the data.</a:t>
            </a:r>
          </a:p>
          <a:p>
            <a:pPr>
              <a:spcBef>
                <a:spcPts val="0"/>
              </a:spcBef>
              <a:spcAft>
                <a:spcPts val="800"/>
              </a:spcAft>
            </a:pPr>
            <a:r>
              <a:rPr lang="en-US" sz="1400">
                <a:latin typeface="Times New Roman" panose="02020603050405020304" pitchFamily="18" charset="0"/>
                <a:ea typeface="Calibri" panose="020F0502020204030204" pitchFamily="34" charset="0"/>
                <a:cs typeface="Arial" panose="020B0604020202020204" pitchFamily="34" charset="0"/>
              </a:rPr>
              <a:t>We used Decision Tree Classification, Random Forest Classification, Naïve Bayes prediction technique for the “</a:t>
            </a:r>
            <a:r>
              <a:rPr lang="en-US" sz="1400" b="1">
                <a:latin typeface="Times New Roman" panose="02020603050405020304" pitchFamily="18" charset="0"/>
                <a:ea typeface="Calibri" panose="020F0502020204030204" pitchFamily="34" charset="0"/>
                <a:cs typeface="Arial" panose="020B0604020202020204" pitchFamily="34" charset="0"/>
              </a:rPr>
              <a:t>Vehicle Insurance Claim Fraud Detection</a:t>
            </a:r>
            <a:r>
              <a:rPr lang="en-US" sz="1400">
                <a:latin typeface="Times New Roman" panose="02020603050405020304" pitchFamily="18" charset="0"/>
                <a:ea typeface="Calibri" panose="020F0502020204030204" pitchFamily="34" charset="0"/>
                <a:cs typeface="Arial" panose="020B0604020202020204" pitchFamily="34" charset="0"/>
              </a:rPr>
              <a:t>” dataset. </a:t>
            </a:r>
          </a:p>
          <a:p>
            <a:pPr>
              <a:spcBef>
                <a:spcPts val="0"/>
              </a:spcBef>
              <a:spcAft>
                <a:spcPts val="800"/>
              </a:spcAft>
            </a:pPr>
            <a:r>
              <a:rPr lang="en-US" sz="1400">
                <a:latin typeface="Times New Roman" panose="02020603050405020304" pitchFamily="18" charset="0"/>
                <a:ea typeface="Calibri" panose="020F0502020204030204" pitchFamily="34" charset="0"/>
                <a:cs typeface="Arial" panose="020B0604020202020204" pitchFamily="34" charset="0"/>
              </a:rPr>
              <a:t>For the above models are following the accuracy values,</a:t>
            </a:r>
          </a:p>
          <a:p>
            <a:pPr lvl="1">
              <a:spcBef>
                <a:spcPts val="0"/>
              </a:spcBef>
              <a:spcAft>
                <a:spcPts val="800"/>
              </a:spcAft>
            </a:pPr>
            <a:r>
              <a:rPr lang="en-US" sz="1400">
                <a:effectLst/>
                <a:latin typeface="Times New Roman" panose="02020603050405020304" pitchFamily="18" charset="0"/>
                <a:ea typeface="Calibri" panose="020F0502020204030204" pitchFamily="34" charset="0"/>
                <a:cs typeface="Arial" panose="020B0604020202020204" pitchFamily="34" charset="0"/>
              </a:rPr>
              <a:t>Accuracy in Decision Tree Classification Model: 0.9274172</a:t>
            </a:r>
            <a:endParaRPr lang="en-US" sz="1400">
              <a:latin typeface="Calibri" panose="020F0502020204030204" pitchFamily="34" charset="0"/>
              <a:ea typeface="Calibri" panose="020F0502020204030204" pitchFamily="34" charset="0"/>
              <a:cs typeface="Arial" panose="020B0604020202020204" pitchFamily="34" charset="0"/>
            </a:endParaRPr>
          </a:p>
          <a:p>
            <a:pPr lvl="1">
              <a:spcBef>
                <a:spcPts val="0"/>
              </a:spcBef>
              <a:spcAft>
                <a:spcPts val="800"/>
              </a:spcAft>
            </a:pPr>
            <a:r>
              <a:rPr lang="en-US" sz="1400">
                <a:effectLst/>
                <a:latin typeface="Times New Roman" panose="02020603050405020304" pitchFamily="18" charset="0"/>
                <a:ea typeface="Calibri" panose="020F0502020204030204" pitchFamily="34" charset="0"/>
                <a:cs typeface="Arial" panose="020B0604020202020204" pitchFamily="34" charset="0"/>
              </a:rPr>
              <a:t>Accuracy in Random Forest Classification Model: 0.936688</a:t>
            </a:r>
          </a:p>
          <a:p>
            <a:pPr lvl="1">
              <a:spcBef>
                <a:spcPts val="0"/>
              </a:spcBef>
              <a:spcAft>
                <a:spcPts val="800"/>
              </a:spcAft>
            </a:pPr>
            <a:r>
              <a:rPr lang="en-US" sz="1400">
                <a:effectLst/>
                <a:latin typeface="Times New Roman" panose="02020603050405020304" pitchFamily="18" charset="0"/>
                <a:ea typeface="Calibri" panose="020F0502020204030204" pitchFamily="34" charset="0"/>
                <a:cs typeface="Arial" panose="020B0604020202020204" pitchFamily="34" charset="0"/>
              </a:rPr>
              <a:t>Accuracy in Naïve Bayes Classification Model: 0.89456953</a:t>
            </a:r>
            <a:endParaRPr lang="en-US" sz="140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400">
              <a:latin typeface="Times New Roman" panose="02020603050405020304" pitchFamily="18" charset="0"/>
              <a:ea typeface="Calibri" panose="020F0502020204030204" pitchFamily="34" charset="0"/>
              <a:cs typeface="Arial" panose="020B0604020202020204" pitchFamily="34" charset="0"/>
            </a:endParaRPr>
          </a:p>
          <a:p>
            <a:pPr>
              <a:spcBef>
                <a:spcPts val="0"/>
              </a:spcBef>
              <a:spcAft>
                <a:spcPts val="800"/>
              </a:spcAft>
            </a:pPr>
            <a:r>
              <a:rPr lang="en-US" sz="1400">
                <a:latin typeface="-apple-system"/>
              </a:rPr>
              <a:t>Therefore, w</a:t>
            </a:r>
            <a:r>
              <a:rPr lang="en-US" sz="1400" b="0" i="0">
                <a:effectLst/>
                <a:latin typeface="-apple-system"/>
              </a:rPr>
              <a:t>e have selected Random Forest Classifier as our classification model to do the prediction because of its high accuracy than other models.</a:t>
            </a:r>
            <a:endParaRPr lang="en-US" sz="1400">
              <a:latin typeface="Times New Roman" panose="02020603050405020304" pitchFamily="18" charset="0"/>
              <a:ea typeface="Calibri" panose="020F0502020204030204" pitchFamily="34" charset="0"/>
              <a:cs typeface="Arial" panose="020B0604020202020204" pitchFamily="34" charset="0"/>
            </a:endParaRPr>
          </a:p>
          <a:p>
            <a:pPr>
              <a:spcBef>
                <a:spcPts val="0"/>
              </a:spcBef>
              <a:spcAft>
                <a:spcPts val="800"/>
              </a:spcAft>
            </a:pPr>
            <a:endParaRPr lang="en-US" sz="1400">
              <a:latin typeface="Times New Roman" panose="02020603050405020304" pitchFamily="18" charset="0"/>
              <a:ea typeface="Calibri" panose="020F0502020204030204" pitchFamily="34" charset="0"/>
              <a:cs typeface="Arial" panose="020B0604020202020204" pitchFamily="34" charset="0"/>
            </a:endParaRPr>
          </a:p>
          <a:p>
            <a:pPr marL="0" indent="0">
              <a:spcBef>
                <a:spcPts val="0"/>
              </a:spcBef>
              <a:spcAft>
                <a:spcPts val="800"/>
              </a:spcAft>
              <a:buNone/>
            </a:pPr>
            <a:endParaRPr lang="en-US" sz="140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68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D4C4-365E-4758-88E0-37C9C952BB71}"/>
              </a:ext>
            </a:extLst>
          </p:cNvPr>
          <p:cNvSpPr>
            <a:spLocks noGrp="1"/>
          </p:cNvSpPr>
          <p:nvPr>
            <p:ph type="title"/>
          </p:nvPr>
        </p:nvSpPr>
        <p:spPr/>
        <p:txBody>
          <a:bodyPr/>
          <a:lstStyle/>
          <a:p>
            <a:r>
              <a:rPr lang="en-US" dirty="0"/>
              <a:t>Explain deploying implementation. </a:t>
            </a:r>
          </a:p>
        </p:txBody>
      </p:sp>
      <p:graphicFrame>
        <p:nvGraphicFramePr>
          <p:cNvPr id="5" name="Content Placeholder 2">
            <a:extLst>
              <a:ext uri="{FF2B5EF4-FFF2-40B4-BE49-F238E27FC236}">
                <a16:creationId xmlns:a16="http://schemas.microsoft.com/office/drawing/2014/main" id="{AA82371B-E176-728C-9429-CE781B90591F}"/>
              </a:ext>
            </a:extLst>
          </p:cNvPr>
          <p:cNvGraphicFramePr>
            <a:graphicFrameLocks noGrp="1"/>
          </p:cNvGraphicFramePr>
          <p:nvPr>
            <p:ph idx="1"/>
            <p:extLst>
              <p:ext uri="{D42A27DB-BD31-4B8C-83A1-F6EECF244321}">
                <p14:modId xmlns:p14="http://schemas.microsoft.com/office/powerpoint/2010/main" val="3630613010"/>
              </p:ext>
            </p:extLst>
          </p:nvPr>
        </p:nvGraphicFramePr>
        <p:xfrm>
          <a:off x="838200" y="1825625"/>
          <a:ext cx="10515600" cy="4307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22F58B1-8FE8-95AF-C5D0-C1C4339DF374}"/>
              </a:ext>
            </a:extLst>
          </p:cNvPr>
          <p:cNvSpPr txBox="1"/>
          <p:nvPr/>
        </p:nvSpPr>
        <p:spPr>
          <a:xfrm>
            <a:off x="2327562" y="6267882"/>
            <a:ext cx="6299200" cy="369332"/>
          </a:xfrm>
          <a:prstGeom prst="rect">
            <a:avLst/>
          </a:prstGeom>
          <a:noFill/>
        </p:spPr>
        <p:txBody>
          <a:bodyPr wrap="square" rtlCol="0">
            <a:spAutoFit/>
          </a:bodyPr>
          <a:lstStyle/>
          <a:p>
            <a:r>
              <a:rPr lang="en-US" dirty="0"/>
              <a:t>Link :- </a:t>
            </a:r>
            <a:r>
              <a:rPr lang="en-US" dirty="0">
                <a:hlinkClick r:id="rId7" action="ppaction://hlinkfile"/>
              </a:rPr>
              <a:t>https://frauddetection-api-1001.herokuapp.com/</a:t>
            </a:r>
            <a:endParaRPr lang="en-US" dirty="0"/>
          </a:p>
        </p:txBody>
      </p:sp>
    </p:spTree>
    <p:extLst>
      <p:ext uri="{BB962C8B-B14F-4D97-AF65-F5344CB8AC3E}">
        <p14:creationId xmlns:p14="http://schemas.microsoft.com/office/powerpoint/2010/main" val="34966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utomaton&#10;&#10;Description automatically generated">
            <a:extLst>
              <a:ext uri="{FF2B5EF4-FFF2-40B4-BE49-F238E27FC236}">
                <a16:creationId xmlns:a16="http://schemas.microsoft.com/office/drawing/2014/main" id="{9C4991D9-7E71-9D38-E646-B30B4124396B}"/>
              </a:ext>
            </a:extLst>
          </p:cNvPr>
          <p:cNvPicPr>
            <a:picLocks noChangeAspect="1"/>
          </p:cNvPicPr>
          <p:nvPr/>
        </p:nvPicPr>
        <p:blipFill rotWithShape="1">
          <a:blip r:embed="rId2">
            <a:extLst>
              <a:ext uri="{28A0092B-C50C-407E-A947-70E740481C1C}">
                <a14:useLocalDpi xmlns:a14="http://schemas.microsoft.com/office/drawing/2010/main" val="0"/>
              </a:ext>
            </a:extLst>
          </a:blip>
          <a:srcRect l="9845" r="96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77994C5-5C79-4520-D4B9-1C4AE640D6B0}"/>
              </a:ext>
            </a:extLst>
          </p:cNvPr>
          <p:cNvSpPr>
            <a:spLocks noGrp="1"/>
          </p:cNvSpPr>
          <p:nvPr>
            <p:ph idx="1"/>
          </p:nvPr>
        </p:nvSpPr>
        <p:spPr>
          <a:xfrm>
            <a:off x="6513788" y="2333297"/>
            <a:ext cx="4840010" cy="3843666"/>
          </a:xfrm>
        </p:spPr>
        <p:txBody>
          <a:bodyPr>
            <a:normAutofit/>
          </a:bodyPr>
          <a:lstStyle/>
          <a:p>
            <a:pPr marL="0" indent="0">
              <a:buNone/>
            </a:pPr>
            <a:r>
              <a:rPr lang="en-US" sz="5400" b="1" dirty="0"/>
              <a:t>THANK YOU</a:t>
            </a:r>
          </a:p>
        </p:txBody>
      </p:sp>
    </p:spTree>
    <p:extLst>
      <p:ext uri="{BB962C8B-B14F-4D97-AF65-F5344CB8AC3E}">
        <p14:creationId xmlns:p14="http://schemas.microsoft.com/office/powerpoint/2010/main" val="3128957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802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Abadi</vt:lpstr>
      <vt:lpstr>-apple-system</vt:lpstr>
      <vt:lpstr>Arial</vt:lpstr>
      <vt:lpstr>Calibri</vt:lpstr>
      <vt:lpstr>Calibri Light</vt:lpstr>
      <vt:lpstr>Times New Roman</vt:lpstr>
      <vt:lpstr>Office Theme</vt:lpstr>
      <vt:lpstr>Vehicle Insurance Claim Fraud Detection</vt:lpstr>
      <vt:lpstr>Introduction</vt:lpstr>
      <vt:lpstr>PowerPoint Presentation</vt:lpstr>
      <vt:lpstr>Getting that as a business idea and we are providing solutions through machine learning</vt:lpstr>
      <vt:lpstr>PowerPoint Presentation</vt:lpstr>
      <vt:lpstr>The processes through Machine Learning</vt:lpstr>
      <vt:lpstr>Models we selected in classification</vt:lpstr>
      <vt:lpstr>Explain deploying implementation.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Claim Fraud Detection</dc:title>
  <dc:creator>Heisapirashoban.N it20202668</dc:creator>
  <cp:lastModifiedBy>kishan raj</cp:lastModifiedBy>
  <cp:revision>12</cp:revision>
  <dcterms:created xsi:type="dcterms:W3CDTF">2022-11-01T15:22:03Z</dcterms:created>
  <dcterms:modified xsi:type="dcterms:W3CDTF">2022-11-01T20:28:57Z</dcterms:modified>
</cp:coreProperties>
</file>