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  <p:sldId id="261" r:id="rId5"/>
    <p:sldId id="259" r:id="rId6"/>
    <p:sldId id="270" r:id="rId7"/>
    <p:sldId id="271" r:id="rId8"/>
    <p:sldId id="260" r:id="rId9"/>
    <p:sldId id="262" r:id="rId10"/>
    <p:sldId id="263" r:id="rId11"/>
    <p:sldId id="264" r:id="rId12"/>
    <p:sldId id="266" r:id="rId13"/>
    <p:sldId id="267" r:id="rId14"/>
    <p:sldId id="265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8"/>
    <p:restoredTop sz="94609"/>
  </p:normalViewPr>
  <p:slideViewPr>
    <p:cSldViewPr snapToGrid="0" snapToObjects="1">
      <p:cViewPr varScale="1">
        <p:scale>
          <a:sx n="68" d="100"/>
          <a:sy n="68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9A-81BB-CD43-BB21-0C31E633500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D42791-F6C9-B644-85F8-64507EEF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0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9A-81BB-CD43-BB21-0C31E633500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D42791-F6C9-B644-85F8-64507EEF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9A-81BB-CD43-BB21-0C31E633500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D42791-F6C9-B644-85F8-64507EEF028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0779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9A-81BB-CD43-BB21-0C31E633500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D42791-F6C9-B644-85F8-64507EEF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67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9A-81BB-CD43-BB21-0C31E633500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D42791-F6C9-B644-85F8-64507EEF028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636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9A-81BB-CD43-BB21-0C31E633500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D42791-F6C9-B644-85F8-64507EEF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01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9A-81BB-CD43-BB21-0C31E633500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2791-F6C9-B644-85F8-64507EEF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07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9A-81BB-CD43-BB21-0C31E633500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2791-F6C9-B644-85F8-64507EEF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3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9A-81BB-CD43-BB21-0C31E633500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2791-F6C9-B644-85F8-64507EEF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9A-81BB-CD43-BB21-0C31E633500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D42791-F6C9-B644-85F8-64507EEF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6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9A-81BB-CD43-BB21-0C31E633500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D42791-F6C9-B644-85F8-64507EEF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9A-81BB-CD43-BB21-0C31E633500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D42791-F6C9-B644-85F8-64507EEF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8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9A-81BB-CD43-BB21-0C31E633500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2791-F6C9-B644-85F8-64507EEF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9A-81BB-CD43-BB21-0C31E633500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2791-F6C9-B644-85F8-64507EEF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9A-81BB-CD43-BB21-0C31E633500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2791-F6C9-B644-85F8-64507EEF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6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9A-81BB-CD43-BB21-0C31E633500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D42791-F6C9-B644-85F8-64507EEF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1D19A-81BB-CD43-BB21-0C31E633500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D42791-F6C9-B644-85F8-64507EEF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1BA3-EA2F-E645-8E07-D67D3FECA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IPv6 Addressing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3D611-C573-0E48-B389-005FB2C4D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9213" y="736979"/>
            <a:ext cx="8615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3">
                    <a:lumMod val="75000"/>
                  </a:schemeClr>
                </a:solidFill>
                <a:latin typeface="Bodoni MT Black" panose="02070A03080606020203" pitchFamily="18" charset="0"/>
              </a:rPr>
              <a:t>Computer Networks</a:t>
            </a:r>
          </a:p>
          <a:p>
            <a:pPr algn="ctr"/>
            <a:r>
              <a:rPr lang="en-US" sz="5400" b="1">
                <a:solidFill>
                  <a:schemeClr val="accent3">
                    <a:lumMod val="75000"/>
                  </a:schemeClr>
                </a:solidFill>
                <a:latin typeface="Bodoni MT Black" panose="02070A03080606020203" pitchFamily="18" charset="0"/>
              </a:rPr>
              <a:t>Lecture 3</a:t>
            </a:r>
            <a:endParaRPr lang="en-US" sz="5400" b="1" dirty="0">
              <a:solidFill>
                <a:schemeClr val="accent3">
                  <a:lumMod val="75000"/>
                </a:schemeClr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78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E37E-5FF5-FC4C-B3BF-738B51B8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5235-C665-CD4A-9ABE-ACFA2A56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There are three types of IPv6 addresses: </a:t>
            </a:r>
          </a:p>
          <a:p>
            <a:pPr lvl="1"/>
            <a:r>
              <a:rPr lang="en-US" sz="1800" dirty="0"/>
              <a:t>Unicast</a:t>
            </a:r>
          </a:p>
          <a:p>
            <a:pPr lvl="1"/>
            <a:r>
              <a:rPr lang="en-US" sz="1800" dirty="0"/>
              <a:t>Multicast</a:t>
            </a:r>
          </a:p>
          <a:p>
            <a:pPr lvl="1"/>
            <a:r>
              <a:rPr lang="en-US" sz="1800" dirty="0"/>
              <a:t>Anycast 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2400" dirty="0"/>
              <a:t>*** I</a:t>
            </a:r>
            <a:r>
              <a:rPr lang="en-US" sz="2000" dirty="0"/>
              <a:t>Pv6 does not have broadcast addresses. </a:t>
            </a:r>
            <a:endParaRPr lang="en-US" sz="24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8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3BDB-309C-3E47-9060-8905F23F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IPv6 Unicast Addresses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8195-E5E9-9F48-AFAE-D7F0C6894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540" y="1601336"/>
            <a:ext cx="8915400" cy="428413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Global unicast</a:t>
            </a:r>
          </a:p>
          <a:p>
            <a:pPr lvl="1"/>
            <a:r>
              <a:rPr lang="en-US" dirty="0"/>
              <a:t>S</a:t>
            </a:r>
            <a:r>
              <a:rPr lang="en-US"/>
              <a:t>imilar </a:t>
            </a:r>
            <a:r>
              <a:rPr lang="en-US" dirty="0"/>
              <a:t>to a public IPv4 address. </a:t>
            </a:r>
          </a:p>
          <a:p>
            <a:pPr lvl="1"/>
            <a:r>
              <a:rPr lang="en-US" dirty="0"/>
              <a:t>Globally unique, Internet routable addresses. </a:t>
            </a:r>
          </a:p>
          <a:p>
            <a:pPr lvl="1"/>
            <a:r>
              <a:rPr lang="en-US" dirty="0"/>
              <a:t>Global unicast addresses can be configured statically or assigned dynamically. </a:t>
            </a:r>
          </a:p>
          <a:p>
            <a:pPr lvl="1"/>
            <a:r>
              <a:rPr lang="en-US" dirty="0"/>
              <a:t>Currently, only global unicast addresses with the first three bits of 001 or 2000::/3 are being assigned. (The first </a:t>
            </a:r>
            <a:r>
              <a:rPr lang="en-US" dirty="0" err="1"/>
              <a:t>hextet</a:t>
            </a:r>
            <a:r>
              <a:rPr lang="en-US" dirty="0"/>
              <a:t> has a range of (2000) to (3FFF).</a:t>
            </a:r>
            <a:endParaRPr lang="en-US" b="1" dirty="0"/>
          </a:p>
          <a:p>
            <a:r>
              <a:rPr lang="en-US" b="1" dirty="0"/>
              <a:t>Link-local</a:t>
            </a:r>
          </a:p>
          <a:p>
            <a:pPr lvl="1"/>
            <a:r>
              <a:rPr lang="en-US" dirty="0"/>
              <a:t>Link-local addresses are used to communicate with other devices on the same local link. (The first </a:t>
            </a:r>
            <a:r>
              <a:rPr lang="en-US" dirty="0" err="1"/>
              <a:t>hextet</a:t>
            </a:r>
            <a:r>
              <a:rPr lang="en-US" dirty="0"/>
              <a:t> has a range of (FE80) to (FEBF).)</a:t>
            </a:r>
            <a:endParaRPr lang="en-US" b="1" dirty="0"/>
          </a:p>
          <a:p>
            <a:r>
              <a:rPr lang="en-US" b="1" dirty="0"/>
              <a:t>Unique local</a:t>
            </a:r>
          </a:p>
          <a:p>
            <a:pPr lvl="1"/>
            <a:r>
              <a:rPr lang="en-US" dirty="0"/>
              <a:t>Similar to the private addresses for IPv4, but there are significant differences.</a:t>
            </a:r>
          </a:p>
          <a:p>
            <a:pPr lvl="1"/>
            <a:r>
              <a:rPr lang="en-US" dirty="0"/>
              <a:t>(FC00::/7 to FDFF::/7)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*** 2001:0DB8::/32 address has been reserved for documentation purposes</a:t>
            </a:r>
          </a:p>
        </p:txBody>
      </p:sp>
    </p:spTree>
    <p:extLst>
      <p:ext uri="{BB962C8B-B14F-4D97-AF65-F5344CB8AC3E}">
        <p14:creationId xmlns:p14="http://schemas.microsoft.com/office/powerpoint/2010/main" val="363010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672F-86E0-5640-954C-0BCC5FB3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858" y="590244"/>
            <a:ext cx="8911687" cy="1280890"/>
          </a:xfrm>
        </p:spPr>
        <p:txBody>
          <a:bodyPr/>
          <a:lstStyle/>
          <a:p>
            <a:r>
              <a:rPr lang="en-US" b="1" dirty="0"/>
              <a:t>Host 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663EF-600F-1F40-B95B-19425759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612" y="1524000"/>
            <a:ext cx="8915400" cy="3777622"/>
          </a:xfrm>
        </p:spPr>
        <p:txBody>
          <a:bodyPr/>
          <a:lstStyle/>
          <a:p>
            <a:r>
              <a:rPr lang="en-US" dirty="0"/>
              <a:t>Manually configuring the IPv6 address on a host is similar to configuring an IPv4 address.</a:t>
            </a:r>
          </a:p>
          <a:p>
            <a:r>
              <a:rPr lang="en-US" dirty="0"/>
              <a:t>the default gateway address configured for PC1 is 2001:DB8:ACAD:1::1. This is the global unicast address of the Router </a:t>
            </a:r>
            <a:r>
              <a:rPr lang="en-US" dirty="0" err="1"/>
              <a:t>GigabitEthernet</a:t>
            </a:r>
            <a:r>
              <a:rPr lang="en-US" dirty="0"/>
              <a:t> interface on the same network. </a:t>
            </a:r>
          </a:p>
          <a:p>
            <a:r>
              <a:rPr lang="en-US" dirty="0"/>
              <a:t>the default gateway address can be configured to match the link-local address of the </a:t>
            </a:r>
            <a:r>
              <a:rPr lang="en-US" dirty="0" err="1"/>
              <a:t>GigabitEthernet</a:t>
            </a:r>
            <a:r>
              <a:rPr lang="en-US" dirty="0"/>
              <a:t> interface of the router.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E49E4-8269-5C4F-BF08-1C358F67F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29" y="1043506"/>
            <a:ext cx="8612716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7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2784-1083-EE4D-B8E3-B15D23D15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063" y="444317"/>
            <a:ext cx="8911687" cy="1280890"/>
          </a:xfrm>
        </p:spPr>
        <p:txBody>
          <a:bodyPr/>
          <a:lstStyle/>
          <a:p>
            <a:r>
              <a:rPr lang="en-US" b="1" dirty="0"/>
              <a:t>Dynamic Configuration - SLAAC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4F70-82F4-AD40-8106-ED515CAE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350" y="1527228"/>
            <a:ext cx="8915400" cy="3777622"/>
          </a:xfrm>
        </p:spPr>
        <p:txBody>
          <a:bodyPr/>
          <a:lstStyle/>
          <a:p>
            <a:r>
              <a:rPr lang="en-US" dirty="0"/>
              <a:t>Stateless Address Autoconfiguration (SLAAC) is a method that allows a device to obtain its prefix, prefix length, default gateway address, and other information from an </a:t>
            </a:r>
            <a:r>
              <a:rPr lang="en-US" i="1" dirty="0"/>
              <a:t>IPv6 router </a:t>
            </a:r>
            <a:r>
              <a:rPr lang="en-US" dirty="0"/>
              <a:t>without the use of a DHCPv6 server.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71399-816D-B045-918D-3A1340236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728" y="2656452"/>
            <a:ext cx="6272022" cy="42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89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F50B-5A3A-5E4F-9827-991ACF8E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EUI-64 Process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646F-F439-0945-B7D3-E146FDA21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2042" y="1350991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IEEE defined the Extended Unique Identifier (EUI) or modified EUI-64 process. This process uses a client’s 48-bit Ethernet MAC address, and inserts another 16 bits in the middle of the 48-bit MAC address to create a 64-bit Interface ID. 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1800" b="1" dirty="0"/>
              <a:t>Step 1:</a:t>
            </a:r>
            <a:r>
              <a:rPr lang="en-US" sz="1800" dirty="0"/>
              <a:t> Divide the MAC address between the OUI and device identifier.</a:t>
            </a:r>
          </a:p>
          <a:p>
            <a:pPr lvl="1"/>
            <a:r>
              <a:rPr lang="en-US" sz="1800" b="1" dirty="0"/>
              <a:t>Step 2:</a:t>
            </a:r>
            <a:r>
              <a:rPr lang="en-US" sz="1800" dirty="0"/>
              <a:t> Insert the hexadecimal value FFFE, which in binary is: 1111 1111 1111 1110</a:t>
            </a:r>
          </a:p>
          <a:p>
            <a:pPr lvl="1"/>
            <a:r>
              <a:rPr lang="en-US" sz="1800" b="1" dirty="0"/>
              <a:t>Step 3:</a:t>
            </a:r>
            <a:r>
              <a:rPr lang="en-US" sz="1800" dirty="0"/>
              <a:t> Convert the first 2 hexadecimal values of the OUI to binary and flip the U/L bit (bit 7). In this example, the 0 in bit 7 is changed to a 1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6120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E713-1856-2A40-972F-4AF5776A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F6C53C-47E0-CD40-9660-7DF9C2314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0"/>
            <a:ext cx="9322372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F6F87B-073F-6F48-A81A-ACAD4518F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94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0B1001-38B9-D94E-AE0E-00EDC30EC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088136"/>
            <a:ext cx="8915399" cy="22627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C442E5-9CCF-5F4C-9690-36E300929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3350917"/>
            <a:ext cx="8915399" cy="1126283"/>
          </a:xfrm>
        </p:spPr>
        <p:txBody>
          <a:bodyPr>
            <a:normAutofit/>
          </a:bodyPr>
          <a:lstStyle/>
          <a:p>
            <a:r>
              <a:rPr lang="en-US" sz="40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2084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6F3C-9AC0-4447-A9F1-BCFE25E1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C9C5-2EE6-A345-9F30-6A33E7A7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IPv4 has a theoretical maximum of 4.3 billion addresses</a:t>
            </a:r>
          </a:p>
          <a:p>
            <a:r>
              <a:rPr lang="en-US" sz="2800" dirty="0"/>
              <a:t>plus private addresses in combination with NAT </a:t>
            </a:r>
          </a:p>
          <a:p>
            <a:r>
              <a:rPr lang="en-US" sz="2800" dirty="0"/>
              <a:t>NAT having limitations in peer-to-peer communications</a:t>
            </a:r>
          </a:p>
          <a:p>
            <a:r>
              <a:rPr lang="en-US" sz="2800" dirty="0"/>
              <a:t>With an Internet of things, devices other than computers, tablets, and smartphones, sensors, Internet-ready devices, automobiles, biomedical devices, household appliances, natural ecosystems </a:t>
            </a:r>
            <a:r>
              <a:rPr lang="en-US" sz="2800" dirty="0" err="1"/>
              <a:t>etc</a:t>
            </a:r>
            <a:r>
              <a:rPr lang="en-US" sz="2800" dirty="0"/>
              <a:t>… need to connect to the internet.</a:t>
            </a:r>
          </a:p>
        </p:txBody>
      </p:sp>
    </p:spTree>
    <p:extLst>
      <p:ext uri="{BB962C8B-B14F-4D97-AF65-F5344CB8AC3E}">
        <p14:creationId xmlns:p14="http://schemas.microsoft.com/office/powerpoint/2010/main" val="399897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4A1A-B464-EE46-B753-1CC5D298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IPv6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1AB3D-30A3-4449-89CE-F9EDE149B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836" y="1345750"/>
            <a:ext cx="9430195" cy="5423124"/>
          </a:xfrm>
        </p:spPr>
      </p:pic>
    </p:spTree>
    <p:extLst>
      <p:ext uri="{BB962C8B-B14F-4D97-AF65-F5344CB8AC3E}">
        <p14:creationId xmlns:p14="http://schemas.microsoft.com/office/powerpoint/2010/main" val="347274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D08A-C9A2-9846-88E6-54BB8441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looks like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FEAE-1E32-244B-A142-DD258795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IPv6 has a larger 128-bit address space</a:t>
            </a:r>
          </a:p>
          <a:p>
            <a:r>
              <a:rPr lang="en-US" sz="2000" dirty="0"/>
              <a:t>340 undecillion addresses. (That is the number 340, followed by 36 zeroes.)</a:t>
            </a:r>
          </a:p>
          <a:p>
            <a:r>
              <a:rPr lang="en-US" sz="2000" dirty="0"/>
              <a:t>When the IETF began its development of a successor to IPv4, so it fix the limitations of IPv4 and include additional enhancements</a:t>
            </a:r>
          </a:p>
          <a:p>
            <a:r>
              <a:rPr lang="en-US" sz="2000" dirty="0"/>
              <a:t>Ex- 2001:0DB8:0000:1111:0000:0000:0000:0200 </a:t>
            </a:r>
          </a:p>
          <a:p>
            <a:pPr marL="0" indent="0">
              <a:buNone/>
            </a:pPr>
            <a:r>
              <a:rPr lang="en-US" dirty="0" err="1"/>
              <a:t>Hextet</a:t>
            </a:r>
            <a:r>
              <a:rPr lang="en-US" dirty="0"/>
              <a:t> used to refer to a segment of 16 bits or four hexadecimals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8737-8C6B-B24E-ADDE-F6D2024F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28" y="107241"/>
            <a:ext cx="8911687" cy="1280890"/>
          </a:xfrm>
        </p:spPr>
        <p:txBody>
          <a:bodyPr/>
          <a:lstStyle/>
          <a:p>
            <a:r>
              <a:rPr lang="en-US" dirty="0"/>
              <a:t>IPv4 and IPv6 Coexistence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03B1C-7E31-4945-B67F-0BD8A8079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405466"/>
            <a:ext cx="6605588" cy="5198534"/>
          </a:xfrm>
        </p:spPr>
        <p:txBody>
          <a:bodyPr>
            <a:normAutofit/>
          </a:bodyPr>
          <a:lstStyle/>
          <a:p>
            <a:r>
              <a:rPr lang="en-US" sz="2000" b="1" dirty="0"/>
              <a:t>Dual Stack </a:t>
            </a:r>
            <a:r>
              <a:rPr lang="en-US" sz="2000" dirty="0"/>
              <a:t>–dual stack allows </a:t>
            </a:r>
            <a:r>
              <a:rPr lang="en-US" sz="2000" b="1" dirty="0">
                <a:solidFill>
                  <a:srgbClr val="FF0000"/>
                </a:solidFill>
              </a:rPr>
              <a:t>IPv4 and IPv6 to coexist on the same network segment</a:t>
            </a:r>
            <a:r>
              <a:rPr lang="en-US" sz="2000" dirty="0"/>
              <a:t>. Dual stack devices run both IPv4 and IPv6 protocol stacks simultaneously.</a:t>
            </a:r>
          </a:p>
          <a:p>
            <a:r>
              <a:rPr lang="en-US" sz="2000" b="1" dirty="0"/>
              <a:t>Tunneling </a:t>
            </a:r>
            <a:r>
              <a:rPr lang="en-US" sz="2000" dirty="0"/>
              <a:t>–tunneling is a method of transporting an IPv6 packet over an IPv4 network. </a:t>
            </a:r>
            <a:r>
              <a:rPr lang="en-US" sz="2000" b="1" dirty="0">
                <a:solidFill>
                  <a:srgbClr val="FF0000"/>
                </a:solidFill>
              </a:rPr>
              <a:t>The IPv6 packet is encapsulated inside an IPv4 packet</a:t>
            </a:r>
            <a:r>
              <a:rPr lang="en-US" sz="2000" dirty="0"/>
              <a:t>, similar to other types of data. </a:t>
            </a:r>
          </a:p>
          <a:p>
            <a:r>
              <a:rPr lang="en-US" sz="2000" b="1" dirty="0"/>
              <a:t>Translation </a:t>
            </a:r>
            <a:r>
              <a:rPr lang="en-US" sz="2000" dirty="0"/>
              <a:t>– Network Address Translation 64 (NAT64) allows IPv6-enabled devices to communicate with IPv4-enabled devices using a translation technique similar to NAT for IPv4</a:t>
            </a:r>
            <a:r>
              <a:rPr lang="en-US" sz="2000" b="1" dirty="0">
                <a:solidFill>
                  <a:srgbClr val="FF0000"/>
                </a:solidFill>
              </a:rPr>
              <a:t>. An IPv6 packet is translated to an IPv4 packet </a:t>
            </a:r>
            <a:r>
              <a:rPr lang="en-US" sz="2000" dirty="0"/>
              <a:t>and vice versa.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32686C-3635-B14D-B430-5B6BF47F2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095" y="554877"/>
            <a:ext cx="4584528" cy="2700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1F7749-B58E-E041-AB98-37EF8D183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240" y="3518452"/>
            <a:ext cx="4660237" cy="3146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4623F0-444D-6640-B822-9E927D58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266" y="231016"/>
            <a:ext cx="4214402" cy="334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5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2" y="174168"/>
            <a:ext cx="10969320" cy="65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7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97" y="203196"/>
            <a:ext cx="8911687" cy="1280890"/>
          </a:xfrm>
        </p:spPr>
        <p:txBody>
          <a:bodyPr/>
          <a:lstStyle/>
          <a:p>
            <a:r>
              <a:rPr lang="en-US" dirty="0"/>
              <a:t>Address formats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930" y="843641"/>
            <a:ext cx="9205635" cy="590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0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5BE5-F1C8-9F43-8A9B-D6751BAA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733" y="624110"/>
            <a:ext cx="9658879" cy="1280890"/>
          </a:xfrm>
        </p:spPr>
        <p:txBody>
          <a:bodyPr>
            <a:normAutofit/>
          </a:bodyPr>
          <a:lstStyle/>
          <a:p>
            <a:r>
              <a:rPr lang="en-US" dirty="0"/>
              <a:t>IPv6 Address - Rule 1 (Omitting Leading 0s)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5559-E977-F44A-8F9A-EF826FF44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733" y="2133600"/>
            <a:ext cx="9658879" cy="3777622"/>
          </a:xfrm>
        </p:spPr>
        <p:txBody>
          <a:bodyPr/>
          <a:lstStyle/>
          <a:p>
            <a:r>
              <a:rPr lang="en-US" dirty="0"/>
              <a:t>The first rule to help reduce the notation of IPv6 addresses is any leading 0s (zeros) in any 16-bit section or </a:t>
            </a:r>
            <a:r>
              <a:rPr lang="en-US" dirty="0" err="1"/>
              <a:t>hextet</a:t>
            </a:r>
            <a:r>
              <a:rPr lang="en-US" dirty="0"/>
              <a:t> can be omitted </a:t>
            </a:r>
          </a:p>
          <a:p>
            <a:pPr lvl="1"/>
            <a:r>
              <a:rPr lang="en-US" dirty="0"/>
              <a:t>01AB can be represented as 1AB </a:t>
            </a:r>
          </a:p>
          <a:p>
            <a:pPr lvl="1"/>
            <a:r>
              <a:rPr lang="en-US" dirty="0"/>
              <a:t>09F0 can be represented as 9F0 </a:t>
            </a:r>
          </a:p>
          <a:p>
            <a:pPr lvl="1"/>
            <a:r>
              <a:rPr lang="en-US" dirty="0"/>
              <a:t>0A00 can be represented as A00 </a:t>
            </a:r>
          </a:p>
          <a:p>
            <a:pPr lvl="1"/>
            <a:r>
              <a:rPr lang="en-US" dirty="0"/>
              <a:t>00AB can be represented as AB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7B05F-4590-5849-A6B8-C8B5B6A6C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19" y="4520979"/>
            <a:ext cx="10048239" cy="1303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F90EB-65AC-0E45-A7D9-6EFAEDD5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79" y="4618788"/>
            <a:ext cx="10109607" cy="1349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396602-5594-BD48-AFCE-0FE8AFEB3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280" y="4806889"/>
            <a:ext cx="10140288" cy="1257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05C246-FBC6-2144-90A6-468A2FE61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380" y="4880689"/>
            <a:ext cx="10048244" cy="14420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FD8119-8492-C649-BF56-7C5FCB665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1030" y="5081488"/>
            <a:ext cx="10063582" cy="131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1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6954-9395-F246-9D17-8919CBA1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624110"/>
            <a:ext cx="10295467" cy="1280890"/>
          </a:xfrm>
        </p:spPr>
        <p:txBody>
          <a:bodyPr>
            <a:normAutofit/>
          </a:bodyPr>
          <a:lstStyle/>
          <a:p>
            <a:r>
              <a:rPr lang="en-US" dirty="0"/>
              <a:t>IPv6 Address -Rule 2 (Omitting All 0 Segments)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82AB-66EA-3B40-96FB-01BDE847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1" y="2133600"/>
            <a:ext cx="9929812" cy="3777622"/>
          </a:xfrm>
        </p:spPr>
        <p:txBody>
          <a:bodyPr/>
          <a:lstStyle/>
          <a:p>
            <a:r>
              <a:rPr lang="en-US" dirty="0"/>
              <a:t> A double colon (::) can replace any single, contiguous string of one or more 16-bit segments (</a:t>
            </a:r>
            <a:r>
              <a:rPr lang="en-US" dirty="0" err="1"/>
              <a:t>hextets</a:t>
            </a:r>
            <a:r>
              <a:rPr lang="en-US" dirty="0"/>
              <a:t>) consisting of all 0’s </a:t>
            </a:r>
          </a:p>
          <a:p>
            <a:r>
              <a:rPr lang="en-US" dirty="0"/>
              <a:t>Double colon (::) can only be used </a:t>
            </a:r>
            <a:r>
              <a:rPr lang="en-US" b="1" dirty="0"/>
              <a:t>once </a:t>
            </a:r>
            <a:r>
              <a:rPr lang="en-US" dirty="0"/>
              <a:t>within an address otherwise the address will be ambiguous </a:t>
            </a:r>
          </a:p>
          <a:p>
            <a:r>
              <a:rPr lang="en-US" dirty="0"/>
              <a:t>Known as the compressed format </a:t>
            </a:r>
          </a:p>
          <a:p>
            <a:pPr lvl="1"/>
            <a:r>
              <a:rPr lang="en-US" dirty="0"/>
              <a:t>2001:0DB8::ABCD:0000:0000:1234</a:t>
            </a:r>
          </a:p>
          <a:p>
            <a:pPr lvl="1"/>
            <a:r>
              <a:rPr lang="en-US" dirty="0"/>
              <a:t>2001:0DB8::ABCD:0000:0000:0000:1234</a:t>
            </a:r>
          </a:p>
          <a:p>
            <a:pPr lvl="1"/>
            <a:r>
              <a:rPr lang="en-US" dirty="0"/>
              <a:t>2001:0DB8:0000:ABCD::1234</a:t>
            </a:r>
          </a:p>
          <a:p>
            <a:pPr lvl="1"/>
            <a:r>
              <a:rPr lang="en-US" dirty="0"/>
              <a:t>2001:0DB8:0000:0000:ABCD::1234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A20DB-8716-384C-8BE8-FCF96B276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94" y="2686901"/>
            <a:ext cx="9671773" cy="1814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ED77D-C15E-9647-832E-C08CD01AE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894" y="2811501"/>
            <a:ext cx="9613245" cy="187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E1C083-497E-9745-95F8-8CCF1507A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945" y="3012301"/>
            <a:ext cx="9569350" cy="1755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1ECF9A-DE12-6D4D-ADB3-AC3F00C79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573" y="2638155"/>
            <a:ext cx="9671773" cy="41262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164034-56D6-3047-83F2-8A33F4B85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917" y="3409868"/>
            <a:ext cx="9569350" cy="17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{4A1C2B7F-8098-5F4A-9B4B-9D11427DB956}tf10001069</Template>
  <TotalTime>1897</TotalTime>
  <Words>776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Bodoni MT Black</vt:lpstr>
      <vt:lpstr>Century Gothic</vt:lpstr>
      <vt:lpstr>Wingdings 3</vt:lpstr>
      <vt:lpstr>Wisp</vt:lpstr>
      <vt:lpstr>IPv6 Addressing </vt:lpstr>
      <vt:lpstr>Why IPv6</vt:lpstr>
      <vt:lpstr>Why IPv6</vt:lpstr>
      <vt:lpstr>How it looks like </vt:lpstr>
      <vt:lpstr>IPv4 and IPv6 Coexistence</vt:lpstr>
      <vt:lpstr>PowerPoint Presentation</vt:lpstr>
      <vt:lpstr>Address formats</vt:lpstr>
      <vt:lpstr>IPv6 Address - Rule 1 (Omitting Leading 0s)</vt:lpstr>
      <vt:lpstr>IPv6 Address -Rule 2 (Omitting All 0 Segments)</vt:lpstr>
      <vt:lpstr>IPv6 Address Types </vt:lpstr>
      <vt:lpstr>IPv6 Unicast Addresses</vt:lpstr>
      <vt:lpstr>Host Configuration</vt:lpstr>
      <vt:lpstr>Dynamic Configuration - SLAAC </vt:lpstr>
      <vt:lpstr>EUI-64 Process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 Addressing</dc:title>
  <dc:creator>Sajith Perera</dc:creator>
  <cp:lastModifiedBy>Dhammika De Silva</cp:lastModifiedBy>
  <cp:revision>22</cp:revision>
  <dcterms:created xsi:type="dcterms:W3CDTF">2018-07-11T04:59:40Z</dcterms:created>
  <dcterms:modified xsi:type="dcterms:W3CDTF">2021-02-24T07:27:40Z</dcterms:modified>
</cp:coreProperties>
</file>