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7" r:id="rId3"/>
    <p:sldMasterId id="2147483709" r:id="rId4"/>
    <p:sldMasterId id="2147483721" r:id="rId5"/>
  </p:sldMasterIdLst>
  <p:notesMasterIdLst>
    <p:notesMasterId r:id="rId40"/>
  </p:notesMasterIdLst>
  <p:sldIdLst>
    <p:sldId id="319" r:id="rId6"/>
    <p:sldId id="320" r:id="rId7"/>
    <p:sldId id="321" r:id="rId8"/>
    <p:sldId id="323" r:id="rId9"/>
    <p:sldId id="324" r:id="rId10"/>
    <p:sldId id="325" r:id="rId11"/>
    <p:sldId id="261" r:id="rId12"/>
    <p:sldId id="262" r:id="rId13"/>
    <p:sldId id="257" r:id="rId14"/>
    <p:sldId id="264" r:id="rId15"/>
    <p:sldId id="265" r:id="rId16"/>
    <p:sldId id="267" r:id="rId17"/>
    <p:sldId id="269" r:id="rId18"/>
    <p:sldId id="271" r:id="rId19"/>
    <p:sldId id="272" r:id="rId20"/>
    <p:sldId id="273" r:id="rId21"/>
    <p:sldId id="274" r:id="rId22"/>
    <p:sldId id="328" r:id="rId23"/>
    <p:sldId id="329" r:id="rId24"/>
    <p:sldId id="330" r:id="rId25"/>
    <p:sldId id="275" r:id="rId26"/>
    <p:sldId id="276" r:id="rId27"/>
    <p:sldId id="277" r:id="rId28"/>
    <p:sldId id="286" r:id="rId29"/>
    <p:sldId id="287" r:id="rId30"/>
    <p:sldId id="288" r:id="rId31"/>
    <p:sldId id="289" r:id="rId32"/>
    <p:sldId id="327" r:id="rId33"/>
    <p:sldId id="290" r:id="rId34"/>
    <p:sldId id="291" r:id="rId35"/>
    <p:sldId id="292" r:id="rId36"/>
    <p:sldId id="293" r:id="rId37"/>
    <p:sldId id="294" r:id="rId38"/>
    <p:sldId id="32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85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69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5BB0A-1CE7-476A-9EFC-97483FC3A26D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292B-1FF3-4D4A-BEC3-EF4BA6519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4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72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DE69E9-3F6F-D847-AFFD-1CD638F76BAC}" type="slidenum">
              <a:rPr lang="en-AU"/>
              <a:pPr>
                <a:defRPr/>
              </a:pPr>
              <a:t>23</a:t>
            </a:fld>
            <a:endParaRPr lang="en-AU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235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2F156B-559E-CE41-9313-104F4F3AA700}" type="slidenum">
              <a:rPr lang="en-AU"/>
              <a:pPr>
                <a:defRPr/>
              </a:pPr>
              <a:t>24</a:t>
            </a:fld>
            <a:endParaRPr lang="en-AU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30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A1D804-54C1-FB42-A5A7-4001E5BC55DC}" type="slidenum">
              <a:rPr lang="en-AU"/>
              <a:pPr>
                <a:defRPr/>
              </a:pPr>
              <a:t>25</a:t>
            </a:fld>
            <a:endParaRPr lang="en-AU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883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D4C5B-0A94-9046-8BBF-2845D224B412}" type="slidenum">
              <a:rPr lang="en-AU"/>
              <a:pPr>
                <a:defRPr/>
              </a:pPr>
              <a:t>26</a:t>
            </a:fld>
            <a:endParaRPr lang="en-AU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858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4FC290-6328-6946-BA25-D0FA29CC6620}" type="slidenum">
              <a:rPr lang="en-AU"/>
              <a:pPr>
                <a:defRPr/>
              </a:pPr>
              <a:t>27</a:t>
            </a:fld>
            <a:endParaRPr lang="en-AU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452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6C438-F8EF-4C41-A7B6-5E2EFD258BE3}" type="slidenum">
              <a:rPr lang="en-AU"/>
              <a:pPr>
                <a:defRPr/>
              </a:pPr>
              <a:t>29</a:t>
            </a:fld>
            <a:endParaRPr lang="en-AU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880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3F2495-5502-B343-BAFE-9415465CAFAB}" type="slidenum">
              <a:rPr lang="en-AU"/>
              <a:pPr>
                <a:defRPr/>
              </a:pPr>
              <a:t>30</a:t>
            </a:fld>
            <a:endParaRPr lang="en-AU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052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615D0A-EC5F-0946-8413-744AB1882A6E}" type="slidenum">
              <a:rPr lang="en-AU"/>
              <a:pPr>
                <a:defRPr/>
              </a:pPr>
              <a:t>31</a:t>
            </a:fld>
            <a:endParaRPr lang="en-AU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155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29FC67-A5F9-A049-8AEA-88C14ACB18E1}" type="slidenum">
              <a:rPr lang="en-AU"/>
              <a:pPr>
                <a:defRPr/>
              </a:pPr>
              <a:t>32</a:t>
            </a:fld>
            <a:endParaRPr lang="en-AU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68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D15895-7559-AA48-8DEB-C645D096BE8F}" type="slidenum">
              <a:rPr lang="en-AU"/>
              <a:pPr>
                <a:defRPr/>
              </a:pPr>
              <a:t>33</a:t>
            </a:fld>
            <a:endParaRPr lang="en-AU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41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1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B45718-3B75-A447-A7DB-100ABC5273FE}" type="slidenum">
              <a:rPr lang="en-AU"/>
              <a:pPr>
                <a:defRPr/>
              </a:pPr>
              <a:t>13</a:t>
            </a:fld>
            <a:endParaRPr lang="en-AU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78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3FB456-FA46-2749-9CD0-75420E5679C8}" type="slidenum">
              <a:rPr lang="en-AU"/>
              <a:pPr>
                <a:defRPr/>
              </a:pPr>
              <a:t>14</a:t>
            </a:fld>
            <a:endParaRPr lang="en-AU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17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3FB456-FA46-2749-9CD0-75420E5679C8}" type="slidenum">
              <a:rPr lang="en-AU"/>
              <a:pPr>
                <a:defRPr/>
              </a:pPr>
              <a:t>15</a:t>
            </a:fld>
            <a:endParaRPr lang="en-AU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04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2ADF5D-5AAC-7848-A7F3-D146F7B71ECA}" type="slidenum">
              <a:rPr lang="en-AU"/>
              <a:pPr>
                <a:defRPr/>
              </a:pPr>
              <a:t>16</a:t>
            </a:fld>
            <a:endParaRPr lang="en-AU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90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2ADF5D-5AAC-7848-A7F3-D146F7B71ECA}" type="slidenum">
              <a:rPr lang="en-AU"/>
              <a:pPr>
                <a:defRPr/>
              </a:pPr>
              <a:t>17</a:t>
            </a:fld>
            <a:endParaRPr lang="en-AU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36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2ADF5D-5AAC-7848-A7F3-D146F7B71ECA}" type="slidenum">
              <a:rPr lang="en-AU"/>
              <a:pPr>
                <a:defRPr/>
              </a:pPr>
              <a:t>21</a:t>
            </a:fld>
            <a:endParaRPr lang="en-AU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07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0B6398-3BF7-E64A-A46C-0681BC8F548B}" type="slidenum">
              <a:rPr lang="en-AU"/>
              <a:pPr>
                <a:defRPr/>
              </a:pPr>
              <a:t>22</a:t>
            </a:fld>
            <a:endParaRPr lang="en-AU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28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EEF7828-B2C2-6249-ACC8-7F26D026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30D9-F92B-4783-BA8B-0186970236E5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DA9DA1-CE52-8443-B8D6-E23FE3EF4E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A6374280-EE02-3945-8F18-DCD500B9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939BDE5-D244-FF40-80F2-B60858EDCF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6679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30D9-F92B-4783-BA8B-0186970236E5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06E4-0D4A-4BC0-8EB3-8966C3EF20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1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30D9-F92B-4783-BA8B-0186970236E5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06E4-0D4A-4BC0-8EB3-8966C3EF20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09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30D9-F92B-4783-BA8B-0186970236E5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06E4-0D4A-4BC0-8EB3-8966C3EF20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241D156-A2A4-AA41-8F24-6F29CD9140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1D8E5F-8265-9840-9341-6C27A5EEB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AFEC7928-F94D-C141-9599-44AA58DCD2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A55C290-0B7A-CD49-8ED4-25631D938F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43881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4671-2548-9B4A-BC90-1ABE6275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69FD-E7A8-A74A-A927-2163C5DE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0C97-F2BE-1F46-8DF3-8613C7F2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5D1BA-4427-5F48-BCA8-775A2EAA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A457-CD19-7E42-BCE7-19B42ECF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09531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8224-E7F2-D948-A75F-27BE7602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3274C-2B21-0E4A-A8E9-C4D4E96E6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E7795-320A-AC41-9319-FA00A973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24889-94C4-FE4A-9EBD-FA34D044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BF730-9B59-8B4F-B1CD-A90E43E4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87332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1C7E-F47F-A740-8161-500BA0D2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DE7F3-B809-3045-901F-BB3700330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977B-1B4C-1849-A510-DDB31D1A9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E30D-E1F2-764A-9FF3-4DDFE8D0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37FC9-FF28-704F-8F73-3DCC0304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39922-8FF3-334D-8AC6-167CC3AB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25667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440F-30BD-EC47-8F28-28E35C0C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DA827-0A00-0648-B3C1-5EB6984BE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53E0A-ADA9-D640-8D2A-C335F0671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B8E11-FD7A-4B4D-8CC4-981C10EC3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37FC6-D39A-6640-BEFD-A3934C1D6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8863D-C098-2A48-85BA-53A743E6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E1737-7D3B-AC4D-B2DE-7CAB5F1F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C1A37-0D4F-1E44-AB54-2A9C08D7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5377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0CF2-4FE2-0C4E-AEC9-EB428EBA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89262-86FD-7942-AE17-870A1596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D7CE8-E9C6-394E-9DAE-F509FDB9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AA6A5-D0FA-D541-A385-0FA4D8DE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12004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41372-4AA9-3441-B767-BA047677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336D2-6CA7-5E40-BEA6-53E1620E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F1234-6AFD-AA4B-B051-5E11EF9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78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30D9-F92B-4783-BA8B-0186970236E5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06E4-0D4A-4BC0-8EB3-8966C3EF20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306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361E-BD52-844C-8A6A-E222CA60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F224-5B8F-DB4D-81C2-5F1D81FE3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F5B4C-BF1F-734B-BC03-36188B6CA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B5693-0A12-1148-B9BA-7B0E67A4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2E3EC-0501-DA47-9535-DE116BB8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B25EA-A6C9-354B-8B1D-1EEAC246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89182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0641-E214-4E42-B539-42FF88BF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43784-F0EF-6F42-B7A0-9379BC227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D639B-E1B6-AD43-9162-E3F15504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6F307-58F8-994F-98FB-536A4E05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646F2-FC06-4C49-B044-3A96AD88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1C94D-A47C-FE48-BD38-11973AF9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34568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7E0F-1F1B-A847-8BEA-0716D072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535DE-2758-BE47-87AA-DA04AB40B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0FD5-1ECF-064E-B6B3-F6EC4674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3543A-6C83-194B-8589-B5C624CE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D9C0-70AE-A44A-8305-6C32BDB1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9981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C077D-2EDB-BC42-B959-CEA813812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515B0-AD48-6E41-AC9E-DEC15DB56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8E1C-5EA0-3D4A-B64B-FD9A0F2E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C8324-3C92-E941-B869-105EBE24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F6284-20B3-0840-8AEA-87581B17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9073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24D18CF-89A3-BF48-A490-7D1906AD74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6E61CA8-E35C-2448-901A-D4F36D2012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F6304E1-D957-4548-8D94-C8F685FDBE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949BD21-1F58-F74D-9D98-21A3ADDDC7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8802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5DFE-D4AA-884A-B0AF-90911913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78A9-BE45-8147-A585-E8BF901F4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D910-A7F2-3C4F-942D-96EC31BD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81F6-89F5-094B-B16A-B100DF46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7FA00-28C6-BA47-9BCA-7602B6A4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637147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8632-3FF1-114F-89D8-26506CF7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DBC5B-0688-4245-914D-57EEBBBCA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0DCD3-0138-984B-9BCF-6A74A20B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250C-F25C-8346-9557-E4D2F5B1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146A-B9E0-2445-8288-0E18F947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67796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2DBE-F99A-AC47-AC4D-FD4FF285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C7D9-6025-3D48-B9EF-8468F88C9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C8ECB-A5E1-6846-B4E5-6725A1E59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030B0-F053-F540-A7D4-08C5A3FF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28EE3-05A7-C746-A06A-68E7C599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372DA-7F41-3B43-AAD3-06278222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488027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CD59-2B2F-6342-84CC-CDBFBF00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6C3F1-A786-B74F-87EE-CCD26105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797CC-B575-114C-AC86-C67B45A16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AE595-D8FB-8848-A7E1-4324FAE22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88016-0A86-5B47-B42F-A3FCBEAF9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D908D-C1E4-7D48-ABB0-FD884D88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DCA8C-250C-4E4C-BB6E-24A1E107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10730-617D-044F-9490-2AD97541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3157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C8B4-28B8-7041-BEB1-52BD3610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B3380-E09E-3C43-9A92-E6EB0B3D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4D097-9D59-9C4B-BD9A-0A0E9785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D3078-4BD3-854C-BA6D-351397A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8513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30D9-F92B-4783-BA8B-0186970236E5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06E4-0D4A-4BC0-8EB3-8966C3EF20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50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3292B-95FC-A54C-9E21-7CA64D61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27E7C-3225-5F43-948B-76F37A8F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6F8A8-3F94-954F-BD63-8F423C03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128146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1035-7105-3F46-B23E-61880CF3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8537-2308-084C-85CA-D1F5990B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C8F6B-0EB7-EF42-B6FC-DED9B2D7D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35400-3E45-6E4C-ACDA-7B27CF3E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63210-D575-3D45-AF1D-8B81BF97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18E9-72B9-5447-BBC9-A7B58B6B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089825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AE6D-A7C6-864C-A0E6-98D87046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753E8-2A7F-BA43-B4B3-415AB2E9C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EA259-B848-884C-9F89-9D13CB352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63B9E-0D38-434D-A026-41C9B601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3B9E2-8D80-7742-9888-1EC7509D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B6CA9-994F-1245-9771-E23FDCA9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333554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9689-1C00-884F-82C8-067B59B4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29053-FF3C-FF48-AEE9-7FA009A38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0541-2512-D84F-AD2C-DA512A9E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571CD-CC46-FA4F-897E-4535749F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40A0A-EA86-7442-BE2F-385D1E22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463680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5A014-6951-BE44-8A86-DAA0F07B7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BB579-260D-AB49-9B80-1A21613D3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DAA9-5C47-284E-9934-5E8E122B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7007-A1FA-1D4F-8D2E-DC92C17B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64ABA-6D4C-764D-8FDA-62C57A76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282292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129F7F3-9F03-6745-82D9-1C58E2ED7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EB73741-F5ED-864D-931A-858A844D73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1CA3039-84A1-C946-A5F7-5CBD9EE424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4264AD4-A097-5B4B-98C9-A1C1BF02FC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391041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BA11-1A32-C54B-9309-C6FC3DF5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CA5A-D390-484A-A55D-EBAE9C16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A0CE0-255B-9D48-9895-1DBBF8FB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00B41-8B4D-3641-A6E2-4EAEEDAC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0300A-5925-B849-9D04-6ACF5173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659065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10CD-5FF6-D644-8F75-3C6E0F56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A6A57-A120-F94D-8EA3-EA3D8641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1499-307A-7643-ADE6-D298E00C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30D1-7714-374F-BC33-73B2A620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E1605-2E39-8141-97F7-8C650BA2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224658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3FCB-D002-214D-B46A-827BC002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8CA7-1D76-6E4F-87EA-6BDB547CC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8C7E8-E7DE-D34B-BA57-8BD8A6E94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26544-4FE6-B44F-A69D-7A923256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9E1D6-3EEE-B84B-8130-05675423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D2B60-A597-0942-BB72-AC0130F4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246226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9156-7ED5-6F41-97D9-1B475000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87EFE-7F1F-5041-AE5E-693F96ABB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5EA84-F4FA-4E4D-852B-D0A78283B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3292-D36A-5A45-B6AF-B1ACAFB24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B6209-A769-6240-9DC9-34223F043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0CFE5-EF40-C04C-A4DD-83D33920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DC4E6-AD1E-4F43-BC6C-2FF050C6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8BF98-4A8B-9D45-BC3D-148F8219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2148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30D9-F92B-4783-BA8B-0186970236E5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06E4-0D4A-4BC0-8EB3-8966C3EF20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51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01A1-9589-2B40-9187-92DC38536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B0B05-C27C-7640-8ABE-679BF30C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8BC55-A0B6-9049-AF6D-5C21E194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D89E6-B899-8A41-99BC-FE0CBF25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978176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1877D-7DAA-A24D-9830-DA354FB5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F4227-3C44-644C-98C2-6091B0D9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BC5F-BACA-B445-ADDB-B88691DE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513497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82E9-373E-1B42-B3E5-DED5A09B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C892-7991-DB4A-9FCB-6BEC76DF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D14E8-9C9F-3C45-8ED5-01DA001F0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0D87D-73D0-E24D-B666-C32B866F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C982A-56C6-6C4B-9164-37536622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55C7F-5748-A947-9451-D18E491C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914214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E9F9-3F5C-5F4A-AB69-E3FDCC70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7E557-0685-DE49-A6F7-FAF3135D1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58FE6-9CAD-854A-B539-D16466D0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5E515-7DAA-E648-BD3E-E4FEE608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0FF43-7001-1845-ABEA-41845D2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57134-E5FE-A54C-9B90-EA4CBFA2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17632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99E8-36B5-0949-8513-689C34F5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ABE95-8117-C043-8DB8-E267B453A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E56E-ECDE-A644-96DE-56082F59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3A234-4F81-A841-B3AF-33C41FFF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A6CA2-D71B-C04F-8425-17588281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355910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B5A0C-AF3E-DD4A-9869-9D0CB4AA8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4FB47-CB7D-D541-AADE-0A562EAAB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7B44-9C32-5040-9951-6284080F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8170D-7439-1C4C-B41A-F911F36F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9A723-3CA4-C843-9091-FB60545B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136557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E6D7474-90FC-2843-A6C6-7EC64A4399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F2137A8-B7A9-2A46-AC45-4250534E91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C908751-67EF-B24F-9891-A9E6E40477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8097590-88B5-144D-AFF3-0A7EEBB731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620340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2487-9088-DE47-98DB-6EAF6830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4E3A-DC25-E64A-888C-94941F13A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14187-3913-374E-AEAF-80AA66EC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4E1D9-21DE-9141-9208-3C74FF80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364CB-CA1E-5244-A1D2-083E4C3E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176514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F076-D2AB-2943-AF9A-72D3F807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F7BF9-0A61-FF4F-8395-027DE0E1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C7C4D-D285-9A4B-8BB5-37386095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6127-0EA6-214A-B083-D35F0E93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E0EDF-60E5-5D4D-9636-81771790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5486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3584-DBD9-744B-8E72-102A4829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AA3D-4A15-E34C-8AF7-1009883AB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36B84-F8B1-F84F-BF1F-6272CA329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513C1-A08B-2F44-8DA7-121F90D4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44FEE-4967-624A-9F10-4D7B7D28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9A911-0630-4544-BC4F-184673FF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0715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30D9-F92B-4783-BA8B-0186970236E5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06E4-0D4A-4BC0-8EB3-8966C3EF20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704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0E63-D2DB-5D47-878D-DDAFFC9B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EB6B-B92B-CC49-8718-2EE2EEC1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5D6C4-21DD-DD4F-B969-021619D97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4CCE0-F6C0-C14E-942C-C53C6113F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EE15A-649F-F841-861A-E96BFED1A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5F3CB-0847-A149-B2D3-F83591B3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C7ECC-B6CB-2E4D-A93D-44C1F6F4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921A9-D953-1441-89E0-852D67E2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030919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5A48-96BB-C249-92DA-6D671E6A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95BC2-7F4F-A74F-8B65-D090BFF7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41E8C-783A-3842-BA95-91CFE50A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57E49-737A-774F-BEED-4D74F350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255996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E19AB-93A9-CB4F-A97D-C6D0E4C5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93FA0-71C8-3749-A2F2-ECC7B4B2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EE156-6187-6141-BD3E-DA6E1C3A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631480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1BC4-F8C9-5947-940B-1390E37F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7F54-094F-B143-83C5-95C52D9A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066C6-C25C-984E-A0DD-D5415E514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0D5CD-069C-1948-8349-80619053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A0036-3325-A94F-85AA-183519D7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C2FD6-A57A-A249-8976-340497AE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686688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09B5-A5B5-A14A-9542-024E78DD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06178-F035-6845-97F1-5BE5570EB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9A715-7EC3-FB42-9E17-B990CE9D9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79DB0-B002-9645-AC57-C3D14739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3AAF8-51B9-5C45-B2CD-732A4D78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62CF3-0416-BF4C-AA63-4B8A7263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599667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ADB3-2C61-564D-997C-1DA70B29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F8161-6881-D741-89D9-C165F33EE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D1751-1B65-1F49-A8C2-325477A8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FCD24-4D35-674F-8BF1-400416E7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FF32-CD5B-FF41-9C75-89644CC9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949326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3B775-5606-8445-B5C6-D71237AC3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F18FC-BDED-8C40-9D95-42AC24805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FA7EB-3179-0548-99F6-45FFD523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1DB21-8761-1A49-86D0-64300BFB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24DBE-D2F1-5E4D-A1D3-D403F04B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4944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30D9-F92B-4783-BA8B-0186970236E5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06E4-0D4A-4BC0-8EB3-8966C3EF20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8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30D9-F92B-4783-BA8B-0186970236E5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06E4-0D4A-4BC0-8EB3-8966C3EF20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2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30D9-F92B-4783-BA8B-0186970236E5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06E4-0D4A-4BC0-8EB3-8966C3EF20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30D9-F92B-4783-BA8B-0186970236E5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06E4-0D4A-4BC0-8EB3-8966C3EF20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5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hoto, table, person, monitor&#10;&#10;Description automatically generated">
            <a:extLst>
              <a:ext uri="{FF2B5EF4-FFF2-40B4-BE49-F238E27FC236}">
                <a16:creationId xmlns:a16="http://schemas.microsoft.com/office/drawing/2014/main" id="{B74E64AB-3617-6444-977E-451665F3AA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930D9-F92B-4783-BA8B-0186970236E5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406E4-0D4A-4BC0-8EB3-8966C3EF2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9207C1-EF3A-474B-9260-57BDCDAABA5F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IT2060 |OSSA | Lecture 01 | Samantha Rajapaksha</a:t>
            </a:r>
          </a:p>
        </p:txBody>
      </p:sp>
    </p:spTree>
    <p:extLst>
      <p:ext uri="{BB962C8B-B14F-4D97-AF65-F5344CB8AC3E}">
        <p14:creationId xmlns:p14="http://schemas.microsoft.com/office/powerpoint/2010/main" val="383772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E16D633-DACB-C846-BDA7-A364E505FA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95381-8FBB-074E-85C0-EC0EE065C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D59B-C6C2-C84A-A9B5-AB286FEC8FEA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468D55-7135-BC4F-B4E1-521E101CC930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EEDC7D24-32C7-4B48-9F10-434887CD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26083DB-7BD6-3E47-B765-25CEE4F6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DBD57C8-B4C6-3C42-B6F4-C955BD6C8A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AD40-79E3-9A4C-A0B7-F3988464D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BACE-BCC1-184F-A700-DFA15150D1CF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9F6B-E24B-774B-9985-5552F8469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8542-B565-C84C-A36F-281CEF297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86BD2B-3DFA-E24B-97EC-B151268D4BE7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AFE1AAF-B956-2C44-8FEC-72B4E552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53E3D6-10BE-B648-833C-3BF1365C4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86F86B0-CCE5-C247-8C3E-609758EDD3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3B6E8-2F8C-BD44-8621-09962AFC7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E6BC-1CF3-D548-872D-25FC8E072151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A8008-CB95-3B4A-A2A6-E3FFA6232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9DA9-A326-0744-B496-956389595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7D14D5-B266-324D-813B-7D2146A87BE8}"/>
              </a:ext>
            </a:extLst>
          </p:cNvPr>
          <p:cNvSpPr/>
          <p:nvPr/>
        </p:nvSpPr>
        <p:spPr>
          <a:xfrm>
            <a:off x="3438283" y="6489700"/>
            <a:ext cx="875371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BB38998-2073-AE42-9998-1D746B33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DE789EF-2F79-8949-A254-5D7CCF0B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8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FDF5791D-2785-FF4E-BB9F-BA95F7A785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2662D-6CBD-3E40-8908-73A2E1800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6062-965F-0D4F-9928-5BD13379ABC1}" type="datetimeFigureOut">
              <a:rPr lang="x-none" smtClean="0"/>
              <a:t>2/3/2022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A0E31-479D-AC42-8143-0F5CF079B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0FD9-7401-9440-955C-2CC29D60A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CBA682-B826-3E41-9370-D9CBAB4FDEDF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2C0FA02-C8CF-7F45-AE8B-B2EE204A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46E731A-CE3E-B047-95B9-5CD6C76C5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6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>
          <a:xfrm>
            <a:off x="1757364" y="1568138"/>
            <a:ext cx="9458324" cy="815352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Garamond" panose="02020404030301010803" pitchFamily="18" charset="0"/>
              </a:rPr>
              <a:t>IT2060/IE2061</a:t>
            </a:r>
          </a:p>
          <a:p>
            <a:pPr algn="ctr"/>
            <a:r>
              <a:rPr lang="en-US" sz="5400" b="1" dirty="0">
                <a:latin typeface="Garamond" panose="02020404030301010803" pitchFamily="18" charset="0"/>
              </a:rPr>
              <a:t>  </a:t>
            </a:r>
            <a:r>
              <a:rPr lang="en-US" sz="3600" b="1" dirty="0">
                <a:latin typeface="Garamond" panose="02020404030301010803" pitchFamily="18" charset="0"/>
              </a:rPr>
              <a:t>Operating Systems </a:t>
            </a:r>
            <a:r>
              <a:rPr lang="en-US" sz="2800" b="1" dirty="0">
                <a:latin typeface="Garamond" panose="02020404030301010803" pitchFamily="18" charset="0"/>
              </a:rPr>
              <a:t>and</a:t>
            </a:r>
            <a:r>
              <a:rPr lang="en-US" sz="3600" b="1" dirty="0">
                <a:latin typeface="Garamond" panose="02020404030301010803" pitchFamily="18" charset="0"/>
              </a:rPr>
              <a:t> System Administration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826112" y="3349967"/>
            <a:ext cx="7195151" cy="1991724"/>
          </a:xfrm>
        </p:spPr>
        <p:txBody>
          <a:bodyPr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Lecture 01 </a:t>
            </a:r>
          </a:p>
          <a:p>
            <a:pPr algn="ctr"/>
            <a:r>
              <a:rPr lang="en-US" b="1" dirty="0">
                <a:latin typeface="Garamond" panose="02020404030301010803" pitchFamily="18" charset="0"/>
              </a:rPr>
              <a:t>Introduction to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05345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11455" y="100865"/>
            <a:ext cx="10058400" cy="1450757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Purposes of OS: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Provide the environment for program execution and development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 Manage the resources (CPU, memory, IO devices, hard disk, files etc..)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 Provide the access controlling (username and password)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7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Types of OS</a:t>
            </a:r>
          </a:p>
        </p:txBody>
      </p:sp>
      <p:pic>
        <p:nvPicPr>
          <p:cNvPr id="2048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0776" y="2118813"/>
            <a:ext cx="7827963" cy="1157288"/>
          </a:xfrm>
          <a:noFill/>
        </p:spPr>
      </p:pic>
      <p:pic>
        <p:nvPicPr>
          <p:cNvPr id="20484" name="Picture 3" descr="අදාළ රූප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8" y="3481479"/>
            <a:ext cx="47434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23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3700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User Interface of the Operating System</a:t>
            </a:r>
          </a:p>
        </p:txBody>
      </p:sp>
      <p:pic>
        <p:nvPicPr>
          <p:cNvPr id="2253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2277269"/>
            <a:ext cx="6057900" cy="3590925"/>
          </a:xfrm>
          <a:noFill/>
        </p:spPr>
      </p:pic>
    </p:spTree>
    <p:extLst>
      <p:ext uri="{BB962C8B-B14F-4D97-AF65-F5344CB8AC3E}">
        <p14:creationId xmlns:p14="http://schemas.microsoft.com/office/powerpoint/2010/main" val="231675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425" y="886062"/>
            <a:ext cx="8610600" cy="519113"/>
          </a:xfrm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sz="2800" b="1" noProof="1">
                <a:solidFill>
                  <a:schemeClr val="tx1"/>
                </a:solidFill>
                <a:latin typeface="Times New Roman" charset="0"/>
              </a:rPr>
              <a:t>OS Components</a:t>
            </a:r>
            <a:endParaRPr lang="en-AU" sz="2800" b="1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1457325" y="2119313"/>
            <a:ext cx="7924800" cy="3505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</a:rPr>
              <a:t>Process Management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</a:rPr>
              <a:t>Main-memory management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</a:rPr>
              <a:t>Secondary-storage management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</a:rPr>
              <a:t>File Management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</a:rPr>
              <a:t>I/O System Management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</a:rPr>
              <a:t>Protection System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</a:rPr>
              <a:t>Networking (Distributed Systems) </a:t>
            </a:r>
            <a:endParaRPr lang="en-US" sz="2400" noProof="1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</a:rPr>
              <a:t>Command- interpreter System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7A144-F07E-4442-9F52-439AC6D33B51}" type="slidenum">
              <a:rPr lang="en-AU"/>
              <a:pPr>
                <a:defRPr/>
              </a:pPr>
              <a:t>13</a:t>
            </a:fld>
            <a:endParaRPr lang="en-AU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4648201" y="14478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8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49647" y="690809"/>
            <a:ext cx="11480800" cy="519113"/>
          </a:xfrm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sz="2800" b="1" noProof="1">
                <a:solidFill>
                  <a:schemeClr val="tx1"/>
                </a:solidFill>
                <a:latin typeface="Times New Roman" charset="0"/>
                <a:cs typeface="+mj-cs"/>
              </a:rPr>
              <a:t>OS Services</a:t>
            </a:r>
            <a:endParaRPr lang="en-AU" sz="2800" b="1" dirty="0">
              <a:solidFill>
                <a:schemeClr val="tx1"/>
              </a:solidFill>
              <a:latin typeface="Times New Roman" charset="0"/>
              <a:cs typeface="+mj-cs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892573" y="1429507"/>
            <a:ext cx="11480800" cy="5614988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spcAft>
                <a:spcPts val="600"/>
              </a:spcAft>
              <a:buFont typeface="Wingdings" charset="0"/>
              <a:buNone/>
              <a:defRPr/>
            </a:pPr>
            <a:r>
              <a:rPr sz="2000" b="1" noProof="1">
                <a:solidFill>
                  <a:schemeClr val="tx1"/>
                </a:solidFill>
                <a:latin typeface="Times New Roman" charset="0"/>
                <a:cs typeface="+mn-cs"/>
              </a:rPr>
              <a:t>For helping users:</a:t>
            </a:r>
          </a:p>
          <a:p>
            <a:pPr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AU" sz="1600" noProof="1">
                <a:solidFill>
                  <a:schemeClr val="tx1"/>
                </a:solidFill>
                <a:latin typeface="Times New Roman" charset="0"/>
                <a:cs typeface="+mn-cs"/>
              </a:rPr>
              <a:t>Provide user interface (UI)</a:t>
            </a: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AU" sz="1400" noProof="1">
                <a:solidFill>
                  <a:schemeClr val="tx1"/>
                </a:solidFill>
                <a:latin typeface="Times New Roman" charset="0"/>
                <a:cs typeface="+mn-cs"/>
              </a:rPr>
              <a:t>Command line interface – using text commands</a:t>
            </a: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AU" sz="1400" noProof="1">
                <a:solidFill>
                  <a:schemeClr val="tx1"/>
                </a:solidFill>
                <a:latin typeface="Times New Roman" charset="0"/>
                <a:cs typeface="+mn-cs"/>
              </a:rPr>
              <a:t>Batch interface – commands and their directives are put in a file</a:t>
            </a: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AU" sz="1400" noProof="1">
                <a:solidFill>
                  <a:schemeClr val="tx1"/>
                </a:solidFill>
                <a:latin typeface="Times New Roman" charset="0"/>
                <a:cs typeface="+mn-cs"/>
              </a:rPr>
              <a:t>Graphical user interface (GUI) – window system with pointing devices</a:t>
            </a:r>
          </a:p>
          <a:p>
            <a:pPr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1600" noProof="1">
                <a:solidFill>
                  <a:schemeClr val="tx1"/>
                </a:solidFill>
                <a:latin typeface="Times New Roman" charset="0"/>
                <a:cs typeface="+mn-cs"/>
              </a:rPr>
              <a:t>Provide environment for program execution.</a:t>
            </a:r>
            <a:endParaRPr lang="en-AU" sz="1600" dirty="0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1400" noProof="1">
                <a:solidFill>
                  <a:schemeClr val="tx1"/>
                </a:solidFill>
                <a:latin typeface="Times New Roman" charset="0"/>
              </a:rPr>
              <a:t>OS must load program and run it.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1400" noProof="1">
                <a:solidFill>
                  <a:schemeClr val="tx1"/>
                </a:solidFill>
                <a:latin typeface="Times New Roman" charset="0"/>
              </a:rPr>
              <a:t>Program must end normally or abnormally.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1600" noProof="1">
                <a:solidFill>
                  <a:schemeClr val="tx1"/>
                </a:solidFill>
                <a:latin typeface="Times New Roman" charset="0"/>
                <a:cs typeface="+mn-cs"/>
              </a:rPr>
              <a:t>Provide some means to do I/O</a:t>
            </a:r>
            <a:r>
              <a:rPr lang="en-AU" sz="1600" noProof="1">
                <a:solidFill>
                  <a:schemeClr val="tx1"/>
                </a:solidFill>
                <a:latin typeface="Times New Roman" charset="0"/>
                <a:cs typeface="+mn-cs"/>
              </a:rPr>
              <a:t> 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AU" sz="1400" noProof="1">
                <a:solidFill>
                  <a:schemeClr val="tx1"/>
                </a:solidFill>
                <a:latin typeface="Times New Roman" charset="0"/>
                <a:cs typeface="+mn-cs"/>
              </a:rPr>
              <a:t>u</a:t>
            </a:r>
            <a:r>
              <a:rPr sz="1400" noProof="1">
                <a:solidFill>
                  <a:schemeClr val="tx1"/>
                </a:solidFill>
                <a:latin typeface="Times New Roman" charset="0"/>
                <a:cs typeface="+mn-cs"/>
              </a:rPr>
              <a:t>ser programs cannot execute I/O operations directly. 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1600" noProof="1">
                <a:solidFill>
                  <a:schemeClr val="tx1"/>
                </a:solidFill>
                <a:latin typeface="Times New Roman" charset="0"/>
                <a:cs typeface="+mn-cs"/>
              </a:rPr>
              <a:t>Provide mechanism to do file-system manipulation.</a:t>
            </a:r>
            <a:endParaRPr lang="en-AU" sz="1600" dirty="0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1400" noProof="1">
                <a:solidFill>
                  <a:schemeClr val="tx1"/>
                </a:solidFill>
                <a:latin typeface="Times New Roman" charset="0"/>
              </a:rPr>
              <a:t>Capability to read, write, create, and delete files, directory trees etc.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1600" noProof="1">
                <a:solidFill>
                  <a:schemeClr val="tx1"/>
                </a:solidFill>
                <a:latin typeface="Times New Roman" charset="0"/>
                <a:cs typeface="+mn-cs"/>
              </a:rPr>
              <a:t>Provide mechanism for process communication.</a:t>
            </a:r>
            <a:endParaRPr lang="en-AU" sz="1600" dirty="0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1400" noProof="1">
                <a:solidFill>
                  <a:schemeClr val="tx1"/>
                </a:solidFill>
                <a:latin typeface="Times New Roman" charset="0"/>
              </a:rPr>
              <a:t>Exchange information between processes executing on the same computer or on different systems through a network. </a:t>
            </a: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1400" noProof="1">
                <a:solidFill>
                  <a:schemeClr val="tx1"/>
                </a:solidFill>
                <a:latin typeface="Times New Roman" charset="0"/>
              </a:rPr>
              <a:t>Implemented via shared memory or message passing.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1600" noProof="1">
                <a:solidFill>
                  <a:schemeClr val="tx1"/>
                </a:solidFill>
                <a:latin typeface="Times New Roman" charset="0"/>
                <a:cs typeface="+mn-cs"/>
              </a:rPr>
              <a:t>Detect errors and take appropriate actions to ensure correct and consistent computing.</a:t>
            </a: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1400" noProof="1">
                <a:solidFill>
                  <a:schemeClr val="tx1"/>
                </a:solidFill>
                <a:latin typeface="Times New Roman" charset="0"/>
              </a:rPr>
              <a:t>Detect errors in CPU and memory hardware, in I/O devices, or in user programs.</a:t>
            </a:r>
            <a:endParaRPr lang="en-AU" sz="1600" b="1" dirty="0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algn="just" eaLnBrk="1" hangingPunct="1">
              <a:spcBef>
                <a:spcPts val="0"/>
              </a:spcBef>
              <a:spcAft>
                <a:spcPts val="600"/>
              </a:spcAft>
              <a:buFont typeface="Wingdings" charset="0"/>
              <a:buNone/>
              <a:defRPr/>
            </a:pPr>
            <a:endParaRPr sz="1600" noProof="1">
              <a:solidFill>
                <a:schemeClr val="tx1"/>
              </a:solidFill>
              <a:latin typeface="Times New Roman" charset="0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8FB79-EB84-974F-A0F0-4C55D6F47DAE}" type="slidenum">
              <a:rPr lang="en-AU"/>
              <a:pPr>
                <a:defRPr/>
              </a:pPr>
              <a:t>14</a:t>
            </a:fld>
            <a:endParaRPr lang="en-AU"/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4165600" y="14478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3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854784"/>
            <a:ext cx="11480800" cy="519113"/>
          </a:xfrm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sz="2800" b="1" noProof="1">
                <a:solidFill>
                  <a:schemeClr val="tx1"/>
                </a:solidFill>
                <a:latin typeface="Times New Roman" charset="0"/>
                <a:cs typeface="+mj-cs"/>
              </a:rPr>
              <a:t>OS Services</a:t>
            </a:r>
            <a:endParaRPr lang="en-AU" sz="2800" b="1" dirty="0">
              <a:solidFill>
                <a:schemeClr val="tx1"/>
              </a:solidFill>
              <a:latin typeface="Times New Roman" charset="0"/>
              <a:cs typeface="+mj-cs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2150591"/>
            <a:ext cx="11480800" cy="5614988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spcAft>
                <a:spcPts val="600"/>
              </a:spcAft>
              <a:buFont typeface="Wingdings" charset="0"/>
              <a:buNone/>
              <a:defRPr/>
            </a:pPr>
            <a:r>
              <a:rPr sz="2000" b="1" noProof="1">
                <a:solidFill>
                  <a:schemeClr val="tx1"/>
                </a:solidFill>
                <a:latin typeface="Times New Roman" charset="0"/>
                <a:cs typeface="+mn-cs"/>
              </a:rPr>
              <a:t>For efficient operation:</a:t>
            </a:r>
            <a:endParaRPr lang="en-AU" sz="2000" b="1" dirty="0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1600" noProof="1">
                <a:solidFill>
                  <a:schemeClr val="tx1"/>
                </a:solidFill>
                <a:latin typeface="Times New Roman" charset="0"/>
                <a:cs typeface="+mn-cs"/>
              </a:rPr>
              <a:t>Resource allocation </a:t>
            </a:r>
            <a:endParaRPr lang="en-AU" sz="1600" dirty="0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AU" sz="1400" dirty="0">
                <a:solidFill>
                  <a:schemeClr val="tx1"/>
                </a:solidFill>
                <a:latin typeface="Times New Roman" charset="0"/>
              </a:rPr>
              <a:t>A</a:t>
            </a:r>
            <a:r>
              <a:rPr sz="1400" noProof="1">
                <a:solidFill>
                  <a:schemeClr val="tx1"/>
                </a:solidFill>
                <a:latin typeface="Times New Roman" charset="0"/>
              </a:rPr>
              <a:t>llocating resources to multiple users or multiple jobs running at the same time (CPU scheduling, etc.).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1600" noProof="1">
                <a:solidFill>
                  <a:schemeClr val="tx1"/>
                </a:solidFill>
                <a:latin typeface="Times New Roman" charset="0"/>
                <a:cs typeface="+mn-cs"/>
              </a:rPr>
              <a:t>Accounting </a:t>
            </a:r>
            <a:endParaRPr lang="en-AU" sz="1600" dirty="0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AU" sz="1400" dirty="0">
                <a:solidFill>
                  <a:schemeClr val="tx1"/>
                </a:solidFill>
                <a:latin typeface="Times New Roman" charset="0"/>
              </a:rPr>
              <a:t>K</a:t>
            </a:r>
            <a:r>
              <a:rPr sz="1400" noProof="1">
                <a:solidFill>
                  <a:schemeClr val="tx1"/>
                </a:solidFill>
                <a:latin typeface="Times New Roman" charset="0"/>
              </a:rPr>
              <a:t>eep track of and record which users use how much and what kinds of computer resources for account billing or for accumulating usage statistics 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1600" noProof="1">
                <a:solidFill>
                  <a:schemeClr val="tx1"/>
                </a:solidFill>
                <a:latin typeface="Times New Roman" charset="0"/>
                <a:cs typeface="+mn-cs"/>
              </a:rPr>
              <a:t>Protection </a:t>
            </a:r>
            <a:r>
              <a:rPr lang="en-AU" sz="1600" noProof="1">
                <a:solidFill>
                  <a:schemeClr val="tx1"/>
                </a:solidFill>
                <a:latin typeface="Times New Roman" charset="0"/>
                <a:cs typeface="+mn-cs"/>
              </a:rPr>
              <a:t>and security</a:t>
            </a:r>
            <a:endParaRPr lang="en-AU" sz="1600" dirty="0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AU" sz="1400" dirty="0">
                <a:solidFill>
                  <a:schemeClr val="tx1"/>
                </a:solidFill>
                <a:latin typeface="Times New Roman" charset="0"/>
              </a:rPr>
              <a:t>E</a:t>
            </a:r>
            <a:r>
              <a:rPr sz="1400" noProof="1">
                <a:solidFill>
                  <a:schemeClr val="tx1"/>
                </a:solidFill>
                <a:latin typeface="Times New Roman" charset="0"/>
              </a:rPr>
              <a:t>nsuring that all access to system resources is controlled (access permissions, etc.).</a:t>
            </a:r>
            <a:endParaRPr lang="en-US" sz="1400" dirty="0">
              <a:solidFill>
                <a:schemeClr val="tx1"/>
              </a:solidFill>
              <a:latin typeface="Times New Roman" charset="0"/>
            </a:endParaRPr>
          </a:p>
          <a:p>
            <a:pPr algn="just" eaLnBrk="1" hangingPunct="1">
              <a:spcBef>
                <a:spcPts val="0"/>
              </a:spcBef>
              <a:spcAft>
                <a:spcPts val="600"/>
              </a:spcAft>
              <a:buFont typeface="Wingdings" charset="0"/>
              <a:buNone/>
              <a:defRPr/>
            </a:pPr>
            <a:endParaRPr sz="1600" noProof="1">
              <a:solidFill>
                <a:schemeClr val="tx1"/>
              </a:solidFill>
              <a:latin typeface="Times New Roman" charset="0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8FB79-EB84-974F-A0F0-4C55D6F47DAE}" type="slidenum">
              <a:rPr lang="en-AU"/>
              <a:pPr>
                <a:defRPr/>
              </a:pPr>
              <a:t>15</a:t>
            </a:fld>
            <a:endParaRPr lang="en-AU"/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4165600" y="14478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97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360" y="716708"/>
            <a:ext cx="11480800" cy="519113"/>
          </a:xfrm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AU" sz="2800" b="1" noProof="1">
                <a:solidFill>
                  <a:schemeClr val="tx1"/>
                </a:solidFill>
                <a:latin typeface="Times New Roman" charset="0"/>
                <a:cs typeface="+mj-cs"/>
              </a:rPr>
              <a:t>System Calls</a:t>
            </a:r>
            <a:endParaRPr lang="en-US" sz="2800" b="1" dirty="0">
              <a:solidFill>
                <a:schemeClr val="tx1"/>
              </a:solidFill>
              <a:latin typeface="Times New Roman" charset="0"/>
              <a:cs typeface="+mj-cs"/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335360" y="1628479"/>
            <a:ext cx="11480800" cy="2880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AU" sz="2400" noProof="1">
                <a:solidFill>
                  <a:schemeClr val="tx1"/>
                </a:solidFill>
                <a:latin typeface="Times New Roman" charset="0"/>
              </a:rPr>
              <a:t>A system call is a user interface to the OS services</a:t>
            </a:r>
            <a:endParaRPr sz="2400" b="1" u="sng" noProof="1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Available in assembly-language instructions or in high level languages for systems programming (e.g., C)</a:t>
            </a:r>
            <a:endParaRPr lang="en-AU" sz="2000" noProof="1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marL="982663" lvl="2" indent="-263525" eaLnBrk="1" hangingPunct="1">
              <a:lnSpc>
                <a:spcPct val="90000"/>
              </a:lnSpc>
              <a:defRPr/>
            </a:pPr>
            <a:r>
              <a:rPr lang="en-AU" sz="1600" noProof="1">
                <a:solidFill>
                  <a:schemeClr val="tx1"/>
                </a:solidFill>
                <a:latin typeface="Times New Roman" charset="0"/>
              </a:rPr>
              <a:t>E.g., fork () is a system call to ask OS to create a new process</a:t>
            </a:r>
            <a:endParaRPr lang="en-AU" sz="2000" dirty="0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sz="2000" dirty="0">
                <a:solidFill>
                  <a:schemeClr val="tx1"/>
                </a:solidFill>
                <a:latin typeface="Times New Roman" charset="0"/>
                <a:cs typeface="+mn-cs"/>
              </a:rPr>
              <a:t>Application Program Interface (API): a set of functions available to an application programmer.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AU" sz="1600" dirty="0">
                <a:solidFill>
                  <a:schemeClr val="tx1"/>
                </a:solidFill>
                <a:latin typeface="Times New Roman" charset="0"/>
              </a:rPr>
              <a:t>An API typically invokes the actual system calls for the application programmers.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AU" sz="1600" dirty="0">
                <a:solidFill>
                  <a:schemeClr val="tx1"/>
                </a:solidFill>
                <a:latin typeface="Times New Roman" charset="0"/>
              </a:rPr>
              <a:t>Examples of API: Windows API, POSIX API, Java API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AU" sz="1600" dirty="0">
                <a:solidFill>
                  <a:schemeClr val="tx1"/>
                </a:solidFill>
                <a:latin typeface="Times New Roman" charset="0"/>
              </a:rPr>
              <a:t>API is more portable and simpler to use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F29022-F19B-D34D-9E19-F4CD1C234E88}" type="slidenum">
              <a:rPr lang="en-AU"/>
              <a:pPr>
                <a:defRPr/>
              </a:pPr>
              <a:t>16</a:t>
            </a:fld>
            <a:endParaRPr lang="en-AU"/>
          </a:p>
        </p:txBody>
      </p:sp>
      <p:pic>
        <p:nvPicPr>
          <p:cNvPr id="7" name="Picture 6" descr="2_05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016" y="3699025"/>
            <a:ext cx="5571067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12" y="852489"/>
            <a:ext cx="11480800" cy="519113"/>
          </a:xfrm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AU" sz="2800" b="1" noProof="1">
                <a:solidFill>
                  <a:schemeClr val="tx1"/>
                </a:solidFill>
                <a:latin typeface="Times New Roman" charset="0"/>
                <a:cs typeface="+mj-cs"/>
              </a:rPr>
              <a:t>System Calls (contd. )</a:t>
            </a:r>
            <a:endParaRPr lang="en-US" sz="2800" b="1" dirty="0">
              <a:solidFill>
                <a:schemeClr val="tx1"/>
              </a:solidFill>
              <a:latin typeface="Times New Roman" charset="0"/>
              <a:cs typeface="+mj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92523" y="1720358"/>
            <a:ext cx="11480800" cy="3024336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noProof="1">
                <a:solidFill>
                  <a:schemeClr val="tx1"/>
                </a:solidFill>
                <a:latin typeface="Times New Roman" charset="0"/>
              </a:rPr>
              <a:t>System call result/termination.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800" noProof="1">
                <a:solidFill>
                  <a:schemeClr val="tx1"/>
                </a:solidFill>
                <a:latin typeface="Times New Roman" charset="0"/>
              </a:rPr>
              <a:t>Normal termination (exit or return).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800" noProof="1">
                <a:solidFill>
                  <a:schemeClr val="tx1"/>
                </a:solidFill>
                <a:latin typeface="Times New Roman" charset="0"/>
              </a:rPr>
              <a:t>Terminate current program and return to the command interpreter.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800" noProof="1">
                <a:solidFill>
                  <a:schemeClr val="tx1"/>
                </a:solidFill>
                <a:latin typeface="Times New Roman" charset="0"/>
              </a:rPr>
              <a:t>Abnormal termination (trap) </a:t>
            </a:r>
            <a:r>
              <a:rPr lang="en-US" sz="1800" noProof="1">
                <a:solidFill>
                  <a:schemeClr val="tx1"/>
                </a:solidFill>
                <a:latin typeface="Times New Roman" charset="0"/>
                <a:sym typeface="Symbol" charset="0"/>
              </a:rPr>
              <a:t></a:t>
            </a:r>
            <a:r>
              <a:rPr lang="en-US" sz="1800" noProof="1">
                <a:solidFill>
                  <a:schemeClr val="tx1"/>
                </a:solidFill>
                <a:latin typeface="Times New Roman" charset="0"/>
              </a:rPr>
              <a:t> program error.</a:t>
            </a:r>
            <a:endParaRPr lang="en-US" sz="1800" dirty="0">
              <a:solidFill>
                <a:schemeClr val="tx1"/>
              </a:solidFill>
              <a:latin typeface="Times New Roman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F29022-F19B-D34D-9E19-F4CD1C234E88}" type="slidenum">
              <a:rPr lang="en-AU"/>
              <a:pPr>
                <a:defRPr/>
              </a:pPr>
              <a:t>17</a:t>
            </a:fld>
            <a:endParaRPr lang="en-AU"/>
          </a:p>
        </p:txBody>
      </p:sp>
      <p:pic>
        <p:nvPicPr>
          <p:cNvPr id="7" name="Picture 6" descr="2_06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35" y="3519314"/>
            <a:ext cx="5280587" cy="242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37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 descr="Screen Shot 2012-12-01 at 12.25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944" y="239713"/>
            <a:ext cx="6125594" cy="624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78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OS8-p6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159" y="365125"/>
            <a:ext cx="6802333" cy="606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97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Learn the major components of the operating systems </a:t>
            </a:r>
          </a:p>
          <a:p>
            <a:endParaRPr lang="en-US" sz="2800" dirty="0">
              <a:latin typeface="Garamond" panose="02020404030301010803" pitchFamily="18" charset="0"/>
            </a:endParaRPr>
          </a:p>
          <a:p>
            <a:r>
              <a:rPr lang="en-US" sz="2800" dirty="0">
                <a:latin typeface="Garamond" panose="02020404030301010803" pitchFamily="18" charset="0"/>
              </a:rPr>
              <a:t>Practice with utilities of Unix system administration.</a:t>
            </a:r>
          </a:p>
          <a:p>
            <a:endParaRPr lang="en-US" sz="2800" dirty="0">
              <a:latin typeface="Garamond" panose="02020404030301010803" pitchFamily="18" charset="0"/>
            </a:endParaRPr>
          </a:p>
          <a:p>
            <a:r>
              <a:rPr lang="en-US" sz="2800" dirty="0">
                <a:latin typeface="Garamond" panose="02020404030301010803" pitchFamily="18" charset="0"/>
              </a:rPr>
              <a:t> Students will also apply the knowledge they learn in the lectures, tutorial and labs to complete the unit's programming assignment</a:t>
            </a:r>
          </a:p>
        </p:txBody>
      </p:sp>
    </p:spTree>
    <p:extLst>
      <p:ext uri="{BB962C8B-B14F-4D97-AF65-F5344CB8AC3E}">
        <p14:creationId xmlns:p14="http://schemas.microsoft.com/office/powerpoint/2010/main" val="1981945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 descr="Screen Shot 2012-12-01 at 1.12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519906"/>
            <a:ext cx="5477797" cy="553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325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2" y="398612"/>
            <a:ext cx="11480800" cy="519113"/>
          </a:xfrm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AU" sz="2800" b="1" noProof="1">
                <a:solidFill>
                  <a:schemeClr val="tx1"/>
                </a:solidFill>
                <a:latin typeface="Times New Roman" charset="0"/>
                <a:cs typeface="+mj-cs"/>
              </a:rPr>
              <a:t>System Calls (cont. )</a:t>
            </a:r>
            <a:endParaRPr lang="en-US" sz="2800" b="1" dirty="0">
              <a:solidFill>
                <a:schemeClr val="tx1"/>
              </a:solidFill>
              <a:latin typeface="Times New Roman" charset="0"/>
              <a:cs typeface="+mj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687901" y="955750"/>
            <a:ext cx="9882857" cy="54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AU" sz="1800" b="1" u="sng" noProof="1">
                <a:solidFill>
                  <a:schemeClr val="tx1"/>
                </a:solidFill>
                <a:latin typeface="Times New Roman" charset="0"/>
                <a:cs typeface="+mn-cs"/>
              </a:rPr>
              <a:t>Types of system calls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  <a:cs typeface="+mn-cs"/>
              </a:rPr>
              <a:t>1) Process control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End, abort (running program)</a:t>
            </a:r>
            <a:r>
              <a:rPr lang="en-AU" sz="1800" dirty="0">
                <a:solidFill>
                  <a:schemeClr val="tx1"/>
                </a:solidFill>
                <a:latin typeface="Times New Roman" charset="0"/>
              </a:rPr>
              <a:t>; </a:t>
            </a:r>
            <a:r>
              <a:rPr sz="1800" noProof="1">
                <a:solidFill>
                  <a:schemeClr val="tx1"/>
                </a:solidFill>
                <a:latin typeface="Times New Roman" charset="0"/>
              </a:rPr>
              <a:t>Load, execute</a:t>
            </a:r>
            <a:r>
              <a:rPr lang="en-AU" sz="1800" dirty="0">
                <a:solidFill>
                  <a:schemeClr val="tx1"/>
                </a:solidFill>
                <a:latin typeface="Times New Roman" charset="0"/>
              </a:rPr>
              <a:t>; </a:t>
            </a:r>
            <a:r>
              <a:rPr sz="1800" noProof="1">
                <a:solidFill>
                  <a:schemeClr val="tx1"/>
                </a:solidFill>
                <a:latin typeface="Times New Roman" charset="0"/>
              </a:rPr>
              <a:t>Create, terminate</a:t>
            </a:r>
            <a:r>
              <a:rPr lang="en-AU" sz="1800" dirty="0">
                <a:solidFill>
                  <a:schemeClr val="tx1"/>
                </a:solidFill>
                <a:latin typeface="Times New Roman" charset="0"/>
              </a:rPr>
              <a:t>; </a:t>
            </a:r>
            <a:r>
              <a:rPr sz="1800" noProof="1">
                <a:solidFill>
                  <a:schemeClr val="tx1"/>
                </a:solidFill>
                <a:latin typeface="Times New Roman" charset="0"/>
              </a:rPr>
              <a:t>Signal event, etc.</a:t>
            </a:r>
            <a:endParaRPr lang="en-AU" sz="1800" dirty="0">
              <a:solidFill>
                <a:schemeClr val="tx1"/>
              </a:solidFill>
              <a:latin typeface="Times New Roman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Times New Roman" charset="0"/>
              </a:rPr>
              <a:t>Examples: fork(), exit(), wait(), etc.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  <a:cs typeface="+mn-cs"/>
              </a:rPr>
              <a:t>2) File ma</a:t>
            </a:r>
            <a:r>
              <a:rPr lang="en-AU" sz="1800" noProof="1">
                <a:solidFill>
                  <a:schemeClr val="tx1"/>
                </a:solidFill>
                <a:latin typeface="Times New Roman" charset="0"/>
                <a:cs typeface="+mn-cs"/>
              </a:rPr>
              <a:t>nagement</a:t>
            </a:r>
            <a:endParaRPr sz="1800" noProof="1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Create, delete</a:t>
            </a:r>
            <a:r>
              <a:rPr lang="en-AU" sz="1800" dirty="0">
                <a:solidFill>
                  <a:schemeClr val="tx1"/>
                </a:solidFill>
                <a:latin typeface="Times New Roman" charset="0"/>
              </a:rPr>
              <a:t>; </a:t>
            </a:r>
            <a:r>
              <a:rPr sz="1800" noProof="1">
                <a:solidFill>
                  <a:schemeClr val="tx1"/>
                </a:solidFill>
                <a:latin typeface="Times New Roman" charset="0"/>
              </a:rPr>
              <a:t>Open, close</a:t>
            </a:r>
            <a:r>
              <a:rPr lang="en-AU" sz="1800" dirty="0">
                <a:solidFill>
                  <a:schemeClr val="tx1"/>
                </a:solidFill>
                <a:latin typeface="Times New Roman" charset="0"/>
              </a:rPr>
              <a:t>; </a:t>
            </a:r>
            <a:r>
              <a:rPr sz="1800" noProof="1">
                <a:solidFill>
                  <a:schemeClr val="tx1"/>
                </a:solidFill>
                <a:latin typeface="Times New Roman" charset="0"/>
              </a:rPr>
              <a:t>Read, write, reposition</a:t>
            </a:r>
            <a:r>
              <a:rPr lang="en-AU" sz="1800" dirty="0">
                <a:solidFill>
                  <a:schemeClr val="tx1"/>
                </a:solidFill>
                <a:latin typeface="Times New Roman" charset="0"/>
              </a:rPr>
              <a:t>; </a:t>
            </a:r>
            <a:r>
              <a:rPr sz="1800" noProof="1">
                <a:solidFill>
                  <a:schemeClr val="tx1"/>
                </a:solidFill>
                <a:latin typeface="Times New Roman" charset="0"/>
              </a:rPr>
              <a:t>Get and set file attributes</a:t>
            </a:r>
            <a:r>
              <a:rPr lang="en-AU" sz="1800" dirty="0">
                <a:solidFill>
                  <a:schemeClr val="tx1"/>
                </a:solidFill>
                <a:latin typeface="Times New Roman" charset="0"/>
              </a:rPr>
              <a:t>, etc.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sz="1800" dirty="0">
                <a:solidFill>
                  <a:schemeClr val="tx1"/>
                </a:solidFill>
                <a:latin typeface="Times New Roman" charset="0"/>
              </a:rPr>
              <a:t>Examples: open(), read(), write(), close(), etc.</a:t>
            </a:r>
            <a:endParaRPr sz="1800" noProof="1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  <a:cs typeface="+mn-cs"/>
              </a:rPr>
              <a:t>3) Device </a:t>
            </a:r>
            <a:r>
              <a:rPr lang="en-US" sz="1800" noProof="1">
                <a:solidFill>
                  <a:schemeClr val="tx1"/>
                </a:solidFill>
                <a:latin typeface="Times New Roman" charset="0"/>
              </a:rPr>
              <a:t>management </a:t>
            </a:r>
            <a:r>
              <a:rPr sz="1800" noProof="1">
                <a:solidFill>
                  <a:schemeClr val="tx1"/>
                </a:solidFill>
                <a:latin typeface="Times New Roman" charset="0"/>
                <a:cs typeface="+mn-cs"/>
              </a:rPr>
              <a:t>(memory, tape drives etc.)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Request device; Release device</a:t>
            </a:r>
            <a:r>
              <a:rPr lang="en-AU" sz="1800" dirty="0">
                <a:solidFill>
                  <a:schemeClr val="tx1"/>
                </a:solidFill>
                <a:latin typeface="Times New Roman" charset="0"/>
              </a:rPr>
              <a:t>; </a:t>
            </a:r>
            <a:r>
              <a:rPr sz="1800" noProof="1">
                <a:solidFill>
                  <a:schemeClr val="tx1"/>
                </a:solidFill>
                <a:latin typeface="Times New Roman" charset="0"/>
              </a:rPr>
              <a:t>Read, write, reposition</a:t>
            </a:r>
            <a:r>
              <a:rPr lang="en-AU" sz="1800" dirty="0">
                <a:solidFill>
                  <a:schemeClr val="tx1"/>
                </a:solidFill>
                <a:latin typeface="Times New Roman" charset="0"/>
              </a:rPr>
              <a:t>, etc.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sz="1800" dirty="0">
                <a:solidFill>
                  <a:schemeClr val="tx1"/>
                </a:solidFill>
                <a:latin typeface="Times New Roman" charset="0"/>
              </a:rPr>
              <a:t>Examples: </a:t>
            </a:r>
            <a:r>
              <a:rPr sz="1800" noProof="1">
                <a:solidFill>
                  <a:schemeClr val="tx1"/>
                </a:solidFill>
                <a:latin typeface="Times New Roman" charset="0"/>
              </a:rPr>
              <a:t>ioctl</a:t>
            </a:r>
            <a:r>
              <a:rPr lang="en-AU" sz="1800" dirty="0">
                <a:solidFill>
                  <a:schemeClr val="tx1"/>
                </a:solidFill>
                <a:latin typeface="Times New Roman" charset="0"/>
              </a:rPr>
              <a:t>(), read(), write(), etc.</a:t>
            </a:r>
            <a:endParaRPr sz="1800" noProof="1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  <a:cs typeface="+mn-cs"/>
              </a:rPr>
              <a:t>4) Information maintenance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Get or set time or date</a:t>
            </a:r>
            <a:r>
              <a:rPr lang="en-AU" sz="1800" dirty="0">
                <a:solidFill>
                  <a:schemeClr val="tx1"/>
                </a:solidFill>
                <a:latin typeface="Times New Roman" charset="0"/>
              </a:rPr>
              <a:t>; </a:t>
            </a:r>
            <a:r>
              <a:rPr sz="1800" noProof="1">
                <a:solidFill>
                  <a:schemeClr val="tx1"/>
                </a:solidFill>
                <a:latin typeface="Times New Roman" charset="0"/>
              </a:rPr>
              <a:t>Get or set process attributes</a:t>
            </a:r>
            <a:r>
              <a:rPr lang="en-AU" sz="1800" dirty="0">
                <a:solidFill>
                  <a:schemeClr val="tx1"/>
                </a:solidFill>
                <a:latin typeface="Times New Roman" charset="0"/>
              </a:rPr>
              <a:t>, etc.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sz="1800" dirty="0">
                <a:solidFill>
                  <a:schemeClr val="tx1"/>
                </a:solidFill>
                <a:latin typeface="Times New Roman" charset="0"/>
              </a:rPr>
              <a:t>Examples: </a:t>
            </a:r>
            <a:r>
              <a:rPr lang="en-AU" sz="1800" dirty="0" err="1">
                <a:solidFill>
                  <a:schemeClr val="tx1"/>
                </a:solidFill>
                <a:latin typeface="Times New Roman" charset="0"/>
              </a:rPr>
              <a:t>getpid</a:t>
            </a:r>
            <a:r>
              <a:rPr lang="en-AU" sz="1800" dirty="0">
                <a:solidFill>
                  <a:schemeClr val="tx1"/>
                </a:solidFill>
                <a:latin typeface="Times New Roman" charset="0"/>
              </a:rPr>
              <a:t>(), alarm(), sleep(), etc.</a:t>
            </a:r>
            <a:endParaRPr sz="1800" noProof="1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  <a:cs typeface="+mn-cs"/>
              </a:rPr>
              <a:t>5) Communications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Create, delete communication connection</a:t>
            </a:r>
            <a:r>
              <a:rPr lang="en-AU" sz="1800" dirty="0">
                <a:solidFill>
                  <a:schemeClr val="tx1"/>
                </a:solidFill>
                <a:latin typeface="Times New Roman" charset="0"/>
              </a:rPr>
              <a:t>; </a:t>
            </a:r>
            <a:r>
              <a:rPr sz="1800" noProof="1">
                <a:solidFill>
                  <a:schemeClr val="tx1"/>
                </a:solidFill>
                <a:latin typeface="Times New Roman" charset="0"/>
              </a:rPr>
              <a:t>Send and receive messages, etc.</a:t>
            </a:r>
            <a:endParaRPr lang="en-AU" sz="1800" dirty="0">
              <a:solidFill>
                <a:schemeClr val="tx1"/>
              </a:solidFill>
              <a:latin typeface="Times New Roman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Times New Roman" charset="0"/>
              </a:rPr>
              <a:t>Examples: pipe(), </a:t>
            </a:r>
            <a:r>
              <a:rPr lang="en-US" sz="1800" dirty="0" err="1">
                <a:solidFill>
                  <a:schemeClr val="tx1"/>
                </a:solidFill>
                <a:latin typeface="Times New Roman" charset="0"/>
              </a:rPr>
              <a:t>shmget</a:t>
            </a:r>
            <a:r>
              <a:rPr lang="en-US" sz="1800" dirty="0">
                <a:solidFill>
                  <a:schemeClr val="tx1"/>
                </a:solidFill>
                <a:latin typeface="Times New Roman" charset="0"/>
              </a:rPr>
              <a:t>(), </a:t>
            </a:r>
            <a:r>
              <a:rPr lang="en-US" sz="1800" dirty="0" err="1">
                <a:solidFill>
                  <a:schemeClr val="tx1"/>
                </a:solidFill>
                <a:latin typeface="Times New Roman" charset="0"/>
              </a:rPr>
              <a:t>mmap</a:t>
            </a:r>
            <a:r>
              <a:rPr lang="en-US" sz="1800" dirty="0">
                <a:solidFill>
                  <a:schemeClr val="tx1"/>
                </a:solidFill>
                <a:latin typeface="Times New Roman" charset="0"/>
              </a:rPr>
              <a:t>(), etc.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AU" sz="1800" dirty="0">
                <a:solidFill>
                  <a:schemeClr val="tx1"/>
                </a:solidFill>
                <a:latin typeface="Times New Roman" charset="0"/>
                <a:cs typeface="+mn-cs"/>
              </a:rPr>
              <a:t>6</a:t>
            </a:r>
            <a:r>
              <a:rPr sz="1800" noProof="1">
                <a:solidFill>
                  <a:schemeClr val="tx1"/>
                </a:solidFill>
                <a:latin typeface="Times New Roman" charset="0"/>
                <a:cs typeface="+mn-cs"/>
              </a:rPr>
              <a:t>) </a:t>
            </a:r>
            <a:r>
              <a:rPr lang="en-AU" sz="1800" dirty="0">
                <a:solidFill>
                  <a:schemeClr val="tx1"/>
                </a:solidFill>
                <a:latin typeface="Times New Roman" charset="0"/>
                <a:cs typeface="+mn-cs"/>
              </a:rPr>
              <a:t>Protection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</a:rPr>
              <a:t>Resource access control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</a:rPr>
              <a:t>Examples: </a:t>
            </a:r>
            <a:r>
              <a:rPr lang="en-US" sz="1600" dirty="0" err="1">
                <a:solidFill>
                  <a:schemeClr val="tx1"/>
                </a:solidFill>
                <a:latin typeface="Times New Roman" charset="0"/>
              </a:rPr>
              <a:t>chmod</a:t>
            </a:r>
            <a:r>
              <a:rPr lang="en-US" sz="1600" dirty="0">
                <a:solidFill>
                  <a:schemeClr val="tx1"/>
                </a:solidFill>
                <a:latin typeface="Times New Roman" charset="0"/>
              </a:rPr>
              <a:t>(), </a:t>
            </a:r>
            <a:r>
              <a:rPr lang="en-US" sz="1600" dirty="0" err="1">
                <a:solidFill>
                  <a:schemeClr val="tx1"/>
                </a:solidFill>
                <a:latin typeface="Times New Roman" charset="0"/>
              </a:rPr>
              <a:t>umask</a:t>
            </a:r>
            <a:r>
              <a:rPr lang="en-US" sz="1600" dirty="0">
                <a:solidFill>
                  <a:schemeClr val="tx1"/>
                </a:solidFill>
                <a:latin typeface="Times New Roman" charset="0"/>
              </a:rPr>
              <a:t>(), </a:t>
            </a:r>
            <a:r>
              <a:rPr lang="en-US" sz="1600" dirty="0" err="1">
                <a:solidFill>
                  <a:schemeClr val="tx1"/>
                </a:solidFill>
                <a:latin typeface="Times New Roman" charset="0"/>
              </a:rPr>
              <a:t>chown</a:t>
            </a:r>
            <a:r>
              <a:rPr lang="en-US" sz="1600" dirty="0">
                <a:solidFill>
                  <a:schemeClr val="tx1"/>
                </a:solidFill>
                <a:latin typeface="Times New Roman" charset="0"/>
              </a:rPr>
              <a:t>(), etc.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F29022-F19B-D34D-9E19-F4CD1C234E88}" type="slidenum">
              <a:rPr lang="en-AU"/>
              <a:pPr>
                <a:defRPr/>
              </a:pPr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156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805543"/>
            <a:ext cx="11480800" cy="519113"/>
          </a:xfrm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sz="2800" b="1" noProof="1">
                <a:solidFill>
                  <a:schemeClr val="tx1"/>
                </a:solidFill>
                <a:latin typeface="Times New Roman" charset="0"/>
                <a:cs typeface="+mj-cs"/>
              </a:rPr>
              <a:t>System programs</a:t>
            </a:r>
            <a:r>
              <a:rPr lang="en-AU" sz="2800" b="1" dirty="0">
                <a:solidFill>
                  <a:schemeClr val="tx1"/>
                </a:solidFill>
                <a:latin typeface="Times New Roman" charset="0"/>
                <a:cs typeface="+mj-cs"/>
              </a:rPr>
              <a:t> or utilities</a:t>
            </a:r>
            <a:endParaRPr lang="en-US" sz="2800" b="1" dirty="0">
              <a:solidFill>
                <a:schemeClr val="tx1"/>
              </a:solidFill>
              <a:latin typeface="Times New Roman" charset="0"/>
              <a:cs typeface="+mj-cs"/>
            </a:endParaRP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1804852"/>
            <a:ext cx="10668000" cy="5334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  <a:cs typeface="+mn-cs"/>
              </a:rPr>
              <a:t>Provide a convenient environment for program development and execution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Most users’ view of the OS is defined by system programs, not the actual system calls.</a:t>
            </a:r>
            <a:endParaRPr lang="en-AU" sz="2000" dirty="0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sz="2000" dirty="0">
                <a:solidFill>
                  <a:schemeClr val="tx1"/>
                </a:solidFill>
                <a:latin typeface="Times New Roman" charset="0"/>
                <a:cs typeface="+mn-cs"/>
              </a:rPr>
              <a:t>Some of them are simple user interface to system calls.</a:t>
            </a:r>
            <a:endParaRPr sz="2000" noProof="1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  <a:cs typeface="+mn-cs"/>
              </a:rPr>
              <a:t>System programs can be divided into: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File manipulation: Create, delete, copy, rename, print, dump, list.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Status information: Date, time, memory, disk space, number of users.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File modification: Text editors to create and modify content of files.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Programming-language support: Compilers, interpreters, assemblers.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Program loading and execution: Absolute, Relocatable, Overlay loaders. 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Communication: Programs that provide the mechanism for creating virtual connections among processes, users, and different computer systems.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CC6443-7A3A-D040-8784-B61747FB112F}" type="slidenum">
              <a:rPr lang="en-AU"/>
              <a:pPr>
                <a:defRPr/>
              </a:pPr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449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71797"/>
            <a:ext cx="11480800" cy="519113"/>
          </a:xfrm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AU" sz="2800" b="1" noProof="1">
                <a:solidFill>
                  <a:schemeClr val="tx1"/>
                </a:solidFill>
                <a:latin typeface="Times New Roman" charset="0"/>
                <a:cs typeface="+mj-cs"/>
              </a:rPr>
              <a:t>Operating </a:t>
            </a:r>
            <a:r>
              <a:rPr sz="2800" b="1" noProof="1">
                <a:solidFill>
                  <a:schemeClr val="tx1"/>
                </a:solidFill>
                <a:latin typeface="Times New Roman" charset="0"/>
                <a:cs typeface="+mj-cs"/>
              </a:rPr>
              <a:t>System Design Goals</a:t>
            </a:r>
            <a:endParaRPr lang="en-US" sz="2800" b="1" dirty="0">
              <a:solidFill>
                <a:schemeClr val="tx1"/>
              </a:solidFill>
              <a:latin typeface="Times New Roman" charset="0"/>
              <a:cs typeface="+mj-cs"/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456341" y="1993429"/>
            <a:ext cx="11329259" cy="5334000"/>
          </a:xfrm>
        </p:spPr>
        <p:txBody>
          <a:bodyPr/>
          <a:lstStyle/>
          <a:p>
            <a:pPr marL="355600" indent="-355600"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Design of the OS is affected by the hardware choice, and system type (batch, timeshared, etc.)</a:t>
            </a:r>
          </a:p>
          <a:p>
            <a:pPr marL="755650" lvl="1" indent="-355600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1600" noProof="1">
                <a:solidFill>
                  <a:schemeClr val="tx1"/>
                </a:solidFill>
                <a:latin typeface="Times New Roman" charset="0"/>
                <a:cs typeface="+mn-cs"/>
              </a:rPr>
              <a:t>User goals – OS should be convenient to use, easy to learn, reliable, safe, and fast.</a:t>
            </a:r>
          </a:p>
          <a:p>
            <a:pPr marL="755650" lvl="1" indent="-355600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1600" noProof="1">
                <a:solidFill>
                  <a:schemeClr val="tx1"/>
                </a:solidFill>
                <a:latin typeface="Times New Roman" charset="0"/>
                <a:cs typeface="+mn-cs"/>
              </a:rPr>
              <a:t>System goals – OS should be easy to design, implement, and maintain, as well as flexible, reliable, error-free, and efficient</a:t>
            </a:r>
          </a:p>
          <a:p>
            <a:pPr marL="355600" indent="-355600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Separation of </a:t>
            </a:r>
            <a:r>
              <a:rPr sz="2000" i="1" noProof="1">
                <a:solidFill>
                  <a:schemeClr val="tx1"/>
                </a:solidFill>
                <a:latin typeface="Times New Roman" charset="0"/>
                <a:cs typeface="+mn-cs"/>
              </a:rPr>
              <a:t>policy</a:t>
            </a: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 and </a:t>
            </a:r>
            <a:r>
              <a:rPr sz="2000" i="1" noProof="1">
                <a:solidFill>
                  <a:schemeClr val="tx1"/>
                </a:solidFill>
                <a:latin typeface="Times New Roman" charset="0"/>
                <a:cs typeface="+mn-cs"/>
              </a:rPr>
              <a:t>mechanism</a:t>
            </a: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 is a very important principle </a:t>
            </a:r>
            <a:endParaRPr lang="en-AU" sz="2000" noProof="1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marL="755650" lvl="1" indent="-355600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AU" sz="1600" noProof="1">
                <a:solidFill>
                  <a:schemeClr val="tx1"/>
                </a:solidFill>
                <a:latin typeface="Times New Roman" charset="0"/>
                <a:cs typeface="+mn-cs"/>
              </a:rPr>
              <a:t>I</a:t>
            </a:r>
            <a:r>
              <a:rPr sz="1600" noProof="1">
                <a:solidFill>
                  <a:schemeClr val="tx1"/>
                </a:solidFill>
                <a:latin typeface="Times New Roman" charset="0"/>
                <a:cs typeface="+mn-cs"/>
              </a:rPr>
              <a:t>t allows maximum flexibility if policy decisions are to be changed later. </a:t>
            </a:r>
          </a:p>
          <a:p>
            <a:pPr marL="755650" lvl="1" indent="-355600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1600" noProof="1">
                <a:solidFill>
                  <a:schemeClr val="tx1"/>
                </a:solidFill>
                <a:latin typeface="Times New Roman" charset="0"/>
                <a:cs typeface="+mn-cs"/>
              </a:rPr>
              <a:t>Mechanisms determine </a:t>
            </a:r>
            <a:r>
              <a:rPr sz="1600" i="1" noProof="1">
                <a:solidFill>
                  <a:schemeClr val="tx1"/>
                </a:solidFill>
                <a:latin typeface="Times New Roman" charset="0"/>
                <a:cs typeface="+mn-cs"/>
              </a:rPr>
              <a:t>how</a:t>
            </a:r>
            <a:r>
              <a:rPr sz="1600" noProof="1">
                <a:solidFill>
                  <a:schemeClr val="tx1"/>
                </a:solidFill>
                <a:latin typeface="Times New Roman" charset="0"/>
                <a:cs typeface="+mn-cs"/>
              </a:rPr>
              <a:t> to do something </a:t>
            </a:r>
            <a:endParaRPr lang="en-AU" sz="1600" noProof="1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marL="755650" lvl="1" indent="-355600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AU" sz="1600" noProof="1">
                <a:solidFill>
                  <a:schemeClr val="tx1"/>
                </a:solidFill>
                <a:latin typeface="Times New Roman" charset="0"/>
                <a:cs typeface="+mn-cs"/>
              </a:rPr>
              <a:t>P</a:t>
            </a:r>
            <a:r>
              <a:rPr sz="1600" noProof="1">
                <a:solidFill>
                  <a:schemeClr val="tx1"/>
                </a:solidFill>
                <a:latin typeface="Times New Roman" charset="0"/>
                <a:cs typeface="+mn-cs"/>
              </a:rPr>
              <a:t>olicies decide </a:t>
            </a:r>
            <a:r>
              <a:rPr sz="1600" i="1" noProof="1">
                <a:solidFill>
                  <a:schemeClr val="tx1"/>
                </a:solidFill>
                <a:latin typeface="Times New Roman" charset="0"/>
                <a:cs typeface="+mn-cs"/>
              </a:rPr>
              <a:t>what</a:t>
            </a:r>
            <a:r>
              <a:rPr sz="1600" noProof="1">
                <a:solidFill>
                  <a:schemeClr val="tx1"/>
                </a:solidFill>
                <a:latin typeface="Times New Roman" charset="0"/>
                <a:cs typeface="+mn-cs"/>
              </a:rPr>
              <a:t> will be done.</a:t>
            </a:r>
          </a:p>
          <a:p>
            <a:pPr marL="355600" indent="-355600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Policies are likely to change from place to place and time to time, and therefore a general mechanism would be more desirable.</a:t>
            </a:r>
          </a:p>
          <a:p>
            <a:pPr marL="355600" indent="-355600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Example: A mechanism for ensuring CPU protection is the timer construct;  and the decision on how long the timer is set for a particular user is a policy decision.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6C6E8-5060-554A-810F-1AAF5EA5417A}" type="slidenum">
              <a:rPr lang="en-AU"/>
              <a:pPr>
                <a:defRPr/>
              </a:pPr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0058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5280" y="823914"/>
            <a:ext cx="11480800" cy="519113"/>
          </a:xfrm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AU" sz="2800" b="1" noProof="1">
                <a:solidFill>
                  <a:schemeClr val="tx1"/>
                </a:solidFill>
                <a:latin typeface="Times New Roman" charset="0"/>
                <a:cs typeface="+mj-cs"/>
              </a:rPr>
              <a:t>OS Operation</a:t>
            </a:r>
            <a:endParaRPr lang="en-US" sz="2800" b="1" dirty="0">
              <a:solidFill>
                <a:schemeClr val="tx1"/>
              </a:solidFill>
              <a:latin typeface="Times New Roman" charset="0"/>
              <a:cs typeface="+mj-cs"/>
            </a:endParaRP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51149"/>
            <a:ext cx="11521280" cy="4038600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In multiprogramming, OS must ensure that an incorrect (or malicious) program cannot cause other programs to execute incorrectly.</a:t>
            </a:r>
          </a:p>
          <a:p>
            <a:pPr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Many programming errors are detected by the hardware, and the errors are normally handled by the OS.</a:t>
            </a:r>
            <a:endParaRPr sz="2800" b="1" u="sng" noProof="1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Wingdings" charset="0"/>
              <a:buNone/>
              <a:defRPr/>
            </a:pPr>
            <a:endParaRPr sz="2000" b="1" u="sng" noProof="1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Wingdings" charset="0"/>
              <a:buNone/>
              <a:defRPr/>
            </a:pPr>
            <a:r>
              <a:rPr sz="2000" b="1" u="sng" noProof="1">
                <a:solidFill>
                  <a:schemeClr val="tx1"/>
                </a:solidFill>
                <a:latin typeface="Times New Roman" charset="0"/>
                <a:cs typeface="+mn-cs"/>
              </a:rPr>
              <a:t>Dual-mode operation</a:t>
            </a:r>
            <a:endParaRPr sz="2000" noProof="1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Hardware provides at least two modes of  operations: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User mode – in which user programs run.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Monitor mode, also called Supervisor, System, or privileged mode.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Mode bit is provided by the hardware to indicate the current mode: monitor (0) or user (1).</a:t>
            </a:r>
            <a:endParaRPr lang="en-US" sz="2000" dirty="0">
              <a:solidFill>
                <a:schemeClr val="tx1"/>
              </a:solidFill>
              <a:latin typeface="Times New Roman" charset="0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CF934-FD63-8F4A-908A-F4436532AC07}" type="slidenum">
              <a:rPr lang="en-AU"/>
              <a:pPr>
                <a:defRPr/>
              </a:pPr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179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619576"/>
            <a:ext cx="11480800" cy="519113"/>
          </a:xfrm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AU" sz="2800" b="1" noProof="1">
                <a:solidFill>
                  <a:schemeClr val="tx1"/>
                </a:solidFill>
                <a:latin typeface="Times New Roman" charset="0"/>
              </a:rPr>
              <a:t>OS Operation </a:t>
            </a:r>
            <a:r>
              <a:rPr sz="2800" b="1" noProof="1">
                <a:solidFill>
                  <a:schemeClr val="tx1"/>
                </a:solidFill>
                <a:latin typeface="Times New Roman" charset="0"/>
                <a:cs typeface="+mj-cs"/>
              </a:rPr>
              <a:t>(cont.)</a:t>
            </a:r>
            <a:endParaRPr lang="en-US" sz="2800" b="1" dirty="0">
              <a:solidFill>
                <a:schemeClr val="tx1"/>
              </a:solidFill>
              <a:latin typeface="Times New Roman" charset="0"/>
              <a:cs typeface="+mj-cs"/>
            </a:endParaRP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521098" y="1419752"/>
            <a:ext cx="11425269" cy="3387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sz="2000" b="1" noProof="1">
                <a:solidFill>
                  <a:schemeClr val="tx1"/>
                </a:solidFill>
                <a:latin typeface="Times New Roman" charset="0"/>
                <a:cs typeface="+mn-cs"/>
              </a:rPr>
              <a:t>Dual-mode operation (cont.)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Some machine instructions that may cause harm are designated (by hardware) as privileged instructions.</a:t>
            </a:r>
            <a:endParaRPr lang="en-AU" sz="2000" noProof="1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sz="1600" noProof="1">
                <a:solidFill>
                  <a:schemeClr val="tx1"/>
                </a:solidFill>
                <a:latin typeface="Times New Roman" charset="0"/>
                <a:cs typeface="+mn-cs"/>
              </a:rPr>
              <a:t>E.g., the MSB of the machine code of the instruction is a bit ‘1’</a:t>
            </a:r>
            <a:endParaRPr sz="1600" noProof="1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A privileged instruction can be executed only in monitor mode.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At system boot-time the hardware starts in monitor mode </a:t>
            </a: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  <a:sym typeface="Wingdings" charset="0"/>
              </a:rPr>
              <a:t></a:t>
            </a: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 OS is loaded.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OS starts user processes in user mode; a user process could never gain control of the computer in monitor mode.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When an interrupt or fault occurs hardware switches to monitor mode.</a:t>
            </a:r>
            <a:endParaRPr lang="en-US" sz="2000" dirty="0">
              <a:solidFill>
                <a:schemeClr val="tx1"/>
              </a:solidFill>
              <a:latin typeface="Times New Roman" charset="0"/>
              <a:cs typeface="+mn-cs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16FA2-671D-4544-BDCB-1F9B361CC263}" type="slidenum">
              <a:rPr lang="en-AU"/>
              <a:pPr>
                <a:defRPr/>
              </a:pPr>
              <a:t>25</a:t>
            </a:fld>
            <a:endParaRPr lang="en-AU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19967" y="4652963"/>
            <a:ext cx="5588000" cy="1524000"/>
            <a:chOff x="2781" y="10766"/>
            <a:chExt cx="6660" cy="2668"/>
          </a:xfrm>
        </p:grpSpPr>
        <p:sp>
          <p:nvSpPr>
            <p:cNvPr id="119813" name="Oval 5"/>
            <p:cNvSpPr>
              <a:spLocks noChangeArrowheads="1"/>
            </p:cNvSpPr>
            <p:nvPr/>
          </p:nvSpPr>
          <p:spPr bwMode="auto">
            <a:xfrm>
              <a:off x="2781" y="11096"/>
              <a:ext cx="2160" cy="21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19814" name="Oval 6"/>
            <p:cNvSpPr>
              <a:spLocks noChangeArrowheads="1"/>
            </p:cNvSpPr>
            <p:nvPr/>
          </p:nvSpPr>
          <p:spPr bwMode="auto">
            <a:xfrm>
              <a:off x="7281" y="11096"/>
              <a:ext cx="2160" cy="21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19815" name="Text Box 7"/>
            <p:cNvSpPr txBox="1">
              <a:spLocks noChangeArrowheads="1"/>
            </p:cNvSpPr>
            <p:nvPr/>
          </p:nvSpPr>
          <p:spPr bwMode="auto">
            <a:xfrm>
              <a:off x="3141" y="11755"/>
              <a:ext cx="14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0000FF"/>
                  </a:solidFill>
                </a:rPr>
                <a:t>monitor</a:t>
              </a:r>
            </a:p>
          </p:txBody>
        </p:sp>
        <p:sp>
          <p:nvSpPr>
            <p:cNvPr id="119816" name="Text Box 8"/>
            <p:cNvSpPr txBox="1">
              <a:spLocks noChangeArrowheads="1"/>
            </p:cNvSpPr>
            <p:nvPr/>
          </p:nvSpPr>
          <p:spPr bwMode="auto">
            <a:xfrm>
              <a:off x="8001" y="11905"/>
              <a:ext cx="90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0000FF"/>
                  </a:solidFill>
                </a:rPr>
                <a:t>user</a:t>
              </a:r>
            </a:p>
          </p:txBody>
        </p:sp>
        <p:sp>
          <p:nvSpPr>
            <p:cNvPr id="119817" name="Line 9"/>
            <p:cNvSpPr>
              <a:spLocks noChangeShapeType="1"/>
            </p:cNvSpPr>
            <p:nvPr/>
          </p:nvSpPr>
          <p:spPr bwMode="auto">
            <a:xfrm flipV="1">
              <a:off x="3681" y="10766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19818" name="Line 10"/>
            <p:cNvSpPr>
              <a:spLocks noChangeShapeType="1"/>
            </p:cNvSpPr>
            <p:nvPr/>
          </p:nvSpPr>
          <p:spPr bwMode="auto">
            <a:xfrm>
              <a:off x="3681" y="10766"/>
              <a:ext cx="4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19819" name="Line 11"/>
            <p:cNvSpPr>
              <a:spLocks noChangeShapeType="1"/>
            </p:cNvSpPr>
            <p:nvPr/>
          </p:nvSpPr>
          <p:spPr bwMode="auto">
            <a:xfrm>
              <a:off x="8361" y="10766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19820" name="Line 12"/>
            <p:cNvSpPr>
              <a:spLocks noChangeShapeType="1"/>
            </p:cNvSpPr>
            <p:nvPr/>
          </p:nvSpPr>
          <p:spPr bwMode="auto">
            <a:xfrm>
              <a:off x="8361" y="1307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19821" name="Line 13"/>
            <p:cNvSpPr>
              <a:spLocks noChangeShapeType="1"/>
            </p:cNvSpPr>
            <p:nvPr/>
          </p:nvSpPr>
          <p:spPr bwMode="auto">
            <a:xfrm flipH="1">
              <a:off x="3681" y="13403"/>
              <a:ext cx="4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19822" name="Line 14"/>
            <p:cNvSpPr>
              <a:spLocks noChangeShapeType="1"/>
            </p:cNvSpPr>
            <p:nvPr/>
          </p:nvSpPr>
          <p:spPr bwMode="auto">
            <a:xfrm flipV="1">
              <a:off x="3681" y="1307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19823" name="Text Box 15"/>
            <p:cNvSpPr txBox="1">
              <a:spLocks noChangeArrowheads="1"/>
            </p:cNvSpPr>
            <p:nvPr/>
          </p:nvSpPr>
          <p:spPr bwMode="auto">
            <a:xfrm>
              <a:off x="4938" y="10946"/>
              <a:ext cx="23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0000FF"/>
                  </a:solidFill>
                </a:rPr>
                <a:t>Set user mode</a:t>
              </a:r>
            </a:p>
          </p:txBody>
        </p:sp>
        <p:sp>
          <p:nvSpPr>
            <p:cNvPr id="119824" name="Text Box 16"/>
            <p:cNvSpPr txBox="1">
              <a:spLocks noChangeArrowheads="1"/>
            </p:cNvSpPr>
            <p:nvPr/>
          </p:nvSpPr>
          <p:spPr bwMode="auto">
            <a:xfrm>
              <a:off x="4941" y="12744"/>
              <a:ext cx="23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0000FF"/>
                  </a:solidFill>
                </a:rPr>
                <a:t>Interrupt/fault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0566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00658"/>
            <a:ext cx="11480800" cy="519113"/>
          </a:xfrm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AU" sz="2800" b="1" noProof="1">
                <a:solidFill>
                  <a:schemeClr val="tx1"/>
                </a:solidFill>
                <a:latin typeface="Times New Roman" charset="0"/>
              </a:rPr>
              <a:t>OS Operation </a:t>
            </a:r>
            <a:r>
              <a:rPr sz="2800" b="1" noProof="1">
                <a:solidFill>
                  <a:schemeClr val="tx1"/>
                </a:solidFill>
                <a:latin typeface="Times New Roman" charset="0"/>
                <a:cs typeface="+mj-cs"/>
              </a:rPr>
              <a:t>(cont.)</a:t>
            </a:r>
            <a:endParaRPr lang="en-US" sz="2800" b="1" dirty="0">
              <a:solidFill>
                <a:schemeClr val="tx1"/>
              </a:solidFill>
              <a:latin typeface="Times New Roman" charset="0"/>
              <a:cs typeface="+mj-cs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549673" y="2209800"/>
            <a:ext cx="11425269" cy="320040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  <a:defRPr/>
            </a:pPr>
            <a:r>
              <a:rPr sz="2000" b="1" u="sng" noProof="1">
                <a:solidFill>
                  <a:schemeClr val="tx1"/>
                </a:solidFill>
                <a:latin typeface="Times New Roman" charset="0"/>
                <a:cs typeface="+mn-cs"/>
              </a:rPr>
              <a:t>I/O</a:t>
            </a:r>
          </a:p>
          <a:p>
            <a:pPr algn="just" eaLnBrk="1" hangingPunct="1"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All I/O instructions are privileged instructions.</a:t>
            </a:r>
          </a:p>
          <a:p>
            <a:pPr eaLnBrk="1" hangingPunct="1"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How does the user program perform I/O ? Use system call.</a:t>
            </a:r>
          </a:p>
          <a:p>
            <a:pPr lvl="1" algn="just" eaLnBrk="1" hangingPunct="1"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Usually takes the form of a trap to a specific location in the interrupt vector.</a:t>
            </a:r>
          </a:p>
          <a:p>
            <a:pPr lvl="1" eaLnBrk="1" hangingPunct="1"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Control passes through the interrupt vector to a service routine in the OS, and the mode bit is set to a monitor mode.</a:t>
            </a:r>
          </a:p>
          <a:p>
            <a:pPr lvl="1" eaLnBrk="1" hangingPunct="1"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The monitor verifies that the parameters are correct and legal, executes the request, and returns control to the instruction following the system call.</a:t>
            </a:r>
            <a:endParaRPr lang="en-US" sz="18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B59C0-98DD-5C45-B0C2-E09197CE946F}" type="slidenum">
              <a:rPr lang="en-AU"/>
              <a:pPr>
                <a:defRPr/>
              </a:pPr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7065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12" y="847726"/>
            <a:ext cx="11480800" cy="519113"/>
          </a:xfrm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AU" sz="2800" b="1" noProof="1">
                <a:solidFill>
                  <a:schemeClr val="tx1"/>
                </a:solidFill>
                <a:latin typeface="Times New Roman" charset="0"/>
              </a:rPr>
              <a:t>OS Operation </a:t>
            </a:r>
            <a:r>
              <a:rPr sz="2800" b="1" noProof="1">
                <a:solidFill>
                  <a:schemeClr val="tx1"/>
                </a:solidFill>
                <a:latin typeface="Times New Roman" charset="0"/>
                <a:cs typeface="+mj-cs"/>
              </a:rPr>
              <a:t>(cont.)</a:t>
            </a:r>
            <a:endParaRPr lang="en-US" sz="2800" b="1" dirty="0">
              <a:solidFill>
                <a:schemeClr val="tx1"/>
              </a:solidFill>
              <a:latin typeface="Times New Roman" charset="0"/>
              <a:cs typeface="+mj-cs"/>
            </a:endParaRP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>
          <a:xfrm>
            <a:off x="318278" y="1366839"/>
            <a:ext cx="6925486" cy="3581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sz="2000" b="1" u="sng" noProof="1">
                <a:solidFill>
                  <a:schemeClr val="tx1"/>
                </a:solidFill>
                <a:latin typeface="Times New Roman" charset="0"/>
                <a:cs typeface="+mn-cs"/>
              </a:rPr>
              <a:t>Memory </a:t>
            </a:r>
            <a:endParaRPr lang="en-AU" sz="2000" b="1" u="sng" noProof="1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System must provide memory protection at least for the interrupt vector and the Interrupt Service Routine.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Use two registers that determine the range of legal addresses a program may access: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Base register – holds the smallest legal physical memory address.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Limit register – contains the size of the range.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Memory outside the defined range is protected.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The load instructions for the base and limit registers are privileged instructions.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OS has unrestricted access to monitor and user memory.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solidFill>
                <a:schemeClr val="tx1"/>
              </a:solidFill>
              <a:latin typeface="Times New Roman" charset="0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01F4C-EBAF-3449-96CD-73C949C9A743}" type="slidenum">
              <a:rPr lang="en-AU"/>
              <a:pPr>
                <a:defRPr/>
              </a:pPr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417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Protection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1858169"/>
            <a:ext cx="3695700" cy="422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260" y="2143125"/>
            <a:ext cx="5762865" cy="31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17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498474"/>
            <a:ext cx="11480800" cy="519113"/>
          </a:xfrm>
        </p:spPr>
        <p:txBody>
          <a:bodyPr/>
          <a:lstStyle/>
          <a:p>
            <a:pPr eaLnBrk="1" hangingPunct="1">
              <a:defRPr/>
            </a:pPr>
            <a:r>
              <a:rPr lang="en-AU" sz="2800" b="1" noProof="1">
                <a:solidFill>
                  <a:schemeClr val="tx1"/>
                </a:solidFill>
                <a:latin typeface="Times New Roman" charset="0"/>
              </a:rPr>
              <a:t>OS Operation </a:t>
            </a:r>
            <a:r>
              <a:rPr sz="2800" b="1" noProof="1">
                <a:solidFill>
                  <a:schemeClr val="tx1"/>
                </a:solidFill>
                <a:latin typeface="Times New Roman" charset="0"/>
                <a:cs typeface="+mj-cs"/>
              </a:rPr>
              <a:t>(cont.)</a:t>
            </a:r>
            <a:endParaRPr lang="en-US" sz="3600" dirty="0">
              <a:solidFill>
                <a:schemeClr val="tx1"/>
              </a:solidFill>
              <a:latin typeface="Times New Roman" charset="0"/>
              <a:cs typeface="+mj-cs"/>
            </a:endParaRP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962025" y="1633537"/>
            <a:ext cx="11480800" cy="29718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sz="2000" b="1" u="sng" noProof="1">
                <a:solidFill>
                  <a:schemeClr val="tx1"/>
                </a:solidFill>
                <a:latin typeface="Times New Roman" charset="0"/>
                <a:cs typeface="+mn-cs"/>
              </a:rPr>
              <a:t>CPU</a:t>
            </a:r>
            <a:endParaRPr sz="2000" noProof="1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System must prevent one user program using CPU all the time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Because of getting stuck in an infinite loop, or non-fair users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Use </a:t>
            </a:r>
            <a:r>
              <a:rPr sz="2000" i="1" noProof="1">
                <a:solidFill>
                  <a:schemeClr val="tx1"/>
                </a:solidFill>
                <a:latin typeface="Times New Roman" charset="0"/>
                <a:cs typeface="+mn-cs"/>
              </a:rPr>
              <a:t>timer</a:t>
            </a: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 interrupt after specified period to ensure OS maintains control  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Timer is decremented every clock tick.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When timer reaches value 0, an interrupt occurs.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Timer is commonly used to implement time sharing.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Timer is also used to compute the current time.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Loading timer value is a privileged instruction. Why?</a:t>
            </a:r>
            <a:endParaRPr lang="en-US" sz="2000" dirty="0">
              <a:solidFill>
                <a:schemeClr val="tx1"/>
              </a:solidFill>
              <a:latin typeface="Times New Roman" charset="0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1FC8D0-F2EF-6F48-A1BB-870341B959F2}" type="slidenum">
              <a:rPr lang="en-AU"/>
              <a:pPr>
                <a:defRPr/>
              </a:pPr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73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Method of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2 Hours Lecture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1 Hour Tutorial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2 Hours Practical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Attendance will be marked.</a:t>
            </a:r>
          </a:p>
        </p:txBody>
      </p:sp>
    </p:spTree>
    <p:extLst>
      <p:ext uri="{BB962C8B-B14F-4D97-AF65-F5344CB8AC3E}">
        <p14:creationId xmlns:p14="http://schemas.microsoft.com/office/powerpoint/2010/main" val="219234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61" y="768006"/>
            <a:ext cx="11480800" cy="519113"/>
          </a:xfrm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sz="2800" b="1" noProof="1">
                <a:solidFill>
                  <a:schemeClr val="tx1"/>
                </a:solidFill>
                <a:latin typeface="Times New Roman" charset="0"/>
                <a:cs typeface="+mj-cs"/>
              </a:rPr>
              <a:t>OS development (cont.)</a:t>
            </a:r>
            <a:endParaRPr lang="en-AU" sz="2800" b="1">
              <a:solidFill>
                <a:schemeClr val="tx1"/>
              </a:solidFill>
              <a:latin typeface="Times New Roman" charset="0"/>
              <a:cs typeface="+mj-cs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17561" y="1736361"/>
            <a:ext cx="11329259" cy="3124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sz="2000" b="1" u="sng" noProof="1">
                <a:solidFill>
                  <a:schemeClr val="tx1"/>
                </a:solidFill>
                <a:latin typeface="Times New Roman" charset="0"/>
                <a:cs typeface="+mn-cs"/>
              </a:rPr>
              <a:t>Simultaneous Peripheral Operation OnLine</a:t>
            </a:r>
            <a:r>
              <a:rPr lang="en-AU" sz="2000" b="1" u="sng" dirty="0">
                <a:solidFill>
                  <a:schemeClr val="tx1"/>
                </a:solidFill>
                <a:latin typeface="Times New Roman" charset="0"/>
                <a:cs typeface="+mn-cs"/>
              </a:rPr>
              <a:t> (SPOOL):</a:t>
            </a:r>
            <a:endParaRPr sz="2000" b="1" noProof="1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Goal: To keep I/O and CPU busy all the time.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Use </a:t>
            </a:r>
            <a:r>
              <a:rPr lang="en-AU" sz="2000" dirty="0">
                <a:solidFill>
                  <a:schemeClr val="tx1"/>
                </a:solidFill>
                <a:latin typeface="Times New Roman" charset="0"/>
                <a:cs typeface="+mn-cs"/>
              </a:rPr>
              <a:t>a </a:t>
            </a: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faster disk as huge buffer </a:t>
            </a: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  <a:sym typeface="Wingdings" charset="0"/>
              </a:rPr>
              <a:t> disk was a new technology</a:t>
            </a:r>
            <a:endParaRPr sz="2000" noProof="1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Inputs from cards </a:t>
            </a:r>
            <a:r>
              <a:rPr lang="en-AU" sz="2000" dirty="0">
                <a:solidFill>
                  <a:schemeClr val="tx1"/>
                </a:solidFill>
                <a:latin typeface="Times New Roman" charset="0"/>
                <a:cs typeface="+mn-cs"/>
              </a:rPr>
              <a:t>are</a:t>
            </a: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 read into disks.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CPU read</a:t>
            </a:r>
            <a:r>
              <a:rPr lang="en-AU" sz="2000" dirty="0">
                <a:solidFill>
                  <a:schemeClr val="tx1"/>
                </a:solidFill>
                <a:latin typeface="Times New Roman" charset="0"/>
                <a:cs typeface="+mn-cs"/>
              </a:rPr>
              <a:t>s</a:t>
            </a: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 input from disks and outputs </a:t>
            </a:r>
            <a:r>
              <a:rPr lang="en-AU" sz="2000" dirty="0">
                <a:solidFill>
                  <a:schemeClr val="tx1"/>
                </a:solidFill>
                <a:latin typeface="Times New Roman" charset="0"/>
                <a:cs typeface="+mn-cs"/>
              </a:rPr>
              <a:t>are</a:t>
            </a: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 written by CPU to disks.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The I/O of a job </a:t>
            </a:r>
            <a:r>
              <a:rPr lang="en-AU" sz="2000" dirty="0">
                <a:solidFill>
                  <a:schemeClr val="tx1"/>
                </a:solidFill>
                <a:latin typeface="Times New Roman" charset="0"/>
                <a:cs typeface="+mn-cs"/>
              </a:rPr>
              <a:t>is o</a:t>
            </a: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verlap</a:t>
            </a:r>
            <a:r>
              <a:rPr lang="en-AU" sz="2000" dirty="0" err="1">
                <a:solidFill>
                  <a:schemeClr val="tx1"/>
                </a:solidFill>
                <a:latin typeface="Times New Roman" charset="0"/>
                <a:cs typeface="+mn-cs"/>
              </a:rPr>
              <a:t>ped</a:t>
            </a: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 with its own computation or with another job.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Need a Job Pool – data structure that allows OS to select job that runs next in order to increase CPU utilization </a:t>
            </a: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  <a:sym typeface="Wingdings" charset="0"/>
              </a:rPr>
              <a:t> job scheduling</a:t>
            </a:r>
            <a:endParaRPr lang="en-AU" sz="2000" dirty="0">
              <a:solidFill>
                <a:schemeClr val="tx1"/>
              </a:solidFill>
              <a:latin typeface="Times New Roman" charset="0"/>
              <a:cs typeface="+mn-cs"/>
              <a:sym typeface="Wingdings" charset="0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7744B-DB31-D144-8DFA-AF350F126F3D}" type="slidenum">
              <a:rPr lang="en-AU"/>
              <a:pPr>
                <a:defRPr/>
              </a:pPr>
              <a:t>30</a:t>
            </a:fld>
            <a:endParaRPr lang="en-AU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82912" y="4691310"/>
            <a:ext cx="5080000" cy="2133600"/>
            <a:chOff x="2820" y="10353"/>
            <a:chExt cx="6075" cy="356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20" y="10353"/>
              <a:ext cx="6075" cy="3562"/>
              <a:chOff x="2820" y="10353"/>
              <a:chExt cx="6075" cy="3562"/>
            </a:xfrm>
          </p:grpSpPr>
          <p:sp>
            <p:nvSpPr>
              <p:cNvPr id="46087" name="Text Box 6"/>
              <p:cNvSpPr txBox="1">
                <a:spLocks noChangeArrowheads="1"/>
              </p:cNvSpPr>
              <p:nvPr/>
            </p:nvSpPr>
            <p:spPr bwMode="auto">
              <a:xfrm>
                <a:off x="2820" y="10353"/>
                <a:ext cx="1440" cy="9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AU" sz="1600">
                    <a:solidFill>
                      <a:srgbClr val="0000FF"/>
                    </a:solidFill>
                  </a:rPr>
                  <a:t>Card</a:t>
                </a:r>
              </a:p>
              <a:p>
                <a:pPr algn="ctr"/>
                <a:r>
                  <a:rPr lang="en-AU" sz="1600">
                    <a:solidFill>
                      <a:srgbClr val="0000FF"/>
                    </a:solidFill>
                  </a:rPr>
                  <a:t>Reader</a:t>
                </a:r>
              </a:p>
            </p:txBody>
          </p:sp>
          <p:sp>
            <p:nvSpPr>
              <p:cNvPr id="46088" name="Text Box 7"/>
              <p:cNvSpPr txBox="1">
                <a:spLocks noChangeArrowheads="1"/>
              </p:cNvSpPr>
              <p:nvPr/>
            </p:nvSpPr>
            <p:spPr bwMode="auto">
              <a:xfrm>
                <a:off x="7455" y="10353"/>
                <a:ext cx="1440" cy="9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AU" sz="1600">
                    <a:solidFill>
                      <a:srgbClr val="0000FF"/>
                    </a:solidFill>
                  </a:rPr>
                  <a:t>Line</a:t>
                </a:r>
              </a:p>
              <a:p>
                <a:pPr algn="ctr"/>
                <a:r>
                  <a:rPr lang="en-AU" sz="1600">
                    <a:solidFill>
                      <a:srgbClr val="0000FF"/>
                    </a:solidFill>
                  </a:rPr>
                  <a:t>Printer</a:t>
                </a:r>
              </a:p>
            </p:txBody>
          </p:sp>
          <p:sp>
            <p:nvSpPr>
              <p:cNvPr id="46089" name="Text Box 8"/>
              <p:cNvSpPr txBox="1">
                <a:spLocks noChangeArrowheads="1"/>
              </p:cNvSpPr>
              <p:nvPr/>
            </p:nvSpPr>
            <p:spPr bwMode="auto">
              <a:xfrm>
                <a:off x="5190" y="10383"/>
                <a:ext cx="1440" cy="9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AU" sz="2000">
                    <a:solidFill>
                      <a:srgbClr val="0000FF"/>
                    </a:solidFill>
                  </a:rPr>
                  <a:t>CPU</a:t>
                </a:r>
                <a:endParaRPr lang="en-AU">
                  <a:solidFill>
                    <a:srgbClr val="0000FF"/>
                  </a:solidFill>
                </a:endParaRPr>
              </a:p>
            </p:txBody>
          </p:sp>
          <p:sp>
            <p:nvSpPr>
              <p:cNvPr id="46090" name="Freeform 9"/>
              <p:cNvSpPr>
                <a:spLocks/>
              </p:cNvSpPr>
              <p:nvPr/>
            </p:nvSpPr>
            <p:spPr bwMode="auto">
              <a:xfrm>
                <a:off x="4275" y="10822"/>
                <a:ext cx="1391" cy="1950"/>
              </a:xfrm>
              <a:custGeom>
                <a:avLst/>
                <a:gdLst>
                  <a:gd name="T0" fmla="*/ 0 w 1391"/>
                  <a:gd name="T1" fmla="*/ 0 h 1950"/>
                  <a:gd name="T2" fmla="*/ 525 w 1391"/>
                  <a:gd name="T3" fmla="*/ 45 h 1950"/>
                  <a:gd name="T4" fmla="*/ 1065 w 1391"/>
                  <a:gd name="T5" fmla="*/ 75 h 1950"/>
                  <a:gd name="T6" fmla="*/ 1185 w 1391"/>
                  <a:gd name="T7" fmla="*/ 225 h 1950"/>
                  <a:gd name="T8" fmla="*/ 1200 w 1391"/>
                  <a:gd name="T9" fmla="*/ 270 h 1950"/>
                  <a:gd name="T10" fmla="*/ 1260 w 1391"/>
                  <a:gd name="T11" fmla="*/ 360 h 1950"/>
                  <a:gd name="T12" fmla="*/ 1320 w 1391"/>
                  <a:gd name="T13" fmla="*/ 1950 h 19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91" h="1950">
                    <a:moveTo>
                      <a:pt x="0" y="0"/>
                    </a:moveTo>
                    <a:cubicBezTo>
                      <a:pt x="182" y="61"/>
                      <a:pt x="286" y="36"/>
                      <a:pt x="525" y="45"/>
                    </a:cubicBezTo>
                    <a:cubicBezTo>
                      <a:pt x="705" y="61"/>
                      <a:pt x="888" y="43"/>
                      <a:pt x="1065" y="75"/>
                    </a:cubicBezTo>
                    <a:cubicBezTo>
                      <a:pt x="1073" y="76"/>
                      <a:pt x="1156" y="196"/>
                      <a:pt x="1185" y="225"/>
                    </a:cubicBezTo>
                    <a:cubicBezTo>
                      <a:pt x="1190" y="240"/>
                      <a:pt x="1192" y="256"/>
                      <a:pt x="1200" y="270"/>
                    </a:cubicBezTo>
                    <a:cubicBezTo>
                      <a:pt x="1218" y="302"/>
                      <a:pt x="1260" y="360"/>
                      <a:pt x="1260" y="360"/>
                    </a:cubicBezTo>
                    <a:cubicBezTo>
                      <a:pt x="1391" y="884"/>
                      <a:pt x="1320" y="1395"/>
                      <a:pt x="1320" y="195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6091" name="Freeform 10"/>
              <p:cNvSpPr>
                <a:spLocks/>
              </p:cNvSpPr>
              <p:nvPr/>
            </p:nvSpPr>
            <p:spPr bwMode="auto">
              <a:xfrm>
                <a:off x="6290" y="10807"/>
                <a:ext cx="1165" cy="1950"/>
              </a:xfrm>
              <a:custGeom>
                <a:avLst/>
                <a:gdLst>
                  <a:gd name="T0" fmla="*/ 1165 w 1165"/>
                  <a:gd name="T1" fmla="*/ 0 h 1950"/>
                  <a:gd name="T2" fmla="*/ 760 w 1165"/>
                  <a:gd name="T3" fmla="*/ 15 h 1950"/>
                  <a:gd name="T4" fmla="*/ 550 w 1165"/>
                  <a:gd name="T5" fmla="*/ 75 h 1950"/>
                  <a:gd name="T6" fmla="*/ 190 w 1165"/>
                  <a:gd name="T7" fmla="*/ 165 h 1950"/>
                  <a:gd name="T8" fmla="*/ 70 w 1165"/>
                  <a:gd name="T9" fmla="*/ 405 h 1950"/>
                  <a:gd name="T10" fmla="*/ 25 w 1165"/>
                  <a:gd name="T11" fmla="*/ 1950 h 19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65" h="1950">
                    <a:moveTo>
                      <a:pt x="1165" y="0"/>
                    </a:moveTo>
                    <a:cubicBezTo>
                      <a:pt x="1030" y="5"/>
                      <a:pt x="895" y="6"/>
                      <a:pt x="760" y="15"/>
                    </a:cubicBezTo>
                    <a:cubicBezTo>
                      <a:pt x="691" y="20"/>
                      <a:pt x="619" y="63"/>
                      <a:pt x="550" y="75"/>
                    </a:cubicBezTo>
                    <a:cubicBezTo>
                      <a:pt x="425" y="96"/>
                      <a:pt x="297" y="94"/>
                      <a:pt x="190" y="165"/>
                    </a:cubicBezTo>
                    <a:cubicBezTo>
                      <a:pt x="129" y="256"/>
                      <a:pt x="96" y="302"/>
                      <a:pt x="70" y="405"/>
                    </a:cubicBezTo>
                    <a:cubicBezTo>
                      <a:pt x="0" y="1104"/>
                      <a:pt x="25" y="735"/>
                      <a:pt x="25" y="195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5280" y="12880"/>
                <a:ext cx="1350" cy="1035"/>
                <a:chOff x="5340" y="7530"/>
                <a:chExt cx="1350" cy="1035"/>
              </a:xfrm>
            </p:grpSpPr>
            <p:sp>
              <p:nvSpPr>
                <p:cNvPr id="46094" name="Rectangle 12"/>
                <p:cNvSpPr>
                  <a:spLocks noChangeArrowheads="1"/>
                </p:cNvSpPr>
                <p:nvPr/>
              </p:nvSpPr>
              <p:spPr bwMode="auto">
                <a:xfrm>
                  <a:off x="5340" y="7710"/>
                  <a:ext cx="1335" cy="8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6095" name="Oval 13"/>
                <p:cNvSpPr>
                  <a:spLocks noChangeArrowheads="1"/>
                </p:cNvSpPr>
                <p:nvPr/>
              </p:nvSpPr>
              <p:spPr bwMode="auto">
                <a:xfrm>
                  <a:off x="5340" y="7530"/>
                  <a:ext cx="1350" cy="28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6093" name="Line 14"/>
              <p:cNvSpPr>
                <a:spLocks noChangeShapeType="1"/>
              </p:cNvSpPr>
              <p:nvPr/>
            </p:nvSpPr>
            <p:spPr bwMode="auto">
              <a:xfrm>
                <a:off x="5940" y="11348"/>
                <a:ext cx="0" cy="14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6086" name="Text Box 15"/>
            <p:cNvSpPr txBox="1">
              <a:spLocks noChangeArrowheads="1"/>
            </p:cNvSpPr>
            <p:nvPr/>
          </p:nvSpPr>
          <p:spPr bwMode="auto">
            <a:xfrm>
              <a:off x="5505" y="13315"/>
              <a:ext cx="1065" cy="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AU" sz="1600">
                  <a:solidFill>
                    <a:srgbClr val="0000FF"/>
                  </a:solidFill>
                </a:rPr>
                <a:t>Disk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513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829" y="428165"/>
            <a:ext cx="11480800" cy="519113"/>
          </a:xfrm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sz="2800" b="1" noProof="1">
                <a:solidFill>
                  <a:schemeClr val="tx1"/>
                </a:solidFill>
                <a:latin typeface="Times New Roman" charset="0"/>
                <a:cs typeface="+mj-cs"/>
              </a:rPr>
              <a:t>Multiprogramming</a:t>
            </a:r>
            <a:endParaRPr lang="en-AU" sz="2800" b="1" dirty="0">
              <a:solidFill>
                <a:schemeClr val="tx1"/>
              </a:solidFill>
              <a:latin typeface="Times New Roman" charset="0"/>
              <a:cs typeface="+mj-cs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22704" y="1161591"/>
            <a:ext cx="7776864" cy="4572000"/>
          </a:xfrm>
        </p:spPr>
        <p:txBody>
          <a:bodyPr/>
          <a:lstStyle/>
          <a:p>
            <a:pPr eaLnBrk="1" hangingPunct="1"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Goal: to increase the CPU utilization</a:t>
            </a:r>
          </a:p>
          <a:p>
            <a:pPr eaLnBrk="1" hangingPunct="1"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Several jobs are kept in main memory at the same time, and the CPU is multiplexed among them</a:t>
            </a:r>
            <a:endParaRPr lang="en-AU" sz="2000" dirty="0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eaLnBrk="1" hangingPunct="1"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  <a:cs typeface="+mn-cs"/>
              </a:rPr>
              <a:t>It needs these OS features:</a:t>
            </a:r>
          </a:p>
          <a:p>
            <a:pPr lvl="1" eaLnBrk="1" hangingPunct="1">
              <a:buSzPct val="45000"/>
              <a:buFont typeface="Wingdings" charset="0"/>
              <a:buChar char="v"/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</a:rPr>
              <a:t>Job scheduling </a:t>
            </a:r>
            <a:r>
              <a:rPr sz="2000" noProof="1">
                <a:solidFill>
                  <a:schemeClr val="tx1"/>
                </a:solidFill>
                <a:latin typeface="Times New Roman" charset="0"/>
                <a:sym typeface="Wingdings" charset="0"/>
              </a:rPr>
              <a:t></a:t>
            </a:r>
            <a:r>
              <a:rPr sz="2000" noProof="1">
                <a:solidFill>
                  <a:schemeClr val="tx1"/>
                </a:solidFill>
                <a:latin typeface="Times New Roman" charset="0"/>
              </a:rPr>
              <a:t> OS chooses jobs in the job pool and put them into memory.</a:t>
            </a:r>
          </a:p>
          <a:p>
            <a:pPr lvl="1" eaLnBrk="1" hangingPunct="1">
              <a:buSzPct val="45000"/>
              <a:buFont typeface="Wingdings" charset="0"/>
              <a:buChar char="v"/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</a:rPr>
              <a:t>Memory management </a:t>
            </a:r>
            <a:r>
              <a:rPr sz="2000" noProof="1">
                <a:solidFill>
                  <a:schemeClr val="tx1"/>
                </a:solidFill>
                <a:latin typeface="Times New Roman" charset="0"/>
                <a:sym typeface="Wingdings" charset="0"/>
              </a:rPr>
              <a:t></a:t>
            </a:r>
            <a:r>
              <a:rPr sz="2000" noProof="1">
                <a:solidFill>
                  <a:schemeClr val="tx1"/>
                </a:solidFill>
                <a:latin typeface="Times New Roman" charset="0"/>
              </a:rPr>
              <a:t> OS allocates the memory for each job.</a:t>
            </a:r>
          </a:p>
          <a:p>
            <a:pPr lvl="1" eaLnBrk="1" hangingPunct="1">
              <a:buSzPct val="45000"/>
              <a:buFont typeface="Wingdings" charset="0"/>
              <a:buChar char="v"/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</a:rPr>
              <a:t>CPU scheduling </a:t>
            </a:r>
            <a:r>
              <a:rPr sz="2000" noProof="1">
                <a:solidFill>
                  <a:schemeClr val="tx1"/>
                </a:solidFill>
                <a:latin typeface="Times New Roman" charset="0"/>
                <a:sym typeface="Wingdings" charset="0"/>
              </a:rPr>
              <a:t></a:t>
            </a:r>
            <a:r>
              <a:rPr sz="2000" noProof="1">
                <a:solidFill>
                  <a:schemeClr val="tx1"/>
                </a:solidFill>
                <a:latin typeface="Times New Roman" charset="0"/>
              </a:rPr>
              <a:t> OS chooses one among the jobs in memory (called processes) that is ready to run.</a:t>
            </a:r>
          </a:p>
          <a:p>
            <a:pPr lvl="1" eaLnBrk="1" hangingPunct="1">
              <a:buSzPct val="45000"/>
              <a:buFont typeface="Wingdings" charset="0"/>
              <a:buChar char="v"/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</a:rPr>
              <a:t>I/O allocation.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0EF5A-A32C-1046-B182-A7D1B9A1C332}" type="slidenum">
              <a:rPr lang="en-AU"/>
              <a:pPr>
                <a:defRPr/>
              </a:pPr>
              <a:t>31</a:t>
            </a:fld>
            <a:endParaRPr lang="en-AU"/>
          </a:p>
        </p:txBody>
      </p:sp>
      <p:graphicFrame>
        <p:nvGraphicFramePr>
          <p:cNvPr id="53274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263835"/>
              </p:ext>
            </p:extLst>
          </p:nvPr>
        </p:nvGraphicFramePr>
        <p:xfrm>
          <a:off x="8839200" y="2362200"/>
          <a:ext cx="1422400" cy="2519382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4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900814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00814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121920" marR="121920"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900814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  Job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900814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121920" marR="121920"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900814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 Job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900814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121920" marR="121920"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900814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 Job 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00814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121920" marR="121920"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8026400" y="1676400"/>
            <a:ext cx="373422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None/>
              <a:defRPr/>
            </a:pPr>
            <a:r>
              <a:rPr lang="en-AU" b="1" dirty="0">
                <a:solidFill>
                  <a:srgbClr val="900814"/>
                </a:solidFill>
                <a:cs typeface="+mn-cs"/>
              </a:rPr>
              <a:t>Memory partition</a:t>
            </a:r>
            <a:r>
              <a:rPr lang="en-AU" sz="3200" b="1" dirty="0">
                <a:solidFill>
                  <a:srgbClr val="900814"/>
                </a:solidFill>
                <a:cs typeface="+mn-cs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585" y="4122672"/>
            <a:ext cx="4004189" cy="23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29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971797"/>
            <a:ext cx="11480800" cy="519113"/>
          </a:xfrm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sz="2800" b="1" noProof="1">
                <a:solidFill>
                  <a:schemeClr val="tx1"/>
                </a:solidFill>
                <a:latin typeface="Times New Roman" charset="0"/>
                <a:cs typeface="+mj-cs"/>
              </a:rPr>
              <a:t>Time-Sharing/Multitasking Systems </a:t>
            </a:r>
            <a:endParaRPr lang="en-AU" sz="2800" b="1">
              <a:solidFill>
                <a:schemeClr val="tx1"/>
              </a:solidFill>
              <a:latin typeface="Times New Roman" charset="0"/>
              <a:cs typeface="+mj-cs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378223" y="1524000"/>
            <a:ext cx="5836840" cy="53340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400" b="1" noProof="1">
                <a:solidFill>
                  <a:schemeClr val="tx1"/>
                </a:solidFill>
                <a:latin typeface="Times New Roman" charset="0"/>
                <a:cs typeface="+mn-cs"/>
              </a:rPr>
              <a:t>Goal:</a:t>
            </a:r>
            <a:r>
              <a:rPr sz="2400" noProof="1">
                <a:solidFill>
                  <a:schemeClr val="tx1"/>
                </a:solidFill>
                <a:latin typeface="Times New Roman" charset="0"/>
                <a:cs typeface="+mn-cs"/>
              </a:rPr>
              <a:t> to provide interactive use of computer system at reasonable cost (one computer – several users/jobs).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  <a:cs typeface="+mn-cs"/>
              </a:rPr>
              <a:t>It is a variant of multiprogramming </a:t>
            </a:r>
            <a:r>
              <a:rPr sz="2400" noProof="1">
                <a:solidFill>
                  <a:schemeClr val="tx1"/>
                </a:solidFill>
                <a:latin typeface="Times New Roman" charset="0"/>
                <a:cs typeface="+mn-cs"/>
                <a:sym typeface="Wingdings" charset="0"/>
              </a:rPr>
              <a:t></a:t>
            </a:r>
            <a:r>
              <a:rPr sz="2400" noProof="1">
                <a:solidFill>
                  <a:schemeClr val="tx1"/>
                </a:solidFill>
                <a:latin typeface="Times New Roman" charset="0"/>
                <a:cs typeface="+mn-cs"/>
              </a:rPr>
              <a:t> but user input is from on-line terminal.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  <a:cs typeface="+mn-cs"/>
              </a:rPr>
              <a:t>CPU is multiplexed among jobs in memory frequently (</a:t>
            </a:r>
            <a:r>
              <a:rPr sz="2400" noProof="1">
                <a:solidFill>
                  <a:schemeClr val="tx1"/>
                </a:solidFill>
                <a:latin typeface="Times New Roman" charset="0"/>
                <a:cs typeface="+mn-cs"/>
                <a:sym typeface="Symbol" charset="0"/>
              </a:rPr>
              <a:t>1 sec?) so </a:t>
            </a:r>
            <a:r>
              <a:rPr sz="2400" noProof="1">
                <a:solidFill>
                  <a:schemeClr val="tx1"/>
                </a:solidFill>
                <a:latin typeface="Times New Roman" charset="0"/>
                <a:cs typeface="+mn-cs"/>
              </a:rPr>
              <a:t>that users can interact with their running program.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  <a:cs typeface="+mn-cs"/>
              </a:rPr>
              <a:t>Today, most systems provide both  batch processing and time sharing.</a:t>
            </a:r>
            <a:endParaRPr lang="en-AU" sz="2400" dirty="0">
              <a:solidFill>
                <a:schemeClr val="tx1"/>
              </a:solidFill>
              <a:latin typeface="Times New Roman" charset="0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44D670-2282-4A4E-982B-5A3063E11A6D}" type="slidenum">
              <a:rPr lang="en-AU"/>
              <a:pPr>
                <a:defRPr/>
              </a:pPr>
              <a:t>32</a:t>
            </a:fld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938" y="2023392"/>
            <a:ext cx="47625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72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512" y="827872"/>
            <a:ext cx="11480800" cy="519113"/>
          </a:xfrm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sz="2800" b="1" noProof="1">
                <a:solidFill>
                  <a:schemeClr val="tx1"/>
                </a:solidFill>
                <a:latin typeface="Times New Roman" charset="0"/>
                <a:cs typeface="+mj-cs"/>
              </a:rPr>
              <a:t>Real-time Systems</a:t>
            </a:r>
            <a:endParaRPr lang="en-AU" sz="2800" b="1">
              <a:solidFill>
                <a:schemeClr val="tx1"/>
              </a:solidFill>
              <a:latin typeface="Times New Roman" charset="0"/>
              <a:cs typeface="+mj-cs"/>
            </a:endParaRPr>
          </a:p>
        </p:txBody>
      </p:sp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>
          <a:xfrm>
            <a:off x="396512" y="1489467"/>
            <a:ext cx="11647851" cy="47244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200" noProof="1">
                <a:solidFill>
                  <a:schemeClr val="tx1"/>
                </a:solidFill>
                <a:latin typeface="Times New Roman" charset="0"/>
                <a:cs typeface="+mn-cs"/>
              </a:rPr>
              <a:t>Well-defined fixed-time constraint – the system is functional if it returns the correct result within the time constraint.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200" noProof="1">
                <a:solidFill>
                  <a:schemeClr val="tx1"/>
                </a:solidFill>
                <a:latin typeface="Times New Roman" charset="0"/>
                <a:cs typeface="+mn-cs"/>
              </a:rPr>
              <a:t>Hard real-time system.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SzPct val="45000"/>
              <a:buFont typeface="Wingdings" charset="0"/>
              <a:buChar char="v"/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</a:rPr>
              <a:t>Guarantees that critical tasks complete on time.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SzPct val="45000"/>
              <a:buFont typeface="Wingdings" charset="0"/>
              <a:buChar char="v"/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</a:rPr>
              <a:t>Often used  as a control device in a dedicated application</a:t>
            </a:r>
          </a:p>
          <a:p>
            <a:pPr lvl="2" eaLnBrk="1" hangingPunct="1">
              <a:spcBef>
                <a:spcPts val="0"/>
              </a:spcBef>
              <a:spcAft>
                <a:spcPts val="600"/>
              </a:spcAft>
              <a:buSzPct val="45000"/>
              <a:buFont typeface="Wingdings" charset="0"/>
              <a:buChar char="v"/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controlling scientific experiments, medical imaging systems, industrial control systems, and some display systems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SzPct val="45000"/>
              <a:buFont typeface="Wingdings" charset="0"/>
              <a:buChar char="v"/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</a:rPr>
              <a:t>Secondary storage is limited or absent</a:t>
            </a:r>
          </a:p>
          <a:p>
            <a:pPr lvl="2" eaLnBrk="1" hangingPunct="1">
              <a:spcBef>
                <a:spcPts val="0"/>
              </a:spcBef>
              <a:spcAft>
                <a:spcPts val="600"/>
              </a:spcAft>
              <a:buSzPct val="45000"/>
              <a:buFont typeface="Wingdings" charset="0"/>
              <a:buChar char="v"/>
              <a:defRPr/>
            </a:pPr>
            <a:r>
              <a:rPr sz="1800" noProof="1">
                <a:solidFill>
                  <a:schemeClr val="tx1"/>
                </a:solidFill>
                <a:latin typeface="Times New Roman" charset="0"/>
              </a:rPr>
              <a:t>data is stored in short-term memory, or in ROM.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200" noProof="1">
                <a:solidFill>
                  <a:schemeClr val="tx1"/>
                </a:solidFill>
                <a:latin typeface="Times New Roman" charset="0"/>
                <a:cs typeface="+mn-cs"/>
              </a:rPr>
              <a:t>Soft real-time system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SzPct val="45000"/>
              <a:buFont typeface="Wingdings" charset="0"/>
              <a:buChar char="v"/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</a:rPr>
              <a:t>A critical-time task gets priority over others until it completes.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SzPct val="45000"/>
              <a:buFont typeface="Wingdings" charset="0"/>
              <a:buChar char="v"/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</a:rPr>
              <a:t>Limited utility in industrial control robotics.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SzPct val="45000"/>
              <a:buFont typeface="Wingdings" charset="0"/>
              <a:buChar char="v"/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</a:rPr>
              <a:t>Useful in applications (multimedia) requiring advanced OS features.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SzPct val="45000"/>
              <a:buFont typeface="Wingdings" charset="0"/>
              <a:buChar char="v"/>
              <a:defRPr/>
            </a:pPr>
            <a:endParaRPr sz="1600" noProof="1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0C31F-CC5E-B44B-88EE-B9E1D88B25C4}" type="slidenum">
              <a:rPr lang="en-AU"/>
              <a:pPr>
                <a:defRPr/>
              </a:pPr>
              <a:t>33</a:t>
            </a:fld>
            <a:endParaRPr lang="en-AU"/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4165600" y="14478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66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Garamond" panose="02020404030301010803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04586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Mid Term Test (Online) 20%  Lessons 1 to 5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Assignment (Online) 20% Based on Practical Sessions (C Language)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Final Examination (Written) 60% Lessons 6 to 12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7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04412"/>
            <a:ext cx="10058400" cy="1450757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0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A. </a:t>
            </a:r>
            <a:r>
              <a:rPr lang="en-US" dirty="0" err="1">
                <a:latin typeface="Garamond" panose="02020404030301010803" pitchFamily="18" charset="0"/>
              </a:rPr>
              <a:t>Silberschatz</a:t>
            </a:r>
            <a:r>
              <a:rPr lang="en-US" dirty="0">
                <a:latin typeface="Garamond" panose="02020404030301010803" pitchFamily="18" charset="0"/>
              </a:rPr>
              <a:t>, P.B. Galvin, G. Gagne, Operating System Concepts, 10th Edition, John Wiley &amp; Sons, 2018</a:t>
            </a:r>
          </a:p>
        </p:txBody>
      </p:sp>
      <p:pic>
        <p:nvPicPr>
          <p:cNvPr id="1026" name="Picture 2" descr="book c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65" y="3013658"/>
            <a:ext cx="2637405" cy="329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s9 book co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101" y="2923506"/>
            <a:ext cx="2321806" cy="339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55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59" y="247967"/>
            <a:ext cx="10058400" cy="1450757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Linux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09" y="2068991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Beginning Linux Programming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4th Edition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by Neil Matthew Richard Stones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Garamond" panose="02020404030301010803" pitchFamily="18" charset="0"/>
              </a:rPr>
              <a:t>PThreads</a:t>
            </a:r>
            <a:r>
              <a:rPr lang="en-US" dirty="0">
                <a:latin typeface="Garamond" panose="02020404030301010803" pitchFamily="18" charset="0"/>
              </a:rPr>
              <a:t> Primer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 Guide to Multithreaded Programming</a:t>
            </a:r>
          </a:p>
          <a:p>
            <a:pPr marL="0" indent="0">
              <a:buNone/>
            </a:pPr>
            <a:r>
              <a:rPr lang="en-US" dirty="0" err="1">
                <a:latin typeface="Garamond" panose="02020404030301010803" pitchFamily="18" charset="0"/>
              </a:rPr>
              <a:t>Bil</a:t>
            </a:r>
            <a:r>
              <a:rPr lang="en-US" dirty="0">
                <a:latin typeface="Garamond" panose="02020404030301010803" pitchFamily="18" charset="0"/>
              </a:rPr>
              <a:t> Lewis Daniel J. Berg</a:t>
            </a:r>
          </a:p>
        </p:txBody>
      </p:sp>
      <p:pic>
        <p:nvPicPr>
          <p:cNvPr id="2050" name="Picture 2" descr="linux programming book සඳහා පින්තුර ප්‍රතිඵ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116" y="1874057"/>
            <a:ext cx="3528811" cy="441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65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7" y="868363"/>
            <a:ext cx="7645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 Structure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3312" y="1919288"/>
            <a:ext cx="11088688" cy="44831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 can be divided into four components: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– provides basic computing resources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CPU, memory, I/O devices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and coordinates use of hardware among various applications and users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programs – define the ways in which the system resources are used to solve the computing problems of the users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processors, compilers, web browsers, database systems, video games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People, machines, other computers</a:t>
            </a:r>
          </a:p>
        </p:txBody>
      </p:sp>
    </p:spTree>
    <p:extLst>
      <p:ext uri="{BB962C8B-B14F-4D97-AF65-F5344CB8AC3E}">
        <p14:creationId xmlns:p14="http://schemas.microsoft.com/office/powerpoint/2010/main" val="256595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0206" y="825501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View of Components of Computer</a:t>
            </a:r>
          </a:p>
        </p:txBody>
      </p:sp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06" y="2039089"/>
            <a:ext cx="462121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01-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72011" y="2039089"/>
            <a:ext cx="5318976" cy="33102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325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42" y="1723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an Operating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An Operating System is a program that acts as an intermediary/interface between a user of a computer and the computer hardware.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OS goals: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Control/execute user/application programs.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Make the computer system convenient to use.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Ease the solving of user problems.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Use the computer hardware in an efficient manner.</a:t>
            </a:r>
          </a:p>
          <a:p>
            <a:pPr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339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55DFB19D-8CD7-374E-93C3-3427CC06C4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812AAC09-44D3-5540-A76F-F76F8887BB3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D494B3FE-53B0-E440-9A9B-ABF54A0C63FE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ABB46C2A-DBBF-2F44-9DD8-9AA6E3D75EB1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3B148348-D753-0A4F-BC14-61EDA13F40B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567</TotalTime>
  <Words>2179</Words>
  <Application>Microsoft Office PowerPoint</Application>
  <PresentationFormat>Widescreen</PresentationFormat>
  <Paragraphs>274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Garamond</vt:lpstr>
      <vt:lpstr>Times New Roman</vt:lpstr>
      <vt:lpstr>Wingdings</vt:lpstr>
      <vt:lpstr>Presentation3</vt:lpstr>
      <vt:lpstr>Custom Design</vt:lpstr>
      <vt:lpstr>1_Custom Design</vt:lpstr>
      <vt:lpstr>2_Custom Design</vt:lpstr>
      <vt:lpstr>3_Custom Design</vt:lpstr>
      <vt:lpstr>PowerPoint Presentation</vt:lpstr>
      <vt:lpstr>Introduction</vt:lpstr>
      <vt:lpstr>Method of Delivery</vt:lpstr>
      <vt:lpstr>Assessment Criteria</vt:lpstr>
      <vt:lpstr>References</vt:lpstr>
      <vt:lpstr>Linux Programming</vt:lpstr>
      <vt:lpstr>Computer System Structure</vt:lpstr>
      <vt:lpstr>Abstract View of Components of Computer</vt:lpstr>
      <vt:lpstr>What is an Operating System?</vt:lpstr>
      <vt:lpstr>Purposes of OS:</vt:lpstr>
      <vt:lpstr>Types of OS</vt:lpstr>
      <vt:lpstr>User Interface of the Operating System</vt:lpstr>
      <vt:lpstr>OS Components</vt:lpstr>
      <vt:lpstr>OS Services</vt:lpstr>
      <vt:lpstr>OS Services</vt:lpstr>
      <vt:lpstr>System Calls</vt:lpstr>
      <vt:lpstr>System Calls (contd. )</vt:lpstr>
      <vt:lpstr>PowerPoint Presentation</vt:lpstr>
      <vt:lpstr>PowerPoint Presentation</vt:lpstr>
      <vt:lpstr>PowerPoint Presentation</vt:lpstr>
      <vt:lpstr>System Calls (cont. )</vt:lpstr>
      <vt:lpstr>System programs or utilities</vt:lpstr>
      <vt:lpstr>Operating System Design Goals</vt:lpstr>
      <vt:lpstr>OS Operation</vt:lpstr>
      <vt:lpstr>OS Operation (cont.)</vt:lpstr>
      <vt:lpstr>OS Operation (cont.)</vt:lpstr>
      <vt:lpstr>OS Operation (cont.)</vt:lpstr>
      <vt:lpstr>Memory Protection</vt:lpstr>
      <vt:lpstr>OS Operation (cont.)</vt:lpstr>
      <vt:lpstr>OS development (cont.)</vt:lpstr>
      <vt:lpstr>Multiprogramming</vt:lpstr>
      <vt:lpstr>Time-Sharing/Multitasking Systems </vt:lpstr>
      <vt:lpstr>Real-time Systems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Rajapaksha</dc:creator>
  <cp:lastModifiedBy>Samantha Rajapaksha</cp:lastModifiedBy>
  <cp:revision>27</cp:revision>
  <dcterms:created xsi:type="dcterms:W3CDTF">2019-01-23T09:30:27Z</dcterms:created>
  <dcterms:modified xsi:type="dcterms:W3CDTF">2022-02-03T07:59:13Z</dcterms:modified>
</cp:coreProperties>
</file>