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443" r:id="rId3"/>
    <p:sldId id="323" r:id="rId4"/>
    <p:sldId id="406" r:id="rId5"/>
    <p:sldId id="407" r:id="rId6"/>
    <p:sldId id="408" r:id="rId7"/>
    <p:sldId id="410" r:id="rId8"/>
    <p:sldId id="414" r:id="rId9"/>
    <p:sldId id="427" r:id="rId10"/>
    <p:sldId id="425" r:id="rId11"/>
    <p:sldId id="424" r:id="rId12"/>
    <p:sldId id="428" r:id="rId13"/>
    <p:sldId id="445" r:id="rId14"/>
    <p:sldId id="422" r:id="rId15"/>
    <p:sldId id="423" r:id="rId16"/>
    <p:sldId id="429" r:id="rId17"/>
    <p:sldId id="431" r:id="rId18"/>
    <p:sldId id="433" r:id="rId19"/>
    <p:sldId id="446" r:id="rId20"/>
    <p:sldId id="447" r:id="rId21"/>
    <p:sldId id="448" r:id="rId22"/>
    <p:sldId id="434" r:id="rId23"/>
    <p:sldId id="449" r:id="rId24"/>
    <p:sldId id="437" r:id="rId25"/>
    <p:sldId id="438" r:id="rId26"/>
    <p:sldId id="451" r:id="rId27"/>
    <p:sldId id="439" r:id="rId28"/>
    <p:sldId id="441" r:id="rId29"/>
    <p:sldId id="442" r:id="rId30"/>
    <p:sldId id="444" r:id="rId31"/>
    <p:sldId id="450" r:id="rId32"/>
    <p:sldId id="440" r:id="rId33"/>
    <p:sldId id="40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0EDB02-A8B0-42F8-A8FD-7B3647625E53}" v="69" dt="2018-09-04T03:43:39.673"/>
  </p1510:revLst>
</p1510:revInfo>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2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BCF71-75B2-403B-BF5D-98E662A2CF15}" type="datetimeFigureOut">
              <a:rPr lang="en-US" smtClean="0"/>
              <a:t>5/5/2021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8C326-8F41-4700-9D06-BE74866B11D8}" type="slidenum">
              <a:rPr lang="en-US" smtClean="0"/>
              <a:t>‹#›</a:t>
            </a:fld>
            <a:endParaRPr lang="en-US" dirty="0"/>
          </a:p>
        </p:txBody>
      </p:sp>
    </p:spTree>
    <p:extLst>
      <p:ext uri="{BB962C8B-B14F-4D97-AF65-F5344CB8AC3E}">
        <p14:creationId xmlns:p14="http://schemas.microsoft.com/office/powerpoint/2010/main" val="4284003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5/5/2021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5/5/2021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management systems (it 2040)</a:t>
            </a:r>
          </a:p>
        </p:txBody>
      </p:sp>
      <p:sp>
        <p:nvSpPr>
          <p:cNvPr id="3" name="Subtitle 2"/>
          <p:cNvSpPr>
            <a:spLocks noGrp="1"/>
          </p:cNvSpPr>
          <p:nvPr>
            <p:ph type="subTitle" idx="1"/>
          </p:nvPr>
        </p:nvSpPr>
        <p:spPr/>
        <p:txBody>
          <a:bodyPr>
            <a:normAutofit/>
          </a:bodyPr>
          <a:lstStyle/>
          <a:p>
            <a:r>
              <a:rPr lang="en-US" sz="2400" dirty="0"/>
              <a:t>Lecture 08 – database Security</a:t>
            </a:r>
          </a:p>
        </p:txBody>
      </p:sp>
    </p:spTree>
    <p:extLst>
      <p:ext uri="{BB962C8B-B14F-4D97-AF65-F5344CB8AC3E}">
        <p14:creationId xmlns:p14="http://schemas.microsoft.com/office/powerpoint/2010/main" val="1914238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Principals, Securable and permissions</a:t>
            </a:r>
          </a:p>
        </p:txBody>
      </p:sp>
      <p:sp>
        <p:nvSpPr>
          <p:cNvPr id="3" name="Content Placeholder 2"/>
          <p:cNvSpPr>
            <a:spLocks noGrp="1"/>
          </p:cNvSpPr>
          <p:nvPr>
            <p:ph idx="1"/>
          </p:nvPr>
        </p:nvSpPr>
        <p:spPr>
          <a:xfrm>
            <a:off x="581192" y="2180496"/>
            <a:ext cx="11029615" cy="4206656"/>
          </a:xfrm>
        </p:spPr>
        <p:txBody>
          <a:bodyPr>
            <a:normAutofit fontScale="92500" lnSpcReduction="20000"/>
          </a:bodyPr>
          <a:lstStyle/>
          <a:p>
            <a:r>
              <a:rPr lang="en-US" sz="2400" b="1" dirty="0"/>
              <a:t>Principals : </a:t>
            </a:r>
            <a:r>
              <a:rPr lang="en-US" sz="2400" dirty="0"/>
              <a:t>Individuals, groups, or processes granted access to the SQL Server instance, either at the server level or database level. </a:t>
            </a:r>
          </a:p>
          <a:p>
            <a:pPr lvl="1"/>
            <a:r>
              <a:rPr lang="en-US" sz="2400" dirty="0"/>
              <a:t>Server-level principals include logins and server roles. </a:t>
            </a:r>
          </a:p>
          <a:p>
            <a:pPr lvl="1"/>
            <a:r>
              <a:rPr lang="en-US" sz="2400" dirty="0"/>
              <a:t>Database-level principals include users and database roles.</a:t>
            </a:r>
          </a:p>
          <a:p>
            <a:r>
              <a:rPr lang="en-US" sz="2400" b="1" dirty="0"/>
              <a:t>Securable:</a:t>
            </a:r>
            <a:r>
              <a:rPr lang="en-US" sz="2400" dirty="0"/>
              <a:t> Objects that make up the server and database environment. The objects can be broken into three hierarchical levels:</a:t>
            </a:r>
          </a:p>
          <a:p>
            <a:pPr lvl="1"/>
            <a:r>
              <a:rPr lang="en-US" sz="2000" dirty="0"/>
              <a:t>Server-level </a:t>
            </a:r>
            <a:r>
              <a:rPr lang="en-US" sz="2000" dirty="0" err="1"/>
              <a:t>securables</a:t>
            </a:r>
            <a:r>
              <a:rPr lang="en-US" sz="2000" dirty="0"/>
              <a:t> include such objects as databases and availability groups.</a:t>
            </a:r>
          </a:p>
          <a:p>
            <a:pPr lvl="1"/>
            <a:r>
              <a:rPr lang="en-US" sz="2000" dirty="0"/>
              <a:t>Database-level </a:t>
            </a:r>
            <a:r>
              <a:rPr lang="en-US" sz="2000" dirty="0" err="1"/>
              <a:t>securables</a:t>
            </a:r>
            <a:r>
              <a:rPr lang="en-US" sz="2000" dirty="0"/>
              <a:t> include such objects as schemas and full-text catalogs.</a:t>
            </a:r>
          </a:p>
          <a:p>
            <a:pPr lvl="1"/>
            <a:r>
              <a:rPr lang="en-US" sz="2000" dirty="0"/>
              <a:t>Schema-level </a:t>
            </a:r>
            <a:r>
              <a:rPr lang="en-US" sz="2000" dirty="0" err="1"/>
              <a:t>securables</a:t>
            </a:r>
            <a:r>
              <a:rPr lang="en-US" sz="2000" dirty="0"/>
              <a:t> include such objects as tables, views, functions, and stored procedures.</a:t>
            </a:r>
          </a:p>
          <a:p>
            <a:r>
              <a:rPr lang="en-US" sz="2400" b="1" dirty="0"/>
              <a:t>Permissions:</a:t>
            </a:r>
            <a:r>
              <a:rPr lang="en-US" sz="2400" dirty="0"/>
              <a:t> The types of access permitted to principals on specific </a:t>
            </a:r>
            <a:r>
              <a:rPr lang="en-US" sz="2400" dirty="0" err="1"/>
              <a:t>securables</a:t>
            </a:r>
            <a:r>
              <a:rPr lang="en-US" sz="2400" dirty="0"/>
              <a:t>. You can grant or deny permissions to </a:t>
            </a:r>
            <a:r>
              <a:rPr lang="en-US" sz="2400" dirty="0" err="1"/>
              <a:t>securables</a:t>
            </a:r>
            <a:r>
              <a:rPr lang="en-US" sz="2400" dirty="0"/>
              <a:t> at the server, database, or schema level.</a:t>
            </a:r>
            <a:endParaRPr lang="en-US" sz="2800" dirty="0"/>
          </a:p>
        </p:txBody>
      </p:sp>
    </p:spTree>
    <p:extLst>
      <p:ext uri="{BB962C8B-B14F-4D97-AF65-F5344CB8AC3E}">
        <p14:creationId xmlns:p14="http://schemas.microsoft.com/office/powerpoint/2010/main" val="1224151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provide users with access to </a:t>
            </a:r>
            <a:r>
              <a:rPr lang="en-US" dirty="0" err="1"/>
              <a:t>sql</a:t>
            </a:r>
            <a:r>
              <a:rPr lang="en-US" dirty="0"/>
              <a:t> server resources</a:t>
            </a:r>
          </a:p>
        </p:txBody>
      </p:sp>
      <p:sp>
        <p:nvSpPr>
          <p:cNvPr id="3" name="Content Placeholder 2"/>
          <p:cNvSpPr>
            <a:spLocks noGrp="1"/>
          </p:cNvSpPr>
          <p:nvPr>
            <p:ph idx="1"/>
          </p:nvPr>
        </p:nvSpPr>
        <p:spPr>
          <a:xfrm>
            <a:off x="581192" y="2180496"/>
            <a:ext cx="11029615" cy="4463192"/>
          </a:xfrm>
        </p:spPr>
        <p:txBody>
          <a:bodyPr>
            <a:noAutofit/>
          </a:bodyPr>
          <a:lstStyle/>
          <a:p>
            <a:pPr marL="342900" indent="-342900">
              <a:buFont typeface="+mj-lt"/>
              <a:buAutoNum type="arabicPeriod"/>
            </a:pPr>
            <a:r>
              <a:rPr lang="en-US" sz="2400" dirty="0"/>
              <a:t>At the server level, create a login for each user that should be able to log into SQL Server. </a:t>
            </a:r>
          </a:p>
          <a:p>
            <a:pPr lvl="1"/>
            <a:r>
              <a:rPr lang="en-US" sz="2200" dirty="0"/>
              <a:t>create Windows authentication logins that are associated with Windows user or group accounts, </a:t>
            </a:r>
          </a:p>
          <a:p>
            <a:pPr lvl="1"/>
            <a:r>
              <a:rPr lang="en-US" sz="2200" dirty="0"/>
              <a:t>create SQL Server authentication logins that are specific to that instance of SQL Server.</a:t>
            </a:r>
          </a:p>
          <a:p>
            <a:pPr marL="342900" indent="-342900">
              <a:buFont typeface="+mj-lt"/>
              <a:buAutoNum type="arabicPeriod"/>
            </a:pPr>
            <a:r>
              <a:rPr lang="en-US" sz="2400" dirty="0"/>
              <a:t>Create user-defined server roles if the fixed server roles do not meet your configuration requirements.</a:t>
            </a:r>
          </a:p>
          <a:p>
            <a:pPr marL="342900" indent="-342900">
              <a:buFont typeface="+mj-lt"/>
              <a:buAutoNum type="arabicPeriod"/>
            </a:pPr>
            <a:r>
              <a:rPr lang="en-US" sz="2400" dirty="0"/>
              <a:t>Assign logins to the appropriate server roles (either fixed or user-defined).</a:t>
            </a:r>
          </a:p>
          <a:p>
            <a:pPr marL="342900" indent="-342900">
              <a:buFont typeface="+mj-lt"/>
              <a:buAutoNum type="arabicPeriod"/>
            </a:pPr>
            <a:r>
              <a:rPr lang="en-US" sz="2400" dirty="0"/>
              <a:t>For each applicable server-level securable, grant or deny permissions to the logins and server roles.</a:t>
            </a:r>
          </a:p>
        </p:txBody>
      </p:sp>
    </p:spTree>
    <p:extLst>
      <p:ext uri="{BB962C8B-B14F-4D97-AF65-F5344CB8AC3E}">
        <p14:creationId xmlns:p14="http://schemas.microsoft.com/office/powerpoint/2010/main" val="3851631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2180496"/>
            <a:ext cx="11029615" cy="4406042"/>
          </a:xfrm>
        </p:spPr>
        <p:txBody>
          <a:bodyPr>
            <a:normAutofit/>
          </a:bodyPr>
          <a:lstStyle/>
          <a:p>
            <a:pPr marL="457200" indent="-457200">
              <a:buFont typeface="+mj-lt"/>
              <a:buAutoNum type="arabicPeriod" startAt="5"/>
            </a:pPr>
            <a:r>
              <a:rPr lang="en-US" sz="2400" dirty="0"/>
              <a:t>At the database level, create a database user for each login. </a:t>
            </a:r>
          </a:p>
          <a:p>
            <a:pPr lvl="1">
              <a:buFont typeface="Wingdings" panose="05000000000000000000" pitchFamily="2" charset="2"/>
              <a:buChar char="§"/>
            </a:pPr>
            <a:r>
              <a:rPr lang="en-US" sz="2200" dirty="0"/>
              <a:t>A database user can be associated with only one server login. </a:t>
            </a:r>
          </a:p>
          <a:p>
            <a:pPr marL="342900" indent="-342900">
              <a:buFont typeface="+mj-lt"/>
              <a:buAutoNum type="arabicPeriod" startAt="5"/>
            </a:pPr>
            <a:r>
              <a:rPr lang="en-US" sz="2400" dirty="0"/>
              <a:t>Create user-defined database roles if the fixed database roles do not meet your configuration requirements.</a:t>
            </a:r>
          </a:p>
          <a:p>
            <a:pPr marL="342900" indent="-342900">
              <a:buFont typeface="+mj-lt"/>
              <a:buAutoNum type="arabicPeriod" startAt="5"/>
            </a:pPr>
            <a:r>
              <a:rPr lang="en-US" sz="2400" dirty="0"/>
              <a:t>Assign users to the appropriate database roles (either fixed or user-defined).</a:t>
            </a:r>
          </a:p>
          <a:p>
            <a:pPr marL="342900" indent="-342900">
              <a:buFont typeface="+mj-lt"/>
              <a:buAutoNum type="arabicPeriod" startAt="5"/>
            </a:pPr>
            <a:r>
              <a:rPr lang="en-US" sz="2400" dirty="0"/>
              <a:t>For each applicable database-level or schema-level securable, grant or deny permissions to the database users and roles.</a:t>
            </a:r>
          </a:p>
          <a:p>
            <a:endParaRPr lang="en-US" sz="2400" dirty="0"/>
          </a:p>
        </p:txBody>
      </p:sp>
      <p:sp>
        <p:nvSpPr>
          <p:cNvPr id="4" name="Title 1"/>
          <p:cNvSpPr>
            <a:spLocks noGrp="1"/>
          </p:cNvSpPr>
          <p:nvPr>
            <p:ph type="title"/>
          </p:nvPr>
        </p:nvSpPr>
        <p:spPr/>
        <p:txBody>
          <a:bodyPr/>
          <a:lstStyle/>
          <a:p>
            <a:r>
              <a:rPr lang="en-US" dirty="0"/>
              <a:t>Steps to provide users with access to </a:t>
            </a:r>
            <a:r>
              <a:rPr lang="en-US" dirty="0" err="1"/>
              <a:t>sql</a:t>
            </a:r>
            <a:r>
              <a:rPr lang="en-US" dirty="0"/>
              <a:t> server resources (Contd.)</a:t>
            </a:r>
          </a:p>
        </p:txBody>
      </p:sp>
    </p:spTree>
    <p:extLst>
      <p:ext uri="{BB962C8B-B14F-4D97-AF65-F5344CB8AC3E}">
        <p14:creationId xmlns:p14="http://schemas.microsoft.com/office/powerpoint/2010/main" val="2585667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Scenario</a:t>
            </a:r>
          </a:p>
        </p:txBody>
      </p:sp>
      <p:sp>
        <p:nvSpPr>
          <p:cNvPr id="3" name="Content Placeholder 2"/>
          <p:cNvSpPr>
            <a:spLocks noGrp="1"/>
          </p:cNvSpPr>
          <p:nvPr>
            <p:ph idx="1"/>
          </p:nvPr>
        </p:nvSpPr>
        <p:spPr>
          <a:xfrm>
            <a:off x="581192" y="2439804"/>
            <a:ext cx="11029615" cy="3678303"/>
          </a:xfrm>
        </p:spPr>
        <p:txBody>
          <a:bodyPr>
            <a:noAutofit/>
          </a:bodyPr>
          <a:lstStyle/>
          <a:p>
            <a:r>
              <a:rPr lang="en-US" sz="2400" dirty="0"/>
              <a:t>A software company is assigned to create a software system for a super market. </a:t>
            </a:r>
          </a:p>
          <a:p>
            <a:r>
              <a:rPr lang="en-US" sz="2400" dirty="0"/>
              <a:t>The project manager responsible to develop the system assigns the task of creating the databases related to the projects (inventory database, payroll database) to a senior DBA (Kamal) </a:t>
            </a:r>
          </a:p>
          <a:p>
            <a:r>
              <a:rPr lang="en-US" sz="2400" dirty="0"/>
              <a:t>The senior DBA creates the databases and all logins for the users</a:t>
            </a:r>
          </a:p>
          <a:p>
            <a:r>
              <a:rPr lang="en-US" sz="2400" dirty="0"/>
              <a:t>The senior dba then assigns a junior DBA (</a:t>
            </a:r>
            <a:r>
              <a:rPr lang="en-US" sz="2400" dirty="0" err="1"/>
              <a:t>Namali</a:t>
            </a:r>
            <a:r>
              <a:rPr lang="en-US" sz="2400" dirty="0"/>
              <a:t> &amp; </a:t>
            </a:r>
            <a:r>
              <a:rPr lang="en-US" sz="2400" dirty="0" err="1"/>
              <a:t>Janaka</a:t>
            </a:r>
            <a:r>
              <a:rPr lang="en-US" sz="2400" dirty="0"/>
              <a:t>) to look after each database. </a:t>
            </a:r>
          </a:p>
          <a:p>
            <a:r>
              <a:rPr lang="en-US" sz="2400" dirty="0"/>
              <a:t>The junior DBA designs the database and assigns the task of creating tables to a database developer (</a:t>
            </a:r>
            <a:r>
              <a:rPr lang="en-US" sz="2400" dirty="0" err="1"/>
              <a:t>Sahan</a:t>
            </a:r>
            <a:r>
              <a:rPr lang="en-US" sz="2400" dirty="0"/>
              <a:t>)</a:t>
            </a:r>
          </a:p>
          <a:p>
            <a:r>
              <a:rPr lang="en-US" sz="2400" dirty="0"/>
              <a:t>The  junior DBA also assigns the task of entering data to some data entry operators (</a:t>
            </a:r>
            <a:r>
              <a:rPr lang="en-US" sz="2400" dirty="0" err="1"/>
              <a:t>Amali</a:t>
            </a:r>
            <a:r>
              <a:rPr lang="en-US" sz="2400" dirty="0"/>
              <a:t> and </a:t>
            </a:r>
            <a:r>
              <a:rPr lang="en-US" sz="2400" dirty="0" err="1"/>
              <a:t>Mihiran</a:t>
            </a:r>
            <a:r>
              <a:rPr lang="en-US" sz="2400" dirty="0"/>
              <a:t>)</a:t>
            </a:r>
          </a:p>
        </p:txBody>
      </p:sp>
    </p:spTree>
    <p:extLst>
      <p:ext uri="{BB962C8B-B14F-4D97-AF65-F5344CB8AC3E}">
        <p14:creationId xmlns:p14="http://schemas.microsoft.com/office/powerpoint/2010/main" val="2326232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Creating a login using windows authentication</a:t>
            </a:r>
          </a:p>
        </p:txBody>
      </p:sp>
      <p:sp>
        <p:nvSpPr>
          <p:cNvPr id="3" name="Content Placeholder 2"/>
          <p:cNvSpPr>
            <a:spLocks noGrp="1"/>
          </p:cNvSpPr>
          <p:nvPr>
            <p:ph idx="1"/>
          </p:nvPr>
        </p:nvSpPr>
        <p:spPr>
          <a:xfrm>
            <a:off x="581192" y="2180496"/>
            <a:ext cx="11029615" cy="4005992"/>
          </a:xfrm>
        </p:spPr>
        <p:txBody>
          <a:bodyPr>
            <a:normAutofit fontScale="92500" lnSpcReduction="10000"/>
          </a:bodyPr>
          <a:lstStyle/>
          <a:p>
            <a:r>
              <a:rPr lang="en-US" sz="2800" dirty="0"/>
              <a:t>A login is an individual user account for logging into the SQL Server instance. </a:t>
            </a:r>
          </a:p>
          <a:p>
            <a:r>
              <a:rPr lang="en-US" sz="2800" dirty="0"/>
              <a:t>Syntax</a:t>
            </a:r>
          </a:p>
          <a:p>
            <a:pPr marL="594000" lvl="2" indent="0">
              <a:buNone/>
            </a:pPr>
            <a:r>
              <a:rPr lang="en-US" sz="2000" dirty="0"/>
              <a:t>CREATE LOGIN [</a:t>
            </a:r>
            <a:r>
              <a:rPr lang="en-US" sz="2000" dirty="0" err="1"/>
              <a:t>domain_name</a:t>
            </a:r>
            <a:r>
              <a:rPr lang="en-US" sz="2000" dirty="0"/>
              <a:t>\</a:t>
            </a:r>
            <a:r>
              <a:rPr lang="en-US" sz="2000" dirty="0" err="1"/>
              <a:t>login_name</a:t>
            </a:r>
            <a:r>
              <a:rPr lang="en-US" sz="2000" dirty="0"/>
              <a:t>] </a:t>
            </a:r>
          </a:p>
          <a:p>
            <a:pPr marL="594000" lvl="2" indent="0">
              <a:buNone/>
            </a:pPr>
            <a:r>
              <a:rPr lang="en-US" sz="2000" dirty="0"/>
              <a:t>FROM WINDOWS</a:t>
            </a:r>
          </a:p>
          <a:p>
            <a:pPr marL="594000" lvl="2" indent="0">
              <a:buNone/>
            </a:pPr>
            <a:r>
              <a:rPr lang="en-US" sz="2000" dirty="0"/>
              <a:t>[ WITH DEFAULT_DATABASE = </a:t>
            </a:r>
            <a:r>
              <a:rPr lang="en-US" sz="2000" dirty="0" err="1"/>
              <a:t>database_name</a:t>
            </a:r>
            <a:endParaRPr lang="en-US" sz="2000" dirty="0"/>
          </a:p>
          <a:p>
            <a:pPr marL="594000" lvl="2" indent="0">
              <a:buNone/>
            </a:pPr>
            <a:r>
              <a:rPr lang="en-US" sz="2000" dirty="0"/>
              <a:t>| DEFAULT_LANGUAGE = </a:t>
            </a:r>
            <a:r>
              <a:rPr lang="en-US" sz="2000" dirty="0" err="1"/>
              <a:t>language_name</a:t>
            </a:r>
            <a:r>
              <a:rPr lang="en-US" sz="2000" dirty="0"/>
              <a:t> ];</a:t>
            </a:r>
          </a:p>
          <a:p>
            <a:pPr marL="342900" indent="-342900"/>
            <a:r>
              <a:rPr lang="en-US" sz="2400" dirty="0"/>
              <a:t>Example</a:t>
            </a:r>
          </a:p>
          <a:p>
            <a:pPr marL="594000" lvl="2" indent="0">
              <a:buNone/>
            </a:pPr>
            <a:r>
              <a:rPr lang="en-US" sz="2000" dirty="0"/>
              <a:t>CREATE LOGIN [win10b\winuser01] FROM WINDOWS </a:t>
            </a:r>
          </a:p>
          <a:p>
            <a:pPr marL="594000" lvl="2" indent="0">
              <a:buNone/>
            </a:pPr>
            <a:r>
              <a:rPr lang="en-US" sz="2000" dirty="0"/>
              <a:t>WITH DEFAULT_DATABASE = master, DEFAULT_LANGUAGE = </a:t>
            </a:r>
            <a:r>
              <a:rPr lang="en-US" sz="2000" dirty="0" err="1"/>
              <a:t>us_english</a:t>
            </a:r>
            <a:r>
              <a:rPr lang="en-US" sz="2000" dirty="0"/>
              <a:t>;</a:t>
            </a:r>
          </a:p>
        </p:txBody>
      </p:sp>
    </p:spTree>
    <p:extLst>
      <p:ext uri="{BB962C8B-B14F-4D97-AF65-F5344CB8AC3E}">
        <p14:creationId xmlns:p14="http://schemas.microsoft.com/office/powerpoint/2010/main" val="3654086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15804"/>
            <a:ext cx="11029616" cy="1013800"/>
          </a:xfrm>
        </p:spPr>
        <p:txBody>
          <a:bodyPr>
            <a:normAutofit/>
          </a:bodyPr>
          <a:lstStyle/>
          <a:p>
            <a:r>
              <a:rPr lang="en-US" sz="3200" dirty="0"/>
              <a:t>Creating a login using </a:t>
            </a:r>
            <a:r>
              <a:rPr lang="en-US" sz="3200" dirty="0" err="1"/>
              <a:t>sql</a:t>
            </a:r>
            <a:r>
              <a:rPr lang="en-US" sz="3200" dirty="0"/>
              <a:t> server</a:t>
            </a:r>
          </a:p>
        </p:txBody>
      </p:sp>
      <p:sp>
        <p:nvSpPr>
          <p:cNvPr id="3" name="Content Placeholder 2"/>
          <p:cNvSpPr>
            <a:spLocks noGrp="1"/>
          </p:cNvSpPr>
          <p:nvPr>
            <p:ph idx="1"/>
          </p:nvPr>
        </p:nvSpPr>
        <p:spPr>
          <a:xfrm>
            <a:off x="581192" y="2043114"/>
            <a:ext cx="11029615" cy="4672012"/>
          </a:xfrm>
        </p:spPr>
        <p:txBody>
          <a:bodyPr>
            <a:normAutofit/>
          </a:bodyPr>
          <a:lstStyle/>
          <a:p>
            <a:r>
              <a:rPr lang="en-US" sz="3200" dirty="0"/>
              <a:t>Syntax</a:t>
            </a:r>
          </a:p>
          <a:p>
            <a:pPr marL="594000" lvl="2" indent="0">
              <a:buNone/>
            </a:pPr>
            <a:r>
              <a:rPr lang="en-US" sz="1800" dirty="0"/>
              <a:t>CREATE LOGIN [Login Name] -- This is the User that you use for login </a:t>
            </a:r>
          </a:p>
          <a:p>
            <a:pPr marL="594000" lvl="2" indent="0">
              <a:buNone/>
            </a:pPr>
            <a:r>
              <a:rPr lang="en-US" sz="1800" dirty="0"/>
              <a:t>WITH PASSWORD = '</a:t>
            </a:r>
            <a:r>
              <a:rPr lang="en-US" sz="1800" dirty="0" err="1"/>
              <a:t>provide_password</a:t>
            </a:r>
            <a:r>
              <a:rPr lang="en-US" sz="1800" dirty="0"/>
              <a:t>' MUST_CHANGE,</a:t>
            </a:r>
          </a:p>
          <a:p>
            <a:pPr marL="594000" lvl="2" indent="0">
              <a:buNone/>
            </a:pPr>
            <a:r>
              <a:rPr lang="en-US" sz="1800" dirty="0"/>
              <a:t>CHECK_EXPIRATION = ON,  CHECK_POLICY = ON,  DEFAULT_DATABASE = [Database Name], </a:t>
            </a:r>
          </a:p>
          <a:p>
            <a:pPr marL="594000" lvl="2" indent="0">
              <a:buNone/>
            </a:pPr>
            <a:r>
              <a:rPr lang="en-US" sz="1800" dirty="0"/>
              <a:t>DEFAULT_LANGUAGE = [Language Name];-- This is Optional</a:t>
            </a:r>
          </a:p>
          <a:p>
            <a:pPr marL="306000" lvl="2" indent="-306000"/>
            <a:r>
              <a:rPr lang="en-US" sz="3200" dirty="0"/>
              <a:t>Example</a:t>
            </a:r>
          </a:p>
          <a:p>
            <a:pPr marL="594000" lvl="2" indent="0">
              <a:buNone/>
            </a:pPr>
            <a:r>
              <a:rPr lang="en-US" sz="1800" dirty="0"/>
              <a:t>CREATE LOGIN sqluser01</a:t>
            </a:r>
          </a:p>
          <a:p>
            <a:pPr marL="594000" lvl="2" indent="0">
              <a:buNone/>
            </a:pPr>
            <a:r>
              <a:rPr lang="en-US" sz="1800" dirty="0"/>
              <a:t>WITH PASSWORD = 'tempPW@56789' </a:t>
            </a:r>
          </a:p>
          <a:p>
            <a:pPr marL="594000" lvl="2" indent="0">
              <a:buNone/>
            </a:pPr>
            <a:r>
              <a:rPr lang="en-US" sz="1800" dirty="0"/>
              <a:t>MUST_CHANGE, CHECK_EXPIRATION = ON,</a:t>
            </a:r>
          </a:p>
          <a:p>
            <a:pPr marL="594000" lvl="2" indent="0">
              <a:buNone/>
            </a:pPr>
            <a:r>
              <a:rPr lang="en-US" sz="1800" dirty="0"/>
              <a:t>DEFAULT_DATABASE = master, DEFAULT_LANGUAGE = </a:t>
            </a:r>
            <a:r>
              <a:rPr lang="en-US" sz="1800" dirty="0" err="1"/>
              <a:t>us_english</a:t>
            </a:r>
            <a:r>
              <a:rPr lang="en-US" sz="1800" dirty="0"/>
              <a:t>;</a:t>
            </a:r>
          </a:p>
          <a:p>
            <a:pPr marL="324000" lvl="1" indent="0">
              <a:buNone/>
            </a:pPr>
            <a:endParaRPr lang="en-US" sz="2000" dirty="0"/>
          </a:p>
        </p:txBody>
      </p:sp>
    </p:spTree>
    <p:extLst>
      <p:ext uri="{BB962C8B-B14F-4D97-AF65-F5344CB8AC3E}">
        <p14:creationId xmlns:p14="http://schemas.microsoft.com/office/powerpoint/2010/main" val="3636659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Creating and assigning server roles</a:t>
            </a:r>
          </a:p>
        </p:txBody>
      </p:sp>
      <p:sp>
        <p:nvSpPr>
          <p:cNvPr id="3" name="Content Placeholder 2"/>
          <p:cNvSpPr>
            <a:spLocks noGrp="1"/>
          </p:cNvSpPr>
          <p:nvPr>
            <p:ph idx="1"/>
          </p:nvPr>
        </p:nvSpPr>
        <p:spPr>
          <a:xfrm>
            <a:off x="709780" y="2037621"/>
            <a:ext cx="11029615" cy="4677504"/>
          </a:xfrm>
        </p:spPr>
        <p:txBody>
          <a:bodyPr>
            <a:noAutofit/>
          </a:bodyPr>
          <a:lstStyle/>
          <a:p>
            <a:r>
              <a:rPr lang="en-US" sz="2800" dirty="0"/>
              <a:t>With sever roles logins could be grouped together in order to more easily manage server-level permissions. </a:t>
            </a:r>
          </a:p>
          <a:p>
            <a:r>
              <a:rPr lang="en-US" sz="2800" dirty="0"/>
              <a:t>SQL Server supports fixed server roles and user-defined server roles. </a:t>
            </a:r>
          </a:p>
          <a:p>
            <a:r>
              <a:rPr lang="en-US" sz="2800" dirty="0"/>
              <a:t>With fixed server roles logins could be assigned, but permissions cannot be changed. </a:t>
            </a:r>
          </a:p>
          <a:p>
            <a:r>
              <a:rPr lang="en-US" sz="2800" dirty="0"/>
              <a:t>For user-defined roles logins can be assigned and permission can be changed</a:t>
            </a:r>
          </a:p>
        </p:txBody>
      </p:sp>
    </p:spTree>
    <p:extLst>
      <p:ext uri="{BB962C8B-B14F-4D97-AF65-F5344CB8AC3E}">
        <p14:creationId xmlns:p14="http://schemas.microsoft.com/office/powerpoint/2010/main" val="3095331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Adding logins to FIXED sever roles</a:t>
            </a:r>
          </a:p>
        </p:txBody>
      </p:sp>
      <p:sp>
        <p:nvSpPr>
          <p:cNvPr id="3" name="Content Placeholder 2"/>
          <p:cNvSpPr>
            <a:spLocks noGrp="1"/>
          </p:cNvSpPr>
          <p:nvPr>
            <p:ph idx="1"/>
          </p:nvPr>
        </p:nvSpPr>
        <p:spPr>
          <a:xfrm>
            <a:off x="581192" y="2243138"/>
            <a:ext cx="11029615" cy="4371976"/>
          </a:xfrm>
        </p:spPr>
        <p:txBody>
          <a:bodyPr>
            <a:noAutofit/>
          </a:bodyPr>
          <a:lstStyle/>
          <a:p>
            <a:endParaRPr lang="en-US" sz="3200" dirty="0"/>
          </a:p>
          <a:p>
            <a:endParaRPr lang="en-US" sz="3200" dirty="0"/>
          </a:p>
          <a:p>
            <a:r>
              <a:rPr lang="en-US" sz="3200" dirty="0"/>
              <a:t>Assigning logins to sever roles</a:t>
            </a:r>
          </a:p>
          <a:p>
            <a:pPr lvl="1"/>
            <a:r>
              <a:rPr lang="en-US" sz="2400" dirty="0"/>
              <a:t>Syntax : ALTER SERVER ROLE </a:t>
            </a:r>
            <a:r>
              <a:rPr lang="en-US" sz="2400" dirty="0" err="1"/>
              <a:t>server_role_name</a:t>
            </a:r>
            <a:r>
              <a:rPr lang="en-US" sz="2400" dirty="0"/>
              <a:t> ADD MEMBER login</a:t>
            </a:r>
          </a:p>
          <a:p>
            <a:pPr lvl="1"/>
            <a:r>
              <a:rPr lang="en-US" sz="2800" dirty="0"/>
              <a:t>Server role names :</a:t>
            </a:r>
          </a:p>
          <a:p>
            <a:pPr lvl="2"/>
            <a:endParaRPr lang="en-US" sz="2400" dirty="0"/>
          </a:p>
          <a:p>
            <a:pPr lvl="2"/>
            <a:endParaRPr lang="en-US" sz="2400" dirty="0"/>
          </a:p>
          <a:p>
            <a:pPr lvl="2"/>
            <a:endParaRPr lang="en-US" sz="2400" dirty="0"/>
          </a:p>
          <a:p>
            <a:pPr lvl="2"/>
            <a:endParaRPr lang="en-US" sz="2400" dirty="0"/>
          </a:p>
          <a:p>
            <a:pPr lvl="1"/>
            <a:r>
              <a:rPr lang="en-US" sz="2400" dirty="0"/>
              <a:t>Ex : ALTER SERVER ROLE </a:t>
            </a:r>
            <a:r>
              <a:rPr lang="en-US" sz="2400" dirty="0" err="1"/>
              <a:t>diskadmin</a:t>
            </a:r>
            <a:r>
              <a:rPr lang="en-US" sz="2400" dirty="0"/>
              <a:t> ADD MEMBER Ted </a:t>
            </a:r>
          </a:p>
          <a:p>
            <a:endParaRPr lang="en-US" sz="2800" dirty="0"/>
          </a:p>
          <a:p>
            <a:endParaRPr lang="en-US" sz="2800" dirty="0"/>
          </a:p>
          <a:p>
            <a:pPr lvl="1"/>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2704883176"/>
              </p:ext>
            </p:extLst>
          </p:nvPr>
        </p:nvGraphicFramePr>
        <p:xfrm>
          <a:off x="1296986" y="3786189"/>
          <a:ext cx="9861552" cy="2127144"/>
        </p:xfrm>
        <a:graphic>
          <a:graphicData uri="http://schemas.openxmlformats.org/drawingml/2006/table">
            <a:tbl>
              <a:tblPr firstRow="1" bandRow="1">
                <a:tableStyleId>{5C22544A-7EE6-4342-B048-85BDC9FD1C3A}</a:tableStyleId>
              </a:tblPr>
              <a:tblGrid>
                <a:gridCol w="1816299">
                  <a:extLst>
                    <a:ext uri="{9D8B030D-6E8A-4147-A177-3AD203B41FA5}">
                      <a16:colId xmlns:a16="http://schemas.microsoft.com/office/drawing/2014/main" val="20000"/>
                    </a:ext>
                  </a:extLst>
                </a:gridCol>
                <a:gridCol w="8045253">
                  <a:extLst>
                    <a:ext uri="{9D8B030D-6E8A-4147-A177-3AD203B41FA5}">
                      <a16:colId xmlns:a16="http://schemas.microsoft.com/office/drawing/2014/main" val="20001"/>
                    </a:ext>
                  </a:extLst>
                </a:gridCol>
              </a:tblGrid>
              <a:tr h="476144">
                <a:tc>
                  <a:txBody>
                    <a:bodyPr/>
                    <a:lstStyle/>
                    <a:p>
                      <a:r>
                        <a:rPr lang="en-US" dirty="0"/>
                        <a:t>Role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sz="1800" b="1" i="0" kern="1200" dirty="0">
                          <a:solidFill>
                            <a:schemeClr val="dk1"/>
                          </a:solidFill>
                          <a:effectLst/>
                          <a:latin typeface="+mn-lt"/>
                          <a:ea typeface="+mn-ea"/>
                          <a:cs typeface="+mn-cs"/>
                        </a:rPr>
                        <a:t>Sysadmin</a:t>
                      </a:r>
                      <a:endParaRPr lang="en-US" dirty="0"/>
                    </a:p>
                  </a:txBody>
                  <a:tcPr/>
                </a:tc>
                <a:tc>
                  <a:txBody>
                    <a:bodyPr/>
                    <a:lstStyle/>
                    <a:p>
                      <a:r>
                        <a:rPr lang="en-US" sz="1800" b="0" i="0" kern="1200" dirty="0">
                          <a:solidFill>
                            <a:schemeClr val="dk1"/>
                          </a:solidFill>
                          <a:effectLst/>
                          <a:latin typeface="+mn-lt"/>
                          <a:ea typeface="+mn-ea"/>
                          <a:cs typeface="+mn-cs"/>
                        </a:rPr>
                        <a:t>Members of the </a:t>
                      </a:r>
                      <a:r>
                        <a:rPr lang="en-US" sz="1800" b="1" i="0" kern="1200" dirty="0">
                          <a:solidFill>
                            <a:schemeClr val="dk1"/>
                          </a:solidFill>
                          <a:effectLst/>
                          <a:latin typeface="+mn-lt"/>
                          <a:ea typeface="+mn-ea"/>
                          <a:cs typeface="+mn-cs"/>
                        </a:rPr>
                        <a:t>sysadmin</a:t>
                      </a:r>
                      <a:r>
                        <a:rPr lang="en-US" sz="1800" b="0" i="0" kern="1200" dirty="0">
                          <a:solidFill>
                            <a:schemeClr val="dk1"/>
                          </a:solidFill>
                          <a:effectLst/>
                          <a:latin typeface="+mn-lt"/>
                          <a:ea typeface="+mn-ea"/>
                          <a:cs typeface="+mn-cs"/>
                        </a:rPr>
                        <a:t> fixed server role can perform any activity in the server.</a:t>
                      </a:r>
                      <a:endParaRPr lang="en-US" dirty="0"/>
                    </a:p>
                  </a:txBody>
                  <a:tcPr/>
                </a:tc>
                <a:extLst>
                  <a:ext uri="{0D108BD9-81ED-4DB2-BD59-A6C34878D82A}">
                    <a16:rowId xmlns:a16="http://schemas.microsoft.com/office/drawing/2014/main" val="10001"/>
                  </a:ext>
                </a:extLst>
              </a:tr>
              <a:tr h="370840">
                <a:tc>
                  <a:txBody>
                    <a:bodyPr/>
                    <a:lstStyle/>
                    <a:p>
                      <a:r>
                        <a:rPr lang="en-US" sz="1800" b="1" i="0" kern="1200" dirty="0" err="1">
                          <a:solidFill>
                            <a:schemeClr val="dk1"/>
                          </a:solidFill>
                          <a:effectLst/>
                          <a:latin typeface="+mn-lt"/>
                          <a:ea typeface="+mn-ea"/>
                          <a:cs typeface="+mn-cs"/>
                        </a:rPr>
                        <a:t>dbcreator</a:t>
                      </a:r>
                      <a:endParaRPr lang="en-US" dirty="0"/>
                    </a:p>
                  </a:txBody>
                  <a:tcPr/>
                </a:tc>
                <a:tc>
                  <a:txBody>
                    <a:bodyPr/>
                    <a:lstStyle/>
                    <a:p>
                      <a:r>
                        <a:rPr lang="en-US" sz="1800" b="0" i="0" kern="1200" dirty="0">
                          <a:solidFill>
                            <a:schemeClr val="dk1"/>
                          </a:solidFill>
                          <a:effectLst/>
                          <a:latin typeface="+mn-lt"/>
                          <a:ea typeface="+mn-ea"/>
                          <a:cs typeface="+mn-cs"/>
                        </a:rPr>
                        <a:t>Members of the </a:t>
                      </a:r>
                      <a:r>
                        <a:rPr lang="en-US" sz="1800" b="1" i="0" kern="1200" dirty="0" err="1">
                          <a:solidFill>
                            <a:schemeClr val="dk1"/>
                          </a:solidFill>
                          <a:effectLst/>
                          <a:latin typeface="+mn-lt"/>
                          <a:ea typeface="+mn-ea"/>
                          <a:cs typeface="+mn-cs"/>
                        </a:rPr>
                        <a:t>dbcreator</a:t>
                      </a:r>
                      <a:r>
                        <a:rPr lang="en-US" sz="1800" b="0" i="0" kern="1200" dirty="0">
                          <a:solidFill>
                            <a:schemeClr val="dk1"/>
                          </a:solidFill>
                          <a:effectLst/>
                          <a:latin typeface="+mn-lt"/>
                          <a:ea typeface="+mn-ea"/>
                          <a:cs typeface="+mn-cs"/>
                        </a:rPr>
                        <a:t> fixed server role can create, alter, drop, and restore any database.</a:t>
                      </a:r>
                      <a:endParaRPr lang="en-US" dirty="0"/>
                    </a:p>
                  </a:txBody>
                  <a:tcPr/>
                </a:tc>
                <a:extLst>
                  <a:ext uri="{0D108BD9-81ED-4DB2-BD59-A6C34878D82A}">
                    <a16:rowId xmlns:a16="http://schemas.microsoft.com/office/drawing/2014/main" val="10002"/>
                  </a:ext>
                </a:extLst>
              </a:tr>
              <a:tr h="370840">
                <a:tc>
                  <a:txBody>
                    <a:bodyPr/>
                    <a:lstStyle/>
                    <a:p>
                      <a:pPr marL="0" algn="l" defTabSz="457200" rtl="0" eaLnBrk="1" latinLnBrk="0" hangingPunct="1"/>
                      <a:r>
                        <a:rPr lang="en-US" sz="1800" b="1" i="0" kern="1200" dirty="0" err="1">
                          <a:solidFill>
                            <a:schemeClr val="dk1"/>
                          </a:solidFill>
                          <a:effectLst/>
                          <a:latin typeface="+mn-lt"/>
                          <a:ea typeface="+mn-ea"/>
                          <a:cs typeface="+mn-cs"/>
                        </a:rPr>
                        <a:t>securityadmin</a:t>
                      </a:r>
                      <a:endParaRPr lang="en-US" sz="1800" b="1" i="0" kern="1200" dirty="0">
                        <a:solidFill>
                          <a:schemeClr val="dk1"/>
                        </a:solidFill>
                        <a:effectLst/>
                        <a:latin typeface="+mn-lt"/>
                        <a:ea typeface="+mn-ea"/>
                        <a:cs typeface="+mn-cs"/>
                      </a:endParaRPr>
                    </a:p>
                  </a:txBody>
                  <a:tcPr/>
                </a:tc>
                <a:tc>
                  <a:txBody>
                    <a:bodyPr/>
                    <a:lstStyle/>
                    <a:p>
                      <a:r>
                        <a:rPr lang="en-US" sz="1800" b="0" i="0" kern="1200" dirty="0">
                          <a:solidFill>
                            <a:schemeClr val="dk1"/>
                          </a:solidFill>
                          <a:effectLst/>
                          <a:latin typeface="+mn-lt"/>
                          <a:ea typeface="+mn-ea"/>
                          <a:cs typeface="+mn-cs"/>
                        </a:rPr>
                        <a:t>Members of the </a:t>
                      </a:r>
                      <a:r>
                        <a:rPr lang="en-US" sz="1800" b="0" i="0" kern="1200" dirty="0" err="1">
                          <a:solidFill>
                            <a:schemeClr val="dk1"/>
                          </a:solidFill>
                          <a:effectLst/>
                          <a:latin typeface="+mn-lt"/>
                          <a:ea typeface="+mn-ea"/>
                          <a:cs typeface="+mn-cs"/>
                        </a:rPr>
                        <a:t>securityadmin</a:t>
                      </a:r>
                      <a:r>
                        <a:rPr lang="en-US" sz="1800" b="0" i="0" kern="1200" dirty="0">
                          <a:solidFill>
                            <a:schemeClr val="dk1"/>
                          </a:solidFill>
                          <a:effectLst/>
                          <a:latin typeface="+mn-lt"/>
                          <a:ea typeface="+mn-ea"/>
                          <a:cs typeface="+mn-cs"/>
                        </a:rPr>
                        <a:t> fixed server role manage logins and their properties. They can GRANT, DENY, and REVOKE server-level permissions. </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5966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noAutofit/>
          </a:bodyPr>
          <a:lstStyle/>
          <a:p>
            <a:r>
              <a:rPr lang="en-US" sz="3100" dirty="0"/>
              <a:t>Creating user-defined server roles and permissions</a:t>
            </a:r>
          </a:p>
        </p:txBody>
      </p:sp>
      <p:sp>
        <p:nvSpPr>
          <p:cNvPr id="3" name="Content Placeholder 2"/>
          <p:cNvSpPr>
            <a:spLocks noGrp="1"/>
          </p:cNvSpPr>
          <p:nvPr>
            <p:ph idx="1"/>
          </p:nvPr>
        </p:nvSpPr>
        <p:spPr>
          <a:xfrm>
            <a:off x="581192" y="2180496"/>
            <a:ext cx="11029615" cy="4506054"/>
          </a:xfrm>
        </p:spPr>
        <p:txBody>
          <a:bodyPr>
            <a:normAutofit lnSpcReduction="10000"/>
          </a:bodyPr>
          <a:lstStyle/>
          <a:p>
            <a:r>
              <a:rPr lang="en-US" sz="2000" dirty="0"/>
              <a:t>Creating a user defined sever role and assigning permissions</a:t>
            </a:r>
          </a:p>
          <a:p>
            <a:pPr lvl="1"/>
            <a:r>
              <a:rPr lang="en-US" sz="2000" dirty="0"/>
              <a:t>Syntax for creating a server role: CREATE SERVER ROLE </a:t>
            </a:r>
            <a:r>
              <a:rPr lang="en-US" sz="2000" dirty="0" err="1"/>
              <a:t>role_name</a:t>
            </a:r>
            <a:endParaRPr lang="en-US" sz="2000" dirty="0"/>
          </a:p>
          <a:p>
            <a:pPr lvl="2"/>
            <a:r>
              <a:rPr lang="en-US" sz="1600" dirty="0"/>
              <a:t>Ex: CREATE SERVER ROLE </a:t>
            </a:r>
            <a:r>
              <a:rPr lang="en-US" sz="1600" dirty="0" err="1"/>
              <a:t>devops</a:t>
            </a:r>
            <a:r>
              <a:rPr lang="en-US" sz="1600" dirty="0"/>
              <a:t>;</a:t>
            </a:r>
          </a:p>
          <a:p>
            <a:r>
              <a:rPr lang="en-US" sz="2000" dirty="0"/>
              <a:t>Syntax for granting permissions : GRANT permission TO </a:t>
            </a:r>
            <a:r>
              <a:rPr lang="en-US" sz="2000" dirty="0" err="1"/>
              <a:t>grantee_principal</a:t>
            </a:r>
            <a:r>
              <a:rPr lang="en-US" sz="2000" dirty="0"/>
              <a:t>  [WITH GRANT OPTION]</a:t>
            </a:r>
          </a:p>
          <a:p>
            <a:pPr lvl="1"/>
            <a:r>
              <a:rPr lang="en-US" sz="2000" dirty="0"/>
              <a:t>Permission Examples :</a:t>
            </a:r>
          </a:p>
          <a:p>
            <a:pPr lvl="2"/>
            <a:r>
              <a:rPr lang="en-US" sz="1800" dirty="0"/>
              <a:t>CREATE ANY DATABASE — Create a database on the server.</a:t>
            </a:r>
          </a:p>
          <a:p>
            <a:pPr lvl="2"/>
            <a:r>
              <a:rPr lang="en-US" sz="1800" dirty="0"/>
              <a:t>ALTER ANY DATABASE — Create, alter, or drop any login in the instance.</a:t>
            </a:r>
          </a:p>
          <a:p>
            <a:pPr lvl="2"/>
            <a:r>
              <a:rPr lang="en-US" sz="1800" dirty="0"/>
              <a:t>ALTER ANY LOGIN — Modify any login.</a:t>
            </a:r>
          </a:p>
          <a:p>
            <a:pPr lvl="2"/>
            <a:r>
              <a:rPr lang="en-US" sz="1800" dirty="0"/>
              <a:t>SHUTDOWN — Shut down the server.</a:t>
            </a:r>
          </a:p>
          <a:p>
            <a:pPr lvl="1"/>
            <a:r>
              <a:rPr lang="en-US" sz="2000" dirty="0"/>
              <a:t>Ex: GRANT ALTER ANY DATABASE TO </a:t>
            </a:r>
            <a:r>
              <a:rPr lang="en-US" sz="2000" dirty="0" err="1"/>
              <a:t>devops</a:t>
            </a:r>
            <a:r>
              <a:rPr lang="en-US" sz="2000" dirty="0"/>
              <a:t>; </a:t>
            </a:r>
          </a:p>
          <a:p>
            <a:endParaRPr lang="en-US" sz="2800" dirty="0"/>
          </a:p>
        </p:txBody>
      </p:sp>
    </p:spTree>
    <p:extLst>
      <p:ext uri="{BB962C8B-B14F-4D97-AF65-F5344CB8AC3E}">
        <p14:creationId xmlns:p14="http://schemas.microsoft.com/office/powerpoint/2010/main" val="3787209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Revisit to scenario</a:t>
            </a:r>
          </a:p>
        </p:txBody>
      </p:sp>
      <p:sp>
        <p:nvSpPr>
          <p:cNvPr id="3" name="Content Placeholder 2"/>
          <p:cNvSpPr>
            <a:spLocks noGrp="1"/>
          </p:cNvSpPr>
          <p:nvPr>
            <p:ph idx="1"/>
          </p:nvPr>
        </p:nvSpPr>
        <p:spPr/>
        <p:txBody>
          <a:bodyPr>
            <a:normAutofit/>
          </a:bodyPr>
          <a:lstStyle/>
          <a:p>
            <a:r>
              <a:rPr lang="en-US" sz="2400" dirty="0"/>
              <a:t>Senior DBA, Junior DBA, Database Developer and Data entry operator should have logins.</a:t>
            </a:r>
          </a:p>
          <a:p>
            <a:r>
              <a:rPr lang="en-US" sz="2400" dirty="0"/>
              <a:t>According to the scenario, Senior dba also should be able to create databases and logins.</a:t>
            </a:r>
          </a:p>
          <a:p>
            <a:r>
              <a:rPr lang="en-US" sz="2400" dirty="0"/>
              <a:t>Therefore two methods could be used to create logins</a:t>
            </a:r>
          </a:p>
          <a:p>
            <a:pPr lvl="1"/>
            <a:r>
              <a:rPr lang="en-US" sz="2200" dirty="0"/>
              <a:t>All logins could be created by the project manager</a:t>
            </a:r>
          </a:p>
          <a:p>
            <a:pPr lvl="1"/>
            <a:r>
              <a:rPr lang="en-US" sz="2200" dirty="0"/>
              <a:t>Project manager could create the login of Senior DBA and Senior DBA could create the other logins. (we will use this approach)</a:t>
            </a:r>
          </a:p>
        </p:txBody>
      </p:sp>
    </p:spTree>
    <p:extLst>
      <p:ext uri="{BB962C8B-B14F-4D97-AF65-F5344CB8AC3E}">
        <p14:creationId xmlns:p14="http://schemas.microsoft.com/office/powerpoint/2010/main" val="519728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Learning outcomes</a:t>
            </a:r>
          </a:p>
        </p:txBody>
      </p:sp>
      <p:sp>
        <p:nvSpPr>
          <p:cNvPr id="3" name="Content Placeholder 2"/>
          <p:cNvSpPr>
            <a:spLocks noGrp="1"/>
          </p:cNvSpPr>
          <p:nvPr>
            <p:ph idx="1"/>
          </p:nvPr>
        </p:nvSpPr>
        <p:spPr/>
        <p:txBody>
          <a:bodyPr>
            <a:normAutofit/>
          </a:bodyPr>
          <a:lstStyle/>
          <a:p>
            <a:r>
              <a:rPr lang="en-US" sz="2800" dirty="0"/>
              <a:t>At the end of the lecture, the students should be able to:</a:t>
            </a:r>
          </a:p>
          <a:p>
            <a:pPr lvl="1"/>
            <a:r>
              <a:rPr lang="en-US" sz="2600" dirty="0"/>
              <a:t>Explain the three important aspects of security</a:t>
            </a:r>
          </a:p>
          <a:p>
            <a:pPr lvl="1"/>
            <a:r>
              <a:rPr lang="en-US" sz="2600" dirty="0"/>
              <a:t>Identify different roles and permissions in SQL server at server and database level</a:t>
            </a:r>
          </a:p>
          <a:p>
            <a:pPr lvl="1"/>
            <a:r>
              <a:rPr lang="en-US" sz="2600" dirty="0"/>
              <a:t>Implement a security policy of a given database using access control mechanisms in SQL server </a:t>
            </a:r>
          </a:p>
        </p:txBody>
      </p:sp>
    </p:spTree>
    <p:extLst>
      <p:ext uri="{BB962C8B-B14F-4D97-AF65-F5344CB8AC3E}">
        <p14:creationId xmlns:p14="http://schemas.microsoft.com/office/powerpoint/2010/main" val="140303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Revisit to scenario (Contd.)</a:t>
            </a:r>
          </a:p>
        </p:txBody>
      </p:sp>
      <p:sp>
        <p:nvSpPr>
          <p:cNvPr id="3" name="Content Placeholder 2"/>
          <p:cNvSpPr>
            <a:spLocks noGrp="1"/>
          </p:cNvSpPr>
          <p:nvPr>
            <p:ph idx="1"/>
          </p:nvPr>
        </p:nvSpPr>
        <p:spPr>
          <a:xfrm>
            <a:off x="581193" y="2453451"/>
            <a:ext cx="11029615" cy="3851815"/>
          </a:xfrm>
        </p:spPr>
        <p:txBody>
          <a:bodyPr>
            <a:normAutofit lnSpcReduction="10000"/>
          </a:bodyPr>
          <a:lstStyle/>
          <a:p>
            <a:r>
              <a:rPr lang="en-US" sz="2800" dirty="0"/>
              <a:t>First create the login for the senior DBA using windows authentication of SQL server authentication as follows:</a:t>
            </a:r>
          </a:p>
          <a:p>
            <a:r>
              <a:rPr lang="en-US" sz="2800" dirty="0"/>
              <a:t>Windows authentication</a:t>
            </a:r>
          </a:p>
          <a:p>
            <a:pPr marL="594000" lvl="2" indent="0">
              <a:buNone/>
            </a:pPr>
            <a:r>
              <a:rPr lang="en-US" sz="2000" dirty="0"/>
              <a:t>CREATE LOGIN PC2\</a:t>
            </a:r>
            <a:r>
              <a:rPr lang="en-US" sz="2000" dirty="0" err="1"/>
              <a:t>kamal</a:t>
            </a:r>
            <a:endParaRPr lang="en-US" sz="2000" dirty="0"/>
          </a:p>
          <a:p>
            <a:pPr marL="594000" lvl="2" indent="0">
              <a:buNone/>
            </a:pPr>
            <a:r>
              <a:rPr lang="en-US" sz="2000" dirty="0"/>
              <a:t>FROM WINDOWS WITH DEFAULT_DATABASE = Master</a:t>
            </a:r>
          </a:p>
          <a:p>
            <a:pPr marL="306000" lvl="1"/>
            <a:r>
              <a:rPr lang="en-US" sz="2800" dirty="0"/>
              <a:t>SQL server authentication</a:t>
            </a:r>
          </a:p>
          <a:p>
            <a:pPr marL="594000" lvl="2" indent="0">
              <a:buNone/>
            </a:pPr>
            <a:r>
              <a:rPr lang="en-US" sz="2000" dirty="0"/>
              <a:t>CREATE LOGIN Kamal</a:t>
            </a:r>
          </a:p>
          <a:p>
            <a:pPr marL="594000" lvl="2" indent="0">
              <a:buNone/>
            </a:pPr>
            <a:r>
              <a:rPr lang="en-US" sz="2000" dirty="0"/>
              <a:t>WITH PASSWORD = ‘kamal@123‘, DEFAULT_DATABASE = Master</a:t>
            </a:r>
          </a:p>
          <a:p>
            <a:endParaRPr lang="en-US" sz="2800" dirty="0"/>
          </a:p>
        </p:txBody>
      </p:sp>
    </p:spTree>
    <p:extLst>
      <p:ext uri="{BB962C8B-B14F-4D97-AF65-F5344CB8AC3E}">
        <p14:creationId xmlns:p14="http://schemas.microsoft.com/office/powerpoint/2010/main" val="822490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Revisit to scenario (Contd.)</a:t>
            </a:r>
          </a:p>
        </p:txBody>
      </p:sp>
      <p:sp>
        <p:nvSpPr>
          <p:cNvPr id="3" name="Content Placeholder 2"/>
          <p:cNvSpPr>
            <a:spLocks noGrp="1"/>
          </p:cNvSpPr>
          <p:nvPr>
            <p:ph idx="1"/>
          </p:nvPr>
        </p:nvSpPr>
        <p:spPr>
          <a:xfrm>
            <a:off x="581193" y="2289678"/>
            <a:ext cx="11029615" cy="4315838"/>
          </a:xfrm>
        </p:spPr>
        <p:txBody>
          <a:bodyPr>
            <a:normAutofit fontScale="92500"/>
          </a:bodyPr>
          <a:lstStyle/>
          <a:p>
            <a:r>
              <a:rPr lang="en-US" sz="2400" dirty="0"/>
              <a:t>Now let’s give permission to the senior DBA to create databases and logins.</a:t>
            </a:r>
          </a:p>
          <a:p>
            <a:r>
              <a:rPr lang="en-US" sz="2400" dirty="0"/>
              <a:t>This could be done using pre-defined sever roles or user defined server roles as follows</a:t>
            </a:r>
          </a:p>
          <a:p>
            <a:r>
              <a:rPr lang="en-US" sz="2400" dirty="0"/>
              <a:t>Using pre-defined server roles </a:t>
            </a:r>
          </a:p>
          <a:p>
            <a:pPr marL="324000" lvl="1" indent="0">
              <a:buNone/>
            </a:pPr>
            <a:r>
              <a:rPr lang="en-US" sz="2200" dirty="0"/>
              <a:t>alter server role </a:t>
            </a:r>
            <a:r>
              <a:rPr lang="en-US" sz="2200" dirty="0" err="1"/>
              <a:t>dbcreator</a:t>
            </a:r>
            <a:r>
              <a:rPr lang="en-US" sz="2200" dirty="0"/>
              <a:t> add member </a:t>
            </a:r>
            <a:r>
              <a:rPr lang="en-US" sz="2200" dirty="0" err="1"/>
              <a:t>kamal</a:t>
            </a:r>
            <a:endParaRPr lang="en-US" sz="2200" dirty="0"/>
          </a:p>
          <a:p>
            <a:pPr marL="324000" lvl="1" indent="0">
              <a:buNone/>
            </a:pPr>
            <a:r>
              <a:rPr lang="en-US" sz="2200" dirty="0"/>
              <a:t>alter server role </a:t>
            </a:r>
            <a:r>
              <a:rPr lang="en-US" sz="2200" dirty="0" err="1"/>
              <a:t>securityadmin</a:t>
            </a:r>
            <a:r>
              <a:rPr lang="en-US" sz="2200" dirty="0"/>
              <a:t> add member </a:t>
            </a:r>
            <a:r>
              <a:rPr lang="en-US" sz="2200" dirty="0" err="1"/>
              <a:t>kamal</a:t>
            </a:r>
            <a:endParaRPr lang="en-US" sz="2200" dirty="0"/>
          </a:p>
          <a:p>
            <a:pPr marL="306000" lvl="1"/>
            <a:r>
              <a:rPr lang="en-US" sz="2400" dirty="0"/>
              <a:t>Using user-defined server role</a:t>
            </a:r>
          </a:p>
          <a:p>
            <a:pPr marL="270000" lvl="2" indent="0">
              <a:buNone/>
            </a:pPr>
            <a:r>
              <a:rPr lang="en-US" sz="2200" dirty="0"/>
              <a:t>create server role </a:t>
            </a:r>
            <a:r>
              <a:rPr lang="en-US" sz="2200" dirty="0" err="1"/>
              <a:t>seniordba</a:t>
            </a:r>
            <a:endParaRPr lang="en-US" sz="2200" dirty="0"/>
          </a:p>
          <a:p>
            <a:pPr marL="270000" lvl="2" indent="0">
              <a:buNone/>
            </a:pPr>
            <a:r>
              <a:rPr lang="en-US" sz="2200" dirty="0"/>
              <a:t>grant create any </a:t>
            </a:r>
            <a:r>
              <a:rPr lang="en-US" sz="2200" dirty="0" err="1"/>
              <a:t>database,alter</a:t>
            </a:r>
            <a:r>
              <a:rPr lang="en-US" sz="2200" dirty="0"/>
              <a:t> any login to </a:t>
            </a:r>
            <a:r>
              <a:rPr lang="en-US" sz="2200" dirty="0" err="1"/>
              <a:t>seniordba</a:t>
            </a:r>
            <a:endParaRPr lang="en-US" sz="2200" dirty="0"/>
          </a:p>
          <a:p>
            <a:pPr marL="270000" lvl="2" indent="0">
              <a:buNone/>
            </a:pPr>
            <a:r>
              <a:rPr lang="en-US" sz="2200" dirty="0"/>
              <a:t>alter server role </a:t>
            </a:r>
            <a:r>
              <a:rPr lang="en-US" sz="2200" dirty="0" err="1"/>
              <a:t>seniordba</a:t>
            </a:r>
            <a:r>
              <a:rPr lang="en-US" sz="2200" dirty="0"/>
              <a:t> add member </a:t>
            </a:r>
            <a:r>
              <a:rPr lang="en-US" sz="2200" dirty="0" err="1"/>
              <a:t>kamal</a:t>
            </a:r>
            <a:endParaRPr lang="en-US" sz="2200" dirty="0"/>
          </a:p>
          <a:p>
            <a:pPr marL="0" lvl="1" indent="0">
              <a:buNone/>
            </a:pPr>
            <a:endParaRPr lang="en-US" sz="2400" dirty="0"/>
          </a:p>
        </p:txBody>
      </p:sp>
    </p:spTree>
    <p:extLst>
      <p:ext uri="{BB962C8B-B14F-4D97-AF65-F5344CB8AC3E}">
        <p14:creationId xmlns:p14="http://schemas.microsoft.com/office/powerpoint/2010/main" val="2153057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Database users</a:t>
            </a:r>
          </a:p>
        </p:txBody>
      </p:sp>
      <p:sp>
        <p:nvSpPr>
          <p:cNvPr id="3" name="Content Placeholder 2"/>
          <p:cNvSpPr>
            <a:spLocks noGrp="1"/>
          </p:cNvSpPr>
          <p:nvPr>
            <p:ph idx="1"/>
          </p:nvPr>
        </p:nvSpPr>
        <p:spPr>
          <a:xfrm>
            <a:off x="581192" y="2180496"/>
            <a:ext cx="11029615" cy="4448904"/>
          </a:xfrm>
        </p:spPr>
        <p:txBody>
          <a:bodyPr>
            <a:noAutofit/>
          </a:bodyPr>
          <a:lstStyle/>
          <a:p>
            <a:r>
              <a:rPr lang="en-US" sz="2400" dirty="0"/>
              <a:t>Logins are created at the server level, while users are created at the database level. </a:t>
            </a:r>
          </a:p>
          <a:p>
            <a:r>
              <a:rPr lang="en-US" sz="2400" dirty="0"/>
              <a:t>In other words, a login allows to connect to the SQL Server service and permissions inside the database are granted to the database users, not the logins. </a:t>
            </a:r>
          </a:p>
          <a:p>
            <a:r>
              <a:rPr lang="en-US" sz="2400" dirty="0"/>
              <a:t>The logins will be assigned to server roles (for example, </a:t>
            </a:r>
            <a:r>
              <a:rPr lang="en-US" sz="2400" i="1" dirty="0" err="1"/>
              <a:t>serveradmin</a:t>
            </a:r>
            <a:r>
              <a:rPr lang="en-US" sz="2400" dirty="0"/>
              <a:t>) </a:t>
            </a:r>
          </a:p>
          <a:p>
            <a:r>
              <a:rPr lang="en-US" sz="2400" dirty="0"/>
              <a:t>The database users will be assigned to roles within that database</a:t>
            </a:r>
          </a:p>
          <a:p>
            <a:r>
              <a:rPr lang="en-US" sz="2000" dirty="0"/>
              <a:t>Syntax :  </a:t>
            </a:r>
            <a:r>
              <a:rPr lang="en-US" altLang="en-US" sz="2000" dirty="0">
                <a:solidFill>
                  <a:srgbClr val="333333"/>
                </a:solidFill>
                <a:latin typeface="Menlo"/>
              </a:rPr>
              <a:t>CREATE USER </a:t>
            </a:r>
            <a:r>
              <a:rPr lang="en-US" altLang="en-US" sz="2000" dirty="0" err="1">
                <a:solidFill>
                  <a:srgbClr val="333333"/>
                </a:solidFill>
                <a:latin typeface="Menlo"/>
              </a:rPr>
              <a:t>user_name</a:t>
            </a:r>
            <a:r>
              <a:rPr lang="en-US" altLang="en-US" sz="2000" dirty="0">
                <a:solidFill>
                  <a:srgbClr val="333333"/>
                </a:solidFill>
                <a:latin typeface="Menlo"/>
              </a:rPr>
              <a:t> FOR LOGIN </a:t>
            </a:r>
            <a:r>
              <a:rPr lang="en-US" altLang="en-US" sz="2000" dirty="0" err="1">
                <a:solidFill>
                  <a:srgbClr val="333333"/>
                </a:solidFill>
                <a:latin typeface="Menlo"/>
              </a:rPr>
              <a:t>login_name</a:t>
            </a:r>
            <a:r>
              <a:rPr lang="en-US" altLang="en-US" sz="2000" dirty="0">
                <a:solidFill>
                  <a:schemeClr val="tx1"/>
                </a:solidFill>
              </a:rPr>
              <a:t> </a:t>
            </a:r>
            <a:endParaRPr lang="en-US" altLang="en-US" sz="3600" dirty="0">
              <a:solidFill>
                <a:schemeClr val="tx1"/>
              </a:solidFill>
              <a:latin typeface="Arial" panose="020B0604020202020204" pitchFamily="34" charset="0"/>
            </a:endParaRPr>
          </a:p>
          <a:p>
            <a:pPr lvl="1" fontAlgn="base"/>
            <a:r>
              <a:rPr lang="en-US" altLang="en-US" sz="2000" dirty="0" err="1"/>
              <a:t>user_name</a:t>
            </a:r>
            <a:r>
              <a:rPr lang="en-US" altLang="en-US" sz="2000" dirty="0"/>
              <a:t> : The name of the database user that you wish to create.</a:t>
            </a:r>
          </a:p>
          <a:p>
            <a:pPr lvl="1" fontAlgn="base"/>
            <a:r>
              <a:rPr lang="en-US" altLang="en-US" sz="2000" dirty="0" err="1"/>
              <a:t>login_name</a:t>
            </a:r>
            <a:r>
              <a:rPr lang="en-US" altLang="en-US" sz="2000" dirty="0"/>
              <a:t> : The Login used to connect to the SQL Server instance</a:t>
            </a:r>
          </a:p>
          <a:p>
            <a:endParaRPr lang="en-US" sz="2400" dirty="0"/>
          </a:p>
        </p:txBody>
      </p:sp>
    </p:spTree>
    <p:extLst>
      <p:ext uri="{BB962C8B-B14F-4D97-AF65-F5344CB8AC3E}">
        <p14:creationId xmlns:p14="http://schemas.microsoft.com/office/powerpoint/2010/main" val="408298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Revisit to scenario </a:t>
            </a:r>
          </a:p>
        </p:txBody>
      </p:sp>
      <p:sp>
        <p:nvSpPr>
          <p:cNvPr id="3" name="Content Placeholder 2"/>
          <p:cNvSpPr>
            <a:spLocks noGrp="1"/>
          </p:cNvSpPr>
          <p:nvPr>
            <p:ph idx="1"/>
          </p:nvPr>
        </p:nvSpPr>
        <p:spPr>
          <a:xfrm>
            <a:off x="581193" y="2330621"/>
            <a:ext cx="11029615" cy="3678303"/>
          </a:xfrm>
        </p:spPr>
        <p:txBody>
          <a:bodyPr>
            <a:normAutofit fontScale="85000" lnSpcReduction="10000"/>
          </a:bodyPr>
          <a:lstStyle/>
          <a:p>
            <a:r>
              <a:rPr lang="en-US" sz="2400" dirty="0"/>
              <a:t>Senior DBA can now create the databases and create a logins for the junior DBAs who are in-charge of the databases</a:t>
            </a:r>
          </a:p>
          <a:p>
            <a:r>
              <a:rPr lang="en-US" sz="2400" dirty="0"/>
              <a:t>Create the login first</a:t>
            </a:r>
          </a:p>
          <a:p>
            <a:pPr marL="594000" lvl="2" indent="0">
              <a:buNone/>
            </a:pPr>
            <a:r>
              <a:rPr lang="en-US" sz="2400" dirty="0"/>
              <a:t>CREATE LOGIN </a:t>
            </a:r>
            <a:r>
              <a:rPr lang="en-US" sz="2400" dirty="0" err="1"/>
              <a:t>namali</a:t>
            </a:r>
            <a:endParaRPr lang="en-US" sz="2400" dirty="0"/>
          </a:p>
          <a:p>
            <a:pPr marL="594000" lvl="2" indent="0">
              <a:buNone/>
            </a:pPr>
            <a:r>
              <a:rPr lang="en-US" sz="2400" dirty="0"/>
              <a:t>WITH PASSWORD = ‘namali@123‘, DEFAULT_DATABASE = Inventory </a:t>
            </a:r>
          </a:p>
          <a:p>
            <a:pPr marL="306000" lvl="1"/>
            <a:r>
              <a:rPr lang="en-US" sz="2400" dirty="0"/>
              <a:t>The senior DBA can also create all the other logins for the other roles here</a:t>
            </a:r>
          </a:p>
          <a:p>
            <a:pPr marL="306000" lvl="2" indent="-306000"/>
            <a:r>
              <a:rPr lang="en-US" sz="2400" dirty="0"/>
              <a:t>Now let’s create the user for the login so that the user can be given permission at the database level</a:t>
            </a:r>
          </a:p>
          <a:p>
            <a:pPr marL="594000" lvl="2" indent="0">
              <a:buNone/>
            </a:pPr>
            <a:r>
              <a:rPr lang="en-US" sz="2400" dirty="0"/>
              <a:t>Create user </a:t>
            </a:r>
            <a:r>
              <a:rPr lang="en-US" sz="2400" dirty="0" err="1"/>
              <a:t>namali</a:t>
            </a:r>
            <a:r>
              <a:rPr lang="en-US" sz="2400" dirty="0"/>
              <a:t> for login </a:t>
            </a:r>
            <a:r>
              <a:rPr lang="en-US" sz="2400" dirty="0" err="1"/>
              <a:t>namali</a:t>
            </a:r>
            <a:endParaRPr lang="en-US" sz="2400" dirty="0"/>
          </a:p>
          <a:p>
            <a:pPr marL="0" indent="0">
              <a:buNone/>
            </a:pPr>
            <a:r>
              <a:rPr lang="en-US" dirty="0"/>
              <a:t> </a:t>
            </a:r>
          </a:p>
        </p:txBody>
      </p:sp>
    </p:spTree>
    <p:extLst>
      <p:ext uri="{BB962C8B-B14F-4D97-AF65-F5344CB8AC3E}">
        <p14:creationId xmlns:p14="http://schemas.microsoft.com/office/powerpoint/2010/main" val="3577029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Creating database roles</a:t>
            </a:r>
          </a:p>
        </p:txBody>
      </p:sp>
      <p:sp>
        <p:nvSpPr>
          <p:cNvPr id="3" name="Content Placeholder 2"/>
          <p:cNvSpPr>
            <a:spLocks noGrp="1"/>
          </p:cNvSpPr>
          <p:nvPr>
            <p:ph idx="1"/>
          </p:nvPr>
        </p:nvSpPr>
        <p:spPr/>
        <p:txBody>
          <a:bodyPr>
            <a:normAutofit/>
          </a:bodyPr>
          <a:lstStyle/>
          <a:p>
            <a:r>
              <a:rPr lang="en-US" sz="2800" dirty="0"/>
              <a:t>A database role is a group of users that share a common set of database-level permissions. </a:t>
            </a:r>
          </a:p>
          <a:p>
            <a:r>
              <a:rPr lang="en-US" sz="2800" dirty="0"/>
              <a:t>As with server roles, SQL Server supports both fixed and user-defined database roles. </a:t>
            </a:r>
          </a:p>
          <a:p>
            <a:r>
              <a:rPr lang="en-US" sz="2800" dirty="0"/>
              <a:t>To set up a user-defined database role, you must create the role, grant permissions to the role, and add members to the role (or add members and then grant permissions).</a:t>
            </a:r>
          </a:p>
        </p:txBody>
      </p:sp>
    </p:spTree>
    <p:extLst>
      <p:ext uri="{BB962C8B-B14F-4D97-AF65-F5344CB8AC3E}">
        <p14:creationId xmlns:p14="http://schemas.microsoft.com/office/powerpoint/2010/main" val="39877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Assigning users to fixed database roles</a:t>
            </a:r>
          </a:p>
        </p:txBody>
      </p:sp>
      <p:sp>
        <p:nvSpPr>
          <p:cNvPr id="3" name="Content Placeholder 2"/>
          <p:cNvSpPr>
            <a:spLocks noGrp="1"/>
          </p:cNvSpPr>
          <p:nvPr>
            <p:ph idx="1"/>
          </p:nvPr>
        </p:nvSpPr>
        <p:spPr>
          <a:xfrm>
            <a:off x="581192" y="1715956"/>
            <a:ext cx="11029615" cy="5012390"/>
          </a:xfrm>
        </p:spPr>
        <p:txBody>
          <a:bodyPr>
            <a:noAutofit/>
          </a:bodyPr>
          <a:lstStyle/>
          <a:p>
            <a:r>
              <a:rPr lang="en-US" sz="2400" dirty="0"/>
              <a:t>Some examples of database roles are as follows:</a:t>
            </a:r>
          </a:p>
          <a:p>
            <a:endParaRPr lang="en-US" sz="2800" dirty="0"/>
          </a:p>
          <a:p>
            <a:endParaRPr lang="en-US" sz="2800" dirty="0"/>
          </a:p>
          <a:p>
            <a:endParaRPr lang="en-US" sz="2800" dirty="0"/>
          </a:p>
          <a:p>
            <a:endParaRPr lang="en-US" sz="2800" dirty="0"/>
          </a:p>
          <a:p>
            <a:endParaRPr lang="en-US" sz="2800" dirty="0"/>
          </a:p>
          <a:p>
            <a:r>
              <a:rPr lang="en-US" sz="2000" dirty="0"/>
              <a:t>Syntax for windows authentication :ALTER ROLE </a:t>
            </a:r>
            <a:r>
              <a:rPr lang="en-US" sz="2000" dirty="0" err="1"/>
              <a:t>db_datawriter</a:t>
            </a:r>
            <a:r>
              <a:rPr lang="en-US" sz="2000" dirty="0"/>
              <a:t> ADD MEMBER &lt;domain\username&gt;</a:t>
            </a:r>
          </a:p>
          <a:p>
            <a:r>
              <a:rPr lang="en-US" sz="2000" dirty="0"/>
              <a:t>Syntax for SQL authentication :ALTER ROLE </a:t>
            </a:r>
            <a:r>
              <a:rPr lang="en-US" sz="2000" dirty="0" err="1"/>
              <a:t>db_datawriter</a:t>
            </a:r>
            <a:r>
              <a:rPr lang="en-US" sz="2000" dirty="0"/>
              <a:t> ADD MEMBER &lt;username&gt;;</a:t>
            </a:r>
          </a:p>
        </p:txBody>
      </p:sp>
      <p:graphicFrame>
        <p:nvGraphicFramePr>
          <p:cNvPr id="4" name="Table 3"/>
          <p:cNvGraphicFramePr>
            <a:graphicFrameLocks noGrp="1"/>
          </p:cNvGraphicFramePr>
          <p:nvPr>
            <p:extLst>
              <p:ext uri="{D42A27DB-BD31-4B8C-83A1-F6EECF244321}">
                <p14:modId xmlns:p14="http://schemas.microsoft.com/office/powerpoint/2010/main" val="639677947"/>
              </p:ext>
            </p:extLst>
          </p:nvPr>
        </p:nvGraphicFramePr>
        <p:xfrm>
          <a:off x="581191" y="2488157"/>
          <a:ext cx="10731334" cy="3036464"/>
        </p:xfrm>
        <a:graphic>
          <a:graphicData uri="http://schemas.openxmlformats.org/drawingml/2006/table">
            <a:tbl>
              <a:tblPr firstRow="1" bandRow="1">
                <a:tableStyleId>{5C22544A-7EE6-4342-B048-85BDC9FD1C3A}</a:tableStyleId>
              </a:tblPr>
              <a:tblGrid>
                <a:gridCol w="2399393">
                  <a:extLst>
                    <a:ext uri="{9D8B030D-6E8A-4147-A177-3AD203B41FA5}">
                      <a16:colId xmlns:a16="http://schemas.microsoft.com/office/drawing/2014/main" val="20000"/>
                    </a:ext>
                  </a:extLst>
                </a:gridCol>
                <a:gridCol w="8331941">
                  <a:extLst>
                    <a:ext uri="{9D8B030D-6E8A-4147-A177-3AD203B41FA5}">
                      <a16:colId xmlns:a16="http://schemas.microsoft.com/office/drawing/2014/main" val="20001"/>
                    </a:ext>
                  </a:extLst>
                </a:gridCol>
              </a:tblGrid>
              <a:tr h="476144">
                <a:tc>
                  <a:txBody>
                    <a:bodyPr/>
                    <a:lstStyle/>
                    <a:p>
                      <a:r>
                        <a:rPr lang="en-US" dirty="0"/>
                        <a:t>Role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sz="1800" b="1" i="0" kern="1200" dirty="0" err="1">
                          <a:solidFill>
                            <a:schemeClr val="dk1"/>
                          </a:solidFill>
                          <a:effectLst/>
                          <a:latin typeface="+mn-lt"/>
                          <a:ea typeface="+mn-ea"/>
                          <a:cs typeface="+mn-cs"/>
                        </a:rPr>
                        <a:t>db_owner</a:t>
                      </a:r>
                      <a:endParaRPr lang="en-US" dirty="0"/>
                    </a:p>
                  </a:txBody>
                  <a:tcPr/>
                </a:tc>
                <a:tc>
                  <a:txBody>
                    <a:bodyPr/>
                    <a:lstStyle/>
                    <a:p>
                      <a:r>
                        <a:rPr lang="en-US" sz="1800" b="0" i="0" kern="1200" dirty="0">
                          <a:solidFill>
                            <a:schemeClr val="dk1"/>
                          </a:solidFill>
                          <a:effectLst/>
                          <a:latin typeface="+mn-lt"/>
                          <a:ea typeface="+mn-ea"/>
                          <a:cs typeface="+mn-cs"/>
                        </a:rPr>
                        <a:t>Members of the </a:t>
                      </a:r>
                      <a:r>
                        <a:rPr lang="en-US" sz="1800" b="1" i="0" kern="1200" dirty="0" err="1">
                          <a:solidFill>
                            <a:schemeClr val="dk1"/>
                          </a:solidFill>
                          <a:effectLst/>
                          <a:latin typeface="+mn-lt"/>
                          <a:ea typeface="+mn-ea"/>
                          <a:cs typeface="+mn-cs"/>
                        </a:rPr>
                        <a:t>db_owner</a:t>
                      </a:r>
                      <a:r>
                        <a:rPr lang="en-US" sz="1800" b="0" i="0" kern="1200" dirty="0">
                          <a:solidFill>
                            <a:schemeClr val="dk1"/>
                          </a:solidFill>
                          <a:effectLst/>
                          <a:latin typeface="+mn-lt"/>
                          <a:ea typeface="+mn-ea"/>
                          <a:cs typeface="+mn-cs"/>
                        </a:rPr>
                        <a:t> fixed database role can perform all configuration and maintenance activities on the database, and can also drop the database in SQL Server.</a:t>
                      </a:r>
                      <a:endParaRPr lang="en-US" dirty="0"/>
                    </a:p>
                  </a:txBody>
                  <a:tcPr/>
                </a:tc>
                <a:extLst>
                  <a:ext uri="{0D108BD9-81ED-4DB2-BD59-A6C34878D82A}">
                    <a16:rowId xmlns:a16="http://schemas.microsoft.com/office/drawing/2014/main" val="10001"/>
                  </a:ext>
                </a:extLst>
              </a:tr>
              <a:tr h="367118">
                <a:tc>
                  <a:txBody>
                    <a:bodyPr/>
                    <a:lstStyle/>
                    <a:p>
                      <a:r>
                        <a:rPr lang="en-US" sz="1800" b="1" i="0" kern="1200" dirty="0" err="1">
                          <a:solidFill>
                            <a:schemeClr val="dk1"/>
                          </a:solidFill>
                          <a:effectLst/>
                          <a:latin typeface="+mn-lt"/>
                          <a:ea typeface="+mn-ea"/>
                          <a:cs typeface="+mn-cs"/>
                        </a:rPr>
                        <a:t>db_securityadmin</a:t>
                      </a:r>
                      <a:endParaRPr lang="en-US" dirty="0"/>
                    </a:p>
                  </a:txBody>
                  <a:tcPr/>
                </a:tc>
                <a:tc>
                  <a:txBody>
                    <a:bodyPr/>
                    <a:lstStyle/>
                    <a:p>
                      <a:r>
                        <a:rPr lang="en-US" sz="1800" b="0" i="0" kern="1200" dirty="0">
                          <a:solidFill>
                            <a:schemeClr val="dk1"/>
                          </a:solidFill>
                          <a:effectLst/>
                          <a:latin typeface="+mn-lt"/>
                          <a:ea typeface="+mn-ea"/>
                          <a:cs typeface="+mn-cs"/>
                        </a:rPr>
                        <a:t>Members of the </a:t>
                      </a:r>
                      <a:r>
                        <a:rPr lang="en-US" sz="1800" b="1" i="0" kern="1200" dirty="0" err="1">
                          <a:solidFill>
                            <a:schemeClr val="dk1"/>
                          </a:solidFill>
                          <a:effectLst/>
                          <a:latin typeface="+mn-lt"/>
                          <a:ea typeface="+mn-ea"/>
                          <a:cs typeface="+mn-cs"/>
                        </a:rPr>
                        <a:t>db_securityadmin</a:t>
                      </a:r>
                      <a:r>
                        <a:rPr lang="en-US" sz="1800" b="0" i="0" kern="1200" dirty="0">
                          <a:solidFill>
                            <a:schemeClr val="dk1"/>
                          </a:solidFill>
                          <a:effectLst/>
                          <a:latin typeface="+mn-lt"/>
                          <a:ea typeface="+mn-ea"/>
                          <a:cs typeface="+mn-cs"/>
                        </a:rPr>
                        <a:t> fixed database role can modify role membership for custom roles only and manage permissions.</a:t>
                      </a:r>
                      <a:endParaRPr lang="en-US" dirty="0"/>
                    </a:p>
                  </a:txBody>
                  <a:tcPr/>
                </a:tc>
                <a:extLst>
                  <a:ext uri="{0D108BD9-81ED-4DB2-BD59-A6C34878D82A}">
                    <a16:rowId xmlns:a16="http://schemas.microsoft.com/office/drawing/2014/main" val="10002"/>
                  </a:ext>
                </a:extLst>
              </a:tr>
              <a:tr h="367118">
                <a:tc>
                  <a:txBody>
                    <a:bodyPr/>
                    <a:lstStyle/>
                    <a:p>
                      <a:r>
                        <a:rPr lang="en-US" sz="1800" b="1" i="0" kern="1200" dirty="0" err="1">
                          <a:solidFill>
                            <a:schemeClr val="dk1"/>
                          </a:solidFill>
                          <a:effectLst/>
                          <a:latin typeface="+mn-lt"/>
                          <a:ea typeface="+mn-ea"/>
                          <a:cs typeface="+mn-cs"/>
                        </a:rPr>
                        <a:t>db_accessadmin</a:t>
                      </a:r>
                      <a:endParaRPr lang="en-US" dirty="0"/>
                    </a:p>
                  </a:txBody>
                  <a:tcPr/>
                </a:tc>
                <a:tc>
                  <a:txBody>
                    <a:bodyPr/>
                    <a:lstStyle/>
                    <a:p>
                      <a:r>
                        <a:rPr lang="en-US" sz="1800" b="0" i="0" kern="1200" dirty="0">
                          <a:solidFill>
                            <a:schemeClr val="dk1"/>
                          </a:solidFill>
                          <a:effectLst/>
                          <a:latin typeface="+mn-lt"/>
                          <a:ea typeface="+mn-ea"/>
                          <a:cs typeface="+mn-cs"/>
                        </a:rPr>
                        <a:t>Members of the </a:t>
                      </a:r>
                      <a:r>
                        <a:rPr lang="en-US" sz="1800" b="1" i="0" kern="1200" dirty="0" err="1">
                          <a:solidFill>
                            <a:schemeClr val="dk1"/>
                          </a:solidFill>
                          <a:effectLst/>
                          <a:latin typeface="+mn-lt"/>
                          <a:ea typeface="+mn-ea"/>
                          <a:cs typeface="+mn-cs"/>
                        </a:rPr>
                        <a:t>db_accessadmin</a:t>
                      </a:r>
                      <a:r>
                        <a:rPr lang="en-US" sz="1800" b="0" i="0" kern="1200" dirty="0">
                          <a:solidFill>
                            <a:schemeClr val="dk1"/>
                          </a:solidFill>
                          <a:effectLst/>
                          <a:latin typeface="+mn-lt"/>
                          <a:ea typeface="+mn-ea"/>
                          <a:cs typeface="+mn-cs"/>
                        </a:rPr>
                        <a:t> fixed database role can add or remove access to the database</a:t>
                      </a:r>
                      <a:endParaRPr lang="en-US" dirty="0"/>
                    </a:p>
                  </a:txBody>
                  <a:tcPr/>
                </a:tc>
                <a:extLst>
                  <a:ext uri="{0D108BD9-81ED-4DB2-BD59-A6C34878D82A}">
                    <a16:rowId xmlns:a16="http://schemas.microsoft.com/office/drawing/2014/main" val="10003"/>
                  </a:ext>
                </a:extLst>
              </a:tr>
              <a:tr h="370840">
                <a:tc>
                  <a:txBody>
                    <a:bodyPr/>
                    <a:lstStyle/>
                    <a:p>
                      <a:r>
                        <a:rPr lang="en-US" sz="1800" b="1" i="0" kern="1200" dirty="0" err="1">
                          <a:solidFill>
                            <a:schemeClr val="dk1"/>
                          </a:solidFill>
                          <a:effectLst/>
                          <a:latin typeface="+mn-lt"/>
                          <a:ea typeface="+mn-ea"/>
                          <a:cs typeface="+mn-cs"/>
                        </a:rPr>
                        <a:t>db_ddladmin</a:t>
                      </a:r>
                      <a:endParaRPr lang="en-US" dirty="0"/>
                    </a:p>
                  </a:txBody>
                  <a:tcPr/>
                </a:tc>
                <a:tc>
                  <a:txBody>
                    <a:bodyPr/>
                    <a:lstStyle/>
                    <a:p>
                      <a:r>
                        <a:rPr lang="en-US" sz="1800" b="0" i="0" kern="1200" dirty="0">
                          <a:solidFill>
                            <a:schemeClr val="dk1"/>
                          </a:solidFill>
                          <a:effectLst/>
                          <a:latin typeface="+mn-lt"/>
                          <a:ea typeface="+mn-ea"/>
                          <a:cs typeface="+mn-cs"/>
                        </a:rPr>
                        <a:t>Members of the </a:t>
                      </a:r>
                      <a:r>
                        <a:rPr lang="en-US" sz="1800" b="1" i="0" kern="1200" dirty="0" err="1">
                          <a:solidFill>
                            <a:schemeClr val="dk1"/>
                          </a:solidFill>
                          <a:effectLst/>
                          <a:latin typeface="+mn-lt"/>
                          <a:ea typeface="+mn-ea"/>
                          <a:cs typeface="+mn-cs"/>
                        </a:rPr>
                        <a:t>db_ddladmin</a:t>
                      </a:r>
                      <a:r>
                        <a:rPr lang="en-US" sz="1800" b="0" i="0" kern="1200" dirty="0">
                          <a:solidFill>
                            <a:schemeClr val="dk1"/>
                          </a:solidFill>
                          <a:effectLst/>
                          <a:latin typeface="+mn-lt"/>
                          <a:ea typeface="+mn-ea"/>
                          <a:cs typeface="+mn-cs"/>
                        </a:rPr>
                        <a:t> fixed database role can run any Data Definition Language (DDL) command in a database.</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13086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Revisit to scenario</a:t>
            </a:r>
          </a:p>
        </p:txBody>
      </p:sp>
      <p:sp>
        <p:nvSpPr>
          <p:cNvPr id="3" name="Content Placeholder 2"/>
          <p:cNvSpPr>
            <a:spLocks noGrp="1"/>
          </p:cNvSpPr>
          <p:nvPr>
            <p:ph idx="1"/>
          </p:nvPr>
        </p:nvSpPr>
        <p:spPr/>
        <p:txBody>
          <a:bodyPr>
            <a:normAutofit/>
          </a:bodyPr>
          <a:lstStyle/>
          <a:p>
            <a:r>
              <a:rPr lang="en-US" sz="2400" dirty="0"/>
              <a:t>The junior DBAs are expected to manage the databases.</a:t>
            </a:r>
          </a:p>
          <a:p>
            <a:r>
              <a:rPr lang="en-US" sz="2400" dirty="0"/>
              <a:t>Therefore they could be assigned with the </a:t>
            </a:r>
            <a:r>
              <a:rPr lang="en-US" sz="2400" dirty="0" err="1"/>
              <a:t>db_owner</a:t>
            </a:r>
            <a:r>
              <a:rPr lang="en-US" sz="2400" dirty="0"/>
              <a:t> role by the senior DBA as follows :</a:t>
            </a:r>
          </a:p>
          <a:p>
            <a:pPr marL="0" indent="0">
              <a:buNone/>
            </a:pPr>
            <a:r>
              <a:rPr lang="en-US" sz="2400" dirty="0"/>
              <a:t>	use </a:t>
            </a:r>
            <a:r>
              <a:rPr lang="en-US" sz="2400" dirty="0" err="1"/>
              <a:t>inventoryDB</a:t>
            </a:r>
            <a:endParaRPr lang="en-US" sz="2400" dirty="0"/>
          </a:p>
          <a:p>
            <a:pPr marL="0" indent="0">
              <a:buNone/>
            </a:pPr>
            <a:r>
              <a:rPr lang="en-US" sz="2400" dirty="0"/>
              <a:t>	alter role </a:t>
            </a:r>
            <a:r>
              <a:rPr lang="en-US" sz="2400" dirty="0" err="1"/>
              <a:t>db_owner</a:t>
            </a:r>
            <a:r>
              <a:rPr lang="en-US" sz="2400" dirty="0"/>
              <a:t> add member </a:t>
            </a:r>
            <a:r>
              <a:rPr lang="en-US" sz="2400" dirty="0" err="1"/>
              <a:t>namali</a:t>
            </a:r>
            <a:endParaRPr lang="en-US" sz="2400" dirty="0"/>
          </a:p>
          <a:p>
            <a:pPr marL="0" indent="0">
              <a:buNone/>
            </a:pPr>
            <a:r>
              <a:rPr lang="en-US" sz="2400" dirty="0"/>
              <a:t>	alter role </a:t>
            </a:r>
            <a:r>
              <a:rPr lang="en-US" sz="2400" dirty="0" err="1"/>
              <a:t>db_securityadmin</a:t>
            </a:r>
            <a:r>
              <a:rPr lang="en-US" sz="2400" dirty="0"/>
              <a:t> add member </a:t>
            </a:r>
            <a:r>
              <a:rPr lang="en-US" sz="2400" dirty="0" err="1"/>
              <a:t>namali</a:t>
            </a:r>
            <a:endParaRPr lang="en-US" sz="2400" dirty="0"/>
          </a:p>
          <a:p>
            <a:pPr marL="0" indent="0">
              <a:buNone/>
            </a:pPr>
            <a:r>
              <a:rPr lang="en-US" sz="2400" dirty="0"/>
              <a:t>	alter role </a:t>
            </a:r>
            <a:r>
              <a:rPr lang="en-US" sz="2400" dirty="0" err="1"/>
              <a:t>db_accessadmin</a:t>
            </a:r>
            <a:r>
              <a:rPr lang="en-US" sz="2400" dirty="0"/>
              <a:t> add member </a:t>
            </a:r>
            <a:r>
              <a:rPr lang="en-US" sz="2400" dirty="0" err="1"/>
              <a:t>namali</a:t>
            </a:r>
            <a:endParaRPr lang="en-US" sz="2400" dirty="0"/>
          </a:p>
        </p:txBody>
      </p:sp>
    </p:spTree>
    <p:extLst>
      <p:ext uri="{BB962C8B-B14F-4D97-AF65-F5344CB8AC3E}">
        <p14:creationId xmlns:p14="http://schemas.microsoft.com/office/powerpoint/2010/main" val="3509409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Assigning users to User defined database roles</a:t>
            </a:r>
          </a:p>
        </p:txBody>
      </p:sp>
      <p:sp>
        <p:nvSpPr>
          <p:cNvPr id="3" name="Content Placeholder 2"/>
          <p:cNvSpPr>
            <a:spLocks noGrp="1"/>
          </p:cNvSpPr>
          <p:nvPr>
            <p:ph idx="1"/>
          </p:nvPr>
        </p:nvSpPr>
        <p:spPr>
          <a:xfrm>
            <a:off x="581193" y="2537684"/>
            <a:ext cx="11029615" cy="3678303"/>
          </a:xfrm>
        </p:spPr>
        <p:txBody>
          <a:bodyPr>
            <a:normAutofit/>
          </a:bodyPr>
          <a:lstStyle/>
          <a:p>
            <a:r>
              <a:rPr lang="en-US" sz="2800" dirty="0"/>
              <a:t>Creating a user defined role</a:t>
            </a:r>
          </a:p>
          <a:p>
            <a:pPr lvl="1"/>
            <a:r>
              <a:rPr lang="en-US" sz="2400" dirty="0"/>
              <a:t>Syntax : CREATE ROLE &lt;</a:t>
            </a:r>
            <a:r>
              <a:rPr lang="en-US" sz="2400" dirty="0" err="1"/>
              <a:t>role_name</a:t>
            </a:r>
            <a:r>
              <a:rPr lang="en-US" sz="2400" dirty="0"/>
              <a:t>&gt;</a:t>
            </a:r>
          </a:p>
          <a:p>
            <a:pPr lvl="1"/>
            <a:r>
              <a:rPr lang="en-US" sz="2400" dirty="0"/>
              <a:t>Example : CREATE ROLE student</a:t>
            </a:r>
          </a:p>
          <a:p>
            <a:r>
              <a:rPr lang="en-US" sz="2800" dirty="0"/>
              <a:t>Assigning login to the role</a:t>
            </a:r>
          </a:p>
          <a:p>
            <a:pPr lvl="1"/>
            <a:r>
              <a:rPr lang="en-US" sz="2400" dirty="0"/>
              <a:t>Syntax : ALTER ROLE &lt;</a:t>
            </a:r>
            <a:r>
              <a:rPr lang="en-US" sz="2400" dirty="0" err="1"/>
              <a:t>role_name</a:t>
            </a:r>
            <a:r>
              <a:rPr lang="en-US" sz="2400" dirty="0"/>
              <a:t>&gt; ADD MEMBER &lt;username&gt;</a:t>
            </a:r>
          </a:p>
          <a:p>
            <a:pPr lvl="1"/>
            <a:r>
              <a:rPr lang="en-US" sz="2400" dirty="0"/>
              <a:t>Example : ALTER ROLE student ADD MEMBER Brady</a:t>
            </a:r>
          </a:p>
          <a:p>
            <a:pPr lvl="1"/>
            <a:endParaRPr lang="en-US" sz="2400" dirty="0"/>
          </a:p>
          <a:p>
            <a:endParaRPr lang="en-US" sz="2800" dirty="0"/>
          </a:p>
        </p:txBody>
      </p:sp>
    </p:spTree>
    <p:extLst>
      <p:ext uri="{BB962C8B-B14F-4D97-AF65-F5344CB8AC3E}">
        <p14:creationId xmlns:p14="http://schemas.microsoft.com/office/powerpoint/2010/main" val="2640220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Permissions</a:t>
            </a:r>
          </a:p>
        </p:txBody>
      </p:sp>
      <p:sp>
        <p:nvSpPr>
          <p:cNvPr id="3" name="Content Placeholder 2"/>
          <p:cNvSpPr>
            <a:spLocks noGrp="1"/>
          </p:cNvSpPr>
          <p:nvPr>
            <p:ph idx="1"/>
          </p:nvPr>
        </p:nvSpPr>
        <p:spPr/>
        <p:txBody>
          <a:bodyPr/>
          <a:lstStyle/>
          <a:p>
            <a:r>
              <a:rPr lang="en-US" sz="2400" dirty="0"/>
              <a:t>Every SQL Server securable has associated permissions that can be granted to user.</a:t>
            </a:r>
          </a:p>
          <a:p>
            <a:r>
              <a:rPr lang="en-US" sz="2400" dirty="0"/>
              <a:t>At the database level they are assigned to database users and database roles.</a:t>
            </a:r>
          </a:p>
          <a:p>
            <a:r>
              <a:rPr lang="en-US" sz="2400" dirty="0"/>
              <a:t>Some permissions are as follows :</a:t>
            </a:r>
          </a:p>
          <a:p>
            <a:endParaRPr lang="en-US" dirty="0"/>
          </a:p>
          <a:p>
            <a:endParaRPr lang="en-US" dirty="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69249629"/>
              </p:ext>
            </p:extLst>
          </p:nvPr>
        </p:nvGraphicFramePr>
        <p:xfrm>
          <a:off x="799303" y="3733039"/>
          <a:ext cx="10811504" cy="2868824"/>
        </p:xfrm>
        <a:graphic>
          <a:graphicData uri="http://schemas.openxmlformats.org/drawingml/2006/table">
            <a:tbl>
              <a:tblPr firstRow="1" bandRow="1">
                <a:tableStyleId>{5C22544A-7EE6-4342-B048-85BDC9FD1C3A}</a:tableStyleId>
              </a:tblPr>
              <a:tblGrid>
                <a:gridCol w="1802847">
                  <a:extLst>
                    <a:ext uri="{9D8B030D-6E8A-4147-A177-3AD203B41FA5}">
                      <a16:colId xmlns:a16="http://schemas.microsoft.com/office/drawing/2014/main" val="20000"/>
                    </a:ext>
                  </a:extLst>
                </a:gridCol>
                <a:gridCol w="9008657">
                  <a:extLst>
                    <a:ext uri="{9D8B030D-6E8A-4147-A177-3AD203B41FA5}">
                      <a16:colId xmlns:a16="http://schemas.microsoft.com/office/drawing/2014/main" val="20001"/>
                    </a:ext>
                  </a:extLst>
                </a:gridCol>
              </a:tblGrid>
              <a:tr h="476144">
                <a:tc>
                  <a:txBody>
                    <a:bodyPr/>
                    <a:lstStyle/>
                    <a:p>
                      <a:r>
                        <a:rPr lang="en-US" dirty="0"/>
                        <a:t>Role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sz="1800" b="0" i="0" kern="1200" dirty="0">
                          <a:solidFill>
                            <a:schemeClr val="dk1"/>
                          </a:solidFill>
                          <a:effectLst/>
                          <a:latin typeface="+mn-lt"/>
                          <a:ea typeface="+mn-ea"/>
                          <a:cs typeface="+mn-cs"/>
                        </a:rPr>
                        <a:t>ALTER</a:t>
                      </a:r>
                      <a:endParaRPr lang="en-US" dirty="0"/>
                    </a:p>
                  </a:txBody>
                  <a:tcPr/>
                </a:tc>
                <a:tc>
                  <a:txBody>
                    <a:bodyPr/>
                    <a:lstStyle/>
                    <a:p>
                      <a:r>
                        <a:rPr lang="en-US" dirty="0"/>
                        <a:t>G</a:t>
                      </a:r>
                      <a:r>
                        <a:rPr lang="en-US" sz="1800" b="0" i="0" kern="1200" dirty="0">
                          <a:solidFill>
                            <a:schemeClr val="dk1"/>
                          </a:solidFill>
                          <a:effectLst/>
                          <a:latin typeface="+mn-lt"/>
                          <a:ea typeface="+mn-ea"/>
                          <a:cs typeface="+mn-cs"/>
                        </a:rPr>
                        <a:t>rants or denies the ability to alter the existing database.</a:t>
                      </a:r>
                      <a:endParaRPr lang="en-US" dirty="0"/>
                    </a:p>
                  </a:txBody>
                  <a:tcPr/>
                </a:tc>
                <a:extLst>
                  <a:ext uri="{0D108BD9-81ED-4DB2-BD59-A6C34878D82A}">
                    <a16:rowId xmlns:a16="http://schemas.microsoft.com/office/drawing/2014/main" val="10001"/>
                  </a:ext>
                </a:extLst>
              </a:tr>
              <a:tr h="370840">
                <a:tc>
                  <a:txBody>
                    <a:bodyPr/>
                    <a:lstStyle/>
                    <a:p>
                      <a:r>
                        <a:rPr lang="en-US" sz="1800" b="0" i="0" kern="1200" dirty="0">
                          <a:solidFill>
                            <a:schemeClr val="dk1"/>
                          </a:solidFill>
                          <a:effectLst/>
                          <a:latin typeface="+mn-lt"/>
                          <a:ea typeface="+mn-ea"/>
                          <a:cs typeface="+mn-cs"/>
                        </a:rPr>
                        <a:t>CREATE TABLE</a:t>
                      </a:r>
                      <a:endParaRPr lang="en-US" dirty="0"/>
                    </a:p>
                  </a:txBody>
                  <a:tcPr/>
                </a:tc>
                <a:tc>
                  <a:txBody>
                    <a:bodyPr/>
                    <a:lstStyle/>
                    <a:p>
                      <a:r>
                        <a:rPr lang="en-US" sz="1800" b="0" i="0" kern="1200" dirty="0">
                          <a:solidFill>
                            <a:schemeClr val="dk1"/>
                          </a:solidFill>
                          <a:effectLst/>
                          <a:latin typeface="+mn-lt"/>
                          <a:ea typeface="+mn-ea"/>
                          <a:cs typeface="+mn-cs"/>
                        </a:rPr>
                        <a:t>Grants or denies the ability to create a table.</a:t>
                      </a:r>
                      <a:endParaRPr lang="en-US" dirty="0"/>
                    </a:p>
                  </a:txBody>
                  <a:tcPr/>
                </a:tc>
                <a:extLst>
                  <a:ext uri="{0D108BD9-81ED-4DB2-BD59-A6C34878D82A}">
                    <a16:rowId xmlns:a16="http://schemas.microsoft.com/office/drawing/2014/main" val="10002"/>
                  </a:ext>
                </a:extLst>
              </a:tr>
              <a:tr h="370840">
                <a:tc>
                  <a:txBody>
                    <a:bodyPr/>
                    <a:lstStyle/>
                    <a:p>
                      <a:r>
                        <a:rPr lang="en-US" sz="1800" b="0" i="0" kern="1200" dirty="0">
                          <a:solidFill>
                            <a:schemeClr val="dk1"/>
                          </a:solidFill>
                          <a:effectLst/>
                          <a:latin typeface="+mn-lt"/>
                          <a:ea typeface="+mn-ea"/>
                          <a:cs typeface="+mn-cs"/>
                        </a:rPr>
                        <a:t>INSERT</a:t>
                      </a:r>
                      <a:endParaRPr lang="en-US" dirty="0"/>
                    </a:p>
                  </a:txBody>
                  <a:tcPr/>
                </a:tc>
                <a:tc>
                  <a:txBody>
                    <a:bodyPr/>
                    <a:lstStyle/>
                    <a:p>
                      <a:r>
                        <a:rPr lang="en-US" sz="1800" b="0" i="0" kern="1200" dirty="0">
                          <a:solidFill>
                            <a:schemeClr val="dk1"/>
                          </a:solidFill>
                          <a:effectLst/>
                          <a:latin typeface="+mn-lt"/>
                          <a:ea typeface="+mn-ea"/>
                          <a:cs typeface="+mn-cs"/>
                        </a:rPr>
                        <a:t>Grants or denies the ability to issue the INSERT command against all applicable objects within the database. </a:t>
                      </a:r>
                      <a:endParaRPr lang="en-US" dirty="0"/>
                    </a:p>
                  </a:txBody>
                  <a:tcPr/>
                </a:tc>
                <a:extLst>
                  <a:ext uri="{0D108BD9-81ED-4DB2-BD59-A6C34878D82A}">
                    <a16:rowId xmlns:a16="http://schemas.microsoft.com/office/drawing/2014/main" val="10003"/>
                  </a:ext>
                </a:extLst>
              </a:tr>
              <a:tr h="370840">
                <a:tc>
                  <a:txBody>
                    <a:bodyPr/>
                    <a:lstStyle/>
                    <a:p>
                      <a:r>
                        <a:rPr lang="en-US" sz="1800" b="0" i="0" kern="1200" dirty="0">
                          <a:solidFill>
                            <a:schemeClr val="dk1"/>
                          </a:solidFill>
                          <a:effectLst/>
                          <a:latin typeface="+mn-lt"/>
                          <a:ea typeface="+mn-ea"/>
                          <a:cs typeface="+mn-cs"/>
                        </a:rPr>
                        <a:t>EXECUTE</a:t>
                      </a:r>
                      <a:endParaRPr lang="en-US" dirty="0"/>
                    </a:p>
                  </a:txBody>
                  <a:tcPr/>
                </a:tc>
                <a:tc>
                  <a:txBody>
                    <a:bodyPr/>
                    <a:lstStyle/>
                    <a:p>
                      <a:r>
                        <a:rPr lang="en-US" sz="1800" b="0" i="0" kern="1200" dirty="0">
                          <a:solidFill>
                            <a:schemeClr val="dk1"/>
                          </a:solidFill>
                          <a:effectLst/>
                          <a:latin typeface="+mn-lt"/>
                          <a:ea typeface="+mn-ea"/>
                          <a:cs typeface="+mn-cs"/>
                        </a:rPr>
                        <a:t> Grants or denies the ability to issue the EXECUTE command against all applicable objects within the database. </a:t>
                      </a:r>
                      <a:endParaRPr lang="en-US" dirty="0"/>
                    </a:p>
                  </a:txBody>
                  <a:tcPr/>
                </a:tc>
                <a:extLst>
                  <a:ext uri="{0D108BD9-81ED-4DB2-BD59-A6C34878D82A}">
                    <a16:rowId xmlns:a16="http://schemas.microsoft.com/office/drawing/2014/main" val="1000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REFERENCES</a:t>
                      </a:r>
                      <a:endParaRPr lang="en-US" dirty="0"/>
                    </a:p>
                  </a:txBody>
                  <a:tcPr/>
                </a:tc>
                <a:tc>
                  <a:txBody>
                    <a:bodyPr/>
                    <a:lstStyle/>
                    <a:p>
                      <a:r>
                        <a:rPr lang="en-US" sz="1800" b="0" i="0" kern="1200" dirty="0">
                          <a:solidFill>
                            <a:schemeClr val="dk1"/>
                          </a:solidFill>
                          <a:effectLst/>
                          <a:latin typeface="+mn-lt"/>
                          <a:ea typeface="+mn-ea"/>
                          <a:cs typeface="+mn-cs"/>
                        </a:rPr>
                        <a:t>The REFERENCES permission on a table is needed to create a FOREIGN KEY constraint</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88399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Creating and removing permissions</a:t>
            </a:r>
          </a:p>
        </p:txBody>
      </p:sp>
      <p:sp>
        <p:nvSpPr>
          <p:cNvPr id="3" name="Content Placeholder 2"/>
          <p:cNvSpPr>
            <a:spLocks noGrp="1"/>
          </p:cNvSpPr>
          <p:nvPr>
            <p:ph idx="1"/>
          </p:nvPr>
        </p:nvSpPr>
        <p:spPr/>
        <p:txBody>
          <a:bodyPr>
            <a:normAutofit/>
          </a:bodyPr>
          <a:lstStyle/>
          <a:p>
            <a:r>
              <a:rPr lang="en-US" sz="2800" dirty="0"/>
              <a:t>Creating and removing permissions could be done using GRANT, DENY and REVOKE</a:t>
            </a:r>
          </a:p>
          <a:p>
            <a:pPr lvl="1"/>
            <a:r>
              <a:rPr lang="en-US" sz="2200" b="1" dirty="0"/>
              <a:t>GRANT</a:t>
            </a:r>
            <a:r>
              <a:rPr lang="en-US" sz="2200" dirty="0"/>
              <a:t> – Grants permissions on a securable to a principal.</a:t>
            </a:r>
          </a:p>
          <a:p>
            <a:pPr lvl="1"/>
            <a:r>
              <a:rPr lang="en-US" sz="2200" b="1" dirty="0"/>
              <a:t>DENY</a:t>
            </a:r>
            <a:r>
              <a:rPr lang="en-US" sz="2200" dirty="0"/>
              <a:t> – Denies a permission to a principal.</a:t>
            </a:r>
          </a:p>
          <a:p>
            <a:pPr lvl="1"/>
            <a:r>
              <a:rPr lang="en-US" sz="2200" b="1" dirty="0"/>
              <a:t>REVOKE</a:t>
            </a:r>
            <a:r>
              <a:rPr lang="en-US" sz="2200" dirty="0"/>
              <a:t> – Removes a previously granted or denied permission.</a:t>
            </a:r>
          </a:p>
          <a:p>
            <a:endParaRPr lang="en-US" sz="2800" dirty="0"/>
          </a:p>
        </p:txBody>
      </p:sp>
    </p:spTree>
    <p:extLst>
      <p:ext uri="{BB962C8B-B14F-4D97-AF65-F5344CB8AC3E}">
        <p14:creationId xmlns:p14="http://schemas.microsoft.com/office/powerpoint/2010/main" val="414097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Lecture content</a:t>
            </a:r>
          </a:p>
        </p:txBody>
      </p:sp>
      <p:sp>
        <p:nvSpPr>
          <p:cNvPr id="3" name="Content Placeholder 2"/>
          <p:cNvSpPr>
            <a:spLocks noGrp="1"/>
          </p:cNvSpPr>
          <p:nvPr>
            <p:ph idx="1"/>
          </p:nvPr>
        </p:nvSpPr>
        <p:spPr/>
        <p:txBody>
          <a:bodyPr>
            <a:normAutofit/>
          </a:bodyPr>
          <a:lstStyle/>
          <a:p>
            <a:r>
              <a:rPr lang="en-US" sz="2800" dirty="0"/>
              <a:t>Aspects of database security</a:t>
            </a:r>
          </a:p>
          <a:p>
            <a:r>
              <a:rPr lang="en-US" sz="2800" dirty="0"/>
              <a:t>Access control mechanisms</a:t>
            </a:r>
          </a:p>
          <a:p>
            <a:r>
              <a:rPr lang="en-US" sz="2800" dirty="0"/>
              <a:t>Roles, Users and Permissions in SQL server</a:t>
            </a:r>
          </a:p>
        </p:txBody>
      </p:sp>
    </p:spTree>
    <p:extLst>
      <p:ext uri="{BB962C8B-B14F-4D97-AF65-F5344CB8AC3E}">
        <p14:creationId xmlns:p14="http://schemas.microsoft.com/office/powerpoint/2010/main" val="41827353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Granting permissions</a:t>
            </a:r>
          </a:p>
        </p:txBody>
      </p:sp>
      <p:sp>
        <p:nvSpPr>
          <p:cNvPr id="3" name="Content Placeholder 2"/>
          <p:cNvSpPr>
            <a:spLocks noGrp="1"/>
          </p:cNvSpPr>
          <p:nvPr>
            <p:ph idx="1"/>
          </p:nvPr>
        </p:nvSpPr>
        <p:spPr/>
        <p:txBody>
          <a:bodyPr>
            <a:normAutofit fontScale="92500" lnSpcReduction="20000"/>
          </a:bodyPr>
          <a:lstStyle/>
          <a:p>
            <a:r>
              <a:rPr lang="en-US" sz="3200" dirty="0"/>
              <a:t>Granting permissions to a role/user</a:t>
            </a:r>
          </a:p>
          <a:p>
            <a:pPr lvl="1"/>
            <a:r>
              <a:rPr lang="en-US" sz="2400" dirty="0"/>
              <a:t>Ex: GRANT SELECT TO </a:t>
            </a:r>
            <a:r>
              <a:rPr lang="en-US" sz="2400" dirty="0" err="1"/>
              <a:t>GrantSelectRole</a:t>
            </a:r>
            <a:endParaRPr lang="en-US" sz="2400" dirty="0"/>
          </a:p>
          <a:p>
            <a:pPr lvl="1"/>
            <a:r>
              <a:rPr lang="en-US" sz="2400" dirty="0"/>
              <a:t>Ex: GRANT SELECT, INSERT, UPDATE, DELETE, REFERENCES, EXECUTE ON </a:t>
            </a:r>
            <a:r>
              <a:rPr lang="en-US" sz="2400" dirty="0" err="1"/>
              <a:t>Northwind</a:t>
            </a:r>
            <a:r>
              <a:rPr lang="en-US" sz="2400" dirty="0"/>
              <a:t> TO sqluser01;</a:t>
            </a:r>
          </a:p>
          <a:p>
            <a:r>
              <a:rPr lang="en-US" sz="3200" dirty="0"/>
              <a:t>Denying permissions to a role/user</a:t>
            </a:r>
          </a:p>
          <a:p>
            <a:pPr lvl="1"/>
            <a:r>
              <a:rPr lang="en-US" sz="2400" dirty="0"/>
              <a:t>Ex: DENY SELECT TO </a:t>
            </a:r>
            <a:r>
              <a:rPr lang="en-US" sz="2400" dirty="0" err="1"/>
              <a:t>DenyTest</a:t>
            </a:r>
            <a:endParaRPr lang="en-US" sz="2400" dirty="0"/>
          </a:p>
          <a:p>
            <a:r>
              <a:rPr lang="en-US" sz="3200" dirty="0"/>
              <a:t>Revoking permissions assigned to a user</a:t>
            </a:r>
          </a:p>
          <a:p>
            <a:pPr lvl="1"/>
            <a:r>
              <a:rPr lang="en-US" sz="2400" dirty="0"/>
              <a:t>Ex: REVOKE SELECT TO </a:t>
            </a:r>
            <a:r>
              <a:rPr lang="en-US" sz="2400" dirty="0" err="1"/>
              <a:t>GrantSelectRole</a:t>
            </a:r>
            <a:r>
              <a:rPr lang="en-US" sz="2400" dirty="0"/>
              <a:t>;</a:t>
            </a:r>
          </a:p>
        </p:txBody>
      </p:sp>
    </p:spTree>
    <p:extLst>
      <p:ext uri="{BB962C8B-B14F-4D97-AF65-F5344CB8AC3E}">
        <p14:creationId xmlns:p14="http://schemas.microsoft.com/office/powerpoint/2010/main" val="1614641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Revisit to scenario</a:t>
            </a:r>
          </a:p>
        </p:txBody>
      </p:sp>
      <p:sp>
        <p:nvSpPr>
          <p:cNvPr id="3" name="Content Placeholder 2"/>
          <p:cNvSpPr>
            <a:spLocks noGrp="1"/>
          </p:cNvSpPr>
          <p:nvPr>
            <p:ph idx="1"/>
          </p:nvPr>
        </p:nvSpPr>
        <p:spPr>
          <a:xfrm>
            <a:off x="581192" y="2849236"/>
            <a:ext cx="11029615" cy="3678303"/>
          </a:xfrm>
        </p:spPr>
        <p:txBody>
          <a:bodyPr>
            <a:noAutofit/>
          </a:bodyPr>
          <a:lstStyle/>
          <a:p>
            <a:r>
              <a:rPr lang="en-US" sz="2800" dirty="0"/>
              <a:t>The database developers need to create tables which would probably have foreign keys</a:t>
            </a:r>
          </a:p>
          <a:p>
            <a:r>
              <a:rPr lang="en-US" sz="2800" dirty="0"/>
              <a:t>Lets create a role names database developer for this</a:t>
            </a:r>
          </a:p>
          <a:p>
            <a:pPr marL="0" indent="0">
              <a:buNone/>
            </a:pPr>
            <a:r>
              <a:rPr lang="en-US" sz="2800" dirty="0"/>
              <a:t>	</a:t>
            </a:r>
            <a:r>
              <a:rPr lang="en-US" sz="2400" dirty="0"/>
              <a:t>create role </a:t>
            </a:r>
            <a:r>
              <a:rPr lang="en-US" sz="2400" dirty="0" err="1"/>
              <a:t>databaseDev</a:t>
            </a:r>
            <a:endParaRPr lang="en-US" sz="2400" dirty="0"/>
          </a:p>
          <a:p>
            <a:pPr marL="0" indent="0">
              <a:buNone/>
            </a:pPr>
            <a:r>
              <a:rPr lang="en-US" sz="2400" dirty="0"/>
              <a:t>	grant create table,  alter, references on </a:t>
            </a:r>
            <a:r>
              <a:rPr lang="en-US" sz="2400" dirty="0" err="1"/>
              <a:t>inventoryDB</a:t>
            </a:r>
            <a:r>
              <a:rPr lang="en-US" sz="2400" dirty="0"/>
              <a:t> to </a:t>
            </a:r>
            <a:r>
              <a:rPr lang="en-US" sz="2400" dirty="0" err="1"/>
              <a:t>databaseDev</a:t>
            </a:r>
            <a:r>
              <a:rPr lang="en-US" sz="2400" dirty="0"/>
              <a:t> 	</a:t>
            </a:r>
          </a:p>
          <a:p>
            <a:pPr marL="0" indent="0">
              <a:buNone/>
            </a:pPr>
            <a:r>
              <a:rPr lang="en-US" sz="2400"/>
              <a:t>      alter </a:t>
            </a:r>
            <a:r>
              <a:rPr lang="en-US" sz="2400" dirty="0"/>
              <a:t>role </a:t>
            </a:r>
            <a:r>
              <a:rPr lang="en-US" sz="2400" dirty="0" err="1"/>
              <a:t>databaseDev</a:t>
            </a:r>
            <a:r>
              <a:rPr lang="en-US" sz="2400" dirty="0"/>
              <a:t> add member </a:t>
            </a:r>
            <a:r>
              <a:rPr lang="en-US" sz="2400" dirty="0" err="1"/>
              <a:t>Sahan</a:t>
            </a:r>
            <a:endParaRPr lang="en-US" sz="2400" dirty="0"/>
          </a:p>
          <a:p>
            <a:r>
              <a:rPr lang="en-US" sz="2800" dirty="0"/>
              <a:t>Similarly create another role with select and insert for the data Entry operators </a:t>
            </a:r>
          </a:p>
          <a:p>
            <a:pPr marL="0" indent="0">
              <a:buNone/>
            </a:pPr>
            <a:endParaRPr lang="en-US" sz="2400" dirty="0"/>
          </a:p>
          <a:p>
            <a:endParaRPr lang="en-US" sz="2400" dirty="0"/>
          </a:p>
        </p:txBody>
      </p:sp>
    </p:spTree>
    <p:extLst>
      <p:ext uri="{BB962C8B-B14F-4D97-AF65-F5344CB8AC3E}">
        <p14:creationId xmlns:p14="http://schemas.microsoft.com/office/powerpoint/2010/main" val="2413663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Views and Security</a:t>
            </a:r>
          </a:p>
        </p:txBody>
      </p:sp>
      <p:sp>
        <p:nvSpPr>
          <p:cNvPr id="3" name="Content Placeholder 2"/>
          <p:cNvSpPr>
            <a:spLocks noGrp="1"/>
          </p:cNvSpPr>
          <p:nvPr>
            <p:ph idx="1"/>
          </p:nvPr>
        </p:nvSpPr>
        <p:spPr/>
        <p:txBody>
          <a:bodyPr>
            <a:normAutofit/>
          </a:bodyPr>
          <a:lstStyle/>
          <a:p>
            <a:r>
              <a:rPr lang="en-US" sz="2800" dirty="0"/>
              <a:t>Views can be used to present necessary information (or a summary), while hiding details in underlying relation(s).</a:t>
            </a:r>
          </a:p>
          <a:p>
            <a:r>
              <a:rPr lang="en-US" sz="2800" dirty="0"/>
              <a:t>Creator of view has a privilege on the view if (s)he has the privilege on all underlying tables.</a:t>
            </a:r>
          </a:p>
          <a:p>
            <a:r>
              <a:rPr lang="en-US" sz="2800" dirty="0"/>
              <a:t>Together with GRANT/REVOKE commands, views are a very powerful access control tool</a:t>
            </a:r>
          </a:p>
        </p:txBody>
      </p:sp>
    </p:spTree>
    <p:extLst>
      <p:ext uri="{BB962C8B-B14F-4D97-AF65-F5344CB8AC3E}">
        <p14:creationId xmlns:p14="http://schemas.microsoft.com/office/powerpoint/2010/main" val="27092438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r>
              <a:rPr lang="en-US" sz="3600" dirty="0"/>
              <a:t>Thank you!</a:t>
            </a:r>
          </a:p>
        </p:txBody>
      </p:sp>
    </p:spTree>
    <p:extLst>
      <p:ext uri="{BB962C8B-B14F-4D97-AF65-F5344CB8AC3E}">
        <p14:creationId xmlns:p14="http://schemas.microsoft.com/office/powerpoint/2010/main" val="2908975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Database security</a:t>
            </a:r>
          </a:p>
        </p:txBody>
      </p:sp>
      <p:sp>
        <p:nvSpPr>
          <p:cNvPr id="3" name="Content Placeholder 2"/>
          <p:cNvSpPr>
            <a:spLocks noGrp="1"/>
          </p:cNvSpPr>
          <p:nvPr>
            <p:ph idx="1"/>
          </p:nvPr>
        </p:nvSpPr>
        <p:spPr/>
        <p:txBody>
          <a:bodyPr>
            <a:normAutofit/>
          </a:bodyPr>
          <a:lstStyle/>
          <a:p>
            <a:r>
              <a:rPr lang="en-US" sz="2800" dirty="0"/>
              <a:t>The data stored in a DBMS is often vital to the business interests of the organization and is regarded as a corporate asset.</a:t>
            </a:r>
          </a:p>
          <a:p>
            <a:r>
              <a:rPr lang="en-US" sz="2800" dirty="0"/>
              <a:t>In addition to protecting the intrinsic value of the data, corporations must consider ways to ensure privacy and to control access to data that must not be revealed to certain groups of users for various reason.</a:t>
            </a:r>
          </a:p>
        </p:txBody>
      </p:sp>
    </p:spTree>
    <p:extLst>
      <p:ext uri="{BB962C8B-B14F-4D97-AF65-F5344CB8AC3E}">
        <p14:creationId xmlns:p14="http://schemas.microsoft.com/office/powerpoint/2010/main" val="1892114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Aspects of database security</a:t>
            </a:r>
          </a:p>
        </p:txBody>
      </p:sp>
      <p:sp>
        <p:nvSpPr>
          <p:cNvPr id="3" name="Content Placeholder 2"/>
          <p:cNvSpPr>
            <a:spLocks noGrp="1"/>
          </p:cNvSpPr>
          <p:nvPr>
            <p:ph idx="1"/>
          </p:nvPr>
        </p:nvSpPr>
        <p:spPr>
          <a:xfrm>
            <a:off x="581192" y="2180496"/>
            <a:ext cx="11029615" cy="4422010"/>
          </a:xfrm>
        </p:spPr>
        <p:txBody>
          <a:bodyPr>
            <a:noAutofit/>
          </a:bodyPr>
          <a:lstStyle/>
          <a:p>
            <a:r>
              <a:rPr lang="en-US" sz="2800" dirty="0"/>
              <a:t>There are three main objectives to consider while designing a secure database application:</a:t>
            </a:r>
          </a:p>
          <a:p>
            <a:pPr lvl="1"/>
            <a:r>
              <a:rPr lang="en-US" sz="2400" b="1" dirty="0"/>
              <a:t>Secrecy</a:t>
            </a:r>
            <a:r>
              <a:rPr lang="en-US" sz="2400" dirty="0"/>
              <a:t>: Information should not be disclosed to unauthorized users. </a:t>
            </a:r>
          </a:p>
          <a:p>
            <a:pPr lvl="2"/>
            <a:r>
              <a:rPr lang="en-US" sz="2200" dirty="0"/>
              <a:t>For example, a student should not be allowed to examine other students’ grades. </a:t>
            </a:r>
          </a:p>
          <a:p>
            <a:pPr lvl="1"/>
            <a:r>
              <a:rPr lang="en-US" sz="2400" b="1" dirty="0"/>
              <a:t>Integrity</a:t>
            </a:r>
            <a:r>
              <a:rPr lang="en-US" sz="2400" dirty="0"/>
              <a:t>: Only authorized users should be allowed to modify data. </a:t>
            </a:r>
          </a:p>
          <a:p>
            <a:pPr lvl="2"/>
            <a:r>
              <a:rPr lang="en-US" sz="2200" dirty="0"/>
              <a:t>For example, students may be allowed to see their grades, yet not allowed to modify them. </a:t>
            </a:r>
          </a:p>
          <a:p>
            <a:pPr lvl="1"/>
            <a:r>
              <a:rPr lang="en-US" sz="2400" b="1" dirty="0"/>
              <a:t>Availability</a:t>
            </a:r>
            <a:r>
              <a:rPr lang="en-US" sz="2400" dirty="0"/>
              <a:t>: Authorized users should not be denied access.</a:t>
            </a:r>
          </a:p>
          <a:p>
            <a:pPr lvl="2"/>
            <a:r>
              <a:rPr lang="en-US" sz="2200" dirty="0"/>
              <a:t> For example, an instructor who wishes to change a grade should be allowed to do so.</a:t>
            </a:r>
          </a:p>
          <a:p>
            <a:endParaRPr lang="en-US" sz="2800" dirty="0"/>
          </a:p>
        </p:txBody>
      </p:sp>
    </p:spTree>
    <p:extLst>
      <p:ext uri="{BB962C8B-B14F-4D97-AF65-F5344CB8AC3E}">
        <p14:creationId xmlns:p14="http://schemas.microsoft.com/office/powerpoint/2010/main" val="3587354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Security policy &amp; Access controls</a:t>
            </a:r>
          </a:p>
        </p:txBody>
      </p:sp>
      <p:sp>
        <p:nvSpPr>
          <p:cNvPr id="3" name="Content Placeholder 2"/>
          <p:cNvSpPr>
            <a:spLocks noGrp="1"/>
          </p:cNvSpPr>
          <p:nvPr>
            <p:ph idx="1"/>
          </p:nvPr>
        </p:nvSpPr>
        <p:spPr/>
        <p:txBody>
          <a:bodyPr>
            <a:normAutofit fontScale="85000" lnSpcReduction="10000"/>
          </a:bodyPr>
          <a:lstStyle/>
          <a:p>
            <a:r>
              <a:rPr lang="en-US" sz="2800" dirty="0"/>
              <a:t>To achieve the objectives in the previous slide, a clear and consistent security policy should be developed </a:t>
            </a:r>
          </a:p>
          <a:p>
            <a:r>
              <a:rPr lang="en-US" sz="2800" dirty="0"/>
              <a:t>A security policy specifies who is authorized to do what.</a:t>
            </a:r>
          </a:p>
          <a:p>
            <a:r>
              <a:rPr lang="en-US" sz="2800" dirty="0"/>
              <a:t>Most users need to access only a small part of the database to carry out their tasks. </a:t>
            </a:r>
          </a:p>
          <a:p>
            <a:r>
              <a:rPr lang="en-US" sz="2800" dirty="0"/>
              <a:t>Allowing users unrestricted access to all the data can be undesirable.</a:t>
            </a:r>
          </a:p>
          <a:p>
            <a:r>
              <a:rPr lang="en-US" sz="3200" dirty="0"/>
              <a:t>Two main mechanisms </a:t>
            </a:r>
            <a:r>
              <a:rPr lang="en-US" sz="2800" dirty="0"/>
              <a:t>at the DBMS level to control access to data</a:t>
            </a:r>
          </a:p>
          <a:p>
            <a:pPr lvl="1"/>
            <a:r>
              <a:rPr lang="en-US" sz="2800" dirty="0"/>
              <a:t>Discretionary access control</a:t>
            </a:r>
          </a:p>
          <a:p>
            <a:pPr lvl="1"/>
            <a:r>
              <a:rPr lang="en-US" sz="2800" dirty="0"/>
              <a:t>Mandatory access control</a:t>
            </a:r>
          </a:p>
        </p:txBody>
      </p:sp>
    </p:spTree>
    <p:extLst>
      <p:ext uri="{BB962C8B-B14F-4D97-AF65-F5344CB8AC3E}">
        <p14:creationId xmlns:p14="http://schemas.microsoft.com/office/powerpoint/2010/main" val="3610450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Discretionary Access Control</a:t>
            </a:r>
          </a:p>
        </p:txBody>
      </p:sp>
      <p:sp>
        <p:nvSpPr>
          <p:cNvPr id="3" name="Content Placeholder 2"/>
          <p:cNvSpPr>
            <a:spLocks noGrp="1"/>
          </p:cNvSpPr>
          <p:nvPr>
            <p:ph idx="1"/>
          </p:nvPr>
        </p:nvSpPr>
        <p:spPr/>
        <p:txBody>
          <a:bodyPr>
            <a:noAutofit/>
          </a:bodyPr>
          <a:lstStyle/>
          <a:p>
            <a:r>
              <a:rPr lang="en-US" sz="2400" dirty="0"/>
              <a:t>Discretionary access control is based on the concept of access rights, or privileges, and mechanisms for giving users such privileges.</a:t>
            </a:r>
          </a:p>
          <a:p>
            <a:r>
              <a:rPr lang="en-US" sz="2400" dirty="0"/>
              <a:t>A privilege allows a user to access some data object in a certain manner (e.g., to read or to modify). </a:t>
            </a:r>
          </a:p>
          <a:p>
            <a:r>
              <a:rPr lang="en-US" sz="2400" dirty="0"/>
              <a:t>A user who creates a database object such as a table or a view automatically gets all applicable privileges on that object. </a:t>
            </a:r>
          </a:p>
          <a:p>
            <a:r>
              <a:rPr lang="en-US" sz="2400" dirty="0"/>
              <a:t>The DBMS subsequently keeps track of how these privileges are granted to other users and ensures that at all times only users with the necessary privileges can access an object.</a:t>
            </a:r>
          </a:p>
        </p:txBody>
      </p:sp>
    </p:spTree>
    <p:extLst>
      <p:ext uri="{BB962C8B-B14F-4D97-AF65-F5344CB8AC3E}">
        <p14:creationId xmlns:p14="http://schemas.microsoft.com/office/powerpoint/2010/main" val="4189492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Security in </a:t>
            </a:r>
            <a:r>
              <a:rPr lang="en-US" sz="3200" dirty="0" err="1"/>
              <a:t>sql</a:t>
            </a:r>
            <a:r>
              <a:rPr lang="en-US" sz="3200" dirty="0"/>
              <a:t> server</a:t>
            </a:r>
          </a:p>
        </p:txBody>
      </p:sp>
      <p:sp>
        <p:nvSpPr>
          <p:cNvPr id="3" name="Content Placeholder 2"/>
          <p:cNvSpPr>
            <a:spLocks noGrp="1"/>
          </p:cNvSpPr>
          <p:nvPr>
            <p:ph idx="1"/>
          </p:nvPr>
        </p:nvSpPr>
        <p:spPr>
          <a:xfrm>
            <a:off x="581192" y="2180496"/>
            <a:ext cx="11029615" cy="4463192"/>
          </a:xfrm>
        </p:spPr>
        <p:txBody>
          <a:bodyPr>
            <a:normAutofit/>
          </a:bodyPr>
          <a:lstStyle/>
          <a:p>
            <a:r>
              <a:rPr lang="en-US" sz="2400" dirty="0"/>
              <a:t>A SQL Server instance contains a hierarchical collection of entities, starting with the server. </a:t>
            </a:r>
          </a:p>
          <a:p>
            <a:r>
              <a:rPr lang="en-US" sz="2400" dirty="0"/>
              <a:t>Each server contains multiple databases, and each database contains a collection of securable objects. </a:t>
            </a:r>
          </a:p>
          <a:p>
            <a:r>
              <a:rPr lang="en-US" sz="2400" dirty="0"/>
              <a:t>The SQL Server security framework manages access to securable entities through authentication and authorization</a:t>
            </a:r>
          </a:p>
          <a:p>
            <a:pPr lvl="1"/>
            <a:r>
              <a:rPr lang="en-US" sz="2200" dirty="0"/>
              <a:t>Authentication : verifying the identities of users trying to connect to a SQL Server instance</a:t>
            </a:r>
          </a:p>
          <a:p>
            <a:pPr lvl="1"/>
            <a:r>
              <a:rPr lang="en-US" sz="2200" dirty="0"/>
              <a:t>Authorization : determines which data resources that authorized users can access and what actions they can take.</a:t>
            </a:r>
          </a:p>
        </p:txBody>
      </p:sp>
    </p:spTree>
    <p:extLst>
      <p:ext uri="{BB962C8B-B14F-4D97-AF65-F5344CB8AC3E}">
        <p14:creationId xmlns:p14="http://schemas.microsoft.com/office/powerpoint/2010/main" val="2934506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Security in </a:t>
            </a:r>
            <a:r>
              <a:rPr lang="en-US" sz="3200" dirty="0" err="1"/>
              <a:t>sql</a:t>
            </a:r>
            <a:r>
              <a:rPr lang="en-US" sz="3200" dirty="0"/>
              <a:t> server (Contd.)</a:t>
            </a:r>
          </a:p>
        </p:txBody>
      </p:sp>
      <p:sp>
        <p:nvSpPr>
          <p:cNvPr id="3" name="Content Placeholder 2"/>
          <p:cNvSpPr>
            <a:spLocks noGrp="1"/>
          </p:cNvSpPr>
          <p:nvPr>
            <p:ph idx="1"/>
          </p:nvPr>
        </p:nvSpPr>
        <p:spPr/>
        <p:txBody>
          <a:bodyPr>
            <a:normAutofit/>
          </a:bodyPr>
          <a:lstStyle/>
          <a:p>
            <a:r>
              <a:rPr lang="en-US" sz="2800" dirty="0"/>
              <a:t>Authentication and authorization are achieved in SQL Server through a combination of security principals, securable, and permissions.</a:t>
            </a:r>
          </a:p>
          <a:p>
            <a:r>
              <a:rPr lang="en-US" sz="2800" dirty="0"/>
              <a:t>Together, these three component types provide a structure for authenticating and authorizing SQL Server users.</a:t>
            </a:r>
          </a:p>
          <a:p>
            <a:r>
              <a:rPr lang="en-US" sz="2800" dirty="0"/>
              <a:t>You must grant each principal the appropriate permissions it needs on specific </a:t>
            </a:r>
            <a:r>
              <a:rPr lang="en-US" sz="2800" dirty="0" err="1"/>
              <a:t>securables</a:t>
            </a:r>
            <a:r>
              <a:rPr lang="en-US" sz="2800" dirty="0"/>
              <a:t> to enable users to access SQL Server resources.</a:t>
            </a:r>
          </a:p>
          <a:p>
            <a:endParaRPr lang="en-US" sz="2800" dirty="0"/>
          </a:p>
        </p:txBody>
      </p:sp>
    </p:spTree>
    <p:extLst>
      <p:ext uri="{BB962C8B-B14F-4D97-AF65-F5344CB8AC3E}">
        <p14:creationId xmlns:p14="http://schemas.microsoft.com/office/powerpoint/2010/main" val="265444170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8632</TotalTime>
  <Words>2579</Words>
  <Application>Microsoft Office PowerPoint</Application>
  <PresentationFormat>Widescreen</PresentationFormat>
  <Paragraphs>253</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Gill Sans MT</vt:lpstr>
      <vt:lpstr>Menlo</vt:lpstr>
      <vt:lpstr>Wingdings</vt:lpstr>
      <vt:lpstr>Wingdings 2</vt:lpstr>
      <vt:lpstr>Dividend</vt:lpstr>
      <vt:lpstr>Database management systems (it 2040)</vt:lpstr>
      <vt:lpstr>Learning outcomes</vt:lpstr>
      <vt:lpstr>Lecture content</vt:lpstr>
      <vt:lpstr>Database security</vt:lpstr>
      <vt:lpstr>Aspects of database security</vt:lpstr>
      <vt:lpstr>Security policy &amp; Access controls</vt:lpstr>
      <vt:lpstr>Discretionary Access Control</vt:lpstr>
      <vt:lpstr>Security in sql server</vt:lpstr>
      <vt:lpstr>Security in sql server (Contd.)</vt:lpstr>
      <vt:lpstr>Principals, Securable and permissions</vt:lpstr>
      <vt:lpstr>Steps to provide users with access to sql server resources</vt:lpstr>
      <vt:lpstr>Steps to provide users with access to sql server resources (Contd.)</vt:lpstr>
      <vt:lpstr>Scenario</vt:lpstr>
      <vt:lpstr>Creating a login using windows authentication</vt:lpstr>
      <vt:lpstr>Creating a login using sql server</vt:lpstr>
      <vt:lpstr>Creating and assigning server roles</vt:lpstr>
      <vt:lpstr>Adding logins to FIXED sever roles</vt:lpstr>
      <vt:lpstr>Creating user-defined server roles and permissions</vt:lpstr>
      <vt:lpstr>Revisit to scenario</vt:lpstr>
      <vt:lpstr>Revisit to scenario (Contd.)</vt:lpstr>
      <vt:lpstr>Revisit to scenario (Contd.)</vt:lpstr>
      <vt:lpstr>Database users</vt:lpstr>
      <vt:lpstr>Revisit to scenario </vt:lpstr>
      <vt:lpstr>Creating database roles</vt:lpstr>
      <vt:lpstr>Assigning users to fixed database roles</vt:lpstr>
      <vt:lpstr>Revisit to scenario</vt:lpstr>
      <vt:lpstr>Assigning users to User defined database roles</vt:lpstr>
      <vt:lpstr>Permissions</vt:lpstr>
      <vt:lpstr>Creating and removing permissions</vt:lpstr>
      <vt:lpstr>Granting permissions</vt:lpstr>
      <vt:lpstr>Revisit to scenario</vt:lpstr>
      <vt:lpstr>Views and Security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systems (it 2040)</dc:title>
  <dc:creator>Anuradha Karunnasena</dc:creator>
  <cp:lastModifiedBy>Anuradha Karunnasena</cp:lastModifiedBy>
  <cp:revision>408</cp:revision>
  <dcterms:created xsi:type="dcterms:W3CDTF">2017-12-01T06:14:40Z</dcterms:created>
  <dcterms:modified xsi:type="dcterms:W3CDTF">2021-05-05T02:53:57Z</dcterms:modified>
</cp:coreProperties>
</file>