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923" r:id="rId2"/>
    <p:sldId id="919" r:id="rId3"/>
    <p:sldId id="924" r:id="rId4"/>
    <p:sldId id="943" r:id="rId5"/>
    <p:sldId id="925" r:id="rId6"/>
    <p:sldId id="306" r:id="rId7"/>
    <p:sldId id="926" r:id="rId8"/>
    <p:sldId id="949" r:id="rId9"/>
    <p:sldId id="929" r:id="rId10"/>
    <p:sldId id="933" r:id="rId11"/>
    <p:sldId id="934" r:id="rId12"/>
    <p:sldId id="935" r:id="rId13"/>
    <p:sldId id="936" r:id="rId14"/>
    <p:sldId id="937" r:id="rId15"/>
    <p:sldId id="946" r:id="rId16"/>
    <p:sldId id="939" r:id="rId17"/>
    <p:sldId id="940" r:id="rId18"/>
    <p:sldId id="941" r:id="rId19"/>
    <p:sldId id="952" r:id="rId20"/>
    <p:sldId id="302" r:id="rId21"/>
    <p:sldId id="312" r:id="rId22"/>
    <p:sldId id="303" r:id="rId23"/>
    <p:sldId id="315" r:id="rId24"/>
    <p:sldId id="314" r:id="rId25"/>
    <p:sldId id="329" r:id="rId26"/>
    <p:sldId id="317" r:id="rId27"/>
    <p:sldId id="318" r:id="rId28"/>
    <p:sldId id="319" r:id="rId29"/>
    <p:sldId id="320" r:id="rId30"/>
    <p:sldId id="321" r:id="rId31"/>
    <p:sldId id="3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73DB2-D9E4-4447-962F-96BBD01F28B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80538-E1E1-4645-9383-E3DDF73D9C77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Operating cost </a:t>
          </a:r>
        </a:p>
      </dgm:t>
    </dgm:pt>
    <dgm:pt modelId="{F8BC224F-37A2-432E-8B05-1C8224BCF50B}" type="parTrans" cxnId="{746E7237-D37C-45AA-AEF8-98049088A6C1}">
      <dgm:prSet/>
      <dgm:spPr/>
      <dgm:t>
        <a:bodyPr/>
        <a:lstStyle/>
        <a:p>
          <a:endParaRPr lang="en-US"/>
        </a:p>
      </dgm:t>
    </dgm:pt>
    <dgm:pt modelId="{75A2001F-AA3C-483F-BD77-D2234C1D90A2}" type="sibTrans" cxnId="{746E7237-D37C-45AA-AEF8-98049088A6C1}">
      <dgm:prSet/>
      <dgm:spPr/>
      <dgm:t>
        <a:bodyPr/>
        <a:lstStyle/>
        <a:p>
          <a:endParaRPr lang="en-US"/>
        </a:p>
      </dgm:t>
    </dgm:pt>
    <dgm:pt modelId="{46ED7568-51B6-4058-9663-329A21163F6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Land </a:t>
          </a:r>
        </a:p>
      </dgm:t>
    </dgm:pt>
    <dgm:pt modelId="{137D9058-AE3B-4602-A103-71C77520FFAD}" type="parTrans" cxnId="{B1D9B47C-93DF-43A5-BCCC-4D5A161BF1A6}">
      <dgm:prSet/>
      <dgm:spPr/>
      <dgm:t>
        <a:bodyPr/>
        <a:lstStyle/>
        <a:p>
          <a:endParaRPr lang="en-US" dirty="0"/>
        </a:p>
      </dgm:t>
    </dgm:pt>
    <dgm:pt modelId="{21F6ACB7-F37D-439D-B328-3CEF57A671EA}" type="sibTrans" cxnId="{B1D9B47C-93DF-43A5-BCCC-4D5A161BF1A6}">
      <dgm:prSet/>
      <dgm:spPr/>
      <dgm:t>
        <a:bodyPr/>
        <a:lstStyle/>
        <a:p>
          <a:endParaRPr lang="en-US"/>
        </a:p>
      </dgm:t>
    </dgm:pt>
    <dgm:pt modelId="{9C826D04-4AC6-48C9-B57D-D02F25CDFEF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Entrepreneurship</a:t>
          </a:r>
        </a:p>
      </dgm:t>
    </dgm:pt>
    <dgm:pt modelId="{38B747FF-1038-4A77-81A2-520061951AD3}" type="parTrans" cxnId="{8823AD03-2697-4A3B-947C-D554916BC013}">
      <dgm:prSet/>
      <dgm:spPr/>
      <dgm:t>
        <a:bodyPr/>
        <a:lstStyle/>
        <a:p>
          <a:endParaRPr lang="en-US" dirty="0"/>
        </a:p>
      </dgm:t>
    </dgm:pt>
    <dgm:pt modelId="{48629C7A-00E3-4BD9-AFE8-50649EAC3F93}" type="sibTrans" cxnId="{8823AD03-2697-4A3B-947C-D554916BC013}">
      <dgm:prSet/>
      <dgm:spPr/>
      <dgm:t>
        <a:bodyPr/>
        <a:lstStyle/>
        <a:p>
          <a:endParaRPr lang="en-US"/>
        </a:p>
      </dgm:t>
    </dgm:pt>
    <dgm:pt modelId="{B16EB0BD-1D98-41F0-A79A-599C8E403D7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Labor </a:t>
          </a:r>
        </a:p>
      </dgm:t>
    </dgm:pt>
    <dgm:pt modelId="{44ACAA71-3FF8-425A-821F-E9FE6DAED50E}" type="parTrans" cxnId="{E4C7E3AE-CA79-4D92-989D-7F731AC5DE7B}">
      <dgm:prSet/>
      <dgm:spPr/>
      <dgm:t>
        <a:bodyPr/>
        <a:lstStyle/>
        <a:p>
          <a:endParaRPr lang="en-US" dirty="0"/>
        </a:p>
      </dgm:t>
    </dgm:pt>
    <dgm:pt modelId="{85617FB7-C316-411B-A2E2-A3F58F3FED3F}" type="sibTrans" cxnId="{E4C7E3AE-CA79-4D92-989D-7F731AC5DE7B}">
      <dgm:prSet/>
      <dgm:spPr/>
      <dgm:t>
        <a:bodyPr/>
        <a:lstStyle/>
        <a:p>
          <a:endParaRPr lang="en-US"/>
        </a:p>
      </dgm:t>
    </dgm:pt>
    <dgm:pt modelId="{4DA84858-A927-412D-AB5F-7859099059D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Capital </a:t>
          </a:r>
        </a:p>
      </dgm:t>
    </dgm:pt>
    <dgm:pt modelId="{4248D3D5-6B97-4E80-BF64-410B8AD0D27E}" type="parTrans" cxnId="{5F686613-FE4F-4435-9328-291D906FB8AC}">
      <dgm:prSet/>
      <dgm:spPr/>
      <dgm:t>
        <a:bodyPr/>
        <a:lstStyle/>
        <a:p>
          <a:endParaRPr lang="en-US" dirty="0"/>
        </a:p>
      </dgm:t>
    </dgm:pt>
    <dgm:pt modelId="{1EFF7D66-1A7B-4685-90CD-B4F16A81BD38}" type="sibTrans" cxnId="{5F686613-FE4F-4435-9328-291D906FB8AC}">
      <dgm:prSet/>
      <dgm:spPr/>
      <dgm:t>
        <a:bodyPr/>
        <a:lstStyle/>
        <a:p>
          <a:endParaRPr lang="en-US"/>
        </a:p>
      </dgm:t>
    </dgm:pt>
    <dgm:pt modelId="{79D36222-F5BA-47F0-A96F-49FD7AA36E2E}" type="pres">
      <dgm:prSet presAssocID="{33873DB2-D9E4-4447-962F-96BBD01F28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A2266CD-D22E-49AF-8687-9933F9B86E3F}" type="pres">
      <dgm:prSet presAssocID="{70980538-E1E1-4645-9383-E3DDF73D9C77}" presName="centerShape" presStyleLbl="node0" presStyleIdx="0" presStyleCnt="1"/>
      <dgm:spPr/>
    </dgm:pt>
    <dgm:pt modelId="{984B286F-B12B-434A-A7B0-BE77208EAE5B}" type="pres">
      <dgm:prSet presAssocID="{137D9058-AE3B-4602-A103-71C77520FFAD}" presName="Name9" presStyleLbl="parChTrans1D2" presStyleIdx="0" presStyleCnt="4"/>
      <dgm:spPr/>
    </dgm:pt>
    <dgm:pt modelId="{736133A1-A6D3-4F63-8837-DD6F85D43D36}" type="pres">
      <dgm:prSet presAssocID="{137D9058-AE3B-4602-A103-71C77520FFAD}" presName="connTx" presStyleLbl="parChTrans1D2" presStyleIdx="0" presStyleCnt="4"/>
      <dgm:spPr/>
    </dgm:pt>
    <dgm:pt modelId="{C45A38BE-579F-4E25-9DFE-71620AE7455B}" type="pres">
      <dgm:prSet presAssocID="{46ED7568-51B6-4058-9663-329A21163F63}" presName="node" presStyleLbl="node1" presStyleIdx="0" presStyleCnt="4">
        <dgm:presLayoutVars>
          <dgm:bulletEnabled val="1"/>
        </dgm:presLayoutVars>
      </dgm:prSet>
      <dgm:spPr/>
    </dgm:pt>
    <dgm:pt modelId="{E3DF7868-D9A4-4BD9-B58A-8E8E476A97E4}" type="pres">
      <dgm:prSet presAssocID="{38B747FF-1038-4A77-81A2-520061951AD3}" presName="Name9" presStyleLbl="parChTrans1D2" presStyleIdx="1" presStyleCnt="4"/>
      <dgm:spPr/>
    </dgm:pt>
    <dgm:pt modelId="{859DBB62-AF68-4519-BC2B-608E24BCA3FF}" type="pres">
      <dgm:prSet presAssocID="{38B747FF-1038-4A77-81A2-520061951AD3}" presName="connTx" presStyleLbl="parChTrans1D2" presStyleIdx="1" presStyleCnt="4"/>
      <dgm:spPr/>
    </dgm:pt>
    <dgm:pt modelId="{538B2F95-DD9F-4D31-B0BB-D06743CC715B}" type="pres">
      <dgm:prSet presAssocID="{9C826D04-4AC6-48C9-B57D-D02F25CDFEF3}" presName="node" presStyleLbl="node1" presStyleIdx="1" presStyleCnt="4" custScaleX="143630" custScaleY="103738">
        <dgm:presLayoutVars>
          <dgm:bulletEnabled val="1"/>
        </dgm:presLayoutVars>
      </dgm:prSet>
      <dgm:spPr/>
    </dgm:pt>
    <dgm:pt modelId="{9B4E1ECA-4D20-4172-9406-883EECA3C1DA}" type="pres">
      <dgm:prSet presAssocID="{44ACAA71-3FF8-425A-821F-E9FE6DAED50E}" presName="Name9" presStyleLbl="parChTrans1D2" presStyleIdx="2" presStyleCnt="4"/>
      <dgm:spPr/>
    </dgm:pt>
    <dgm:pt modelId="{A2DF08AA-612C-453C-8546-64E608EB3B79}" type="pres">
      <dgm:prSet presAssocID="{44ACAA71-3FF8-425A-821F-E9FE6DAED50E}" presName="connTx" presStyleLbl="parChTrans1D2" presStyleIdx="2" presStyleCnt="4"/>
      <dgm:spPr/>
    </dgm:pt>
    <dgm:pt modelId="{0B7EF340-62E9-4DDD-B2AC-2AD007A2F5FD}" type="pres">
      <dgm:prSet presAssocID="{B16EB0BD-1D98-41F0-A79A-599C8E403D7F}" presName="node" presStyleLbl="node1" presStyleIdx="2" presStyleCnt="4">
        <dgm:presLayoutVars>
          <dgm:bulletEnabled val="1"/>
        </dgm:presLayoutVars>
      </dgm:prSet>
      <dgm:spPr/>
    </dgm:pt>
    <dgm:pt modelId="{30895363-7472-42E8-98C7-D133B556DA26}" type="pres">
      <dgm:prSet presAssocID="{4248D3D5-6B97-4E80-BF64-410B8AD0D27E}" presName="Name9" presStyleLbl="parChTrans1D2" presStyleIdx="3" presStyleCnt="4"/>
      <dgm:spPr/>
    </dgm:pt>
    <dgm:pt modelId="{3008D070-CBFC-4968-8824-AB65BEDAABBD}" type="pres">
      <dgm:prSet presAssocID="{4248D3D5-6B97-4E80-BF64-410B8AD0D27E}" presName="connTx" presStyleLbl="parChTrans1D2" presStyleIdx="3" presStyleCnt="4"/>
      <dgm:spPr/>
    </dgm:pt>
    <dgm:pt modelId="{3B905BB4-AA7E-45C1-BC9E-70A51586A003}" type="pres">
      <dgm:prSet presAssocID="{4DA84858-A927-412D-AB5F-7859099059D5}" presName="node" presStyleLbl="node1" presStyleIdx="3" presStyleCnt="4">
        <dgm:presLayoutVars>
          <dgm:bulletEnabled val="1"/>
        </dgm:presLayoutVars>
      </dgm:prSet>
      <dgm:spPr/>
    </dgm:pt>
  </dgm:ptLst>
  <dgm:cxnLst>
    <dgm:cxn modelId="{8823AD03-2697-4A3B-947C-D554916BC013}" srcId="{70980538-E1E1-4645-9383-E3DDF73D9C77}" destId="{9C826D04-4AC6-48C9-B57D-D02F25CDFEF3}" srcOrd="1" destOrd="0" parTransId="{38B747FF-1038-4A77-81A2-520061951AD3}" sibTransId="{48629C7A-00E3-4BD9-AFE8-50649EAC3F93}"/>
    <dgm:cxn modelId="{5F686613-FE4F-4435-9328-291D906FB8AC}" srcId="{70980538-E1E1-4645-9383-E3DDF73D9C77}" destId="{4DA84858-A927-412D-AB5F-7859099059D5}" srcOrd="3" destOrd="0" parTransId="{4248D3D5-6B97-4E80-BF64-410B8AD0D27E}" sibTransId="{1EFF7D66-1A7B-4685-90CD-B4F16A81BD38}"/>
    <dgm:cxn modelId="{3414E313-4655-4DAF-8CDF-8A282F99858C}" type="presOf" srcId="{B16EB0BD-1D98-41F0-A79A-599C8E403D7F}" destId="{0B7EF340-62E9-4DDD-B2AC-2AD007A2F5FD}" srcOrd="0" destOrd="0" presId="urn:microsoft.com/office/officeart/2005/8/layout/radial1"/>
    <dgm:cxn modelId="{C38B1F1D-5C51-4594-A532-B19BB0EA1C78}" type="presOf" srcId="{46ED7568-51B6-4058-9663-329A21163F63}" destId="{C45A38BE-579F-4E25-9DFE-71620AE7455B}" srcOrd="0" destOrd="0" presId="urn:microsoft.com/office/officeart/2005/8/layout/radial1"/>
    <dgm:cxn modelId="{6A9C2F21-DE44-49F4-96E9-FC14128CBADB}" type="presOf" srcId="{4248D3D5-6B97-4E80-BF64-410B8AD0D27E}" destId="{3008D070-CBFC-4968-8824-AB65BEDAABBD}" srcOrd="1" destOrd="0" presId="urn:microsoft.com/office/officeart/2005/8/layout/radial1"/>
    <dgm:cxn modelId="{3C6F0922-EC16-44E4-A7E0-FC9DC64DC1DD}" type="presOf" srcId="{9C826D04-4AC6-48C9-B57D-D02F25CDFEF3}" destId="{538B2F95-DD9F-4D31-B0BB-D06743CC715B}" srcOrd="0" destOrd="0" presId="urn:microsoft.com/office/officeart/2005/8/layout/radial1"/>
    <dgm:cxn modelId="{746E7237-D37C-45AA-AEF8-98049088A6C1}" srcId="{33873DB2-D9E4-4447-962F-96BBD01F28BC}" destId="{70980538-E1E1-4645-9383-E3DDF73D9C77}" srcOrd="0" destOrd="0" parTransId="{F8BC224F-37A2-432E-8B05-1C8224BCF50B}" sibTransId="{75A2001F-AA3C-483F-BD77-D2234C1D90A2}"/>
    <dgm:cxn modelId="{EAACB43B-5F51-40F5-911E-B1E2AEF07BD9}" type="presOf" srcId="{44ACAA71-3FF8-425A-821F-E9FE6DAED50E}" destId="{9B4E1ECA-4D20-4172-9406-883EECA3C1DA}" srcOrd="0" destOrd="0" presId="urn:microsoft.com/office/officeart/2005/8/layout/radial1"/>
    <dgm:cxn modelId="{3847E95B-797C-4634-91E3-F6ADF07CA0F6}" type="presOf" srcId="{4DA84858-A927-412D-AB5F-7859099059D5}" destId="{3B905BB4-AA7E-45C1-BC9E-70A51586A003}" srcOrd="0" destOrd="0" presId="urn:microsoft.com/office/officeart/2005/8/layout/radial1"/>
    <dgm:cxn modelId="{B1D9B47C-93DF-43A5-BCCC-4D5A161BF1A6}" srcId="{70980538-E1E1-4645-9383-E3DDF73D9C77}" destId="{46ED7568-51B6-4058-9663-329A21163F63}" srcOrd="0" destOrd="0" parTransId="{137D9058-AE3B-4602-A103-71C77520FFAD}" sibTransId="{21F6ACB7-F37D-439D-B328-3CEF57A671EA}"/>
    <dgm:cxn modelId="{DC5B677F-7D1B-4383-9267-D986BAEEF813}" type="presOf" srcId="{38B747FF-1038-4A77-81A2-520061951AD3}" destId="{E3DF7868-D9A4-4BD9-B58A-8E8E476A97E4}" srcOrd="0" destOrd="0" presId="urn:microsoft.com/office/officeart/2005/8/layout/radial1"/>
    <dgm:cxn modelId="{6345199A-E8AE-4CD7-B521-213862E8EC22}" type="presOf" srcId="{33873DB2-D9E4-4447-962F-96BBD01F28BC}" destId="{79D36222-F5BA-47F0-A96F-49FD7AA36E2E}" srcOrd="0" destOrd="0" presId="urn:microsoft.com/office/officeart/2005/8/layout/radial1"/>
    <dgm:cxn modelId="{3AE3369D-082D-47F5-9D0D-81479CB76D47}" type="presOf" srcId="{4248D3D5-6B97-4E80-BF64-410B8AD0D27E}" destId="{30895363-7472-42E8-98C7-D133B556DA26}" srcOrd="0" destOrd="0" presId="urn:microsoft.com/office/officeart/2005/8/layout/radial1"/>
    <dgm:cxn modelId="{E4C7E3AE-CA79-4D92-989D-7F731AC5DE7B}" srcId="{70980538-E1E1-4645-9383-E3DDF73D9C77}" destId="{B16EB0BD-1D98-41F0-A79A-599C8E403D7F}" srcOrd="2" destOrd="0" parTransId="{44ACAA71-3FF8-425A-821F-E9FE6DAED50E}" sibTransId="{85617FB7-C316-411B-A2E2-A3F58F3FED3F}"/>
    <dgm:cxn modelId="{904361DD-C87A-4892-BCE9-5A36B61FED1B}" type="presOf" srcId="{38B747FF-1038-4A77-81A2-520061951AD3}" destId="{859DBB62-AF68-4519-BC2B-608E24BCA3FF}" srcOrd="1" destOrd="0" presId="urn:microsoft.com/office/officeart/2005/8/layout/radial1"/>
    <dgm:cxn modelId="{0FA753E2-DAD9-4720-BDC1-2E5DD1A051D8}" type="presOf" srcId="{137D9058-AE3B-4602-A103-71C77520FFAD}" destId="{984B286F-B12B-434A-A7B0-BE77208EAE5B}" srcOrd="0" destOrd="0" presId="urn:microsoft.com/office/officeart/2005/8/layout/radial1"/>
    <dgm:cxn modelId="{7B6FBAEE-8896-4A61-88AA-53C27FDB3901}" type="presOf" srcId="{137D9058-AE3B-4602-A103-71C77520FFAD}" destId="{736133A1-A6D3-4F63-8837-DD6F85D43D36}" srcOrd="1" destOrd="0" presId="urn:microsoft.com/office/officeart/2005/8/layout/radial1"/>
    <dgm:cxn modelId="{10C768F3-A235-4061-894A-33F0B97EE68F}" type="presOf" srcId="{44ACAA71-3FF8-425A-821F-E9FE6DAED50E}" destId="{A2DF08AA-612C-453C-8546-64E608EB3B79}" srcOrd="1" destOrd="0" presId="urn:microsoft.com/office/officeart/2005/8/layout/radial1"/>
    <dgm:cxn modelId="{75D3CFF5-02BE-4531-88EE-2F4E9B1469D6}" type="presOf" srcId="{70980538-E1E1-4645-9383-E3DDF73D9C77}" destId="{1A2266CD-D22E-49AF-8687-9933F9B86E3F}" srcOrd="0" destOrd="0" presId="urn:microsoft.com/office/officeart/2005/8/layout/radial1"/>
    <dgm:cxn modelId="{6F1BA1F7-EC68-4562-9E47-50D357D407D0}" type="presParOf" srcId="{79D36222-F5BA-47F0-A96F-49FD7AA36E2E}" destId="{1A2266CD-D22E-49AF-8687-9933F9B86E3F}" srcOrd="0" destOrd="0" presId="urn:microsoft.com/office/officeart/2005/8/layout/radial1"/>
    <dgm:cxn modelId="{4907C5E2-123E-4FB7-B2EB-845501AB7ADE}" type="presParOf" srcId="{79D36222-F5BA-47F0-A96F-49FD7AA36E2E}" destId="{984B286F-B12B-434A-A7B0-BE77208EAE5B}" srcOrd="1" destOrd="0" presId="urn:microsoft.com/office/officeart/2005/8/layout/radial1"/>
    <dgm:cxn modelId="{BD758904-0EFE-497D-A7F9-D63A1417E303}" type="presParOf" srcId="{984B286F-B12B-434A-A7B0-BE77208EAE5B}" destId="{736133A1-A6D3-4F63-8837-DD6F85D43D36}" srcOrd="0" destOrd="0" presId="urn:microsoft.com/office/officeart/2005/8/layout/radial1"/>
    <dgm:cxn modelId="{58840B59-EE90-435B-9D45-07468C7D00FD}" type="presParOf" srcId="{79D36222-F5BA-47F0-A96F-49FD7AA36E2E}" destId="{C45A38BE-579F-4E25-9DFE-71620AE7455B}" srcOrd="2" destOrd="0" presId="urn:microsoft.com/office/officeart/2005/8/layout/radial1"/>
    <dgm:cxn modelId="{13F1BBDB-4747-47E9-A6B6-765F36832D4B}" type="presParOf" srcId="{79D36222-F5BA-47F0-A96F-49FD7AA36E2E}" destId="{E3DF7868-D9A4-4BD9-B58A-8E8E476A97E4}" srcOrd="3" destOrd="0" presId="urn:microsoft.com/office/officeart/2005/8/layout/radial1"/>
    <dgm:cxn modelId="{005C2FB7-6FEC-4D5B-81D7-E4C094A11FC6}" type="presParOf" srcId="{E3DF7868-D9A4-4BD9-B58A-8E8E476A97E4}" destId="{859DBB62-AF68-4519-BC2B-608E24BCA3FF}" srcOrd="0" destOrd="0" presId="urn:microsoft.com/office/officeart/2005/8/layout/radial1"/>
    <dgm:cxn modelId="{BE54E7B5-DB05-4A51-B219-ED01CC7FFA3B}" type="presParOf" srcId="{79D36222-F5BA-47F0-A96F-49FD7AA36E2E}" destId="{538B2F95-DD9F-4D31-B0BB-D06743CC715B}" srcOrd="4" destOrd="0" presId="urn:microsoft.com/office/officeart/2005/8/layout/radial1"/>
    <dgm:cxn modelId="{E93B2C02-7FF3-41FB-A4E9-A4DCE7511ABC}" type="presParOf" srcId="{79D36222-F5BA-47F0-A96F-49FD7AA36E2E}" destId="{9B4E1ECA-4D20-4172-9406-883EECA3C1DA}" srcOrd="5" destOrd="0" presId="urn:microsoft.com/office/officeart/2005/8/layout/radial1"/>
    <dgm:cxn modelId="{9660D1E2-B5C3-45D5-BE65-F96F8F9D81C0}" type="presParOf" srcId="{9B4E1ECA-4D20-4172-9406-883EECA3C1DA}" destId="{A2DF08AA-612C-453C-8546-64E608EB3B79}" srcOrd="0" destOrd="0" presId="urn:microsoft.com/office/officeart/2005/8/layout/radial1"/>
    <dgm:cxn modelId="{BF0ABA71-DC2F-44D7-863F-D3649CF393B8}" type="presParOf" srcId="{79D36222-F5BA-47F0-A96F-49FD7AA36E2E}" destId="{0B7EF340-62E9-4DDD-B2AC-2AD007A2F5FD}" srcOrd="6" destOrd="0" presId="urn:microsoft.com/office/officeart/2005/8/layout/radial1"/>
    <dgm:cxn modelId="{1263C8A4-079C-4AC5-ADB0-0FF81A8E82AA}" type="presParOf" srcId="{79D36222-F5BA-47F0-A96F-49FD7AA36E2E}" destId="{30895363-7472-42E8-98C7-D133B556DA26}" srcOrd="7" destOrd="0" presId="urn:microsoft.com/office/officeart/2005/8/layout/radial1"/>
    <dgm:cxn modelId="{CF4C708A-50ED-4D89-B767-6F41EE7DF2F7}" type="presParOf" srcId="{30895363-7472-42E8-98C7-D133B556DA26}" destId="{3008D070-CBFC-4968-8824-AB65BEDAABBD}" srcOrd="0" destOrd="0" presId="urn:microsoft.com/office/officeart/2005/8/layout/radial1"/>
    <dgm:cxn modelId="{4C497269-8623-4C23-9171-517596C119C7}" type="presParOf" srcId="{79D36222-F5BA-47F0-A96F-49FD7AA36E2E}" destId="{3B905BB4-AA7E-45C1-BC9E-70A51586A00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9D975-116B-4450-B8AB-8BC26D620E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8EC5190-A110-4FBB-9E93-4914D9E62393}">
      <dgm:prSet phldrT="[Text]"/>
      <dgm:spPr/>
      <dgm:t>
        <a:bodyPr/>
        <a:lstStyle/>
        <a:p>
          <a:r>
            <a:rPr lang="en-US" b="1">
              <a:solidFill>
                <a:srgbClr val="C00000"/>
              </a:solidFill>
            </a:rPr>
            <a:t>Buy/acquire </a:t>
          </a:r>
          <a:endParaRPr lang="en-US" b="1" dirty="0">
            <a:solidFill>
              <a:srgbClr val="C00000"/>
            </a:solidFill>
          </a:endParaRPr>
        </a:p>
      </dgm:t>
    </dgm:pt>
    <dgm:pt modelId="{225181C8-EDE3-4AE1-A648-35C965BD8418}" type="parTrans" cxnId="{5F08D5A8-2D3D-4138-A05F-350B609ADC40}">
      <dgm:prSet/>
      <dgm:spPr/>
      <dgm:t>
        <a:bodyPr/>
        <a:lstStyle/>
        <a:p>
          <a:endParaRPr lang="en-US"/>
        </a:p>
      </dgm:t>
    </dgm:pt>
    <dgm:pt modelId="{A0907DC1-216F-4D67-86AA-F3967E8A84DF}" type="sibTrans" cxnId="{5F08D5A8-2D3D-4138-A05F-350B609ADC40}">
      <dgm:prSet/>
      <dgm:spPr/>
      <dgm:t>
        <a:bodyPr/>
        <a:lstStyle/>
        <a:p>
          <a:endParaRPr lang="en-US"/>
        </a:p>
      </dgm:t>
    </dgm:pt>
    <dgm:pt modelId="{FA309730-E52D-4A06-945E-45F3C3968689}">
      <dgm:prSet phldrT="[Text]"/>
      <dgm:spPr/>
      <dgm:t>
        <a:bodyPr/>
        <a:lstStyle/>
        <a:p>
          <a:r>
            <a:rPr lang="en-US" b="1">
              <a:solidFill>
                <a:srgbClr val="C00000"/>
              </a:solidFill>
            </a:rPr>
            <a:t>Make/Process </a:t>
          </a:r>
          <a:endParaRPr lang="en-US" b="1" dirty="0">
            <a:solidFill>
              <a:srgbClr val="C00000"/>
            </a:solidFill>
          </a:endParaRPr>
        </a:p>
      </dgm:t>
    </dgm:pt>
    <dgm:pt modelId="{9B11E29E-7C57-4605-BE3D-B2D0F46C9EDE}" type="parTrans" cxnId="{268C55D2-D4A4-4AF5-B5C1-BFEF173C7B97}">
      <dgm:prSet/>
      <dgm:spPr/>
      <dgm:t>
        <a:bodyPr/>
        <a:lstStyle/>
        <a:p>
          <a:endParaRPr lang="en-US"/>
        </a:p>
      </dgm:t>
    </dgm:pt>
    <dgm:pt modelId="{1E6EF4DC-0A18-4214-9ABC-CEE2B8340E4D}" type="sibTrans" cxnId="{268C55D2-D4A4-4AF5-B5C1-BFEF173C7B97}">
      <dgm:prSet/>
      <dgm:spPr/>
      <dgm:t>
        <a:bodyPr/>
        <a:lstStyle/>
        <a:p>
          <a:endParaRPr lang="en-US"/>
        </a:p>
      </dgm:t>
    </dgm:pt>
    <dgm:pt modelId="{7A25C439-7E2F-4793-AC05-F1D720DB4998}">
      <dgm:prSet phldrT="[Text]"/>
      <dgm:spPr/>
      <dgm:t>
        <a:bodyPr/>
        <a:lstStyle/>
        <a:p>
          <a:r>
            <a:rPr lang="en-US" b="1">
              <a:solidFill>
                <a:srgbClr val="C00000"/>
              </a:solidFill>
            </a:rPr>
            <a:t>Sell or Trade</a:t>
          </a:r>
          <a:endParaRPr lang="en-US" b="1" dirty="0">
            <a:solidFill>
              <a:srgbClr val="C00000"/>
            </a:solidFill>
          </a:endParaRPr>
        </a:p>
      </dgm:t>
    </dgm:pt>
    <dgm:pt modelId="{14C56A6F-32B6-4EF4-88CD-2840BF2A43DB}" type="parTrans" cxnId="{AD9B46EE-0455-4DBD-A7B6-BE652CA1267F}">
      <dgm:prSet/>
      <dgm:spPr/>
      <dgm:t>
        <a:bodyPr/>
        <a:lstStyle/>
        <a:p>
          <a:endParaRPr lang="en-US"/>
        </a:p>
      </dgm:t>
    </dgm:pt>
    <dgm:pt modelId="{FC8BF5D2-8548-4D09-9758-F01EC1FD73B5}" type="sibTrans" cxnId="{AD9B46EE-0455-4DBD-A7B6-BE652CA1267F}">
      <dgm:prSet/>
      <dgm:spPr/>
      <dgm:t>
        <a:bodyPr/>
        <a:lstStyle/>
        <a:p>
          <a:endParaRPr lang="en-US"/>
        </a:p>
      </dgm:t>
    </dgm:pt>
    <dgm:pt modelId="{6E5E8F72-A87F-418F-9E70-558F55D17F79}" type="pres">
      <dgm:prSet presAssocID="{BB69D975-116B-4450-B8AB-8BC26D620E4F}" presName="Name0" presStyleCnt="0">
        <dgm:presLayoutVars>
          <dgm:dir/>
          <dgm:animLvl val="lvl"/>
          <dgm:resizeHandles val="exact"/>
        </dgm:presLayoutVars>
      </dgm:prSet>
      <dgm:spPr/>
    </dgm:pt>
    <dgm:pt modelId="{2EBF74E6-3BD7-45B2-BE9E-CE88C75D27D5}" type="pres">
      <dgm:prSet presAssocID="{D8EC5190-A110-4FBB-9E93-4914D9E62393}" presName="parTxOnly" presStyleLbl="node1" presStyleIdx="0" presStyleCnt="3" custLinFactY="-2472" custLinFactNeighborX="-34879" custLinFactNeighborY="-100000">
        <dgm:presLayoutVars>
          <dgm:chMax val="0"/>
          <dgm:chPref val="0"/>
          <dgm:bulletEnabled val="1"/>
        </dgm:presLayoutVars>
      </dgm:prSet>
      <dgm:spPr/>
    </dgm:pt>
    <dgm:pt modelId="{8E4251D1-CC81-4433-A1A0-488D2192A127}" type="pres">
      <dgm:prSet presAssocID="{A0907DC1-216F-4D67-86AA-F3967E8A84DF}" presName="parTxOnlySpace" presStyleCnt="0"/>
      <dgm:spPr/>
    </dgm:pt>
    <dgm:pt modelId="{C2E8DE0F-5889-4036-80BC-2B91960E5B4C}" type="pres">
      <dgm:prSet presAssocID="{FA309730-E52D-4A06-945E-45F3C3968689}" presName="parTxOnly" presStyleLbl="node1" presStyleIdx="1" presStyleCnt="3" custLinFactNeighborX="37921" custLinFactNeighborY="-96393">
        <dgm:presLayoutVars>
          <dgm:chMax val="0"/>
          <dgm:chPref val="0"/>
          <dgm:bulletEnabled val="1"/>
        </dgm:presLayoutVars>
      </dgm:prSet>
      <dgm:spPr/>
    </dgm:pt>
    <dgm:pt modelId="{780D3BE9-5B92-40AD-A0B9-953BB61E1D7A}" type="pres">
      <dgm:prSet presAssocID="{1E6EF4DC-0A18-4214-9ABC-CEE2B8340E4D}" presName="parTxOnlySpace" presStyleCnt="0"/>
      <dgm:spPr/>
    </dgm:pt>
    <dgm:pt modelId="{D9076049-FF6C-4979-B293-02C09232553E}" type="pres">
      <dgm:prSet presAssocID="{7A25C439-7E2F-4793-AC05-F1D720DB4998}" presName="parTxOnly" presStyleLbl="node1" presStyleIdx="2" presStyleCnt="3" custLinFactY="-2472" custLinFactNeighborX="37760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67EED63E-BE30-4540-A492-1B0FAB3131D0}" type="presOf" srcId="{FA309730-E52D-4A06-945E-45F3C3968689}" destId="{C2E8DE0F-5889-4036-80BC-2B91960E5B4C}" srcOrd="0" destOrd="0" presId="urn:microsoft.com/office/officeart/2005/8/layout/chevron1"/>
    <dgm:cxn modelId="{EA74285A-D6C9-4E11-BC76-35AE60219A61}" type="presOf" srcId="{D8EC5190-A110-4FBB-9E93-4914D9E62393}" destId="{2EBF74E6-3BD7-45B2-BE9E-CE88C75D27D5}" srcOrd="0" destOrd="0" presId="urn:microsoft.com/office/officeart/2005/8/layout/chevron1"/>
    <dgm:cxn modelId="{DE549B98-11A7-4610-BA25-94FD6277775D}" type="presOf" srcId="{7A25C439-7E2F-4793-AC05-F1D720DB4998}" destId="{D9076049-FF6C-4979-B293-02C09232553E}" srcOrd="0" destOrd="0" presId="urn:microsoft.com/office/officeart/2005/8/layout/chevron1"/>
    <dgm:cxn modelId="{5F08D5A8-2D3D-4138-A05F-350B609ADC40}" srcId="{BB69D975-116B-4450-B8AB-8BC26D620E4F}" destId="{D8EC5190-A110-4FBB-9E93-4914D9E62393}" srcOrd="0" destOrd="0" parTransId="{225181C8-EDE3-4AE1-A648-35C965BD8418}" sibTransId="{A0907DC1-216F-4D67-86AA-F3967E8A84DF}"/>
    <dgm:cxn modelId="{1EA5C6C0-7245-402E-A865-C0C70B758FD2}" type="presOf" srcId="{BB69D975-116B-4450-B8AB-8BC26D620E4F}" destId="{6E5E8F72-A87F-418F-9E70-558F55D17F79}" srcOrd="0" destOrd="0" presId="urn:microsoft.com/office/officeart/2005/8/layout/chevron1"/>
    <dgm:cxn modelId="{268C55D2-D4A4-4AF5-B5C1-BFEF173C7B97}" srcId="{BB69D975-116B-4450-B8AB-8BC26D620E4F}" destId="{FA309730-E52D-4A06-945E-45F3C3968689}" srcOrd="1" destOrd="0" parTransId="{9B11E29E-7C57-4605-BE3D-B2D0F46C9EDE}" sibTransId="{1E6EF4DC-0A18-4214-9ABC-CEE2B8340E4D}"/>
    <dgm:cxn modelId="{AD9B46EE-0455-4DBD-A7B6-BE652CA1267F}" srcId="{BB69D975-116B-4450-B8AB-8BC26D620E4F}" destId="{7A25C439-7E2F-4793-AC05-F1D720DB4998}" srcOrd="2" destOrd="0" parTransId="{14C56A6F-32B6-4EF4-88CD-2840BF2A43DB}" sibTransId="{FC8BF5D2-8548-4D09-9758-F01EC1FD73B5}"/>
    <dgm:cxn modelId="{9A19B554-CE18-4868-AB06-39FA4CAD108F}" type="presParOf" srcId="{6E5E8F72-A87F-418F-9E70-558F55D17F79}" destId="{2EBF74E6-3BD7-45B2-BE9E-CE88C75D27D5}" srcOrd="0" destOrd="0" presId="urn:microsoft.com/office/officeart/2005/8/layout/chevron1"/>
    <dgm:cxn modelId="{BB41E367-ABA1-4951-B48C-223D8EF1FCD6}" type="presParOf" srcId="{6E5E8F72-A87F-418F-9E70-558F55D17F79}" destId="{8E4251D1-CC81-4433-A1A0-488D2192A127}" srcOrd="1" destOrd="0" presId="urn:microsoft.com/office/officeart/2005/8/layout/chevron1"/>
    <dgm:cxn modelId="{10D3781C-233D-4C83-997F-1531434D7570}" type="presParOf" srcId="{6E5E8F72-A87F-418F-9E70-558F55D17F79}" destId="{C2E8DE0F-5889-4036-80BC-2B91960E5B4C}" srcOrd="2" destOrd="0" presId="urn:microsoft.com/office/officeart/2005/8/layout/chevron1"/>
    <dgm:cxn modelId="{307FFE0A-BBB3-4535-B5C8-3C0613A754A4}" type="presParOf" srcId="{6E5E8F72-A87F-418F-9E70-558F55D17F79}" destId="{780D3BE9-5B92-40AD-A0B9-953BB61E1D7A}" srcOrd="3" destOrd="0" presId="urn:microsoft.com/office/officeart/2005/8/layout/chevron1"/>
    <dgm:cxn modelId="{288BD80C-7696-4264-AFB6-52C4289183D8}" type="presParOf" srcId="{6E5E8F72-A87F-418F-9E70-558F55D17F79}" destId="{D9076049-FF6C-4979-B293-02C09232553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266CD-D22E-49AF-8687-9933F9B86E3F}">
      <dsp:nvSpPr>
        <dsp:cNvPr id="0" name=""/>
        <dsp:cNvSpPr/>
      </dsp:nvSpPr>
      <dsp:spPr>
        <a:xfrm>
          <a:off x="2908041" y="1796609"/>
          <a:ext cx="1366244" cy="136624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Operating cost </a:t>
          </a:r>
        </a:p>
      </dsp:txBody>
      <dsp:txXfrm>
        <a:off x="3108123" y="1996691"/>
        <a:ext cx="966080" cy="966080"/>
      </dsp:txXfrm>
    </dsp:sp>
    <dsp:sp modelId="{984B286F-B12B-434A-A7B0-BE77208EAE5B}">
      <dsp:nvSpPr>
        <dsp:cNvPr id="0" name=""/>
        <dsp:cNvSpPr/>
      </dsp:nvSpPr>
      <dsp:spPr>
        <a:xfrm rot="16200000">
          <a:off x="3385170" y="1574178"/>
          <a:ext cx="411986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411986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80864" y="1580316"/>
        <a:ext cx="20599" cy="20599"/>
      </dsp:txXfrm>
    </dsp:sp>
    <dsp:sp modelId="{C45A38BE-579F-4E25-9DFE-71620AE7455B}">
      <dsp:nvSpPr>
        <dsp:cNvPr id="0" name=""/>
        <dsp:cNvSpPr/>
      </dsp:nvSpPr>
      <dsp:spPr>
        <a:xfrm>
          <a:off x="2908041" y="18378"/>
          <a:ext cx="1366244" cy="136624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Land </a:t>
          </a:r>
        </a:p>
      </dsp:txBody>
      <dsp:txXfrm>
        <a:off x="3108123" y="218460"/>
        <a:ext cx="966080" cy="966080"/>
      </dsp:txXfrm>
    </dsp:sp>
    <dsp:sp modelId="{E3DF7868-D9A4-4BD9-B58A-8E8E476A97E4}">
      <dsp:nvSpPr>
        <dsp:cNvPr id="0" name=""/>
        <dsp:cNvSpPr/>
      </dsp:nvSpPr>
      <dsp:spPr>
        <a:xfrm>
          <a:off x="4274286" y="2463293"/>
          <a:ext cx="113939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113939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328407" y="2476883"/>
        <a:ext cx="5696" cy="5696"/>
      </dsp:txXfrm>
    </dsp:sp>
    <dsp:sp modelId="{538B2F95-DD9F-4D31-B0BB-D06743CC715B}">
      <dsp:nvSpPr>
        <dsp:cNvPr id="0" name=""/>
        <dsp:cNvSpPr/>
      </dsp:nvSpPr>
      <dsp:spPr>
        <a:xfrm>
          <a:off x="4388226" y="1771074"/>
          <a:ext cx="1962337" cy="141731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Entrepreneurship</a:t>
          </a:r>
        </a:p>
      </dsp:txBody>
      <dsp:txXfrm>
        <a:off x="4675604" y="1978635"/>
        <a:ext cx="1387581" cy="1002192"/>
      </dsp:txXfrm>
    </dsp:sp>
    <dsp:sp modelId="{9B4E1ECA-4D20-4172-9406-883EECA3C1DA}">
      <dsp:nvSpPr>
        <dsp:cNvPr id="0" name=""/>
        <dsp:cNvSpPr/>
      </dsp:nvSpPr>
      <dsp:spPr>
        <a:xfrm rot="5400000">
          <a:off x="3385170" y="3352408"/>
          <a:ext cx="411986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411986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80864" y="3358547"/>
        <a:ext cx="20599" cy="20599"/>
      </dsp:txXfrm>
    </dsp:sp>
    <dsp:sp modelId="{0B7EF340-62E9-4DDD-B2AC-2AD007A2F5FD}">
      <dsp:nvSpPr>
        <dsp:cNvPr id="0" name=""/>
        <dsp:cNvSpPr/>
      </dsp:nvSpPr>
      <dsp:spPr>
        <a:xfrm>
          <a:off x="2908041" y="3574839"/>
          <a:ext cx="1366244" cy="136624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Labor </a:t>
          </a:r>
        </a:p>
      </dsp:txBody>
      <dsp:txXfrm>
        <a:off x="3108123" y="3774921"/>
        <a:ext cx="966080" cy="966080"/>
      </dsp:txXfrm>
    </dsp:sp>
    <dsp:sp modelId="{30895363-7472-42E8-98C7-D133B556DA26}">
      <dsp:nvSpPr>
        <dsp:cNvPr id="0" name=""/>
        <dsp:cNvSpPr/>
      </dsp:nvSpPr>
      <dsp:spPr>
        <a:xfrm rot="10800000">
          <a:off x="2496055" y="2463293"/>
          <a:ext cx="411986" cy="32875"/>
        </a:xfrm>
        <a:custGeom>
          <a:avLst/>
          <a:gdLst/>
          <a:ahLst/>
          <a:cxnLst/>
          <a:rect l="0" t="0" r="0" b="0"/>
          <a:pathLst>
            <a:path>
              <a:moveTo>
                <a:pt x="0" y="16437"/>
              </a:moveTo>
              <a:lnTo>
                <a:pt x="411986" y="164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2691748" y="2469431"/>
        <a:ext cx="20599" cy="20599"/>
      </dsp:txXfrm>
    </dsp:sp>
    <dsp:sp modelId="{3B905BB4-AA7E-45C1-BC9E-70A51586A003}">
      <dsp:nvSpPr>
        <dsp:cNvPr id="0" name=""/>
        <dsp:cNvSpPr/>
      </dsp:nvSpPr>
      <dsp:spPr>
        <a:xfrm>
          <a:off x="1129810" y="1796609"/>
          <a:ext cx="1366244" cy="136624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Capital </a:t>
          </a:r>
        </a:p>
      </dsp:txBody>
      <dsp:txXfrm>
        <a:off x="1329892" y="1996691"/>
        <a:ext cx="966080" cy="966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F74E6-3BD7-45B2-BE9E-CE88C75D27D5}">
      <dsp:nvSpPr>
        <dsp:cNvPr id="0" name=""/>
        <dsp:cNvSpPr/>
      </dsp:nvSpPr>
      <dsp:spPr>
        <a:xfrm>
          <a:off x="0" y="471483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rgbClr val="C00000"/>
              </a:solidFill>
            </a:rPr>
            <a:t>Buy/acquire </a:t>
          </a:r>
          <a:endParaRPr lang="en-US" sz="2200" b="1" kern="1200" dirty="0">
            <a:solidFill>
              <a:srgbClr val="C00000"/>
            </a:solidFill>
          </a:endParaRPr>
        </a:p>
      </dsp:txBody>
      <dsp:txXfrm>
        <a:off x="587484" y="471483"/>
        <a:ext cx="1762452" cy="1174968"/>
      </dsp:txXfrm>
    </dsp:sp>
    <dsp:sp modelId="{C2E8DE0F-5889-4036-80BC-2B91960E5B4C}">
      <dsp:nvSpPr>
        <dsp:cNvPr id="0" name=""/>
        <dsp:cNvSpPr/>
      </dsp:nvSpPr>
      <dsp:spPr>
        <a:xfrm>
          <a:off x="2757479" y="542909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rgbClr val="C00000"/>
              </a:solidFill>
            </a:rPr>
            <a:t>Make/Process </a:t>
          </a:r>
          <a:endParaRPr lang="en-US" sz="2200" b="1" kern="1200" dirty="0">
            <a:solidFill>
              <a:srgbClr val="C00000"/>
            </a:solidFill>
          </a:endParaRPr>
        </a:p>
      </dsp:txBody>
      <dsp:txXfrm>
        <a:off x="3344963" y="542909"/>
        <a:ext cx="1762452" cy="1174968"/>
      </dsp:txXfrm>
    </dsp:sp>
    <dsp:sp modelId="{D9076049-FF6C-4979-B293-02C09232553E}">
      <dsp:nvSpPr>
        <dsp:cNvPr id="0" name=""/>
        <dsp:cNvSpPr/>
      </dsp:nvSpPr>
      <dsp:spPr>
        <a:xfrm>
          <a:off x="5292179" y="471483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rgbClr val="C00000"/>
              </a:solidFill>
            </a:rPr>
            <a:t>Sell or Trade</a:t>
          </a:r>
          <a:endParaRPr lang="en-US" sz="2200" b="1" kern="1200" dirty="0">
            <a:solidFill>
              <a:srgbClr val="C00000"/>
            </a:solidFill>
          </a:endParaRPr>
        </a:p>
      </dsp:txBody>
      <dsp:txXfrm>
        <a:off x="5879663" y="471483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B40D9-B4C6-4342-8C41-AA76C480173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E531-FD1F-45D7-94A8-15DECA40F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1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E51C1DC-5FE7-44BB-8B43-48A20D205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CA20C2-4505-4D24-9C91-922B18EE0E41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040D405-B188-45D5-9410-B3396F626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1CC43BA-B56E-4D34-AE8E-40FA52237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22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43BB-1D77-4D0D-9C4D-384F5C38C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CEA0F-931A-4AC9-96A5-71EB4B5A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D823-FA3C-4BB5-9C05-6F2FF55A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F4B2-35F7-4AC5-A1A9-CF957857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E220-8134-4E20-8FEF-7F0FE6DD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650-813F-4EF0-9BFF-D4E742B7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E4AFE-4C60-4E76-A822-4DBE294F5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97AB-2865-43AC-A556-BBF4BFB6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5565-BAC0-453F-806E-0BA87706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CDCB-1760-41E3-A3CB-2A38BFC9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9C6BE-B4C1-455C-91B5-95CE4A3EC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41B2-7066-4287-86E4-55725FF30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CB84-1FE5-4450-870C-D005A99E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6233-B287-4028-B75E-CECE2A16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0057-3EA6-4C23-AF57-35D4EDDA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5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7FF4-6EA0-4D84-B632-C8397B63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B62B-F417-4107-8981-732A1F74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68A2-7C03-4569-A01C-1CD0B7E7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70D8-3C69-40F8-AE82-0253A84E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9598-C445-4385-AA02-32C20D9A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42D0-7F17-412A-8022-DB075F78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6D53-9F28-4C33-A588-6245CA088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66C5-6F75-4532-9106-9274A003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A01A-8A27-4BC1-B8FA-3AF8DB74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8284F-B485-447D-A23B-713DBF7F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C3F2-CBFF-4C3C-BCD1-D77240CD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1FA8-7BC5-4DAE-AE5B-93A2655A0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8930B-7052-4BC9-86A2-14F28F1F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8617-5EE3-457C-87C8-F8806170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53087-9151-45F0-ABE7-87E4E534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566-3F0B-4529-BF9B-CE314322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2F6F-52EF-4364-AA19-98D1B083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0D81-29E9-4BC0-95EA-0323675F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1AD2-4AA2-48FD-8247-38AC9B02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0F49E-274F-49B3-A35C-5097628CF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55D81-8ED2-4908-A2F7-B0F2E2FB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4FAE5-F295-48C1-ABED-CC6AEC5C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3B167-E656-4014-B163-575758F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FD37E-8140-4560-B914-66710A00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2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0A19-4725-455A-B0C4-A533DEF2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7FE41-A5DC-46E5-81E1-D9E6502F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A82CA-56A2-4539-82D7-063578A9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567A9-3E63-4EFA-AC24-354782EE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4CFFB-06BF-4B19-A00B-8A72785F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AD270-F5A7-407F-874F-EC7E4ABF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709F6-DC12-4D74-B74A-8319048C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3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FF11-2B45-4B8B-9D06-D51DC46C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8114-8074-4034-993F-FE2F725A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0981-B71E-4CD2-9147-A8A033425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B894-814B-4D7D-AF53-472A1D3A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CDBC-E00A-4885-AC1B-8E76F0A7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53A9-B2D7-4FFC-B3C1-11F10424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3319-5202-47DC-9550-FC31EC9B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A46C9-D85A-43AE-8DB4-B3337A3E7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1069-3FFA-499E-B6F4-D01A57A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3057F-8EE5-48C2-A2FF-9947BCB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7D14-44AF-459A-89D6-E2A32EFD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F905B-6434-4F38-9DB5-47D4FAF0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E760A-9566-4073-8907-678DDC1C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A0DA8-E28C-44EB-AA67-706CA5B0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58B9-66CD-4FEF-BFFB-853C823F9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AA15-09C2-4EAA-93EC-B2FC098A328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0EA8-84A8-4C2E-9C6C-4678E2887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2C54-3B4A-473F-BEEE-28610661D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DFD1-2BDB-4C9E-9A33-CECF6F3A6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jpe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\TurningPoint\2003\Ques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eethma.p@sliit.lk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B358D58F-D9A0-4FD0-8743-C491E75C54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05702F-D288-44B2-812F-DF447FD6AB65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D7B81040-CDF6-4A6B-A9F4-F415905C89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646113"/>
            <a:ext cx="9144000" cy="3219450"/>
          </a:xfrm>
          <a:solidFill>
            <a:srgbClr val="7030A0"/>
          </a:solidFill>
        </p:spPr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sz="4000" b="1" dirty="0"/>
              <a:t>Business Management for IT</a:t>
            </a:r>
          </a:p>
          <a:p>
            <a:pPr>
              <a:defRPr/>
            </a:pPr>
            <a:r>
              <a:rPr lang="en-US" sz="4000" b="1" dirty="0"/>
              <a:t>(IT3090)</a:t>
            </a:r>
          </a:p>
          <a:p>
            <a:pPr>
              <a:defRPr/>
            </a:pPr>
            <a:endParaRPr lang="en-US" sz="40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4000" dirty="0">
              <a:solidFill>
                <a:schemeClr val="bg1"/>
              </a:solidFill>
            </a:endParaRPr>
          </a:p>
          <a:p>
            <a:pPr>
              <a:defRPr/>
            </a:pP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1" dirty="0"/>
              <a:t>Introduction to Management</a:t>
            </a:r>
          </a:p>
          <a:p>
            <a:pPr>
              <a:defRPr/>
            </a:pPr>
            <a:r>
              <a:rPr lang="en-US" sz="4000" b="1" dirty="0"/>
              <a:t>(Lesson 1) </a:t>
            </a:r>
            <a:endParaRPr lang="en-GB" sz="4000" b="1" dirty="0"/>
          </a:p>
        </p:txBody>
      </p:sp>
      <p:sp>
        <p:nvSpPr>
          <p:cNvPr id="4100" name="TextBox 7">
            <a:extLst>
              <a:ext uri="{FF2B5EF4-FFF2-40B4-BE49-F238E27FC236}">
                <a16:creationId xmlns:a16="http://schemas.microsoft.com/office/drawing/2014/main" id="{BDF54185-652B-4337-AB59-C87B503C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"/>
            <a:ext cx="9144000" cy="646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4102" name="TextBox 8">
            <a:extLst>
              <a:ext uri="{FF2B5EF4-FFF2-40B4-BE49-F238E27FC236}">
                <a16:creationId xmlns:a16="http://schemas.microsoft.com/office/drawing/2014/main" id="{5D343D10-C68F-444E-A298-D7B135C12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latin typeface="Arial" panose="020B0604020202020204" pitchFamily="34" charset="0"/>
            </a:endParaRPr>
          </a:p>
        </p:txBody>
      </p:sp>
      <p:pic>
        <p:nvPicPr>
          <p:cNvPr id="4103" name="Picture 9" descr="C:\Users\MaithriB\Pictures\Pictures for Training\hr43.jpg">
            <a:extLst>
              <a:ext uri="{FF2B5EF4-FFF2-40B4-BE49-F238E27FC236}">
                <a16:creationId xmlns:a16="http://schemas.microsoft.com/office/drawing/2014/main" id="{1474FE2B-BD73-44C1-8F53-C693817D9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72144"/>
            <a:ext cx="2819400" cy="268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6" descr="C:\Users\MaithriB\Pictures\Pictures for Training\hr50.jpg">
            <a:extLst>
              <a:ext uri="{FF2B5EF4-FFF2-40B4-BE49-F238E27FC236}">
                <a16:creationId xmlns:a16="http://schemas.microsoft.com/office/drawing/2014/main" id="{C8B871C8-F949-428E-9554-6172508B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72144"/>
            <a:ext cx="3124200" cy="268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" descr="C:\Users\MaithriB\Pictures\Pictures for Training\hr46.jpg">
            <a:extLst>
              <a:ext uri="{FF2B5EF4-FFF2-40B4-BE49-F238E27FC236}">
                <a16:creationId xmlns:a16="http://schemas.microsoft.com/office/drawing/2014/main" id="{639206E2-B0F9-427F-9127-6071CCB5B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21349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3" descr="C:\Users\MaithriB\Pictures\Pictures for Training\hr47.jpg">
            <a:extLst>
              <a:ext uri="{FF2B5EF4-FFF2-40B4-BE49-F238E27FC236}">
                <a16:creationId xmlns:a16="http://schemas.microsoft.com/office/drawing/2014/main" id="{B6EE29C6-D553-4A77-ADEB-758D7CE2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00" y="604839"/>
            <a:ext cx="22135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3" descr="money_tree5">
            <a:extLst>
              <a:ext uri="{FF2B5EF4-FFF2-40B4-BE49-F238E27FC236}">
                <a16:creationId xmlns:a16="http://schemas.microsoft.com/office/drawing/2014/main" id="{A184616A-DC0E-49A9-BFCA-870AC3CAE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50" y="1174750"/>
            <a:ext cx="2765071" cy="24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1" descr="labor-charge">
            <a:extLst>
              <a:ext uri="{FF2B5EF4-FFF2-40B4-BE49-F238E27FC236}">
                <a16:creationId xmlns:a16="http://schemas.microsoft.com/office/drawing/2014/main" id="{DC7FE852-3EA8-4752-98BC-2407926CA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50" y="3863108"/>
            <a:ext cx="29464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7" descr="life-and-land_r2_c2">
            <a:extLst>
              <a:ext uri="{FF2B5EF4-FFF2-40B4-BE49-F238E27FC236}">
                <a16:creationId xmlns:a16="http://schemas.microsoft.com/office/drawing/2014/main" id="{6D768B12-26F6-4ADF-A60A-9B9BD752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85" y="302057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itle 1">
            <a:extLst>
              <a:ext uri="{FF2B5EF4-FFF2-40B4-BE49-F238E27FC236}">
                <a16:creationId xmlns:a16="http://schemas.microsoft.com/office/drawing/2014/main" id="{0F6B279F-AAF8-467F-9FD9-A6C9F660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15888"/>
            <a:ext cx="8229600" cy="868362"/>
          </a:xfrm>
        </p:spPr>
        <p:txBody>
          <a:bodyPr/>
          <a:lstStyle/>
          <a:p>
            <a:r>
              <a:rPr lang="en-US" altLang="en-US" b="1" dirty="0"/>
              <a:t>Productive Resources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DBBF5E-4283-4A89-BCF5-256541EC9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93728"/>
              </p:ext>
            </p:extLst>
          </p:nvPr>
        </p:nvGraphicFramePr>
        <p:xfrm>
          <a:off x="2860636" y="1057221"/>
          <a:ext cx="7480374" cy="495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391" name="TextBox 4">
            <a:extLst>
              <a:ext uri="{FF2B5EF4-FFF2-40B4-BE49-F238E27FC236}">
                <a16:creationId xmlns:a16="http://schemas.microsoft.com/office/drawing/2014/main" id="{C176613B-FCEE-4D6A-84AB-F2AE6F68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298" y="5940851"/>
            <a:ext cx="71306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OC: Cost of acquiring and using the four productive resources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43F96F-AA80-4841-BD59-4C9E511F4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873614"/>
              </p:ext>
            </p:extLst>
          </p:nvPr>
        </p:nvGraphicFramePr>
        <p:xfrm>
          <a:off x="1981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411" name="Title 1">
            <a:extLst>
              <a:ext uri="{FF2B5EF4-FFF2-40B4-BE49-F238E27FC236}">
                <a16:creationId xmlns:a16="http://schemas.microsoft.com/office/drawing/2014/main" id="{508796D3-4EB3-41B1-823B-CBD083B1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Business Functions; buy, make, sell, trade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A254A-EF3D-466D-B0D6-3542846C1BAD}"/>
              </a:ext>
            </a:extLst>
          </p:cNvPr>
          <p:cNvSpPr txBox="1"/>
          <p:nvPr/>
        </p:nvSpPr>
        <p:spPr>
          <a:xfrm>
            <a:off x="2024034" y="3286125"/>
            <a:ext cx="1857388" cy="258532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Labor </a:t>
            </a:r>
          </a:p>
          <a:p>
            <a:pPr eaLnBrk="1" hangingPunct="1">
              <a:defRPr/>
            </a:pPr>
            <a:r>
              <a:rPr lang="en-US" dirty="0"/>
              <a:t>Material </a:t>
            </a:r>
          </a:p>
          <a:p>
            <a:pPr eaLnBrk="1" hangingPunct="1">
              <a:defRPr/>
            </a:pPr>
            <a:r>
              <a:rPr lang="en-US" dirty="0"/>
              <a:t>Capital</a:t>
            </a:r>
          </a:p>
          <a:p>
            <a:pPr eaLnBrk="1" hangingPunct="1">
              <a:defRPr/>
            </a:pPr>
            <a:r>
              <a:rPr lang="en-US" dirty="0"/>
              <a:t>Technology </a:t>
            </a:r>
          </a:p>
          <a:p>
            <a:pPr eaLnBrk="1" hangingPunct="1">
              <a:defRPr/>
            </a:pPr>
            <a:r>
              <a:rPr lang="en-US" dirty="0"/>
              <a:t>Equipment and machineries </a:t>
            </a:r>
          </a:p>
          <a:p>
            <a:pPr eaLnBrk="1" hangingPunct="1">
              <a:defRPr/>
            </a:pPr>
            <a:r>
              <a:rPr lang="en-US" dirty="0"/>
              <a:t>Knowledge and information etc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600DD-177A-43D2-AD14-0456DB55C093}"/>
              </a:ext>
            </a:extLst>
          </p:cNvPr>
          <p:cNvSpPr txBox="1"/>
          <p:nvPr/>
        </p:nvSpPr>
        <p:spPr>
          <a:xfrm>
            <a:off x="4881554" y="3357562"/>
            <a:ext cx="2428892" cy="286232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Warehouse </a:t>
            </a:r>
          </a:p>
          <a:p>
            <a:pPr eaLnBrk="1" hangingPunct="1">
              <a:defRPr/>
            </a:pPr>
            <a:r>
              <a:rPr lang="en-US" dirty="0"/>
              <a:t>Production and operations </a:t>
            </a:r>
          </a:p>
          <a:p>
            <a:pPr eaLnBrk="1" hangingPunct="1">
              <a:defRPr/>
            </a:pPr>
            <a:r>
              <a:rPr lang="en-US" dirty="0"/>
              <a:t>Marketing </a:t>
            </a:r>
          </a:p>
          <a:p>
            <a:pPr eaLnBrk="1" hangingPunct="1">
              <a:defRPr/>
            </a:pPr>
            <a:r>
              <a:rPr lang="en-US" dirty="0"/>
              <a:t>Financing and accounting </a:t>
            </a:r>
          </a:p>
          <a:p>
            <a:pPr eaLnBrk="1" hangingPunct="1">
              <a:defRPr/>
            </a:pPr>
            <a:r>
              <a:rPr lang="en-US" dirty="0"/>
              <a:t>Human resource management etc</a:t>
            </a:r>
          </a:p>
          <a:p>
            <a:pPr eaLnBrk="1" hangingPunct="1">
              <a:defRPr/>
            </a:pPr>
            <a:r>
              <a:rPr lang="en-US" dirty="0"/>
              <a:t>Research and development (R&amp;D)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3E7A3-299E-4659-8E8B-6A54EE7BA615}"/>
              </a:ext>
            </a:extLst>
          </p:cNvPr>
          <p:cNvSpPr txBox="1"/>
          <p:nvPr/>
        </p:nvSpPr>
        <p:spPr>
          <a:xfrm>
            <a:off x="7667636" y="4071943"/>
            <a:ext cx="2428892" cy="1200329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Selling and distribution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Exchange, trade of goods and services 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962F6F7-00A0-441B-B823-56460E043157}"/>
              </a:ext>
            </a:extLst>
          </p:cNvPr>
          <p:cNvSpPr/>
          <p:nvPr/>
        </p:nvSpPr>
        <p:spPr>
          <a:xfrm>
            <a:off x="6524628" y="4429132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A4B658B-C6A9-4E28-A47E-4C8C01121CC2}"/>
              </a:ext>
            </a:extLst>
          </p:cNvPr>
          <p:cNvSpPr/>
          <p:nvPr/>
        </p:nvSpPr>
        <p:spPr>
          <a:xfrm>
            <a:off x="3809984" y="4357694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1" name="Rectangle 1844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3" name="Freeform: Shape 18442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445" name="Right Triangle 184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7" name="Rectangle 1844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id="{DE48F57F-DB44-4F58-8808-C19C2BEB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the basic economic problem ?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AFC2FF0E-A8C9-4E76-8D9D-B6EA1420D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558" y="1456573"/>
            <a:ext cx="5604636" cy="392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8">
            <a:extLst>
              <a:ext uri="{FF2B5EF4-FFF2-40B4-BE49-F238E27FC236}">
                <a16:creationId xmlns:a16="http://schemas.microsoft.com/office/drawing/2014/main" id="{900E70F5-62EF-4286-9A8C-B499FE3F8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6" y="6384524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6" name="Rectangle 1946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8" name="Right Triangle 1946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70" name="Rectangle 1946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Title 1">
            <a:extLst>
              <a:ext uri="{FF2B5EF4-FFF2-40B4-BE49-F238E27FC236}">
                <a16:creationId xmlns:a16="http://schemas.microsoft.com/office/drawing/2014/main" id="{72D501C9-C729-423E-86E8-288D1C0E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altLang="en-US" sz="6000" b="1"/>
              <a:t>Why study management? </a:t>
            </a:r>
            <a:endParaRPr lang="en-GB" altLang="en-US" sz="6000" b="1"/>
          </a:p>
        </p:txBody>
      </p:sp>
      <p:pic>
        <p:nvPicPr>
          <p:cNvPr id="19461" name="Picture 4" descr="PE01561_[1]">
            <a:extLst>
              <a:ext uri="{FF2B5EF4-FFF2-40B4-BE49-F238E27FC236}">
                <a16:creationId xmlns:a16="http://schemas.microsoft.com/office/drawing/2014/main" id="{DF763676-F2D8-42CB-AD17-EB16395CB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3357" y="3206880"/>
            <a:ext cx="3533985" cy="235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245175E-C625-4542-A361-48FF994C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6167706" cy="2728198"/>
          </a:xfrm>
        </p:spPr>
        <p:txBody>
          <a:bodyPr anchor="t">
            <a:normAutofit/>
          </a:bodyPr>
          <a:lstStyle/>
          <a:p>
            <a:r>
              <a:rPr lang="en-US" altLang="en-US" sz="2400" dirty="0"/>
              <a:t>Universality of management</a:t>
            </a:r>
          </a:p>
          <a:p>
            <a:r>
              <a:rPr lang="en-US" altLang="en-US" sz="2400" dirty="0"/>
              <a:t>The reality of work</a:t>
            </a:r>
          </a:p>
          <a:p>
            <a:r>
              <a:rPr lang="en-US" altLang="en-US" sz="2400" dirty="0"/>
              <a:t>The rewards and challenges of being a manager. </a:t>
            </a:r>
          </a:p>
          <a:p>
            <a:pPr marL="0" indent="0">
              <a:buNone/>
            </a:pPr>
            <a:endParaRPr lang="en-GB" altLang="en-US" sz="2000" dirty="0"/>
          </a:p>
        </p:txBody>
      </p:sp>
      <p:sp>
        <p:nvSpPr>
          <p:cNvPr id="19460" name="TextBox 8">
            <a:extLst>
              <a:ext uri="{FF2B5EF4-FFF2-40B4-BE49-F238E27FC236}">
                <a16:creationId xmlns:a16="http://schemas.microsoft.com/office/drawing/2014/main" id="{F0F801B0-8482-44BD-ACFF-0855B1EC1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B27C146-B555-4BCD-9704-9CBED38F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6853"/>
            <a:ext cx="9144000" cy="1143000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What Is Management?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0340AE9-7981-4BD5-9736-1E0A5E0C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371600"/>
            <a:ext cx="8610600" cy="5029200"/>
          </a:xfrm>
        </p:spPr>
        <p:txBody>
          <a:bodyPr/>
          <a:lstStyle/>
          <a:p>
            <a:pPr marL="709613" lvl="1" indent="-342900" algn="just">
              <a:buClr>
                <a:schemeClr val="accent1"/>
              </a:buClr>
              <a:buSzPct val="80000"/>
            </a:pPr>
            <a:r>
              <a:rPr lang="en-US" altLang="en-US"/>
              <a:t>The art of getting things done through people.</a:t>
            </a:r>
          </a:p>
          <a:p>
            <a:pPr marL="709613" lvl="1" indent="-342900" algn="just">
              <a:buClr>
                <a:schemeClr val="accent1"/>
              </a:buClr>
              <a:buSzPct val="80000"/>
            </a:pPr>
            <a:r>
              <a:rPr lang="en-US" altLang="en-US"/>
              <a:t>The process of,</a:t>
            </a:r>
          </a:p>
          <a:p>
            <a:pPr marL="366713" lvl="1" indent="0" algn="just">
              <a:buClr>
                <a:schemeClr val="accent1"/>
              </a:buClr>
              <a:buSzPct val="80000"/>
              <a:buNone/>
            </a:pPr>
            <a:r>
              <a:rPr lang="en-US" altLang="en-US">
                <a:solidFill>
                  <a:srgbClr val="FF0000"/>
                </a:solidFill>
              </a:rPr>
              <a:t>Planning, Organizing, Leading and Controlling </a:t>
            </a:r>
            <a:r>
              <a:rPr lang="en-US" altLang="en-US"/>
              <a:t>the work of the organization members and using all </a:t>
            </a:r>
            <a:r>
              <a:rPr lang="en-US" altLang="en-US">
                <a:solidFill>
                  <a:srgbClr val="FF0000"/>
                </a:solidFill>
              </a:rPr>
              <a:t>available organizational resources to </a:t>
            </a:r>
            <a:r>
              <a:rPr lang="en-US" altLang="en-US"/>
              <a:t>reach </a:t>
            </a:r>
            <a:r>
              <a:rPr lang="en-US" altLang="en-US">
                <a:solidFill>
                  <a:srgbClr val="FF0000"/>
                </a:solidFill>
              </a:rPr>
              <a:t>stated organizational  goals, efficiently and effectively </a:t>
            </a:r>
            <a:r>
              <a:rPr lang="en-US" altLang="en-US"/>
              <a:t>in an ever changing business environment.</a:t>
            </a:r>
          </a:p>
          <a:p>
            <a:pPr marL="366713" lvl="1" indent="0" algn="just">
              <a:buClr>
                <a:schemeClr val="accent1"/>
              </a:buClr>
              <a:buSzPct val="80000"/>
              <a:buNone/>
            </a:pPr>
            <a:endParaRPr lang="en-US" altLang="en-US"/>
          </a:p>
          <a:p>
            <a:pPr marL="709613" lvl="1" indent="-342900" algn="just">
              <a:buClr>
                <a:schemeClr val="accent1"/>
              </a:buClr>
              <a:buSzPct val="80000"/>
            </a:pPr>
            <a:r>
              <a:rPr lang="en-US" altLang="en-US"/>
              <a:t>Coordinating work activities so that they are completed efficiently and effectively with and through other people (Robbins &amp; Coulter, 2005).  </a:t>
            </a:r>
          </a:p>
          <a:p>
            <a:pPr marL="366713" lvl="1" indent="0">
              <a:buClr>
                <a:schemeClr val="accent1"/>
              </a:buClr>
              <a:buSzPct val="80000"/>
              <a:buNone/>
            </a:pPr>
            <a:endParaRPr lang="en-GB" altLang="en-US" dirty="0"/>
          </a:p>
        </p:txBody>
      </p:sp>
      <p:sp>
        <p:nvSpPr>
          <p:cNvPr id="20484" name="TextBox 8">
            <a:extLst>
              <a:ext uri="{FF2B5EF4-FFF2-40B4-BE49-F238E27FC236}">
                <a16:creationId xmlns:a16="http://schemas.microsoft.com/office/drawing/2014/main" id="{6D3143EB-7887-434E-B1D1-2E83DB3FD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590" y="6349014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1A256-7A8C-447D-B9C7-256673025F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14" y="4958788"/>
            <a:ext cx="2823468" cy="10552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CF45978-D785-4642-AAF9-0169D5DC5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1113"/>
            <a:ext cx="9124950" cy="1143000"/>
          </a:xfrm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The Process of Management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F6892F2D-F195-4BCD-9723-6A2C9D495E73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1905001"/>
            <a:ext cx="8640762" cy="3997325"/>
            <a:chOff x="132" y="1284"/>
            <a:chExt cx="5472" cy="2208"/>
          </a:xfrm>
        </p:grpSpPr>
        <p:sp>
          <p:nvSpPr>
            <p:cNvPr id="25606" name="Line 4">
              <a:extLst>
                <a:ext uri="{FF2B5EF4-FFF2-40B4-BE49-F238E27FC236}">
                  <a16:creationId xmlns:a16="http://schemas.microsoft.com/office/drawing/2014/main" id="{424CD7A4-6201-4E08-94A7-7C35C6D93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1" y="2688"/>
              <a:ext cx="0" cy="4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Oval 5">
              <a:extLst>
                <a:ext uri="{FF2B5EF4-FFF2-40B4-BE49-F238E27FC236}">
                  <a16:creationId xmlns:a16="http://schemas.microsoft.com/office/drawing/2014/main" id="{F5C52E11-F355-472D-8DDA-A03226CB8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" y="1726"/>
              <a:ext cx="828" cy="126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latin typeface="Arial" panose="020B0604020202020204" pitchFamily="34" charset="0"/>
              </a:endParaRPr>
            </a:p>
          </p:txBody>
        </p:sp>
        <p:sp>
          <p:nvSpPr>
            <p:cNvPr id="25608" name="Oval 6">
              <a:extLst>
                <a:ext uri="{FF2B5EF4-FFF2-40B4-BE49-F238E27FC236}">
                  <a16:creationId xmlns:a16="http://schemas.microsoft.com/office/drawing/2014/main" id="{F37610AF-B328-4298-88E8-4A4F06498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1663"/>
              <a:ext cx="892" cy="13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latin typeface="Arial" panose="020B0604020202020204" pitchFamily="34" charset="0"/>
              </a:endParaRPr>
            </a:p>
          </p:txBody>
        </p:sp>
        <p:sp>
          <p:nvSpPr>
            <p:cNvPr id="25609" name="Oval 7">
              <a:extLst>
                <a:ext uri="{FF2B5EF4-FFF2-40B4-BE49-F238E27FC236}">
                  <a16:creationId xmlns:a16="http://schemas.microsoft.com/office/drawing/2014/main" id="{2A250E50-CB79-48E7-8798-0F7C0F420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041"/>
              <a:ext cx="1087" cy="69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latin typeface="Arial" panose="020B0604020202020204" pitchFamily="34" charset="0"/>
              </a:endParaRPr>
            </a:p>
          </p:txBody>
        </p:sp>
        <p:sp>
          <p:nvSpPr>
            <p:cNvPr id="25610" name="Oval 8">
              <a:extLst>
                <a:ext uri="{FF2B5EF4-FFF2-40B4-BE49-F238E27FC236}">
                  <a16:creationId xmlns:a16="http://schemas.microsoft.com/office/drawing/2014/main" id="{51316F6D-D962-4B22-ACA0-CDBC18BEE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1284"/>
              <a:ext cx="1086" cy="69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latin typeface="Arial" panose="020B0604020202020204" pitchFamily="34" charset="0"/>
              </a:endParaRPr>
            </a:p>
          </p:txBody>
        </p:sp>
        <p:sp>
          <p:nvSpPr>
            <p:cNvPr id="25611" name="Oval 9">
              <a:extLst>
                <a:ext uri="{FF2B5EF4-FFF2-40B4-BE49-F238E27FC236}">
                  <a16:creationId xmlns:a16="http://schemas.microsoft.com/office/drawing/2014/main" id="{59D0B575-FA1B-480B-B7D5-3407FDEC5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041"/>
              <a:ext cx="1087" cy="69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latin typeface="Arial" panose="020B0604020202020204" pitchFamily="34" charset="0"/>
              </a:endParaRPr>
            </a:p>
          </p:txBody>
        </p:sp>
        <p:sp>
          <p:nvSpPr>
            <p:cNvPr id="25612" name="Oval 10">
              <a:extLst>
                <a:ext uri="{FF2B5EF4-FFF2-40B4-BE49-F238E27FC236}">
                  <a16:creationId xmlns:a16="http://schemas.microsoft.com/office/drawing/2014/main" id="{DC79D4DA-2539-4A9A-8B75-923E98E3F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2798"/>
              <a:ext cx="1086" cy="694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latin typeface="Arial" panose="020B0604020202020204" pitchFamily="34" charset="0"/>
              </a:endParaRPr>
            </a:p>
          </p:txBody>
        </p:sp>
        <p:sp>
          <p:nvSpPr>
            <p:cNvPr id="25613" name="Line 11">
              <a:extLst>
                <a:ext uri="{FF2B5EF4-FFF2-40B4-BE49-F238E27FC236}">
                  <a16:creationId xmlns:a16="http://schemas.microsoft.com/office/drawing/2014/main" id="{0EC637ED-FDD0-49FC-8D3A-C1B31D93D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9" y="2735"/>
              <a:ext cx="0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2">
              <a:extLst>
                <a:ext uri="{FF2B5EF4-FFF2-40B4-BE49-F238E27FC236}">
                  <a16:creationId xmlns:a16="http://schemas.microsoft.com/office/drawing/2014/main" id="{62D9816A-8D12-4E74-AD88-3B592B1C4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3" y="3113"/>
              <a:ext cx="6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3">
              <a:extLst>
                <a:ext uri="{FF2B5EF4-FFF2-40B4-BE49-F238E27FC236}">
                  <a16:creationId xmlns:a16="http://schemas.microsoft.com/office/drawing/2014/main" id="{F973AD44-E08E-4478-82FE-8AD39098A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1670"/>
              <a:ext cx="6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4">
              <a:extLst>
                <a:ext uri="{FF2B5EF4-FFF2-40B4-BE49-F238E27FC236}">
                  <a16:creationId xmlns:a16="http://schemas.microsoft.com/office/drawing/2014/main" id="{66FBDE62-E88F-4DD5-94CA-519C2DFEA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3113"/>
              <a:ext cx="6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5">
              <a:extLst>
                <a:ext uri="{FF2B5EF4-FFF2-40B4-BE49-F238E27FC236}">
                  <a16:creationId xmlns:a16="http://schemas.microsoft.com/office/drawing/2014/main" id="{3FBFE7C2-6DFB-4210-A4C2-D99853D2F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7"/>
              <a:ext cx="5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16">
              <a:extLst>
                <a:ext uri="{FF2B5EF4-FFF2-40B4-BE49-F238E27FC236}">
                  <a16:creationId xmlns:a16="http://schemas.microsoft.com/office/drawing/2014/main" id="{54E297C7-A4F1-45CF-8A46-2D1B1F43B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0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17">
              <a:extLst>
                <a:ext uri="{FF2B5EF4-FFF2-40B4-BE49-F238E27FC236}">
                  <a16:creationId xmlns:a16="http://schemas.microsoft.com/office/drawing/2014/main" id="{561083AA-ECDC-488F-B305-D8A6AAF90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364"/>
              <a:ext cx="1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18">
              <a:extLst>
                <a:ext uri="{FF2B5EF4-FFF2-40B4-BE49-F238E27FC236}">
                  <a16:creationId xmlns:a16="http://schemas.microsoft.com/office/drawing/2014/main" id="{C4EAE488-72A6-4A7E-9AF9-BE191F530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978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19">
              <a:extLst>
                <a:ext uri="{FF2B5EF4-FFF2-40B4-BE49-F238E27FC236}">
                  <a16:creationId xmlns:a16="http://schemas.microsoft.com/office/drawing/2014/main" id="{AFD44FE7-5E90-4B5E-BA47-B0E04FE92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56"/>
              <a:ext cx="2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20">
              <a:extLst>
                <a:ext uri="{FF2B5EF4-FFF2-40B4-BE49-F238E27FC236}">
                  <a16:creationId xmlns:a16="http://schemas.microsoft.com/office/drawing/2014/main" id="{7C1E770E-BBFD-430C-A048-ED1683C52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9" y="2364"/>
              <a:ext cx="2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Text Box 21">
              <a:extLst>
                <a:ext uri="{FF2B5EF4-FFF2-40B4-BE49-F238E27FC236}">
                  <a16:creationId xmlns:a16="http://schemas.microsoft.com/office/drawing/2014/main" id="{F386C6A6-13E3-41C0-B796-B606D722F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1284"/>
              <a:ext cx="56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Planning</a:t>
              </a:r>
            </a:p>
          </p:txBody>
        </p:sp>
        <p:sp>
          <p:nvSpPr>
            <p:cNvPr id="25624" name="Text Box 22">
              <a:extLst>
                <a:ext uri="{FF2B5EF4-FFF2-40B4-BE49-F238E27FC236}">
                  <a16:creationId xmlns:a16="http://schemas.microsoft.com/office/drawing/2014/main" id="{45355900-A185-47E3-B81F-CE4238A32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823"/>
              <a:ext cx="518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Leading</a:t>
              </a:r>
            </a:p>
          </p:txBody>
        </p:sp>
        <p:sp>
          <p:nvSpPr>
            <p:cNvPr id="25625" name="Text Box 23">
              <a:extLst>
                <a:ext uri="{FF2B5EF4-FFF2-40B4-BE49-F238E27FC236}">
                  <a16:creationId xmlns:a16="http://schemas.microsoft.com/office/drawing/2014/main" id="{59309740-9CEA-4D5F-A493-1E12BE651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1831"/>
              <a:ext cx="621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Resources</a:t>
              </a:r>
            </a:p>
          </p:txBody>
        </p:sp>
        <p:sp>
          <p:nvSpPr>
            <p:cNvPr id="25626" name="Text Box 24">
              <a:extLst>
                <a:ext uri="{FF2B5EF4-FFF2-40B4-BE49-F238E27FC236}">
                  <a16:creationId xmlns:a16="http://schemas.microsoft.com/office/drawing/2014/main" id="{4E44BADB-CE1F-41AE-84AB-43732935B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2066"/>
              <a:ext cx="643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Controlling</a:t>
              </a:r>
            </a:p>
          </p:txBody>
        </p:sp>
        <p:sp>
          <p:nvSpPr>
            <p:cNvPr id="25627" name="Text Box 25">
              <a:extLst>
                <a:ext uri="{FF2B5EF4-FFF2-40B4-BE49-F238E27FC236}">
                  <a16:creationId xmlns:a16="http://schemas.microsoft.com/office/drawing/2014/main" id="{C2A7B353-A242-40EC-B87D-E5E74582B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045"/>
              <a:ext cx="643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Organizing</a:t>
              </a:r>
            </a:p>
          </p:txBody>
        </p:sp>
        <p:sp>
          <p:nvSpPr>
            <p:cNvPr id="25628" name="Text Box 26">
              <a:extLst>
                <a:ext uri="{FF2B5EF4-FFF2-40B4-BE49-F238E27FC236}">
                  <a16:creationId xmlns:a16="http://schemas.microsoft.com/office/drawing/2014/main" id="{8E5E3C33-BD23-4ECF-857F-10A90EDAA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" y="1789"/>
              <a:ext cx="78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Performance</a:t>
              </a:r>
            </a:p>
          </p:txBody>
        </p:sp>
        <p:sp>
          <p:nvSpPr>
            <p:cNvPr id="25629" name="Text Box 27">
              <a:extLst>
                <a:ext uri="{FF2B5EF4-FFF2-40B4-BE49-F238E27FC236}">
                  <a16:creationId xmlns:a16="http://schemas.microsoft.com/office/drawing/2014/main" id="{D2BE2AE3-22BF-4D3D-B8F3-378D67C11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1955"/>
              <a:ext cx="803" cy="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Human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Financial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Raw Materials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Technological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Information</a:t>
              </a:r>
            </a:p>
          </p:txBody>
        </p:sp>
        <p:sp>
          <p:nvSpPr>
            <p:cNvPr id="25630" name="Text Box 28">
              <a:extLst>
                <a:ext uri="{FF2B5EF4-FFF2-40B4-BE49-F238E27FC236}">
                  <a16:creationId xmlns:a16="http://schemas.microsoft.com/office/drawing/2014/main" id="{EABCFF39-8F9F-48C2-87D0-31B398A23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8" y="1923"/>
              <a:ext cx="776" cy="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Attain goals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Products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Services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Efficiency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Effectiveness</a:t>
              </a:r>
            </a:p>
          </p:txBody>
        </p:sp>
        <p:sp>
          <p:nvSpPr>
            <p:cNvPr id="25631" name="Text Box 29">
              <a:extLst>
                <a:ext uri="{FF2B5EF4-FFF2-40B4-BE49-F238E27FC236}">
                  <a16:creationId xmlns:a16="http://schemas.microsoft.com/office/drawing/2014/main" id="{C9B3D91D-2BBD-4231-BF16-94AF395B0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2991"/>
              <a:ext cx="110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Use influence to motivate employees</a:t>
              </a:r>
            </a:p>
          </p:txBody>
        </p:sp>
        <p:sp>
          <p:nvSpPr>
            <p:cNvPr id="25632" name="Text Box 30">
              <a:extLst>
                <a:ext uri="{FF2B5EF4-FFF2-40B4-BE49-F238E27FC236}">
                  <a16:creationId xmlns:a16="http://schemas.microsoft.com/office/drawing/2014/main" id="{136D37C3-43B8-4EC9-84E1-38445633B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" y="1536"/>
              <a:ext cx="88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Select goals and ways to attain them</a:t>
              </a:r>
            </a:p>
          </p:txBody>
        </p:sp>
        <p:sp>
          <p:nvSpPr>
            <p:cNvPr id="25633" name="Text Box 31">
              <a:extLst>
                <a:ext uri="{FF2B5EF4-FFF2-40B4-BE49-F238E27FC236}">
                  <a16:creationId xmlns:a16="http://schemas.microsoft.com/office/drawing/2014/main" id="{89F2A2D6-D69C-4448-B59E-E3F6EE0C9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" y="2280"/>
              <a:ext cx="1079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Assign responsibility for task accomplishment</a:t>
              </a:r>
            </a:p>
          </p:txBody>
        </p:sp>
        <p:sp>
          <p:nvSpPr>
            <p:cNvPr id="25634" name="Text Box 32">
              <a:extLst>
                <a:ext uri="{FF2B5EF4-FFF2-40B4-BE49-F238E27FC236}">
                  <a16:creationId xmlns:a16="http://schemas.microsoft.com/office/drawing/2014/main" id="{7CA0213C-09C8-4C0F-B57A-214D16AFA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2230"/>
              <a:ext cx="1025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1200" b="1">
                  <a:solidFill>
                    <a:schemeClr val="bg1"/>
                  </a:solidFill>
                  <a:latin typeface="Arial" panose="020B0604020202020204" pitchFamily="34" charset="0"/>
                </a:rPr>
                <a:t>Monitor activities and make corrections</a:t>
              </a:r>
            </a:p>
          </p:txBody>
        </p:sp>
        <p:sp>
          <p:nvSpPr>
            <p:cNvPr id="25635" name="Line 33">
              <a:extLst>
                <a:ext uri="{FF2B5EF4-FFF2-40B4-BE49-F238E27FC236}">
                  <a16:creationId xmlns:a16="http://schemas.microsoft.com/office/drawing/2014/main" id="{7EF6AE68-6D60-41D2-83C4-5BCA7CD0B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1" y="1666"/>
              <a:ext cx="0" cy="3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4" name="FlagCount" hidden="1">
            <a:hlinkClick r:id="rId3" action="ppaction://hlinkfile"/>
            <a:extLst>
              <a:ext uri="{FF2B5EF4-FFF2-40B4-BE49-F238E27FC236}">
                <a16:creationId xmlns:a16="http://schemas.microsoft.com/office/drawing/2014/main" id="{DFE14BF3-FF2A-4D89-81C2-31CD20A9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25605" name="TextBox 8">
            <a:extLst>
              <a:ext uri="{FF2B5EF4-FFF2-40B4-BE49-F238E27FC236}">
                <a16:creationId xmlns:a16="http://schemas.microsoft.com/office/drawing/2014/main" id="{43C92EC3-C0AF-46E3-93AB-1692637CA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6343639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D991D0-5817-4160-BF13-4E4992B4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Who Are Managers?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7651" name="TextBox 8">
            <a:extLst>
              <a:ext uri="{FF2B5EF4-FFF2-40B4-BE49-F238E27FC236}">
                <a16:creationId xmlns:a16="http://schemas.microsoft.com/office/drawing/2014/main" id="{507B6A4A-9ECA-481A-950F-F34E857BF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CFB400B-880F-4A3E-98E1-704A323E2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610600" cy="5029200"/>
          </a:xfrm>
        </p:spPr>
        <p:txBody>
          <a:bodyPr/>
          <a:lstStyle/>
          <a:p>
            <a:pPr marL="342900" lvl="2" indent="-342900">
              <a:buClr>
                <a:schemeClr val="tx2"/>
              </a:buClr>
              <a:buSzPct val="90000"/>
              <a:buNone/>
            </a:pPr>
            <a:r>
              <a:rPr lang="en-US" altLang="en-US" sz="3200" dirty="0"/>
              <a:t>Someone who </a:t>
            </a:r>
            <a:r>
              <a:rPr lang="en-US" altLang="en-US" sz="3200" dirty="0">
                <a:solidFill>
                  <a:srgbClr val="C00000"/>
                </a:solidFill>
              </a:rPr>
              <a:t>coordinates</a:t>
            </a:r>
            <a:r>
              <a:rPr lang="en-US" altLang="en-US" sz="3200" dirty="0"/>
              <a:t> and </a:t>
            </a:r>
            <a:r>
              <a:rPr lang="en-US" altLang="en-US" sz="3200" dirty="0">
                <a:solidFill>
                  <a:srgbClr val="C00000"/>
                </a:solidFill>
              </a:rPr>
              <a:t>oversees the</a:t>
            </a:r>
          </a:p>
          <a:p>
            <a:pPr marL="342900" lvl="2" indent="-342900">
              <a:buClr>
                <a:schemeClr val="tx2"/>
              </a:buClr>
              <a:buSzPct val="90000"/>
              <a:buNone/>
            </a:pPr>
            <a:r>
              <a:rPr lang="en-US" altLang="en-US" sz="3200" dirty="0"/>
              <a:t>work of other people so that organizational </a:t>
            </a:r>
          </a:p>
          <a:p>
            <a:pPr marL="342900" lvl="2" indent="-342900">
              <a:buClr>
                <a:schemeClr val="tx2"/>
              </a:buClr>
              <a:buSzPct val="90000"/>
              <a:buNone/>
            </a:pPr>
            <a:r>
              <a:rPr lang="en-US" altLang="en-US" sz="3200" dirty="0"/>
              <a:t>goals can be accomplished. 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90000"/>
            </a:pPr>
            <a:endParaRPr lang="en-US" altLang="en-US" dirty="0"/>
          </a:p>
        </p:txBody>
      </p:sp>
      <p:pic>
        <p:nvPicPr>
          <p:cNvPr id="27653" name="Picture 5" descr="interpersonal-communication-and-business-communication-6.jpg">
            <a:extLst>
              <a:ext uri="{FF2B5EF4-FFF2-40B4-BE49-F238E27FC236}">
                <a16:creationId xmlns:a16="http://schemas.microsoft.com/office/drawing/2014/main" id="{18E8ADF9-7FE4-41F1-9062-7550586AF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91000"/>
            <a:ext cx="472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7" name="Picture 6" descr="BD19908_">
            <a:extLst>
              <a:ext uri="{FF2B5EF4-FFF2-40B4-BE49-F238E27FC236}">
                <a16:creationId xmlns:a16="http://schemas.microsoft.com/office/drawing/2014/main" id="{30B1AF68-A09B-42D0-999B-63226AC0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318" y="623275"/>
            <a:ext cx="5329037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Right Triangle 2868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>
            <a:extLst>
              <a:ext uri="{FF2B5EF4-FFF2-40B4-BE49-F238E27FC236}">
                <a16:creationId xmlns:a16="http://schemas.microsoft.com/office/drawing/2014/main" id="{E406F080-4E78-498D-B8D5-35C6668F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3400" b="1"/>
              <a:t>Types of Managers/ Levels of Management</a:t>
            </a:r>
            <a:endParaRPr lang="en-GB" sz="3400" b="1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8499E30-F01F-46C8-BF6D-1A5957386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 fontScale="92500"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en-US" altLang="zh-TW" sz="2800" dirty="0"/>
              <a:t>First-line managers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en-US" altLang="zh-TW" sz="2800" dirty="0"/>
              <a:t>Middle managers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  <a:buSzPct val="90000"/>
            </a:pPr>
            <a:r>
              <a:rPr lang="en-US" altLang="zh-TW" sz="2800" dirty="0"/>
              <a:t>Top managers</a:t>
            </a:r>
          </a:p>
          <a:p>
            <a:pPr>
              <a:buClr>
                <a:schemeClr val="tx2"/>
              </a:buClr>
              <a:buSzPct val="90000"/>
            </a:pPr>
            <a:endParaRPr lang="en-US" altLang="en-US" sz="2000" dirty="0"/>
          </a:p>
        </p:txBody>
      </p:sp>
      <p:sp>
        <p:nvSpPr>
          <p:cNvPr id="28675" name="TextBox 8">
            <a:extLst>
              <a:ext uri="{FF2B5EF4-FFF2-40B4-BE49-F238E27FC236}">
                <a16:creationId xmlns:a16="http://schemas.microsoft.com/office/drawing/2014/main" id="{81E602F9-A734-400F-A09C-1F1D08D35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59512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12" name="Rectangle 2970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13" name="Freeform: Shape 29706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714" name="Right Triangle 2970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11" name="Rectangle 29710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F8F92CC4-E1D6-48D4-B5E4-5EBFF947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Managers/ Levels of Management</a:t>
            </a:r>
          </a:p>
        </p:txBody>
      </p:sp>
      <p:pic>
        <p:nvPicPr>
          <p:cNvPr id="29700" name="Picture 28" descr="jon69447_0103">
            <a:extLst>
              <a:ext uri="{FF2B5EF4-FFF2-40B4-BE49-F238E27FC236}">
                <a16:creationId xmlns:a16="http://schemas.microsoft.com/office/drawing/2014/main" id="{7705F7C3-80B4-4709-99B0-CCB76621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6558" y="1491109"/>
            <a:ext cx="5604636" cy="385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8">
            <a:extLst>
              <a:ext uri="{FF2B5EF4-FFF2-40B4-BE49-F238E27FC236}">
                <a16:creationId xmlns:a16="http://schemas.microsoft.com/office/drawing/2014/main" id="{1E2C6498-79E2-4EF9-A49E-750025DF0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383940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EA0A5E-AFDE-4664-AC4A-F94A4C7D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6000" b="1"/>
              <a:t>Types Business Organizations</a:t>
            </a:r>
            <a:endParaRPr lang="en-GB" sz="6000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859741-4416-482F-96BD-B37409AA3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26" b="-3"/>
          <a:stretch/>
        </p:blipFill>
        <p:spPr>
          <a:xfrm>
            <a:off x="1123357" y="3018327"/>
            <a:ext cx="3533985" cy="27281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59" y="2998278"/>
            <a:ext cx="5813383" cy="272819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Service providing business organizations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Manufacturing organizations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Trading organizations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18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519D2E6-532C-40A9-A680-F99A0752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GB" altLang="en-US" b="1"/>
              <a:t>Module Introduction</a:t>
            </a:r>
          </a:p>
        </p:txBody>
      </p:sp>
      <p:pic>
        <p:nvPicPr>
          <p:cNvPr id="6150" name="Picture 6149" descr="A person reaching for a paper on a table full of paper and sticky notes">
            <a:extLst>
              <a:ext uri="{FF2B5EF4-FFF2-40B4-BE49-F238E27FC236}">
                <a16:creationId xmlns:a16="http://schemas.microsoft.com/office/drawing/2014/main" id="{EBE70A66-8B3D-8B1A-973F-AC1D5C908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4" r="27916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6168" name="Content Placeholder 2">
            <a:extLst>
              <a:ext uri="{FF2B5EF4-FFF2-40B4-BE49-F238E27FC236}">
                <a16:creationId xmlns:a16="http://schemas.microsoft.com/office/drawing/2014/main" id="{3C82B909-31C6-424C-9DE1-41E2F4DA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Business Management for IT</a:t>
            </a:r>
          </a:p>
          <a:p>
            <a:r>
              <a:rPr lang="en-US" altLang="en-US" sz="2400" dirty="0"/>
              <a:t>Code :IT3090.</a:t>
            </a:r>
          </a:p>
          <a:p>
            <a:r>
              <a:rPr lang="en-US" altLang="en-US" sz="2400" dirty="0"/>
              <a:t>Maintenance of subject files - PPT, Extra readings, newspaper/magazine articles, quizzes, pass papers, model answers</a:t>
            </a:r>
          </a:p>
          <a:p>
            <a:r>
              <a:rPr lang="en-US" altLang="en-US" sz="2400" dirty="0"/>
              <a:t>Attendance: Compulsory  </a:t>
            </a:r>
          </a:p>
          <a:p>
            <a:r>
              <a:rPr lang="en-US" altLang="en-US" sz="2400" dirty="0"/>
              <a:t>Lecturer contact details: </a:t>
            </a:r>
            <a:r>
              <a:rPr lang="en-US" altLang="en-US" sz="2400" dirty="0">
                <a:hlinkClick r:id="rId3"/>
              </a:rPr>
              <a:t>Geethma.p@sliit.lk</a:t>
            </a:r>
            <a:r>
              <a:rPr lang="en-US" altLang="en-US" sz="2400" dirty="0"/>
              <a:t>/ Didula.c@sliit.lk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                                             </a:t>
            </a:r>
          </a:p>
          <a:p>
            <a:endParaRPr lang="en-US" altLang="en-US" sz="2400" dirty="0"/>
          </a:p>
        </p:txBody>
      </p:sp>
      <p:sp>
        <p:nvSpPr>
          <p:cNvPr id="6148" name="TextBox 8">
            <a:extLst>
              <a:ext uri="{FF2B5EF4-FFF2-40B4-BE49-F238E27FC236}">
                <a16:creationId xmlns:a16="http://schemas.microsoft.com/office/drawing/2014/main" id="{FDA64325-998D-415C-AA49-DEAA32068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101" y="6384525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79" name="Rectangle 2867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81" name="Right Triangle 2868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83" name="Rectangle 2868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196063-902D-48F0-93B4-62BA61DC102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285240" y="1050595"/>
            <a:ext cx="8074815" cy="161848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5000" b="1"/>
              <a:t>Principal forms of business organizations</a:t>
            </a:r>
            <a:endParaRPr lang="en-GB" altLang="en-US" sz="5000" b="1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3600" dirty="0"/>
              <a:t>Sole proprietorship</a:t>
            </a:r>
          </a:p>
          <a:p>
            <a:r>
              <a:rPr lang="en-US" sz="3600" dirty="0"/>
              <a:t>Partnerships</a:t>
            </a:r>
          </a:p>
          <a:p>
            <a:r>
              <a:rPr lang="en-US" sz="3600" dirty="0"/>
              <a:t>Companies</a:t>
            </a:r>
          </a:p>
          <a:p>
            <a:r>
              <a:rPr lang="en-US" sz="3600" dirty="0"/>
              <a:t>Non-profit making organizations</a:t>
            </a:r>
          </a:p>
          <a:p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800" b="1"/>
              <a:t>Sole Proprietorships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73" y="759655"/>
            <a:ext cx="6416755" cy="5190979"/>
          </a:xfrm>
        </p:spPr>
        <p:txBody>
          <a:bodyPr anchor="ctr">
            <a:normAutofit/>
          </a:bodyPr>
          <a:lstStyle/>
          <a:p>
            <a:pPr>
              <a:buClr>
                <a:schemeClr val="tx2"/>
              </a:buClr>
            </a:pPr>
            <a:r>
              <a:rPr lang="en-US" dirty="0"/>
              <a:t>The most simple and common form of business.</a:t>
            </a:r>
          </a:p>
          <a:p>
            <a:pPr>
              <a:buClr>
                <a:schemeClr val="tx2"/>
              </a:buClr>
            </a:pPr>
            <a:r>
              <a:rPr lang="en-US" dirty="0"/>
              <a:t>Owned  and control by an individual.</a:t>
            </a:r>
          </a:p>
          <a:p>
            <a:pPr>
              <a:buClr>
                <a:schemeClr val="tx2"/>
              </a:buClr>
            </a:pPr>
            <a:r>
              <a:rPr lang="en-US" dirty="0"/>
              <a:t>The law basically treats the business and the owner as one and the same ( no legal personality).</a:t>
            </a:r>
          </a:p>
          <a:p>
            <a:pPr>
              <a:buClr>
                <a:schemeClr val="tx2"/>
              </a:buClr>
            </a:pPr>
            <a:r>
              <a:rPr lang="en-US" dirty="0"/>
              <a:t>Personally liable for all debts or losses (unlimited  liability).</a:t>
            </a:r>
          </a:p>
          <a:p>
            <a:pPr>
              <a:buClr>
                <a:schemeClr val="tx2"/>
              </a:buClr>
            </a:pPr>
            <a:r>
              <a:rPr lang="en-US" dirty="0"/>
              <a:t>The business carried on its’ own name.</a:t>
            </a:r>
          </a:p>
          <a:p>
            <a:pPr>
              <a:buClr>
                <a:schemeClr val="tx2"/>
              </a:buClr>
              <a:buNone/>
            </a:pP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140"/>
          </a:xfrm>
          <a:solidFill>
            <a:schemeClr val="accent4"/>
          </a:solidFill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40E08"/>
                </a:solidFill>
                <a:latin typeface="+mn-lt"/>
              </a:rPr>
              <a:t>Sole proprietorships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676400" y="1752601"/>
            <a:ext cx="87630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Advantages ???</a:t>
            </a:r>
          </a:p>
          <a:p>
            <a:pPr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Disadvantages???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19800" y="3810001"/>
            <a:ext cx="3657600" cy="285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+mn-lt"/>
              </a:rPr>
              <a:t>Partnerships</a:t>
            </a:r>
            <a:endParaRPr lang="en-US" sz="4000">
              <a:latin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4966019" cy="4499428"/>
          </a:xfrm>
        </p:spPr>
        <p:txBody>
          <a:bodyPr anchor="ctr"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000" dirty="0"/>
              <a:t>A partnership is an agreement between two or more persons  to operate a business(2-20)</a:t>
            </a:r>
          </a:p>
          <a:p>
            <a:pPr>
              <a:buClr>
                <a:schemeClr val="tx2"/>
              </a:buClr>
            </a:pPr>
            <a:r>
              <a:rPr lang="en-US" sz="2000" dirty="0"/>
              <a:t>Partners should formulate an agreement to make decisions on: 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/>
              <a:t>  - How profits and losses are to be shared  among the     partners.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/>
              <a:t>  - How much money they should invest to the business </a:t>
            </a:r>
          </a:p>
          <a:p>
            <a:pPr>
              <a:buClr>
                <a:schemeClr val="tx2"/>
              </a:buClr>
              <a:buNone/>
            </a:pPr>
            <a:r>
              <a:rPr lang="en-US" sz="2000" dirty="0"/>
              <a:t>  - Their responsibilities in the management</a:t>
            </a:r>
          </a:p>
          <a:p>
            <a:pPr>
              <a:buClr>
                <a:schemeClr val="tx2"/>
              </a:buClr>
              <a:buNone/>
            </a:pPr>
            <a:endParaRPr lang="en-US" sz="2000" dirty="0"/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/>
              <a:t>No legal personality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Documents and Settings\chalani.k\My Documents\My Pictures\imagesCAD7F0W0.jpg">
            <a:extLst>
              <a:ext uri="{FF2B5EF4-FFF2-40B4-BE49-F238E27FC236}">
                <a16:creationId xmlns:a16="http://schemas.microsoft.com/office/drawing/2014/main" id="{0FB2B1F0-610F-4472-B8D4-147875614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5743" r="14983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886265"/>
            <a:ext cx="9940778" cy="4883599"/>
          </a:xfrm>
        </p:spPr>
        <p:txBody>
          <a:bodyPr anchor="t">
            <a:normAutofit/>
          </a:bodyPr>
          <a:lstStyle/>
          <a:p>
            <a:pPr marL="365760" lvl="1" indent="-283464">
              <a:spcBef>
                <a:spcPts val="600"/>
              </a:spcBef>
              <a:buClr>
                <a:schemeClr val="tx2"/>
              </a:buClr>
              <a:buSzPct val="80000"/>
              <a:buNone/>
            </a:pPr>
            <a:endParaRPr lang="en-US" dirty="0">
              <a:latin typeface="Cambria" pitchFamily="18" charset="0"/>
            </a:endParaRPr>
          </a:p>
          <a:p>
            <a:pPr>
              <a:buClr>
                <a:schemeClr val="tx2"/>
              </a:buClr>
            </a:pP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/>
              <a:t>Partners are personally liable for business debts (unlimited liability)</a:t>
            </a:r>
          </a:p>
          <a:p>
            <a:pPr>
              <a:buClr>
                <a:schemeClr val="tx2"/>
              </a:buClr>
              <a:buNone/>
            </a:pPr>
            <a:endParaRPr lang="en-US" sz="2400" dirty="0"/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Partnership dissolves when a partner dies or the expiration of   the specified time period.</a:t>
            </a:r>
          </a:p>
          <a:p>
            <a:pPr marL="342900" lvl="1" indent="-342900">
              <a:buClr>
                <a:schemeClr val="tx2"/>
              </a:buClr>
              <a:buNone/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sz="2400" dirty="0"/>
              <a:t> Widely used for small businesses and professional practices</a:t>
            </a:r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  <a:buNone/>
            </a:pPr>
            <a:r>
              <a:rPr lang="en-US" sz="2400" b="1" dirty="0"/>
              <a:t>Advantages???</a:t>
            </a:r>
          </a:p>
          <a:p>
            <a:pPr>
              <a:buClr>
                <a:schemeClr val="tx2"/>
              </a:buClr>
              <a:buNone/>
            </a:pPr>
            <a:endParaRPr lang="en-US" sz="2400" b="1" dirty="0"/>
          </a:p>
          <a:p>
            <a:pPr>
              <a:buClr>
                <a:schemeClr val="tx2"/>
              </a:buClr>
              <a:buNone/>
            </a:pPr>
            <a:r>
              <a:rPr lang="en-US" sz="2400" b="1" dirty="0"/>
              <a:t>Disadvantages???</a:t>
            </a:r>
          </a:p>
          <a:p>
            <a:pPr>
              <a:buClr>
                <a:schemeClr val="tx2"/>
              </a:buClr>
              <a:buNone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62C87B-205C-4719-AC60-AF13E94F1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22626"/>
            <a:ext cx="5772560" cy="6212748"/>
          </a:xfrm>
          <a:custGeom>
            <a:avLst/>
            <a:gdLst>
              <a:gd name="connsiteX0" fmla="*/ 0 w 5772560"/>
              <a:gd name="connsiteY0" fmla="*/ 0 h 6212748"/>
              <a:gd name="connsiteX1" fmla="*/ 1448661 w 5772560"/>
              <a:gd name="connsiteY1" fmla="*/ 0 h 6212748"/>
              <a:gd name="connsiteX2" fmla="*/ 1940557 w 5772560"/>
              <a:gd name="connsiteY2" fmla="*/ 0 h 6212748"/>
              <a:gd name="connsiteX3" fmla="*/ 5772560 w 5772560"/>
              <a:gd name="connsiteY3" fmla="*/ 0 h 6212748"/>
              <a:gd name="connsiteX4" fmla="*/ 5772560 w 5772560"/>
              <a:gd name="connsiteY4" fmla="*/ 2864954 h 6212748"/>
              <a:gd name="connsiteX5" fmla="*/ 2329115 w 5772560"/>
              <a:gd name="connsiteY5" fmla="*/ 6212748 h 6212748"/>
              <a:gd name="connsiteX6" fmla="*/ 1940557 w 5772560"/>
              <a:gd name="connsiteY6" fmla="*/ 6212748 h 6212748"/>
              <a:gd name="connsiteX7" fmla="*/ 1448661 w 5772560"/>
              <a:gd name="connsiteY7" fmla="*/ 6212748 h 6212748"/>
              <a:gd name="connsiteX8" fmla="*/ 0 w 5772560"/>
              <a:gd name="connsiteY8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72560" h="6212748">
                <a:moveTo>
                  <a:pt x="0" y="0"/>
                </a:moveTo>
                <a:lnTo>
                  <a:pt x="1448661" y="0"/>
                </a:lnTo>
                <a:lnTo>
                  <a:pt x="1940557" y="0"/>
                </a:lnTo>
                <a:lnTo>
                  <a:pt x="5772560" y="0"/>
                </a:lnTo>
                <a:lnTo>
                  <a:pt x="5772560" y="2864954"/>
                </a:lnTo>
                <a:lnTo>
                  <a:pt x="2329115" y="6212748"/>
                </a:lnTo>
                <a:lnTo>
                  <a:pt x="1940557" y="6212748"/>
                </a:lnTo>
                <a:lnTo>
                  <a:pt x="1448661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246" y="1188637"/>
            <a:ext cx="4546725" cy="1642850"/>
          </a:xfrm>
        </p:spPr>
        <p:txBody>
          <a:bodyPr>
            <a:normAutofit/>
          </a:bodyPr>
          <a:lstStyle/>
          <a:p>
            <a:r>
              <a:rPr lang="en-US" sz="5400" b="1">
                <a:latin typeface="+mn-lt"/>
              </a:rPr>
              <a:t>Companies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CCAD8-D28A-488E-B754-C2128F3A0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904" r="6472" b="2"/>
          <a:stretch/>
        </p:blipFill>
        <p:spPr bwMode="auto">
          <a:xfrm>
            <a:off x="1285240" y="1293090"/>
            <a:ext cx="4164244" cy="425162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32" y="2574388"/>
            <a:ext cx="4324777" cy="3270340"/>
          </a:xfrm>
        </p:spPr>
        <p:txBody>
          <a:bodyPr anchor="t">
            <a:normAutofit/>
          </a:bodyPr>
          <a:lstStyle/>
          <a:p>
            <a:r>
              <a:rPr lang="en-US" dirty="0"/>
              <a:t>Companies limited by shares </a:t>
            </a:r>
          </a:p>
          <a:p>
            <a:r>
              <a:rPr lang="en-US" dirty="0"/>
              <a:t>Companies limited by guarantee</a:t>
            </a:r>
          </a:p>
          <a:p>
            <a:r>
              <a:rPr lang="en-US" dirty="0"/>
              <a:t>Companies with unlimited liability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85240" y="391759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 b="1" dirty="0">
                <a:latin typeface="Cambria" pitchFamily="18" charset="0"/>
              </a:rPr>
              <a:t>Limited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74" y="1778732"/>
            <a:ext cx="10584244" cy="4452425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100" dirty="0"/>
              <a:t>These organizations should incorporate under the </a:t>
            </a:r>
            <a:r>
              <a:rPr lang="en-US" sz="2100" i="1" dirty="0"/>
              <a:t>‘Companies Act no 07 of 2007’</a:t>
            </a:r>
            <a:r>
              <a:rPr lang="en-US" sz="2100" b="1" i="1" dirty="0"/>
              <a:t>.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100" dirty="0"/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100" dirty="0"/>
              <a:t>The liability of the shareholders of a corporation is limited to the amount of their capital contribution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100" dirty="0"/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100" dirty="0"/>
              <a:t>The Company has a separate legal personality 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100" dirty="0"/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100" dirty="0"/>
              <a:t>The Companies can raise more funds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100" dirty="0"/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100" dirty="0"/>
              <a:t>Separation of ownership and management</a:t>
            </a:r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endParaRPr lang="en-US" sz="2100" dirty="0"/>
          </a:p>
          <a:p>
            <a:pPr>
              <a:buClr>
                <a:schemeClr val="tx2"/>
              </a:buClr>
              <a:buFont typeface="Arial" pitchFamily="34" charset="0"/>
              <a:buChar char="•"/>
            </a:pPr>
            <a:r>
              <a:rPr lang="en-US" sz="2100" dirty="0"/>
              <a:t> Perpetual life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US" sz="1800" b="1" i="1" dirty="0"/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n-US" sz="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305800" cy="10668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Types of Limited Companies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3886200"/>
            <a:ext cx="2667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Private Limited Companies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3886200"/>
            <a:ext cx="251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Public  Limited Companies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1676400"/>
            <a:ext cx="2819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Limited Companies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6134100" y="3086100"/>
            <a:ext cx="381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29200" y="3276600"/>
            <a:ext cx="2895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762500" y="35433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20000" y="358140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2" name="Rectangle 266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4" name="Right Triangle 266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36" name="Rectangle 266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240" y="188379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Private Limited Companies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1774" y="1702191"/>
            <a:ext cx="10905053" cy="40676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/>
              <a:t>Maximum 50 shareholders and should consist at least one director</a:t>
            </a:r>
          </a:p>
          <a:p>
            <a:r>
              <a:rPr lang="en-US" sz="3200" dirty="0"/>
              <a:t>No shares can be offered for sale to the general public</a:t>
            </a:r>
          </a:p>
          <a:p>
            <a:r>
              <a:rPr lang="en-US" sz="3200" dirty="0"/>
              <a:t>Consent of all shareholders is required to transfer shares to a new shareholder</a:t>
            </a:r>
          </a:p>
          <a:p>
            <a:r>
              <a:rPr lang="en-US" sz="3200" dirty="0"/>
              <a:t>Not allowed to raise funds by issuing debentures</a:t>
            </a:r>
          </a:p>
          <a:p>
            <a:r>
              <a:rPr lang="en-US" sz="3200" dirty="0"/>
              <a:t>The last two words of the name should be read as either “(Private) Limited” or “(Pvt) Ltd”</a:t>
            </a:r>
          </a:p>
          <a:p>
            <a:endParaRPr lang="en-US" sz="3200" i="1" dirty="0"/>
          </a:p>
          <a:p>
            <a:endParaRPr lang="en-US" sz="2200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6" name="Rectangle 2765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8" name="Right Triangle 2765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60" name="Rectangle 2765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8631" y="361082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Limited Companies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5240" y="2194561"/>
            <a:ext cx="9926711" cy="357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No limit to the maximum number of shareholders and should consist at least two directors.</a:t>
            </a:r>
          </a:p>
          <a:p>
            <a:r>
              <a:rPr lang="en-US" sz="2400" dirty="0"/>
              <a:t>Can offer shares for sale to the general public</a:t>
            </a:r>
          </a:p>
          <a:p>
            <a:r>
              <a:rPr lang="en-US" sz="2400" dirty="0"/>
              <a:t>No restriction on the transferability of shares, if listed in the CSE.</a:t>
            </a:r>
          </a:p>
          <a:p>
            <a:r>
              <a:rPr lang="en-US" sz="2400" dirty="0"/>
              <a:t>Allowed to raise funds by issuing debentures</a:t>
            </a:r>
          </a:p>
          <a:p>
            <a:r>
              <a:rPr lang="en-US" sz="2400" dirty="0"/>
              <a:t>The last word of the name should be read as either as “Public Limited Company” or “PLC” if the company is a listed company. If not the name should be as “Limited” or (‘LTD’)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>
            <a:extLst>
              <a:ext uri="{FF2B5EF4-FFF2-40B4-BE49-F238E27FC236}">
                <a16:creationId xmlns:a16="http://schemas.microsoft.com/office/drawing/2014/main" id="{234D15F0-78A0-4A9B-8B06-FBB99C2B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 Outline </a:t>
            </a:r>
          </a:p>
        </p:txBody>
      </p:sp>
      <p:sp>
        <p:nvSpPr>
          <p:cNvPr id="7172" name="TextBox 8">
            <a:extLst>
              <a:ext uri="{FF2B5EF4-FFF2-40B4-BE49-F238E27FC236}">
                <a16:creationId xmlns:a16="http://schemas.microsoft.com/office/drawing/2014/main" id="{18D37F73-1441-4E78-80D4-020D5FB5F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223" y="6279811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2800400-05F4-4D31-8FAE-6DB9CDC09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527545"/>
              </p:ext>
            </p:extLst>
          </p:nvPr>
        </p:nvGraphicFramePr>
        <p:xfrm>
          <a:off x="432225" y="2065798"/>
          <a:ext cx="11327550" cy="425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072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447" marR="86447" marT="43220" marB="4322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 </a:t>
                      </a:r>
                    </a:p>
                  </a:txBody>
                  <a:tcPr marL="86447" marR="86447" marT="43220" marB="432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4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</a:t>
                      </a:r>
                    </a:p>
                  </a:txBody>
                  <a:tcPr marL="86447" marR="86447" marT="43220" marB="4322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Management </a:t>
                      </a:r>
                    </a:p>
                  </a:txBody>
                  <a:tcPr marL="86447" marR="86447" marT="43220" marB="432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</a:t>
                      </a:r>
                    </a:p>
                  </a:txBody>
                  <a:tcPr marL="86447" marR="86447" marT="43220" marB="4322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Basics of</a:t>
                      </a:r>
                      <a:r>
                        <a:rPr lang="en-US" sz="26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  <a:endParaRPr lang="en-US" sz="26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47" marR="86447" marT="43220" marB="432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</a:t>
                      </a:r>
                    </a:p>
                  </a:txBody>
                  <a:tcPr marL="86447" marR="86447" marT="43220" marB="4322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Managing people</a:t>
                      </a:r>
                    </a:p>
                  </a:txBody>
                  <a:tcPr marL="86447" marR="86447" marT="43220" marB="432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4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4</a:t>
                      </a:r>
                    </a:p>
                  </a:txBody>
                  <a:tcPr marL="86447" marR="86447" marT="43220" marB="4322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Accounting for business</a:t>
                      </a:r>
                    </a:p>
                  </a:txBody>
                  <a:tcPr marL="86447" marR="86447" marT="43220" marB="432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4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5</a:t>
                      </a:r>
                    </a:p>
                  </a:txBody>
                  <a:tcPr marL="86447" marR="86447" marT="43220" marB="4322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Sources</a:t>
                      </a:r>
                      <a:r>
                        <a:rPr lang="en-US" sz="26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Finance</a:t>
                      </a:r>
                      <a:endParaRPr lang="en-US" sz="26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47" marR="86447" marT="43220" marB="432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4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6</a:t>
                      </a:r>
                    </a:p>
                  </a:txBody>
                  <a:tcPr marL="86447" marR="86447" marT="43220" marB="4322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26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Business Environment (Internal &amp; External)</a:t>
                      </a:r>
                      <a:endParaRPr lang="en-US" sz="26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47" marR="86447" marT="43220" marB="432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4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7.</a:t>
                      </a:r>
                    </a:p>
                  </a:txBody>
                  <a:tcPr marL="86447" marR="86447" marT="43220" marB="4322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Economics </a:t>
                      </a:r>
                    </a:p>
                  </a:txBody>
                  <a:tcPr marL="86447" marR="86447" marT="43220" marB="432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902" y="901518"/>
            <a:ext cx="8074815" cy="2800395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400" b="1" dirty="0"/>
              <a:t>Advantages ???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Disadvantages ???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7" name="Rectangle 3072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9" name="Freeform: Shape 30728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31" name="Right Triangle 3073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33" name="Rectangle 30732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Title 1">
            <a:extLst>
              <a:ext uri="{FF2B5EF4-FFF2-40B4-BE49-F238E27FC236}">
                <a16:creationId xmlns:a16="http://schemas.microsoft.com/office/drawing/2014/main" id="{D3B7952E-9184-48B5-92A6-DC94ACE9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and Good Luck with your Studies</a:t>
            </a:r>
          </a:p>
        </p:txBody>
      </p:sp>
      <p:cxnSp>
        <p:nvCxnSpPr>
          <p:cNvPr id="30735" name="Straight Connector 30734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819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>
            <a:extLst>
              <a:ext uri="{FF2B5EF4-FFF2-40B4-BE49-F238E27FC236}">
                <a16:creationId xmlns:a16="http://schemas.microsoft.com/office/drawing/2014/main" id="{0DBD9AEB-5911-487F-851C-CF2614D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 Outline </a:t>
            </a:r>
          </a:p>
        </p:txBody>
      </p:sp>
      <p:sp>
        <p:nvSpPr>
          <p:cNvPr id="8195" name="TextBox 8">
            <a:extLst>
              <a:ext uri="{FF2B5EF4-FFF2-40B4-BE49-F238E27FC236}">
                <a16:creationId xmlns:a16="http://schemas.microsoft.com/office/drawing/2014/main" id="{22E20007-3FD6-4598-83FF-76A77883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338671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E4EF340-C7F5-4FD1-97F2-0724BA6FD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799981"/>
              </p:ext>
            </p:extLst>
          </p:nvPr>
        </p:nvGraphicFramePr>
        <p:xfrm>
          <a:off x="3438993" y="2242027"/>
          <a:ext cx="5314015" cy="326059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96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626">
                <a:tc>
                  <a:txBody>
                    <a:bodyPr/>
                    <a:lstStyle/>
                    <a:p>
                      <a:endParaRPr lang="en-US" sz="44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76022" marR="251460" marT="50292" marB="377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 </a:t>
                      </a:r>
                    </a:p>
                  </a:txBody>
                  <a:tcPr marL="176022" marR="251460" marT="50292" marB="377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76022" marR="251460" marT="50292" marB="377190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300" b="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Managing Revenue</a:t>
                      </a:r>
                    </a:p>
                  </a:txBody>
                  <a:tcPr marL="176022" marR="251460" marT="50292" marB="377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86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76022" marR="251460" marT="50292" marB="377190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300" b="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Revision</a:t>
                      </a:r>
                    </a:p>
                  </a:txBody>
                  <a:tcPr marL="176022" marR="251460" marT="50292" marB="377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Right Triangle 922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EA15B72F-A7DA-48D8-86C5-AB613F1C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altLang="en-US" sz="6000" b="1"/>
              <a:t>Assessments</a:t>
            </a:r>
            <a:endParaRPr lang="en-GB" altLang="en-US" sz="6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35D03-0904-49FD-A36B-5AA0D7A5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72" y="2676235"/>
            <a:ext cx="1731728" cy="2728198"/>
          </a:xfrm>
          <a:prstGeom prst="rect">
            <a:avLst/>
          </a:prstGeom>
        </p:spPr>
      </p:pic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1391071-0D40-44E5-AD40-FC98BE41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73" y="2459303"/>
            <a:ext cx="5528661" cy="2728198"/>
          </a:xfrm>
        </p:spPr>
        <p:txBody>
          <a:bodyPr anchor="t">
            <a:normAutofit/>
          </a:bodyPr>
          <a:lstStyle/>
          <a:p>
            <a:r>
              <a:rPr lang="en-US" altLang="en-US" sz="2000" dirty="0"/>
              <a:t>Continuous Assessments</a:t>
            </a:r>
          </a:p>
          <a:p>
            <a:pPr lvl="1"/>
            <a:r>
              <a:rPr lang="en-US" altLang="en-US" sz="2000" dirty="0"/>
              <a:t>Quiz(Week 8)                					 20%</a:t>
            </a:r>
          </a:p>
          <a:p>
            <a:r>
              <a:rPr lang="en-US" altLang="en-US" sz="2000" dirty="0"/>
              <a:t>End Semester Assessment</a:t>
            </a:r>
          </a:p>
          <a:p>
            <a:pPr lvl="1"/>
            <a:r>
              <a:rPr lang="en-US" altLang="en-US" sz="2000" dirty="0"/>
              <a:t>Final Examination 					 80%</a:t>
            </a:r>
          </a:p>
          <a:p>
            <a:pPr marL="0" indent="0">
              <a:buNone/>
            </a:pPr>
            <a:endParaRPr lang="en-GB" altLang="en-US" sz="2000" dirty="0"/>
          </a:p>
        </p:txBody>
      </p:sp>
      <p:sp>
        <p:nvSpPr>
          <p:cNvPr id="9220" name="TextBox 8">
            <a:extLst>
              <a:ext uri="{FF2B5EF4-FFF2-40B4-BE49-F238E27FC236}">
                <a16:creationId xmlns:a16="http://schemas.microsoft.com/office/drawing/2014/main" id="{1151E0FB-1E00-4FF5-8251-2CAA7084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2458DF-DE8D-4192-B36C-8910F5AF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5" y="623275"/>
            <a:ext cx="71524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DFB92F-6203-45AE-9D60-34A9C90EF05C}"/>
              </a:ext>
            </a:extLst>
          </p:cNvPr>
          <p:cNvSpPr txBox="1">
            <a:spLocks/>
          </p:cNvSpPr>
          <p:nvPr/>
        </p:nvSpPr>
        <p:spPr bwMode="auto">
          <a:xfrm>
            <a:off x="1123359" y="1188637"/>
            <a:ext cx="6171691" cy="159722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6000" b="1">
                <a:latin typeface="+mj-lt"/>
                <a:ea typeface="+mj-ea"/>
                <a:cs typeface="+mj-cs"/>
              </a:rPr>
              <a:t>Class Rules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9BFDE9-E444-4A67-A98D-E23CAFF9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0798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358" y="2998278"/>
            <a:ext cx="6171691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</a:pPr>
            <a:r>
              <a:rPr lang="en-US" sz="2000" b="1"/>
              <a:t>Be </a:t>
            </a:r>
            <a:r>
              <a:rPr lang="en-US" sz="2000" b="1" u="sng"/>
              <a:t>on time. </a:t>
            </a:r>
          </a:p>
          <a:p>
            <a:pPr>
              <a:buClrTx/>
            </a:pPr>
            <a:r>
              <a:rPr lang="en-US" sz="2000" b="1"/>
              <a:t>Attend </a:t>
            </a:r>
            <a:r>
              <a:rPr lang="en-US" sz="2000" b="1" u="sng"/>
              <a:t>all </a:t>
            </a:r>
            <a:r>
              <a:rPr lang="en-US" sz="2000" b="1"/>
              <a:t>lecture sessions.</a:t>
            </a:r>
          </a:p>
          <a:p>
            <a:pPr>
              <a:buClrTx/>
            </a:pPr>
            <a:r>
              <a:rPr lang="en-US" sz="2000" b="1"/>
              <a:t>Mobile phones must </a:t>
            </a:r>
            <a:r>
              <a:rPr lang="en-US" sz="2000" b="1" u="sng"/>
              <a:t>remain switched off </a:t>
            </a:r>
            <a:r>
              <a:rPr lang="en-US" sz="2000" b="1"/>
              <a:t>during class.</a:t>
            </a:r>
          </a:p>
          <a:p>
            <a:pPr>
              <a:buClrTx/>
            </a:pPr>
            <a:r>
              <a:rPr lang="en-US" sz="2000" b="1"/>
              <a:t>Ask </a:t>
            </a:r>
            <a:r>
              <a:rPr lang="en-US" sz="2000" b="1" u="sng"/>
              <a:t>questions</a:t>
            </a:r>
            <a:r>
              <a:rPr lang="en-US" sz="2000" b="1"/>
              <a:t>. Make use of office hours.</a:t>
            </a:r>
          </a:p>
          <a:p>
            <a:pPr>
              <a:buClrTx/>
            </a:pPr>
            <a:r>
              <a:rPr lang="en-US" sz="2000" b="1"/>
              <a:t>Do your homework. Study regularly</a:t>
            </a:r>
            <a:r>
              <a:rPr lang="en-US" sz="2000" b="1" dirty="0"/>
              <a:t>.</a:t>
            </a:r>
          </a:p>
          <a:p>
            <a:endParaRPr lang="en-US" sz="2000" dirty="0"/>
          </a:p>
          <a:p>
            <a:pPr marL="609600"/>
            <a:endParaRPr lang="en-US" sz="2000" dirty="0"/>
          </a:p>
          <a:p>
            <a:endParaRPr lang="en-US" sz="2000" dirty="0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E1A7C01-551E-587B-C558-49D6CDE60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22465" b="1"/>
          <a:stretch/>
        </p:blipFill>
        <p:spPr>
          <a:xfrm>
            <a:off x="8119869" y="323519"/>
            <a:ext cx="3748691" cy="6212748"/>
          </a:xfrm>
          <a:custGeom>
            <a:avLst/>
            <a:gdLst/>
            <a:ahLst/>
            <a:cxnLst/>
            <a:rect l="l" t="t" r="r" b="b"/>
            <a:pathLst>
              <a:path w="3748691" h="6212748">
                <a:moveTo>
                  <a:pt x="0" y="0"/>
                </a:moveTo>
                <a:lnTo>
                  <a:pt x="3748691" y="0"/>
                </a:lnTo>
                <a:lnTo>
                  <a:pt x="3748691" y="2864954"/>
                </a:lnTo>
                <a:lnTo>
                  <a:pt x="305246" y="6212748"/>
                </a:lnTo>
                <a:lnTo>
                  <a:pt x="0" y="62127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389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3" name="Rectangle 1127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4" name="Freeform: Shape 11274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85" name="Right Triangle 1127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86" name="Rectangle 11278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6A2FBF42-B0EE-4642-BAAE-460E8F9F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6000" b="1"/>
              <a:t>Learning Outcomes </a:t>
            </a:r>
            <a:endParaRPr lang="en-GB" altLang="en-US" sz="6000" b="1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4059B57-AD0E-41BD-B2A9-1727AB7CC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266614"/>
            <a:ext cx="5769224" cy="37594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At the end of the session students will be able to;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/>
              <a:t>Understand nature of a business organization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/>
              <a:t>Understand key problem associated with any  business organization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/>
              <a:t>Understand the need for management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/>
              <a:t>Types and Forms of business</a:t>
            </a:r>
          </a:p>
          <a:p>
            <a:pPr marL="0" indent="0">
              <a:buNone/>
            </a:pPr>
            <a:r>
              <a:rPr lang="en-US" altLang="en-US" sz="2400"/>
              <a:t> </a:t>
            </a:r>
          </a:p>
          <a:p>
            <a:endParaRPr lang="en-US" altLang="en-US" sz="2400"/>
          </a:p>
          <a:p>
            <a:endParaRPr lang="en-GB" altLang="en-US" sz="2400"/>
          </a:p>
        </p:txBody>
      </p:sp>
      <p:sp>
        <p:nvSpPr>
          <p:cNvPr id="11268" name="TextBox 8">
            <a:extLst>
              <a:ext uri="{FF2B5EF4-FFF2-40B4-BE49-F238E27FC236}">
                <a16:creationId xmlns:a16="http://schemas.microsoft.com/office/drawing/2014/main" id="{EFB9B9A7-2A4C-4881-A4BA-F58B90FBD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553200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0" name="Rectangle 1229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5" name="Picture 2">
            <a:extLst>
              <a:ext uri="{FF2B5EF4-FFF2-40B4-BE49-F238E27FC236}">
                <a16:creationId xmlns:a16="http://schemas.microsoft.com/office/drawing/2014/main" id="{BA4A5627-D6AB-45B4-B80D-49867305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6" y="662003"/>
            <a:ext cx="2488580" cy="25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06766527-57E0-40F5-9E81-37323B6C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221" y="3586297"/>
            <a:ext cx="5093804" cy="2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2" name="Right Triangle 1230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04" name="Rectangle 1230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760A5335-90B0-4721-9DF2-DAC6E50A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altLang="en-US" sz="5400" b="1"/>
              <a:t>Business Organization</a:t>
            </a:r>
            <a:endParaRPr lang="en-GB" altLang="en-US" sz="5400" b="1"/>
          </a:p>
        </p:txBody>
      </p:sp>
      <p:pic>
        <p:nvPicPr>
          <p:cNvPr id="12294" name="Picture 7">
            <a:extLst>
              <a:ext uri="{FF2B5EF4-FFF2-40B4-BE49-F238E27FC236}">
                <a16:creationId xmlns:a16="http://schemas.microsoft.com/office/drawing/2014/main" id="{BA7133E1-F42E-41EF-B592-77AD7C7D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990" y="781864"/>
            <a:ext cx="2488580" cy="23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79A4D99-075B-46C2-A361-1B295BEC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029959" cy="2766418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/>
              <a:t>A business organization is a, </a:t>
            </a:r>
            <a:r>
              <a:rPr lang="en-US" altLang="en-US" sz="2400" b="1" dirty="0"/>
              <a:t>group of people </a:t>
            </a:r>
            <a:r>
              <a:rPr lang="en-US" altLang="en-US" sz="2400" dirty="0"/>
              <a:t>working together to satisfy </a:t>
            </a:r>
            <a:r>
              <a:rPr lang="en-US" altLang="en-US" sz="2400" b="1" dirty="0"/>
              <a:t>human needs </a:t>
            </a:r>
            <a:r>
              <a:rPr lang="en-US" altLang="en-US" sz="2400" dirty="0"/>
              <a:t>and </a:t>
            </a:r>
            <a:r>
              <a:rPr lang="en-US" altLang="en-US" sz="2400" b="1" dirty="0"/>
              <a:t>wants</a:t>
            </a:r>
            <a:r>
              <a:rPr lang="en-US" altLang="en-US" sz="2400" dirty="0"/>
              <a:t> by producing </a:t>
            </a:r>
            <a:r>
              <a:rPr lang="en-US" altLang="en-US" sz="2400" b="1" dirty="0"/>
              <a:t>goods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services</a:t>
            </a:r>
            <a:r>
              <a:rPr lang="en-US" altLang="en-US" sz="2400" dirty="0"/>
              <a:t> with a common objective of </a:t>
            </a:r>
            <a:r>
              <a:rPr lang="en-US" altLang="en-US" sz="2400" b="1" dirty="0"/>
              <a:t>profit maximization</a:t>
            </a:r>
            <a:r>
              <a:rPr lang="en-US" altLang="en-US" sz="2400" dirty="0"/>
              <a:t>.</a:t>
            </a:r>
          </a:p>
          <a:p>
            <a:pPr marL="0" indent="0">
              <a:buNone/>
            </a:pPr>
            <a:endParaRPr lang="en-GB" altLang="en-US" sz="1900" dirty="0"/>
          </a:p>
        </p:txBody>
      </p:sp>
      <p:sp>
        <p:nvSpPr>
          <p:cNvPr id="12292" name="TextBox 8">
            <a:extLst>
              <a:ext uri="{FF2B5EF4-FFF2-40B4-BE49-F238E27FC236}">
                <a16:creationId xmlns:a16="http://schemas.microsoft.com/office/drawing/2014/main" id="{35C70211-63A2-4AB1-BA42-3EF03689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813" y="6313487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5" name="Rectangle 1434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6" name="Freeform: Shape 14346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57" name="Right Triangle 1434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58" name="Rectangle 14350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>
            <a:extLst>
              <a:ext uri="{FF2B5EF4-FFF2-40B4-BE49-F238E27FC236}">
                <a16:creationId xmlns:a16="http://schemas.microsoft.com/office/drawing/2014/main" id="{C3D40057-177C-4571-9910-E7DCE3CF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4281029" cy="4480726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sz="6600" b="1"/>
              <a:t>Goal  Directed Behavior??? </a:t>
            </a:r>
            <a:endParaRPr lang="en-GB" sz="6600" b="1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334A0D2-5D99-4D69-A362-06ED013E2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80" y="1855347"/>
            <a:ext cx="5183554" cy="314730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List goals of a business organization.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1……………………………………………………………………………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2……………………………………………………………………………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3……………………………………………………………………………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4……………………………………………………………………………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5……………………………………………………………………………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dirty="0"/>
              <a:t>6……………………………………………………………………………</a:t>
            </a:r>
          </a:p>
          <a:p>
            <a:endParaRPr lang="en-GB" altLang="en-US" sz="1600" dirty="0"/>
          </a:p>
        </p:txBody>
      </p:sp>
      <p:sp>
        <p:nvSpPr>
          <p:cNvPr id="14340" name="TextBox 8">
            <a:extLst>
              <a:ext uri="{FF2B5EF4-FFF2-40B4-BE49-F238E27FC236}">
                <a16:creationId xmlns:a16="http://schemas.microsoft.com/office/drawing/2014/main" id="{926DC283-1DA5-403C-83B0-B1130C365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59512"/>
            <a:ext cx="91440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986</Words>
  <Application>Microsoft Office PowerPoint</Application>
  <PresentationFormat>Widescreen</PresentationFormat>
  <Paragraphs>212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Tahoma</vt:lpstr>
      <vt:lpstr>Times New Roman</vt:lpstr>
      <vt:lpstr>Wingdings</vt:lpstr>
      <vt:lpstr>Office Theme</vt:lpstr>
      <vt:lpstr>PowerPoint Presentation</vt:lpstr>
      <vt:lpstr>Module Introduction</vt:lpstr>
      <vt:lpstr>Module Outline </vt:lpstr>
      <vt:lpstr>Module Outline </vt:lpstr>
      <vt:lpstr>Assessments</vt:lpstr>
      <vt:lpstr>PowerPoint Presentation</vt:lpstr>
      <vt:lpstr>Learning Outcomes </vt:lpstr>
      <vt:lpstr>Business Organization</vt:lpstr>
      <vt:lpstr>Goal  Directed Behavior??? </vt:lpstr>
      <vt:lpstr>Productive Resources </vt:lpstr>
      <vt:lpstr>Business Functions; buy, make, sell, trade</vt:lpstr>
      <vt:lpstr>What is the basic economic problem ?</vt:lpstr>
      <vt:lpstr>Why study management? </vt:lpstr>
      <vt:lpstr>What Is Management?</vt:lpstr>
      <vt:lpstr>The Process of Management</vt:lpstr>
      <vt:lpstr>Who Are Managers?</vt:lpstr>
      <vt:lpstr>Types of Managers/ Levels of Management</vt:lpstr>
      <vt:lpstr>Types of Managers/ Levels of Management</vt:lpstr>
      <vt:lpstr>Types Business Organizations</vt:lpstr>
      <vt:lpstr>Principal forms of business organizations</vt:lpstr>
      <vt:lpstr>Sole Proprietorships</vt:lpstr>
      <vt:lpstr>Sole proprietorships</vt:lpstr>
      <vt:lpstr>Partnerships</vt:lpstr>
      <vt:lpstr>PowerPoint Presentation</vt:lpstr>
      <vt:lpstr>Companies </vt:lpstr>
      <vt:lpstr>Limited Companies</vt:lpstr>
      <vt:lpstr>Types of Limited Companies</vt:lpstr>
      <vt:lpstr>Private Limited Companies</vt:lpstr>
      <vt:lpstr>Public Limited Companies</vt:lpstr>
      <vt:lpstr>PowerPoint Presentation</vt:lpstr>
      <vt:lpstr>Thank you and Good Luck with your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Chalani Kuruppu</dc:creator>
  <cp:lastModifiedBy>Geethma Pathirana</cp:lastModifiedBy>
  <cp:revision>15</cp:revision>
  <dcterms:created xsi:type="dcterms:W3CDTF">2019-06-30T06:24:52Z</dcterms:created>
  <dcterms:modified xsi:type="dcterms:W3CDTF">2023-07-25T07:49:43Z</dcterms:modified>
</cp:coreProperties>
</file>