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e Vietnam Ultra-Bold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DM Sans" pitchFamily="2" charset="0"/>
      <p:regular r:id="rId15"/>
    </p:embeddedFont>
    <p:embeddedFont>
      <p:font typeface="DM Sans Bold" charset="0"/>
      <p:regular r:id="rId16"/>
    </p:embeddedFont>
    <p:embeddedFont>
      <p:font typeface="DM Sans Bold Italics" panose="020B0604020202020204" charset="0"/>
      <p:regular r:id="rId17"/>
    </p:embeddedFont>
    <p:embeddedFont>
      <p:font typeface="Now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4" autoAdjust="0"/>
    <p:restoredTop sz="95220" autoAdjust="0"/>
  </p:normalViewPr>
  <p:slideViewPr>
    <p:cSldViewPr>
      <p:cViewPr>
        <p:scale>
          <a:sx n="50" d="100"/>
          <a:sy n="50" d="100"/>
        </p:scale>
        <p:origin x="4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49509-A3E7-439A-BFC3-314982D06FE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3611-4672-490B-B511-F88D7888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3611-4672-490B-B511-F88D788893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9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3611-4672-490B-B511-F88D788893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48294" y="-151278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1" y="0"/>
                </a:lnTo>
                <a:lnTo>
                  <a:pt x="2647751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571075" y="3058826"/>
            <a:ext cx="15232141" cy="8987817"/>
            <a:chOff x="0" y="0"/>
            <a:chExt cx="17433507" cy="10286746"/>
          </a:xfrm>
        </p:grpSpPr>
        <p:sp>
          <p:nvSpPr>
            <p:cNvPr id="4" name="Freeform 4"/>
            <p:cNvSpPr/>
            <p:nvPr/>
          </p:nvSpPr>
          <p:spPr>
            <a:xfrm>
              <a:off x="-2794" y="-127"/>
              <a:ext cx="17436300" cy="10286873"/>
            </a:xfrm>
            <a:custGeom>
              <a:avLst/>
              <a:gdLst/>
              <a:ahLst/>
              <a:cxnLst/>
              <a:rect l="l" t="t" r="r" b="b"/>
              <a:pathLst>
                <a:path w="17436300" h="10286873">
                  <a:moveTo>
                    <a:pt x="17436300" y="10251440"/>
                  </a:moveTo>
                  <a:cubicBezTo>
                    <a:pt x="17436300" y="10284587"/>
                    <a:pt x="17414683" y="10286873"/>
                    <a:pt x="17358324" y="10286873"/>
                  </a:cubicBezTo>
                  <a:cubicBezTo>
                    <a:pt x="11573919" y="10286238"/>
                    <a:pt x="5789772" y="10286238"/>
                    <a:pt x="5368" y="10286238"/>
                  </a:cubicBezTo>
                  <a:cubicBezTo>
                    <a:pt x="0" y="10272395"/>
                    <a:pt x="10000" y="10259822"/>
                    <a:pt x="15919" y="10246995"/>
                  </a:cubicBezTo>
                  <a:cubicBezTo>
                    <a:pt x="270178" y="9685401"/>
                    <a:pt x="524695" y="9123934"/>
                    <a:pt x="779727" y="8562467"/>
                  </a:cubicBezTo>
                  <a:cubicBezTo>
                    <a:pt x="1143359" y="7761986"/>
                    <a:pt x="1507764" y="6961632"/>
                    <a:pt x="1871139" y="6161151"/>
                  </a:cubicBezTo>
                  <a:cubicBezTo>
                    <a:pt x="2319953" y="5172583"/>
                    <a:pt x="2767738" y="4184015"/>
                    <a:pt x="3216295" y="3195574"/>
                  </a:cubicBezTo>
                  <a:cubicBezTo>
                    <a:pt x="3672058" y="2191385"/>
                    <a:pt x="4128078" y="1187323"/>
                    <a:pt x="4585127" y="183261"/>
                  </a:cubicBezTo>
                  <a:cubicBezTo>
                    <a:pt x="4612921" y="122174"/>
                    <a:pt x="4630678" y="59690"/>
                    <a:pt x="4675714" y="635"/>
                  </a:cubicBezTo>
                  <a:cubicBezTo>
                    <a:pt x="8903423" y="635"/>
                    <a:pt x="13131131" y="635"/>
                    <a:pt x="17358838" y="0"/>
                  </a:cubicBezTo>
                  <a:cubicBezTo>
                    <a:pt x="17416229" y="0"/>
                    <a:pt x="17435786" y="3429"/>
                    <a:pt x="17435786" y="35814"/>
                  </a:cubicBezTo>
                  <a:cubicBezTo>
                    <a:pt x="17434242" y="3441065"/>
                    <a:pt x="17434242" y="6846316"/>
                    <a:pt x="17436300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6" t="-892" b="-89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20217" y="9111375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52591" y="849026"/>
            <a:ext cx="17021079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FFFBFB"/>
                </a:solidFill>
                <a:latin typeface="Now Bold"/>
              </a:rPr>
              <a:t>CHRISTMAS PROMOTION</a:t>
            </a:r>
          </a:p>
          <a:p>
            <a:pPr>
              <a:lnSpc>
                <a:spcPts val="8640"/>
              </a:lnSpc>
            </a:pPr>
            <a:r>
              <a:rPr lang="en-US" sz="7200">
                <a:solidFill>
                  <a:srgbClr val="FFFBFB"/>
                </a:solidFill>
                <a:latin typeface="Now Bold"/>
              </a:rPr>
              <a:t>ANALYSIS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2591" y="3150870"/>
            <a:ext cx="12064276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Now Bold"/>
              </a:rPr>
              <a:t>BI VIZ WAR – INTER UNIVERSITY POWER BI COMPETITION 2023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2591" y="3796665"/>
            <a:ext cx="12064276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Now Bold"/>
              </a:rPr>
              <a:t>FINAL ROUND PRESENTATION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59471" y="9478745"/>
            <a:ext cx="4977646" cy="42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1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DM Sans Bold Italics"/>
              </a:rPr>
              <a:t>Presented by Predictors | SLIIT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14825" y="7635165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378252" y="4143375"/>
            <a:ext cx="13531496" cy="180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00"/>
              </a:lnSpc>
            </a:pPr>
            <a:r>
              <a:rPr lang="en-US" sz="10500" spc="64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-896684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562729" y="9685338"/>
            <a:ext cx="371679" cy="38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Canva Sans"/>
              </a:rPr>
              <a:t>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19756">
            <a:off x="4099867" y="4899081"/>
            <a:ext cx="5143655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1003B"/>
                </a:solidFill>
                <a:latin typeface="Be Vietnam Ultra-Bold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2453685" y="4451108"/>
            <a:ext cx="1391113" cy="1349481"/>
            <a:chOff x="0" y="0"/>
            <a:chExt cx="537407" cy="5213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solidFill>
              <a:srgbClr val="0D254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 rot="19756">
            <a:off x="2277796" y="4382693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 spc="415">
                <a:solidFill>
                  <a:srgbClr val="FFFFFF"/>
                </a:solidFill>
                <a:latin typeface="Be Vietnam Ultra-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 rot="19756">
            <a:off x="4099867" y="7673962"/>
            <a:ext cx="513997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1003B"/>
                </a:solidFill>
                <a:latin typeface="Be Vietnam Ultra-Bold"/>
              </a:rPr>
              <a:t>Order Analysis</a:t>
            </a: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2453685" y="5838549"/>
            <a:ext cx="1391113" cy="1349481"/>
            <a:chOff x="0" y="0"/>
            <a:chExt cx="537407" cy="5213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solidFill>
              <a:srgbClr val="0D254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 rot="19756">
            <a:off x="2277796" y="5788357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>
                <a:solidFill>
                  <a:srgbClr val="FFFFFF"/>
                </a:solidFill>
                <a:latin typeface="Be Vietnam Ultra-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 rot="19756">
            <a:off x="4099867" y="6286526"/>
            <a:ext cx="5083827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1003B"/>
                </a:solidFill>
                <a:latin typeface="Be Vietnam Ultra-Bold"/>
              </a:rPr>
              <a:t>Overview</a:t>
            </a:r>
          </a:p>
        </p:txBody>
      </p:sp>
      <p:grpSp>
        <p:nvGrpSpPr>
          <p:cNvPr id="13" name="Group 13"/>
          <p:cNvGrpSpPr/>
          <p:nvPr/>
        </p:nvGrpSpPr>
        <p:grpSpPr>
          <a:xfrm rot="-10800000">
            <a:off x="2453685" y="7225989"/>
            <a:ext cx="1391113" cy="1349481"/>
            <a:chOff x="0" y="0"/>
            <a:chExt cx="537407" cy="52132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solidFill>
              <a:srgbClr val="0D254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 rot="19756">
            <a:off x="2321253" y="7154929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>
                <a:solidFill>
                  <a:srgbClr val="FFFFFF"/>
                </a:solidFill>
                <a:latin typeface="Be Vietnam Ultra-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 rot="19756">
            <a:off x="11028061" y="4912985"/>
            <a:ext cx="560675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1003B"/>
                </a:solidFill>
                <a:latin typeface="Be Vietnam Ultra-Bold"/>
              </a:rPr>
              <a:t>Future Forecasting</a:t>
            </a:r>
          </a:p>
        </p:txBody>
      </p:sp>
      <p:sp>
        <p:nvSpPr>
          <p:cNvPr id="18" name="TextBox 18"/>
          <p:cNvSpPr txBox="1"/>
          <p:nvPr/>
        </p:nvSpPr>
        <p:spPr>
          <a:xfrm rot="19756">
            <a:off x="11028063" y="6287659"/>
            <a:ext cx="547809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1003B"/>
                </a:solidFill>
                <a:latin typeface="Be Vietnam Ultra-Bold"/>
              </a:rPr>
              <a:t>Challenges</a:t>
            </a:r>
          </a:p>
        </p:txBody>
      </p:sp>
      <p:grpSp>
        <p:nvGrpSpPr>
          <p:cNvPr id="19" name="Group 19"/>
          <p:cNvGrpSpPr/>
          <p:nvPr/>
        </p:nvGrpSpPr>
        <p:grpSpPr>
          <a:xfrm rot="-10800000">
            <a:off x="9379754" y="4451108"/>
            <a:ext cx="1391113" cy="1349481"/>
            <a:chOff x="0" y="0"/>
            <a:chExt cx="537407" cy="52132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solidFill>
              <a:srgbClr val="0D254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 rot="19756">
            <a:off x="9203865" y="4382693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 spc="415">
                <a:solidFill>
                  <a:srgbClr val="FFFFFF"/>
                </a:solidFill>
                <a:latin typeface="Be Vietnam Ultra-Bold"/>
              </a:rPr>
              <a:t>04</a:t>
            </a:r>
          </a:p>
        </p:txBody>
      </p:sp>
      <p:grpSp>
        <p:nvGrpSpPr>
          <p:cNvPr id="23" name="Group 23"/>
          <p:cNvGrpSpPr/>
          <p:nvPr/>
        </p:nvGrpSpPr>
        <p:grpSpPr>
          <a:xfrm rot="-10800000">
            <a:off x="9379754" y="5838549"/>
            <a:ext cx="1391113" cy="1349481"/>
            <a:chOff x="0" y="0"/>
            <a:chExt cx="537407" cy="52132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solidFill>
              <a:srgbClr val="0D254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 rot="19756">
            <a:off x="9203865" y="5788357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>
                <a:solidFill>
                  <a:srgbClr val="FFFFFF"/>
                </a:solidFill>
                <a:latin typeface="Be Vietnam Ultra-Bold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85379" y="1234977"/>
            <a:ext cx="6643979" cy="1142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95"/>
              </a:lnSpc>
              <a:spcBef>
                <a:spcPct val="0"/>
              </a:spcBef>
            </a:pPr>
            <a:r>
              <a:rPr lang="en-US" sz="6782">
                <a:solidFill>
                  <a:srgbClr val="33326B"/>
                </a:solidFill>
                <a:latin typeface="DM Sans"/>
              </a:rPr>
              <a:t>TABLE OF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318196" y="2019293"/>
            <a:ext cx="8339384" cy="194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09"/>
              </a:lnSpc>
              <a:spcBef>
                <a:spcPct val="0"/>
              </a:spcBef>
            </a:pPr>
            <a:r>
              <a:rPr lang="en-US" sz="11364">
                <a:solidFill>
                  <a:srgbClr val="33326B"/>
                </a:solidFill>
                <a:latin typeface="DM Sans Bold"/>
              </a:rPr>
              <a:t>CONTENTS</a:t>
            </a:r>
          </a:p>
        </p:txBody>
      </p:sp>
      <p:grpSp>
        <p:nvGrpSpPr>
          <p:cNvPr id="29" name="Group 29"/>
          <p:cNvGrpSpPr/>
          <p:nvPr/>
        </p:nvGrpSpPr>
        <p:grpSpPr>
          <a:xfrm rot="8100000">
            <a:off x="15141130" y="1681505"/>
            <a:ext cx="2103985" cy="2103985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1515" y="0"/>
                  </a:moveTo>
                  <a:lnTo>
                    <a:pt x="761285" y="0"/>
                  </a:lnTo>
                  <a:cubicBezTo>
                    <a:pt x="789736" y="0"/>
                    <a:pt x="812800" y="23064"/>
                    <a:pt x="812800" y="51515"/>
                  </a:cubicBezTo>
                  <a:lnTo>
                    <a:pt x="812800" y="761285"/>
                  </a:lnTo>
                  <a:cubicBezTo>
                    <a:pt x="812800" y="789736"/>
                    <a:pt x="789736" y="812800"/>
                    <a:pt x="761285" y="812800"/>
                  </a:cubicBezTo>
                  <a:lnTo>
                    <a:pt x="51515" y="812800"/>
                  </a:lnTo>
                  <a:cubicBezTo>
                    <a:pt x="23064" y="812800"/>
                    <a:pt x="0" y="789736"/>
                    <a:pt x="0" y="761285"/>
                  </a:cubicBezTo>
                  <a:lnTo>
                    <a:pt x="0" y="51515"/>
                  </a:lnTo>
                  <a:cubicBezTo>
                    <a:pt x="0" y="23064"/>
                    <a:pt x="23064" y="0"/>
                    <a:pt x="51515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8100000">
            <a:off x="12542885" y="-3550601"/>
            <a:ext cx="4742111" cy="474211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solidFill>
              <a:srgbClr val="33326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-2700000">
            <a:off x="17334914" y="-1274095"/>
            <a:ext cx="4742111" cy="474211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solidFill>
              <a:srgbClr val="4BD1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 rot="-8100000">
            <a:off x="15699542" y="603380"/>
            <a:ext cx="987162" cy="987162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 rot="-10800000">
            <a:off x="-2244366" y="9188691"/>
            <a:ext cx="21640247" cy="2196619"/>
            <a:chOff x="0" y="0"/>
            <a:chExt cx="5699489" cy="57853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5699489" cy="578533"/>
            </a:xfrm>
            <a:custGeom>
              <a:avLst/>
              <a:gdLst/>
              <a:ahLst/>
              <a:cxnLst/>
              <a:rect l="l" t="t" r="r" b="b"/>
              <a:pathLst>
                <a:path w="5699489" h="578533">
                  <a:moveTo>
                    <a:pt x="0" y="0"/>
                  </a:moveTo>
                  <a:lnTo>
                    <a:pt x="5699489" y="0"/>
                  </a:lnTo>
                  <a:lnTo>
                    <a:pt x="5699489" y="578533"/>
                  </a:lnTo>
                  <a:lnTo>
                    <a:pt x="0" y="578533"/>
                  </a:lnTo>
                  <a:close/>
                </a:path>
              </a:pathLst>
            </a:custGeom>
            <a:solidFill>
              <a:srgbClr val="0D254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47625"/>
              <a:ext cx="5699489" cy="626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905" y="3601633"/>
            <a:ext cx="17616191" cy="352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DM Sans"/>
              </a:rPr>
              <a:t>The provided dataset represents the outcomes of a promotional campaign executed by a Sri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DM Sans"/>
              </a:rPr>
              <a:t>Lankan local bakery during the 2023 Christmas holiday season.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57374" y="1039003"/>
            <a:ext cx="10773251" cy="1712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FFFFFF"/>
                </a:solidFill>
                <a:latin typeface="DM Sans 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10436461">
            <a:off x="14152110" y="-4118246"/>
            <a:ext cx="6566182" cy="6566182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563404" y="9685338"/>
            <a:ext cx="351278" cy="38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Canva Sans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18288000" cy="2437964"/>
            <a:chOff x="0" y="0"/>
            <a:chExt cx="5059561" cy="1048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9561" cy="1048498"/>
            </a:xfrm>
            <a:custGeom>
              <a:avLst/>
              <a:gdLst/>
              <a:ahLst/>
              <a:cxnLst/>
              <a:rect l="l" t="t" r="r" b="b"/>
              <a:pathLst>
                <a:path w="5059561" h="1048498">
                  <a:moveTo>
                    <a:pt x="0" y="0"/>
                  </a:moveTo>
                  <a:lnTo>
                    <a:pt x="5059561" y="0"/>
                  </a:lnTo>
                  <a:lnTo>
                    <a:pt x="5059561" y="1048498"/>
                  </a:lnTo>
                  <a:lnTo>
                    <a:pt x="0" y="1048498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9561" cy="1086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080541" y="5545070"/>
            <a:ext cx="6482862" cy="4862147"/>
          </a:xfrm>
          <a:custGeom>
            <a:avLst/>
            <a:gdLst/>
            <a:ahLst/>
            <a:cxnLst/>
            <a:rect l="l" t="t" r="r" b="b"/>
            <a:pathLst>
              <a:path w="6482862" h="4862147">
                <a:moveTo>
                  <a:pt x="0" y="0"/>
                </a:moveTo>
                <a:lnTo>
                  <a:pt x="6482863" y="0"/>
                </a:lnTo>
                <a:lnTo>
                  <a:pt x="6482863" y="4862147"/>
                </a:lnTo>
                <a:lnTo>
                  <a:pt x="0" y="4862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819948" y="451850"/>
            <a:ext cx="6189345" cy="1442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2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Now Bold"/>
              </a:rPr>
              <a:t>OVERVIEW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7457" y="3217911"/>
            <a:ext cx="7670006" cy="922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87449" lvl="1" indent="-593725" algn="ctr">
              <a:lnSpc>
                <a:spcPts val="7589"/>
              </a:lnSpc>
              <a:buFont typeface="Arial"/>
              <a:buChar char="•"/>
            </a:pPr>
            <a:r>
              <a:rPr lang="en-US" sz="5499">
                <a:solidFill>
                  <a:srgbClr val="000000"/>
                </a:solidFill>
                <a:latin typeface="DM Sans"/>
              </a:rPr>
              <a:t>Weeks Comparison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7457" y="4920981"/>
            <a:ext cx="15899942" cy="922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87449" lvl="1" indent="-593725">
              <a:lnSpc>
                <a:spcPts val="7589"/>
              </a:lnSpc>
              <a:buFont typeface="Arial"/>
              <a:buChar char="•"/>
            </a:pPr>
            <a:r>
              <a:rPr lang="en-US" sz="5499">
                <a:solidFill>
                  <a:srgbClr val="000000"/>
                </a:solidFill>
                <a:latin typeface="DM Sans"/>
              </a:rPr>
              <a:t>Targeted promotions for Customer Groups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2400" y="6622947"/>
            <a:ext cx="12046543" cy="932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87449" lvl="1" indent="-593725" algn="ctr">
              <a:lnSpc>
                <a:spcPts val="7589"/>
              </a:lnSpc>
              <a:buFont typeface="Arial"/>
              <a:buChar char="•"/>
            </a:pPr>
            <a:r>
              <a:rPr lang="en-US" sz="5499" dirty="0">
                <a:solidFill>
                  <a:srgbClr val="000000"/>
                </a:solidFill>
                <a:latin typeface="DM Sans"/>
              </a:rPr>
              <a:t>Unbalanced Threshold Prices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561050" y="9685338"/>
            <a:ext cx="355986" cy="38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2465" y="620608"/>
            <a:ext cx="9743070" cy="129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Now Bold"/>
              </a:rPr>
              <a:t>ORDER ANALYSIS</a:t>
            </a:r>
          </a:p>
        </p:txBody>
      </p:sp>
      <p:sp>
        <p:nvSpPr>
          <p:cNvPr id="3" name="Freeform 3"/>
          <p:cNvSpPr/>
          <p:nvPr/>
        </p:nvSpPr>
        <p:spPr>
          <a:xfrm>
            <a:off x="-2622339" y="7919689"/>
            <a:ext cx="6452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>
            <a:off x="13367400" y="-2798190"/>
            <a:ext cx="6452848" cy="5596379"/>
          </a:xfrm>
          <a:custGeom>
            <a:avLst/>
            <a:gdLst/>
            <a:ahLst/>
            <a:cxnLst/>
            <a:rect l="l" t="t" r="r" b="b"/>
            <a:pathLst>
              <a:path w="6452848" h="5596379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2712465"/>
            <a:ext cx="13181773" cy="81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 algn="ctr">
              <a:lnSpc>
                <a:spcPts val="6623"/>
              </a:lnSpc>
              <a:buFont typeface="Arial"/>
              <a:buChar char="•"/>
            </a:pPr>
            <a:r>
              <a:rPr lang="en-US" sz="4800">
                <a:solidFill>
                  <a:srgbClr val="FFFBFB"/>
                </a:solidFill>
                <a:latin typeface="DM Sans"/>
              </a:rPr>
              <a:t>Encouraging Regular Customer to Premium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416343"/>
            <a:ext cx="17515177" cy="1652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6623"/>
              </a:lnSpc>
              <a:buFont typeface="Arial"/>
              <a:buChar char="•"/>
            </a:pPr>
            <a:r>
              <a:rPr lang="en-US" sz="4800">
                <a:solidFill>
                  <a:srgbClr val="FFFBFB"/>
                </a:solidFill>
                <a:latin typeface="DM Sans"/>
              </a:rPr>
              <a:t>Encouraging weekend customers to Aim for Higher Targets to Earn Better Offers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144821"/>
            <a:ext cx="16677748" cy="1652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6623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DM Sans"/>
              </a:rPr>
              <a:t>Leveraging Weekend Opportunities through Strategic Events to Attract Higher- Spending Customers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56617" y="9685338"/>
            <a:ext cx="364852" cy="38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Canva Sans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804299" y="804300"/>
            <a:ext cx="10287002" cy="8678404"/>
            <a:chOff x="0" y="0"/>
            <a:chExt cx="5059561" cy="2285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9561" cy="2285670"/>
            </a:xfrm>
            <a:custGeom>
              <a:avLst/>
              <a:gdLst/>
              <a:ahLst/>
              <a:cxnLst/>
              <a:rect l="l" t="t" r="r" b="b"/>
              <a:pathLst>
                <a:path w="5059561" h="2285670">
                  <a:moveTo>
                    <a:pt x="0" y="0"/>
                  </a:moveTo>
                  <a:lnTo>
                    <a:pt x="5059561" y="0"/>
                  </a:lnTo>
                  <a:lnTo>
                    <a:pt x="5059561" y="2285670"/>
                  </a:lnTo>
                  <a:lnTo>
                    <a:pt x="0" y="2285670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9561" cy="2323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5993373" y="-5458262"/>
            <a:ext cx="10196686" cy="10196686"/>
          </a:xfrm>
          <a:custGeom>
            <a:avLst/>
            <a:gdLst/>
            <a:ahLst/>
            <a:cxnLst/>
            <a:rect l="l" t="t" r="r" b="b"/>
            <a:pathLst>
              <a:path w="10196686" h="10196686">
                <a:moveTo>
                  <a:pt x="0" y="0"/>
                </a:moveTo>
                <a:lnTo>
                  <a:pt x="10196686" y="0"/>
                </a:lnTo>
                <a:lnTo>
                  <a:pt x="10196686" y="10196685"/>
                </a:lnTo>
                <a:lnTo>
                  <a:pt x="0" y="101966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697329" y="6667836"/>
            <a:ext cx="8414387" cy="8414387"/>
          </a:xfrm>
          <a:custGeom>
            <a:avLst/>
            <a:gdLst/>
            <a:ahLst/>
            <a:cxnLst/>
            <a:rect l="l" t="t" r="r" b="b"/>
            <a:pathLst>
              <a:path w="8414387" h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587264" y="4137859"/>
            <a:ext cx="9700736" cy="182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7"/>
              </a:lnSpc>
              <a:spcBef>
                <a:spcPct val="0"/>
              </a:spcBef>
            </a:pPr>
            <a:r>
              <a:rPr lang="en-US" sz="10599" dirty="0">
                <a:solidFill>
                  <a:srgbClr val="051D40"/>
                </a:solidFill>
                <a:latin typeface="Now Bold"/>
              </a:rPr>
              <a:t>Forecasting?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43091" y="4137842"/>
            <a:ext cx="6863953" cy="1820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6"/>
              </a:lnSpc>
              <a:spcBef>
                <a:spcPct val="0"/>
              </a:spcBef>
            </a:pPr>
            <a:r>
              <a:rPr lang="en-US" sz="10599">
                <a:solidFill>
                  <a:srgbClr val="FFFFFF"/>
                </a:solidFill>
                <a:latin typeface="Now Bold"/>
              </a:rPr>
              <a:t>Why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53086" y="9685338"/>
            <a:ext cx="371914" cy="38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4033" y="3556506"/>
            <a:ext cx="5211059" cy="4843665"/>
            <a:chOff x="0" y="0"/>
            <a:chExt cx="812800" cy="7554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55495"/>
            </a:xfrm>
            <a:custGeom>
              <a:avLst/>
              <a:gdLst/>
              <a:ahLst/>
              <a:cxnLst/>
              <a:rect l="l" t="t" r="r" b="b"/>
              <a:pathLst>
                <a:path w="812800" h="755495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28495"/>
                  </a:lnTo>
                  <a:cubicBezTo>
                    <a:pt x="812800" y="698636"/>
                    <a:pt x="755940" y="755495"/>
                    <a:pt x="685800" y="755495"/>
                  </a:cubicBezTo>
                  <a:lnTo>
                    <a:pt x="127000" y="755495"/>
                  </a:lnTo>
                  <a:cubicBezTo>
                    <a:pt x="93318" y="755495"/>
                    <a:pt x="61015" y="742115"/>
                    <a:pt x="37197" y="718298"/>
                  </a:cubicBezTo>
                  <a:cubicBezTo>
                    <a:pt x="13380" y="694481"/>
                    <a:pt x="0" y="662178"/>
                    <a:pt x="0" y="628495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51D40"/>
            </a:solidFill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79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312774" y="3556506"/>
            <a:ext cx="5420998" cy="4843665"/>
            <a:chOff x="0" y="0"/>
            <a:chExt cx="812800" cy="726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26237"/>
            </a:xfrm>
            <a:custGeom>
              <a:avLst/>
              <a:gdLst/>
              <a:ahLst/>
              <a:cxnLst/>
              <a:rect l="l" t="t" r="r" b="b"/>
              <a:pathLst>
                <a:path w="812800" h="726237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99237"/>
                  </a:lnTo>
                  <a:cubicBezTo>
                    <a:pt x="812800" y="632920"/>
                    <a:pt x="799420" y="665223"/>
                    <a:pt x="775603" y="689040"/>
                  </a:cubicBezTo>
                  <a:cubicBezTo>
                    <a:pt x="751785" y="712857"/>
                    <a:pt x="719482" y="726237"/>
                    <a:pt x="685800" y="726237"/>
                  </a:cubicBezTo>
                  <a:lnTo>
                    <a:pt x="127000" y="726237"/>
                  </a:lnTo>
                  <a:cubicBezTo>
                    <a:pt x="56860" y="726237"/>
                    <a:pt x="0" y="669377"/>
                    <a:pt x="0" y="599237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51D40"/>
            </a:solidFill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7643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971454" y="3556506"/>
            <a:ext cx="5483664" cy="4843665"/>
            <a:chOff x="0" y="0"/>
            <a:chExt cx="812800" cy="7179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717938"/>
            </a:xfrm>
            <a:custGeom>
              <a:avLst/>
              <a:gdLst/>
              <a:ahLst/>
              <a:cxnLst/>
              <a:rect l="l" t="t" r="r" b="b"/>
              <a:pathLst>
                <a:path w="812800" h="717938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90938"/>
                  </a:lnTo>
                  <a:cubicBezTo>
                    <a:pt x="812800" y="624621"/>
                    <a:pt x="799420" y="656924"/>
                    <a:pt x="775603" y="680741"/>
                  </a:cubicBezTo>
                  <a:cubicBezTo>
                    <a:pt x="751785" y="704558"/>
                    <a:pt x="719482" y="717938"/>
                    <a:pt x="685800" y="717938"/>
                  </a:cubicBezTo>
                  <a:lnTo>
                    <a:pt x="127000" y="717938"/>
                  </a:lnTo>
                  <a:cubicBezTo>
                    <a:pt x="56860" y="717938"/>
                    <a:pt x="0" y="661078"/>
                    <a:pt x="0" y="59093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51D40"/>
            </a:solidFill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7560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" y="0"/>
            <a:ext cx="18288000" cy="2437964"/>
            <a:chOff x="0" y="0"/>
            <a:chExt cx="5059561" cy="10484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59561" cy="1048498"/>
            </a:xfrm>
            <a:custGeom>
              <a:avLst/>
              <a:gdLst/>
              <a:ahLst/>
              <a:cxnLst/>
              <a:rect l="l" t="t" r="r" b="b"/>
              <a:pathLst>
                <a:path w="5059561" h="1048498">
                  <a:moveTo>
                    <a:pt x="0" y="0"/>
                  </a:moveTo>
                  <a:lnTo>
                    <a:pt x="5059561" y="0"/>
                  </a:lnTo>
                  <a:lnTo>
                    <a:pt x="5059561" y="1048498"/>
                  </a:lnTo>
                  <a:lnTo>
                    <a:pt x="0" y="1048498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059561" cy="1086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925335" y="568643"/>
            <a:ext cx="8437330" cy="129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Now Bold"/>
              </a:rPr>
              <a:t>FORECASTING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3488" y="3951457"/>
            <a:ext cx="4472149" cy="348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>
                <a:solidFill>
                  <a:srgbClr val="FFFFFF"/>
                </a:solidFill>
                <a:latin typeface="DM Sans Bold"/>
              </a:rPr>
              <a:t>Forecasting with Redemption Categories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43716" y="4389607"/>
            <a:ext cx="4759115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>
                <a:solidFill>
                  <a:srgbClr val="FFFFFF"/>
                </a:solidFill>
                <a:latin typeface="DM Sans Bold"/>
              </a:rPr>
              <a:t>Distance Rank Based Forecasting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19572" y="4389607"/>
            <a:ext cx="4615760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>
                <a:solidFill>
                  <a:srgbClr val="FFFFFF"/>
                </a:solidFill>
                <a:latin typeface="DM Sans Bold"/>
              </a:rPr>
              <a:t>Offer Threshold Adjustment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555087" y="9685338"/>
            <a:ext cx="367912" cy="7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"/>
              </a:rPr>
              <a:t>05</a:t>
            </a:r>
          </a:p>
          <a:p>
            <a:pPr algn="ctr">
              <a:lnSpc>
                <a:spcPts val="3136"/>
              </a:lnSpc>
            </a:pPr>
            <a:endParaRPr lang="en-US" sz="224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18288000" cy="2437964"/>
            <a:chOff x="0" y="0"/>
            <a:chExt cx="5059561" cy="1048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9561" cy="1048498"/>
            </a:xfrm>
            <a:custGeom>
              <a:avLst/>
              <a:gdLst/>
              <a:ahLst/>
              <a:cxnLst/>
              <a:rect l="l" t="t" r="r" b="b"/>
              <a:pathLst>
                <a:path w="5059561" h="1048498">
                  <a:moveTo>
                    <a:pt x="0" y="0"/>
                  </a:moveTo>
                  <a:lnTo>
                    <a:pt x="5059561" y="0"/>
                  </a:lnTo>
                  <a:lnTo>
                    <a:pt x="5059561" y="1048498"/>
                  </a:lnTo>
                  <a:lnTo>
                    <a:pt x="0" y="1048498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9561" cy="1086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01274" y="4339332"/>
            <a:ext cx="6953243" cy="6953243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3" y="0"/>
                </a:lnTo>
                <a:lnTo>
                  <a:pt x="6953243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163314" y="484687"/>
            <a:ext cx="7592616" cy="1442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29"/>
              </a:lnSpc>
              <a:spcBef>
                <a:spcPct val="0"/>
              </a:spcBef>
            </a:pPr>
            <a:r>
              <a:rPr lang="en-US" sz="8499" dirty="0">
                <a:solidFill>
                  <a:srgbClr val="FFFFFF"/>
                </a:solidFill>
                <a:latin typeface="Now Bold"/>
              </a:rPr>
              <a:t>CHALLENGES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4737" y="3482082"/>
            <a:ext cx="14143980" cy="857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79501" lvl="1" indent="-539750" algn="ctr">
              <a:lnSpc>
                <a:spcPts val="6900"/>
              </a:lnSpc>
              <a:buFont typeface="Arial"/>
              <a:buChar char="•"/>
            </a:pPr>
            <a:r>
              <a:rPr lang="en-US" sz="5000" dirty="0">
                <a:solidFill>
                  <a:srgbClr val="000000"/>
                </a:solidFill>
                <a:latin typeface="DM Sans"/>
              </a:rPr>
              <a:t>Ambiguous Customer Segment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0200" y="5177532"/>
            <a:ext cx="7495937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ctr">
              <a:lnSpc>
                <a:spcPts val="6900"/>
              </a:lnSpc>
              <a:buFont typeface="Arial"/>
              <a:buChar char="•"/>
            </a:pPr>
            <a:r>
              <a:rPr lang="en-US" sz="5000" dirty="0">
                <a:solidFill>
                  <a:srgbClr val="000000"/>
                </a:solidFill>
                <a:latin typeface="DM Sans"/>
              </a:rPr>
              <a:t>Lack of Data Records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5400" y="6872982"/>
            <a:ext cx="8419454" cy="846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79501" lvl="1" indent="-539750" algn="ctr">
              <a:lnSpc>
                <a:spcPts val="6900"/>
              </a:lnSpc>
              <a:buFont typeface="Arial"/>
              <a:buChar char="•"/>
            </a:pPr>
            <a:r>
              <a:rPr lang="en-US" sz="5000" dirty="0">
                <a:solidFill>
                  <a:srgbClr val="000000"/>
                </a:solidFill>
                <a:latin typeface="DM Sans"/>
              </a:rPr>
              <a:t>Lack of Historical 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547633" y="9685338"/>
            <a:ext cx="382820" cy="38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"/>
              </a:rPr>
              <a:t>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47120" y="1740876"/>
            <a:ext cx="4193760" cy="190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16"/>
              </a:lnSpc>
              <a:spcBef>
                <a:spcPct val="0"/>
              </a:spcBef>
            </a:pPr>
            <a:r>
              <a:rPr lang="en-US" sz="11171">
                <a:solidFill>
                  <a:srgbClr val="051D40"/>
                </a:solidFill>
                <a:latin typeface="DM Sans Bold"/>
              </a:rPr>
              <a:t>Q &amp; 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81733" y="3635285"/>
            <a:ext cx="4524533" cy="491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11"/>
              </a:lnSpc>
              <a:spcBef>
                <a:spcPct val="0"/>
              </a:spcBef>
            </a:pPr>
            <a:r>
              <a:rPr lang="en-US" sz="29066">
                <a:solidFill>
                  <a:srgbClr val="051D40"/>
                </a:solidFill>
                <a:latin typeface="DM Sans Bold"/>
              </a:rPr>
              <a:t>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78500" y="9685338"/>
            <a:ext cx="340137" cy="38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"/>
              </a:rPr>
              <a:t>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146</Words>
  <Application>Microsoft Office PowerPoint</Application>
  <PresentationFormat>Custom</PresentationFormat>
  <Paragraphs>51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Now Bold</vt:lpstr>
      <vt:lpstr>Be Vietnam Ultra-Bold</vt:lpstr>
      <vt:lpstr>DM Sans Bold Italics</vt:lpstr>
      <vt:lpstr>Arial</vt:lpstr>
      <vt:lpstr>DM Sans</vt:lpstr>
      <vt:lpstr>Canva Sans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Perera K.K.S. it21178368</cp:lastModifiedBy>
  <cp:revision>2</cp:revision>
  <dcterms:created xsi:type="dcterms:W3CDTF">2006-08-16T00:00:00Z</dcterms:created>
  <dcterms:modified xsi:type="dcterms:W3CDTF">2024-02-01T21:45:50Z</dcterms:modified>
  <dc:identifier>DAF7kv42-cg</dc:identifier>
</cp:coreProperties>
</file>