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4"/>
  </p:notesMasterIdLst>
  <p:sldIdLst>
    <p:sldId id="256" r:id="rId2"/>
    <p:sldId id="257" r:id="rId3"/>
    <p:sldId id="258" r:id="rId4"/>
    <p:sldId id="259" r:id="rId5"/>
    <p:sldId id="304" r:id="rId6"/>
    <p:sldId id="305" r:id="rId7"/>
    <p:sldId id="317" r:id="rId8"/>
    <p:sldId id="306" r:id="rId9"/>
    <p:sldId id="308" r:id="rId10"/>
    <p:sldId id="309" r:id="rId11"/>
    <p:sldId id="260" r:id="rId12"/>
    <p:sldId id="310" r:id="rId13"/>
    <p:sldId id="311" r:id="rId14"/>
    <p:sldId id="261" r:id="rId15"/>
    <p:sldId id="312" r:id="rId16"/>
    <p:sldId id="313" r:id="rId17"/>
    <p:sldId id="262" r:id="rId18"/>
    <p:sldId id="314" r:id="rId19"/>
    <p:sldId id="315" r:id="rId20"/>
    <p:sldId id="265" r:id="rId21"/>
    <p:sldId id="286" r:id="rId22"/>
    <p:sldId id="316" r:id="rId23"/>
  </p:sldIdLst>
  <p:sldSz cx="9144000" cy="5143500" type="screen16x9"/>
  <p:notesSz cx="6858000" cy="9144000"/>
  <p:embeddedFontLst>
    <p:embeddedFont>
      <p:font typeface="Amasis MT Pro Medium" panose="02040604050005020304" pitchFamily="18" charset="0"/>
      <p:regular r:id="rId25"/>
      <p:italic r:id="rId26"/>
    </p:embeddedFont>
    <p:embeddedFont>
      <p:font typeface="Bahnschrift SemiBold" panose="020B0502040204020203" pitchFamily="34" charset="0"/>
      <p:bold r:id="rId27"/>
    </p:embeddedFont>
    <p:embeddedFont>
      <p:font typeface="Barlow Semi Condensed" panose="00000506000000000000" pitchFamily="2" charset="0"/>
      <p:regular r:id="rId28"/>
      <p:bold r:id="rId29"/>
      <p:italic r:id="rId30"/>
      <p:boldItalic r:id="rId31"/>
    </p:embeddedFont>
    <p:embeddedFont>
      <p:font typeface="Barlow Semi Condensed Medium" panose="00000606000000000000" pitchFamily="2" charset="0"/>
      <p:regular r:id="rId32"/>
      <p:bold r:id="rId33"/>
      <p:italic r:id="rId34"/>
      <p:boldItalic r:id="rId35"/>
    </p:embeddedFont>
    <p:embeddedFont>
      <p:font typeface="Calibri" panose="020F0502020204030204" pitchFamily="34" charset="0"/>
      <p:regular r:id="rId36"/>
      <p:bold r:id="rId37"/>
      <p:italic r:id="rId38"/>
      <p:boldItalic r:id="rId39"/>
    </p:embeddedFont>
    <p:embeddedFont>
      <p:font typeface="Fjalla One" panose="02000506040000020004" pitchFamily="2" charset="0"/>
      <p:regular r:id="rId40"/>
    </p:embeddedFont>
    <p:embeddedFont>
      <p:font typeface="Nunito" pitchFamily="2" charset="0"/>
      <p:regular r:id="rId41"/>
      <p:bold r:id="rId42"/>
      <p:italic r:id="rId43"/>
      <p:boldItalic r:id="rId44"/>
    </p:embeddedFont>
    <p:embeddedFont>
      <p:font typeface="Roboto Condensed Light" panose="02000000000000000000" pitchFamily="2" charset="0"/>
      <p:regular r:id="rId45"/>
      <p: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58D89F-A0A1-43F4-A2B9-8C2779CBABC2}">
  <a:tblStyle styleId="{A058D89F-A0A1-43F4-A2B9-8C2779CBABC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079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0531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9881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6"/>
        <p:cNvGrpSpPr/>
        <p:nvPr/>
      </p:nvGrpSpPr>
      <p:grpSpPr>
        <a:xfrm>
          <a:off x="0" y="0"/>
          <a:ext cx="0" cy="0"/>
          <a:chOff x="0" y="0"/>
          <a:chExt cx="0" cy="0"/>
        </a:xfrm>
      </p:grpSpPr>
      <p:sp>
        <p:nvSpPr>
          <p:cNvPr id="4947" name="Google Shape;4947;g804e9800b4_0_1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8" name="Google Shape;4948;g804e9800b4_0_1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2640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0721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1393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 name="Shape 1226"/>
        <p:cNvGrpSpPr/>
        <p:nvPr/>
      </p:nvGrpSpPr>
      <p:grpSpPr>
        <a:xfrm>
          <a:off x="0" y="0"/>
          <a:ext cx="0" cy="0"/>
          <a:chOff x="0" y="0"/>
          <a:chExt cx="0" cy="0"/>
        </a:xfrm>
      </p:grpSpPr>
      <p:sp>
        <p:nvSpPr>
          <p:cNvPr id="1227" name="Google Shape;1227;p25"/>
          <p:cNvSpPr txBox="1">
            <a:spLocks noGrp="1"/>
          </p:cNvSpPr>
          <p:nvPr>
            <p:ph type="title"/>
          </p:nvPr>
        </p:nvSpPr>
        <p:spPr>
          <a:xfrm>
            <a:off x="896100" y="1984450"/>
            <a:ext cx="3457200" cy="12921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cxnSp>
        <p:nvCxnSpPr>
          <p:cNvPr id="1228" name="Google Shape;1228;p25"/>
          <p:cNvCxnSpPr/>
          <p:nvPr/>
        </p:nvCxnSpPr>
        <p:spPr>
          <a:xfrm>
            <a:off x="1645925" y="5231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6520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61" name="Google Shape;1261;p25"/>
          <p:cNvCxnSpPr/>
          <p:nvPr/>
        </p:nvCxnSpPr>
        <p:spPr>
          <a:xfrm>
            <a:off x="791400" y="42124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42204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1" name="Google Shape;1621;p32"/>
          <p:cNvSpPr txBox="1">
            <a:spLocks noGrp="1"/>
          </p:cNvSpPr>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2" name="Google Shape;1622;p32"/>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8" r:id="rId6"/>
    <p:sldLayoutId id="2147483659" r:id="rId7"/>
    <p:sldLayoutId id="2147483660" r:id="rId8"/>
    <p:sldLayoutId id="2147483661" r:id="rId9"/>
    <p:sldLayoutId id="2147483669" r:id="rId10"/>
    <p:sldLayoutId id="2147483671" r:id="rId11"/>
    <p:sldLayoutId id="2147483673" r:id="rId12"/>
    <p:sldLayoutId id="2147483674" r:id="rId13"/>
    <p:sldLayoutId id="2147483675" r:id="rId14"/>
    <p:sldLayoutId id="2147483676" r:id="rId15"/>
    <p:sldLayoutId id="2147483678"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www.rust-lang.org/" TargetMode="External"/><Relationship Id="rId2" Type="http://schemas.openxmlformats.org/officeDocument/2006/relationships/notesSlide" Target="../notesSlides/notesSlide15.xml"/><Relationship Id="rId1" Type="http://schemas.openxmlformats.org/officeDocument/2006/relationships/slideLayout" Target="../slideLayouts/slideLayout16.xml"/><Relationship Id="rId6" Type="http://schemas.openxmlformats.org/officeDocument/2006/relationships/hyperlink" Target="https://os.phil-opp.com/minimal-rust-kernel/" TargetMode="External"/><Relationship Id="rId5" Type="http://schemas.openxmlformats.org/officeDocument/2006/relationships/hyperlink" Target="https://doc.rust-lang.org/book/appendix-01-keywords.html" TargetMode="External"/><Relationship Id="rId4" Type="http://schemas.openxmlformats.org/officeDocument/2006/relationships/hyperlink" Target="https://doc.rust-lang.org/book/"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57883" y="779830"/>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4619355" y="236912"/>
            <a:ext cx="4098631" cy="26347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400" dirty="0">
                <a:latin typeface="Bahnschrift SemiBold" panose="020B0502040204020203" pitchFamily="34" charset="0"/>
                <a:cs typeface="AngsanaUPC" panose="020B0502040204020203" pitchFamily="18" charset="-34"/>
              </a:rPr>
              <a:t>RUST   LANGUAGE </a:t>
            </a:r>
            <a:endParaRPr sz="5400" dirty="0">
              <a:solidFill>
                <a:schemeClr val="dk2"/>
              </a:solidFill>
              <a:latin typeface="Bahnschrift SemiBold" panose="020B0502040204020203" pitchFamily="34" charset="0"/>
              <a:cs typeface="AngsanaUPC" panose="020B0502040204020203" pitchFamily="18" charset="-34"/>
            </a:endParaRPr>
          </a:p>
        </p:txBody>
      </p:sp>
      <p:sp>
        <p:nvSpPr>
          <p:cNvPr id="1885" name="Google Shape;1885;p35"/>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
        <p:nvSpPr>
          <p:cNvPr id="2" name="TextBox 1">
            <a:extLst>
              <a:ext uri="{FF2B5EF4-FFF2-40B4-BE49-F238E27FC236}">
                <a16:creationId xmlns:a16="http://schemas.microsoft.com/office/drawing/2014/main" id="{6A1A0232-D6FF-FB98-2D5A-4BFC914CEABA}"/>
              </a:ext>
            </a:extLst>
          </p:cNvPr>
          <p:cNvSpPr txBox="1"/>
          <p:nvPr/>
        </p:nvSpPr>
        <p:spPr>
          <a:xfrm>
            <a:off x="7671970" y="3960953"/>
            <a:ext cx="2876614" cy="1169551"/>
          </a:xfrm>
          <a:prstGeom prst="rect">
            <a:avLst/>
          </a:prstGeom>
          <a:noFill/>
        </p:spPr>
        <p:txBody>
          <a:bodyPr wrap="square" rtlCol="0">
            <a:spAutoFit/>
          </a:bodyPr>
          <a:lstStyle/>
          <a:p>
            <a:r>
              <a:rPr lang="en-US" b="1" dirty="0"/>
              <a:t>Group Members</a:t>
            </a:r>
          </a:p>
          <a:p>
            <a:r>
              <a:rPr lang="en-US" b="1" dirty="0"/>
              <a:t>    IT21169076</a:t>
            </a:r>
          </a:p>
          <a:p>
            <a:r>
              <a:rPr lang="en-US" b="1" dirty="0"/>
              <a:t>    IT21184994</a:t>
            </a:r>
          </a:p>
          <a:p>
            <a:r>
              <a:rPr lang="en-US" b="1" dirty="0"/>
              <a:t>    IT21164576</a:t>
            </a:r>
          </a:p>
          <a:p>
            <a:r>
              <a:rPr lang="en-US" b="1" dirty="0"/>
              <a:t>    IT21177750</a:t>
            </a:r>
          </a:p>
        </p:txBody>
      </p:sp>
      <p:sp>
        <p:nvSpPr>
          <p:cNvPr id="3" name="AutoShape 2" descr="Rust Logo">
            <a:extLst>
              <a:ext uri="{FF2B5EF4-FFF2-40B4-BE49-F238E27FC236}">
                <a16:creationId xmlns:a16="http://schemas.microsoft.com/office/drawing/2014/main" id="{09247828-E030-1F6B-18B5-506DCEE9F8ED}"/>
              </a:ext>
            </a:extLst>
          </p:cNvPr>
          <p:cNvSpPr>
            <a:spLocks noChangeAspect="1" noChangeArrowheads="1"/>
          </p:cNvSpPr>
          <p:nvPr/>
        </p:nvSpPr>
        <p:spPr bwMode="auto">
          <a:xfrm>
            <a:off x="4419599" y="2419349"/>
            <a:ext cx="1283803" cy="128380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Rust Logo">
            <a:extLst>
              <a:ext uri="{FF2B5EF4-FFF2-40B4-BE49-F238E27FC236}">
                <a16:creationId xmlns:a16="http://schemas.microsoft.com/office/drawing/2014/main" id="{4240CBDF-F978-D5A7-F4E7-D50F7274571A}"/>
              </a:ext>
            </a:extLst>
          </p:cNvPr>
          <p:cNvSpPr>
            <a:spLocks noChangeAspect="1" noChangeArrowheads="1"/>
          </p:cNvSpPr>
          <p:nvPr/>
        </p:nvSpPr>
        <p:spPr bwMode="auto">
          <a:xfrm>
            <a:off x="4561429" y="104071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Rust (programming language) - Wikipedia">
            <a:extLst>
              <a:ext uri="{FF2B5EF4-FFF2-40B4-BE49-F238E27FC236}">
                <a16:creationId xmlns:a16="http://schemas.microsoft.com/office/drawing/2014/main" id="{37F3F91D-6A16-9950-5C93-25AC6E56B4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0248" y="3055630"/>
            <a:ext cx="1145901" cy="10902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90"/>
                                        </p:tgtEl>
                                        <p:attrNameLst>
                                          <p:attrName>style.visibility</p:attrName>
                                        </p:attrNameLst>
                                      </p:cBhvr>
                                      <p:to>
                                        <p:strVal val="visible"/>
                                      </p:to>
                                    </p:set>
                                    <p:animEffect transition="in" filter="fade">
                                      <p:cBhvr>
                                        <p:cTn id="7" dur="1000"/>
                                        <p:tgtEl>
                                          <p:spTgt spid="1690"/>
                                        </p:tgtEl>
                                      </p:cBhvr>
                                    </p:animEffect>
                                    <p:anim calcmode="lin" valueType="num">
                                      <p:cBhvr>
                                        <p:cTn id="8" dur="1000" fill="hold"/>
                                        <p:tgtEl>
                                          <p:spTgt spid="1690"/>
                                        </p:tgtEl>
                                        <p:attrNameLst>
                                          <p:attrName>ppt_x</p:attrName>
                                        </p:attrNameLst>
                                      </p:cBhvr>
                                      <p:tavLst>
                                        <p:tav tm="0">
                                          <p:val>
                                            <p:strVal val="#ppt_x"/>
                                          </p:val>
                                        </p:tav>
                                        <p:tav tm="100000">
                                          <p:val>
                                            <p:strVal val="#ppt_x"/>
                                          </p:val>
                                        </p:tav>
                                      </p:tavLst>
                                    </p:anim>
                                    <p:anim calcmode="lin" valueType="num">
                                      <p:cBhvr>
                                        <p:cTn id="9" dur="1000" fill="hold"/>
                                        <p:tgtEl>
                                          <p:spTgt spid="16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DFD74-8515-F771-7FC5-2EA3E31B31ED}"/>
              </a:ext>
            </a:extLst>
          </p:cNvPr>
          <p:cNvSpPr>
            <a:spLocks noGrp="1"/>
          </p:cNvSpPr>
          <p:nvPr>
            <p:ph type="title"/>
          </p:nvPr>
        </p:nvSpPr>
        <p:spPr>
          <a:xfrm>
            <a:off x="0" y="1657348"/>
            <a:ext cx="3877515" cy="1292100"/>
          </a:xfrm>
        </p:spPr>
        <p:txBody>
          <a:bodyPr/>
          <a:lstStyle/>
          <a:p>
            <a:r>
              <a:rPr lang="en-US" dirty="0"/>
              <a:t>a minimal </a:t>
            </a:r>
            <a:br>
              <a:rPr lang="en-US" dirty="0"/>
            </a:br>
            <a:r>
              <a:rPr lang="en-US" dirty="0"/>
              <a:t>   rust kernal</a:t>
            </a:r>
          </a:p>
        </p:txBody>
      </p:sp>
      <p:sp>
        <p:nvSpPr>
          <p:cNvPr id="3" name="TextBox 2">
            <a:extLst>
              <a:ext uri="{FF2B5EF4-FFF2-40B4-BE49-F238E27FC236}">
                <a16:creationId xmlns:a16="http://schemas.microsoft.com/office/drawing/2014/main" id="{08265556-D5C9-0CD0-2B85-4E9914AE3BC4}"/>
              </a:ext>
            </a:extLst>
          </p:cNvPr>
          <p:cNvSpPr txBox="1"/>
          <p:nvPr/>
        </p:nvSpPr>
        <p:spPr>
          <a:xfrm>
            <a:off x="3977268" y="341971"/>
            <a:ext cx="3798849" cy="338554"/>
          </a:xfrm>
          <a:prstGeom prst="rect">
            <a:avLst/>
          </a:prstGeom>
          <a:noFill/>
        </p:spPr>
        <p:txBody>
          <a:bodyPr wrap="square" rtlCol="0">
            <a:spAutoFit/>
          </a:bodyPr>
          <a:lstStyle/>
          <a:p>
            <a:r>
              <a:rPr lang="en-US" sz="1600" b="1" dirty="0"/>
              <a:t>Installing Rust nightly</a:t>
            </a:r>
          </a:p>
        </p:txBody>
      </p:sp>
      <p:sp>
        <p:nvSpPr>
          <p:cNvPr id="4" name="TextBox 3">
            <a:extLst>
              <a:ext uri="{FF2B5EF4-FFF2-40B4-BE49-F238E27FC236}">
                <a16:creationId xmlns:a16="http://schemas.microsoft.com/office/drawing/2014/main" id="{734E59FB-3105-4EAB-186A-ACB18D64A620}"/>
              </a:ext>
            </a:extLst>
          </p:cNvPr>
          <p:cNvSpPr txBox="1"/>
          <p:nvPr/>
        </p:nvSpPr>
        <p:spPr>
          <a:xfrm>
            <a:off x="2059259" y="1152293"/>
            <a:ext cx="6742770"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stable, beta, and nightly release channels for Rust are available. Spend a moment reading The Rust Book to learn more about how these channels differ from one another. Installing a nightly version of Rust is necessary since we will need some experimental capabilities for developing an operating system that is only accessible on the nightly channel.</a:t>
            </a:r>
          </a:p>
          <a:p>
            <a:endParaRPr lang="en-US" sz="1600" dirty="0"/>
          </a:p>
          <a:p>
            <a:pPr marL="285750" indent="-285750">
              <a:buFont typeface="Arial" panose="020B0604020202020204" pitchFamily="34" charset="0"/>
              <a:buChar char="•"/>
            </a:pPr>
            <a:r>
              <a:rPr lang="en-US" sz="1600" dirty="0"/>
              <a:t>I suggest using Rust up to handle Rust installations. It makes it simple to upgrade them and lets you install the nightly beta and stable compilers side by side. Run Rust up override set nightly to use a nightly compiler for the current directory with rust up. Alternatively, you can place a file named </a:t>
            </a:r>
            <a:r>
              <a:rPr lang="en-US" sz="1600" dirty="0" err="1"/>
              <a:t>rusttoolchain</a:t>
            </a:r>
            <a:r>
              <a:rPr lang="en-US" sz="1600" dirty="0"/>
              <a:t> in the project's root directory with the content nightly</a:t>
            </a:r>
          </a:p>
        </p:txBody>
      </p:sp>
    </p:spTree>
    <p:extLst>
      <p:ext uri="{BB962C8B-B14F-4D97-AF65-F5344CB8AC3E}">
        <p14:creationId xmlns:p14="http://schemas.microsoft.com/office/powerpoint/2010/main" val="3456133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7" name="TextBox 6">
            <a:extLst>
              <a:ext uri="{FF2B5EF4-FFF2-40B4-BE49-F238E27FC236}">
                <a16:creationId xmlns:a16="http://schemas.microsoft.com/office/drawing/2014/main" id="{E35539A8-B2F3-5B76-1272-902120367E30}"/>
              </a:ext>
            </a:extLst>
          </p:cNvPr>
          <p:cNvSpPr txBox="1"/>
          <p:nvPr/>
        </p:nvSpPr>
        <p:spPr>
          <a:xfrm>
            <a:off x="2951356" y="178419"/>
            <a:ext cx="2869581" cy="523220"/>
          </a:xfrm>
          <a:prstGeom prst="rect">
            <a:avLst/>
          </a:prstGeom>
          <a:noFill/>
        </p:spPr>
        <p:txBody>
          <a:bodyPr wrap="square" rtlCol="0">
            <a:spAutoFit/>
          </a:bodyPr>
          <a:lstStyle/>
          <a:p>
            <a:r>
              <a:rPr lang="en-US" sz="2800" i="1" dirty="0">
                <a:solidFill>
                  <a:schemeClr val="accent3">
                    <a:lumMod val="25000"/>
                  </a:schemeClr>
                </a:solidFill>
                <a:latin typeface="Amasis MT Pro Medium" panose="020B0604020202020204" pitchFamily="18" charset="0"/>
              </a:rPr>
              <a:t>Vga text mode</a:t>
            </a:r>
          </a:p>
        </p:txBody>
      </p:sp>
      <p:sp>
        <p:nvSpPr>
          <p:cNvPr id="8" name="TextBox 7">
            <a:extLst>
              <a:ext uri="{FF2B5EF4-FFF2-40B4-BE49-F238E27FC236}">
                <a16:creationId xmlns:a16="http://schemas.microsoft.com/office/drawing/2014/main" id="{1036B7F9-775B-A9CB-AC31-5C407633A4B3}"/>
              </a:ext>
            </a:extLst>
          </p:cNvPr>
          <p:cNvSpPr txBox="1"/>
          <p:nvPr/>
        </p:nvSpPr>
        <p:spPr>
          <a:xfrm>
            <a:off x="918117" y="760747"/>
            <a:ext cx="7307766" cy="954107"/>
          </a:xfrm>
          <a:prstGeom prst="rect">
            <a:avLst/>
          </a:prstGeom>
          <a:noFill/>
        </p:spPr>
        <p:txBody>
          <a:bodyPr wrap="square" rtlCol="0">
            <a:spAutoFit/>
          </a:bodyPr>
          <a:lstStyle/>
          <a:p>
            <a:pPr marL="285750" indent="-285750">
              <a:buFont typeface="Arial" panose="020B0604020202020204" pitchFamily="34" charset="0"/>
              <a:buChar char="•"/>
            </a:pPr>
            <a:r>
              <a:rPr lang="en-US" sz="1800" b="1" dirty="0">
                <a:solidFill>
                  <a:srgbClr val="000000"/>
                </a:solidFill>
                <a:effectLst/>
                <a:latin typeface="Times New Roman" panose="02020603050405020304" pitchFamily="18" charset="0"/>
                <a:ea typeface="Times New Roman" panose="02020603050405020304" pitchFamily="18" charset="0"/>
              </a:rPr>
              <a:t>The VGA text mode is a simple way to print text to the screen. </a:t>
            </a:r>
          </a:p>
          <a:p>
            <a:r>
              <a:rPr lang="en-US" sz="1800" b="1" dirty="0">
                <a:solidFill>
                  <a:srgbClr val="000000"/>
                </a:solidFill>
                <a:effectLst/>
                <a:latin typeface="Times New Roman" panose="02020603050405020304" pitchFamily="18" charset="0"/>
                <a:ea typeface="Times New Roman" panose="02020603050405020304" pitchFamily="18" charset="0"/>
              </a:rPr>
              <a:t>   To print a character to the screen in VGA text mode, it must be written to the text buffer of the VGA hardware.</a:t>
            </a:r>
            <a:endParaRPr lang="en-US" sz="1800" b="1" dirty="0"/>
          </a:p>
        </p:txBody>
      </p:sp>
      <p:pic>
        <p:nvPicPr>
          <p:cNvPr id="10" name="Picture 9">
            <a:extLst>
              <a:ext uri="{FF2B5EF4-FFF2-40B4-BE49-F238E27FC236}">
                <a16:creationId xmlns:a16="http://schemas.microsoft.com/office/drawing/2014/main" id="{807B029E-DF9F-683A-9B21-58BD8093F523}"/>
              </a:ext>
            </a:extLst>
          </p:cNvPr>
          <p:cNvPicPr>
            <a:picLocks noChangeAspect="1"/>
          </p:cNvPicPr>
          <p:nvPr/>
        </p:nvPicPr>
        <p:blipFill>
          <a:blip r:embed="rId3"/>
          <a:stretch>
            <a:fillRect/>
          </a:stretch>
        </p:blipFill>
        <p:spPr>
          <a:xfrm>
            <a:off x="5568174" y="1598783"/>
            <a:ext cx="3274974" cy="1945933"/>
          </a:xfrm>
          <a:prstGeom prst="rect">
            <a:avLst/>
          </a:prstGeom>
        </p:spPr>
      </p:pic>
      <p:sp>
        <p:nvSpPr>
          <p:cNvPr id="11" name="TextBox 10">
            <a:extLst>
              <a:ext uri="{FF2B5EF4-FFF2-40B4-BE49-F238E27FC236}">
                <a16:creationId xmlns:a16="http://schemas.microsoft.com/office/drawing/2014/main" id="{77300FB8-F827-F783-29A3-7FD67E626C99}"/>
              </a:ext>
            </a:extLst>
          </p:cNvPr>
          <p:cNvSpPr txBox="1"/>
          <p:nvPr/>
        </p:nvSpPr>
        <p:spPr>
          <a:xfrm>
            <a:off x="996175" y="2074429"/>
            <a:ext cx="4471639" cy="2308324"/>
          </a:xfrm>
          <a:prstGeom prst="rect">
            <a:avLst/>
          </a:prstGeom>
          <a:noFill/>
        </p:spPr>
        <p:txBody>
          <a:bodyPr wrap="square" rtlCol="0">
            <a:spAutoFit/>
          </a:bodyPr>
          <a:lstStyle/>
          <a:p>
            <a:pPr marL="285750" indent="-285750">
              <a:buFont typeface="Arial" panose="020B0604020202020204" pitchFamily="34" charset="0"/>
              <a:buChar char="•"/>
            </a:pPr>
            <a:r>
              <a:rPr lang="en-US" sz="1800" b="1" dirty="0">
                <a:solidFill>
                  <a:srgbClr val="000000"/>
                </a:solidFill>
                <a:effectLst/>
                <a:latin typeface="Times New Roman" panose="02020603050405020304" pitchFamily="18" charset="0"/>
                <a:ea typeface="Times New Roman" panose="02020603050405020304" pitchFamily="18" charset="0"/>
              </a:rPr>
              <a:t>The VGA text buffer is accessible via </a:t>
            </a:r>
            <a:r>
              <a:rPr lang="en-US" sz="1800" b="1" dirty="0">
                <a:solidFill>
                  <a:schemeClr val="tx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memory-mapped I/O </a:t>
            </a:r>
            <a:r>
              <a:rPr lang="en-US" sz="1800" b="1" dirty="0">
                <a:solidFill>
                  <a:srgbClr val="000000"/>
                </a:solidFill>
                <a:effectLst/>
                <a:latin typeface="Times New Roman" panose="02020603050405020304" pitchFamily="18" charset="0"/>
                <a:ea typeface="Times New Roman" panose="02020603050405020304" pitchFamily="18" charset="0"/>
              </a:rPr>
              <a:t>to the address 0xb8000. That reads and writes to that address but doesn’t access the RAM but directly accesses the text buffer, so we can read and write through normal memory operations to that address.</a:t>
            </a:r>
            <a:endParaRPr lang="en-US" sz="18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7" name="TextBox 6">
            <a:extLst>
              <a:ext uri="{FF2B5EF4-FFF2-40B4-BE49-F238E27FC236}">
                <a16:creationId xmlns:a16="http://schemas.microsoft.com/office/drawing/2014/main" id="{E35539A8-B2F3-5B76-1272-902120367E30}"/>
              </a:ext>
            </a:extLst>
          </p:cNvPr>
          <p:cNvSpPr txBox="1"/>
          <p:nvPr/>
        </p:nvSpPr>
        <p:spPr>
          <a:xfrm>
            <a:off x="2884448" y="139562"/>
            <a:ext cx="2869581" cy="646331"/>
          </a:xfrm>
          <a:prstGeom prst="rect">
            <a:avLst/>
          </a:prstGeom>
          <a:noFill/>
        </p:spPr>
        <p:txBody>
          <a:bodyPr wrap="square" rtlCol="0">
            <a:spAutoFit/>
          </a:bodyPr>
          <a:lstStyle/>
          <a:p>
            <a:r>
              <a:rPr lang="en-US" sz="2800" i="1" dirty="0">
                <a:latin typeface="Amasis MT Pro Medium" panose="020B0604020202020204" pitchFamily="18" charset="0"/>
              </a:rPr>
              <a:t>     </a:t>
            </a:r>
            <a:r>
              <a:rPr lang="en-US" sz="3600" i="1" dirty="0">
                <a:solidFill>
                  <a:schemeClr val="accent3">
                    <a:lumMod val="25000"/>
                  </a:schemeClr>
                </a:solidFill>
                <a:latin typeface="Amasis MT Pro Medium" panose="020B0604020202020204" pitchFamily="18" charset="0"/>
              </a:rPr>
              <a:t>testing</a:t>
            </a:r>
          </a:p>
        </p:txBody>
      </p:sp>
      <p:sp>
        <p:nvSpPr>
          <p:cNvPr id="8" name="TextBox 7">
            <a:extLst>
              <a:ext uri="{FF2B5EF4-FFF2-40B4-BE49-F238E27FC236}">
                <a16:creationId xmlns:a16="http://schemas.microsoft.com/office/drawing/2014/main" id="{1036B7F9-775B-A9CB-AC31-5C407633A4B3}"/>
              </a:ext>
            </a:extLst>
          </p:cNvPr>
          <p:cNvSpPr txBox="1"/>
          <p:nvPr/>
        </p:nvSpPr>
        <p:spPr>
          <a:xfrm>
            <a:off x="918117" y="930182"/>
            <a:ext cx="7307766" cy="1200329"/>
          </a:xfrm>
          <a:prstGeom prst="rect">
            <a:avLst/>
          </a:prstGeom>
          <a:noFill/>
        </p:spPr>
        <p:txBody>
          <a:bodyPr wrap="square" rtlCol="0">
            <a:spAutoFit/>
          </a:bodyPr>
          <a:lstStyle/>
          <a:p>
            <a:pPr marL="285750" indent="-285750">
              <a:buFont typeface="Arial" panose="020B0604020202020204" pitchFamily="34" charset="0"/>
              <a:buChar char="•"/>
            </a:pPr>
            <a:r>
              <a:rPr lang="en-US" sz="1800" b="1" dirty="0">
                <a:solidFill>
                  <a:srgbClr val="000000"/>
                </a:solidFill>
                <a:effectLst/>
                <a:latin typeface="Times New Roman" panose="02020603050405020304" pitchFamily="18" charset="0"/>
                <a:ea typeface="Times New Roman" panose="02020603050405020304" pitchFamily="18" charset="0"/>
              </a:rPr>
              <a:t>Tests are Rust functions that verify that the non-tested code is functioning in the expected manner. The bodies of test functions typically perform some setup, run the code we want to test, and assert whether the result is exactly what we expected.</a:t>
            </a:r>
            <a:endParaRPr lang="en-US" sz="1800" b="1" dirty="0"/>
          </a:p>
        </p:txBody>
      </p:sp>
      <p:sp>
        <p:nvSpPr>
          <p:cNvPr id="11" name="TextBox 10">
            <a:extLst>
              <a:ext uri="{FF2B5EF4-FFF2-40B4-BE49-F238E27FC236}">
                <a16:creationId xmlns:a16="http://schemas.microsoft.com/office/drawing/2014/main" id="{77300FB8-F827-F783-29A3-7FD67E626C99}"/>
              </a:ext>
            </a:extLst>
          </p:cNvPr>
          <p:cNvSpPr txBox="1"/>
          <p:nvPr/>
        </p:nvSpPr>
        <p:spPr>
          <a:xfrm>
            <a:off x="918117" y="3098826"/>
            <a:ext cx="4471639" cy="923330"/>
          </a:xfrm>
          <a:prstGeom prst="rect">
            <a:avLst/>
          </a:prstGeom>
          <a:noFill/>
        </p:spPr>
        <p:txBody>
          <a:bodyPr wrap="square" rtlCol="0">
            <a:spAutoFit/>
          </a:bodyPr>
          <a:lstStyle/>
          <a:p>
            <a:pPr marL="285750" indent="-285750">
              <a:buFont typeface="Arial" panose="020B0604020202020204" pitchFamily="34" charset="0"/>
              <a:buChar char="•"/>
            </a:pPr>
            <a:r>
              <a:rPr lang="en-US" sz="1800" b="1" dirty="0">
                <a:solidFill>
                  <a:srgbClr val="000000"/>
                </a:solidFill>
                <a:effectLst/>
                <a:latin typeface="Times New Roman" panose="02020603050405020304" pitchFamily="18" charset="0"/>
                <a:ea typeface="Times New Roman" panose="02020603050405020304" pitchFamily="18" charset="0"/>
              </a:rPr>
              <a:t>The simplest way to do tests in Rust is by using the test configuration and test macro. A simple test is mentioned below.</a:t>
            </a:r>
            <a:endParaRPr lang="en-US" sz="1800" b="1" dirty="0"/>
          </a:p>
        </p:txBody>
      </p:sp>
      <p:pic>
        <p:nvPicPr>
          <p:cNvPr id="2" name="Picture 1" descr="Text&#10;&#10;Description automatically generated">
            <a:extLst>
              <a:ext uri="{FF2B5EF4-FFF2-40B4-BE49-F238E27FC236}">
                <a16:creationId xmlns:a16="http://schemas.microsoft.com/office/drawing/2014/main" id="{69B27BDA-F435-F637-15C1-749858F1519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2765" y="2189844"/>
            <a:ext cx="3479723" cy="2741295"/>
          </a:xfrm>
          <a:prstGeom prst="rect">
            <a:avLst/>
          </a:prstGeom>
          <a:noFill/>
          <a:ln>
            <a:noFill/>
          </a:ln>
        </p:spPr>
      </p:pic>
    </p:spTree>
    <p:extLst>
      <p:ext uri="{BB962C8B-B14F-4D97-AF65-F5344CB8AC3E}">
        <p14:creationId xmlns:p14="http://schemas.microsoft.com/office/powerpoint/2010/main" val="2908083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7" name="TextBox 6">
            <a:extLst>
              <a:ext uri="{FF2B5EF4-FFF2-40B4-BE49-F238E27FC236}">
                <a16:creationId xmlns:a16="http://schemas.microsoft.com/office/drawing/2014/main" id="{E35539A8-B2F3-5B76-1272-902120367E30}"/>
              </a:ext>
            </a:extLst>
          </p:cNvPr>
          <p:cNvSpPr txBox="1"/>
          <p:nvPr/>
        </p:nvSpPr>
        <p:spPr>
          <a:xfrm>
            <a:off x="2884448" y="139562"/>
            <a:ext cx="2869581" cy="523220"/>
          </a:xfrm>
          <a:prstGeom prst="rect">
            <a:avLst/>
          </a:prstGeom>
          <a:noFill/>
        </p:spPr>
        <p:txBody>
          <a:bodyPr wrap="square" rtlCol="0">
            <a:spAutoFit/>
          </a:bodyPr>
          <a:lstStyle/>
          <a:p>
            <a:r>
              <a:rPr lang="en-US" sz="2800" i="1" dirty="0">
                <a:latin typeface="Amasis MT Pro Medium" panose="020B0604020202020204" pitchFamily="18" charset="0"/>
              </a:rPr>
              <a:t> </a:t>
            </a:r>
            <a:r>
              <a:rPr lang="en-US" sz="2800" i="1" dirty="0">
                <a:solidFill>
                  <a:schemeClr val="accent3">
                    <a:lumMod val="25000"/>
                  </a:schemeClr>
                </a:solidFill>
                <a:latin typeface="Amasis MT Pro Medium" panose="020B0604020202020204" pitchFamily="18" charset="0"/>
              </a:rPr>
              <a:t>cpu exceotions</a:t>
            </a:r>
            <a:endParaRPr lang="en-US" sz="3600" i="1" dirty="0">
              <a:solidFill>
                <a:schemeClr val="accent3">
                  <a:lumMod val="25000"/>
                </a:schemeClr>
              </a:solidFill>
              <a:latin typeface="Amasis MT Pro Medium" panose="020B0604020202020204" pitchFamily="18" charset="0"/>
            </a:endParaRPr>
          </a:p>
        </p:txBody>
      </p:sp>
      <p:sp>
        <p:nvSpPr>
          <p:cNvPr id="8" name="TextBox 7">
            <a:extLst>
              <a:ext uri="{FF2B5EF4-FFF2-40B4-BE49-F238E27FC236}">
                <a16:creationId xmlns:a16="http://schemas.microsoft.com/office/drawing/2014/main" id="{1036B7F9-775B-A9CB-AC31-5C407633A4B3}"/>
              </a:ext>
            </a:extLst>
          </p:cNvPr>
          <p:cNvSpPr txBox="1"/>
          <p:nvPr/>
        </p:nvSpPr>
        <p:spPr>
          <a:xfrm>
            <a:off x="918117" y="937616"/>
            <a:ext cx="7307766" cy="1323439"/>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rgbClr val="000000"/>
                </a:solidFill>
                <a:effectLst/>
                <a:latin typeface="Times New Roman" panose="02020603050405020304" pitchFamily="18" charset="0"/>
                <a:ea typeface="Times New Roman" panose="02020603050405020304" pitchFamily="18" charset="0"/>
              </a:rPr>
              <a:t>CPU exceptions occur in various situations like when accessing an invalid memory address or when dividing by 0. To react to those exceptions, we must set up an interrupt descriptor table that provides handler functions. In the end, the kernel of our CPU will be able to catch breakpoint exceptions and resume normal execution after</a:t>
            </a:r>
            <a:endParaRPr lang="en-US" sz="1600" b="1" dirty="0"/>
          </a:p>
        </p:txBody>
      </p:sp>
      <p:sp>
        <p:nvSpPr>
          <p:cNvPr id="11" name="TextBox 10">
            <a:extLst>
              <a:ext uri="{FF2B5EF4-FFF2-40B4-BE49-F238E27FC236}">
                <a16:creationId xmlns:a16="http://schemas.microsoft.com/office/drawing/2014/main" id="{77300FB8-F827-F783-29A3-7FD67E626C99}"/>
              </a:ext>
            </a:extLst>
          </p:cNvPr>
          <p:cNvSpPr txBox="1"/>
          <p:nvPr/>
        </p:nvSpPr>
        <p:spPr>
          <a:xfrm>
            <a:off x="918117" y="2752566"/>
            <a:ext cx="4471639" cy="2021451"/>
          </a:xfrm>
          <a:prstGeom prst="rect">
            <a:avLst/>
          </a:prstGeom>
          <a:noFill/>
        </p:spPr>
        <p:txBody>
          <a:bodyPr wrap="square" rtlCol="0">
            <a:spAutoFit/>
          </a:bodyPr>
          <a:lstStyle/>
          <a:p>
            <a:pPr marL="0" marR="0" algn="just">
              <a:lnSpc>
                <a:spcPct val="107000"/>
              </a:lnSpc>
              <a:spcBef>
                <a:spcPts val="0"/>
              </a:spcBef>
              <a:spcAft>
                <a:spcPts val="800"/>
              </a:spcAft>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 are 20 different CPU exception types. The most important ones are:</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a:lnSpc>
                <a:spcPct val="107000"/>
              </a:lnSpc>
              <a:spcBef>
                <a:spcPts val="0"/>
              </a:spcBef>
              <a:spcAft>
                <a:spcPts val="0"/>
              </a:spcAft>
              <a:buFont typeface="Wingdings" panose="05000000000000000000" pitchFamily="2" charset="2"/>
              <a:buChar char="q"/>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Page fault: occurs on illegal memory accesses.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a:lnSpc>
                <a:spcPct val="107000"/>
              </a:lnSpc>
              <a:spcBef>
                <a:spcPts val="0"/>
              </a:spcBef>
              <a:spcAft>
                <a:spcPts val="0"/>
              </a:spcAft>
              <a:buFont typeface="Wingdings" panose="05000000000000000000" pitchFamily="2" charset="2"/>
              <a:buChar char="q"/>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Invalid opcode: occurs when the current instruction is invalid.</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a:lnSpc>
                <a:spcPct val="107000"/>
              </a:lnSpc>
              <a:spcBef>
                <a:spcPts val="0"/>
              </a:spcBef>
              <a:spcAft>
                <a:spcPts val="800"/>
              </a:spcAft>
              <a:buFont typeface="Wingdings" panose="05000000000000000000" pitchFamily="2" charset="2"/>
              <a:buChar char="q"/>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General protection fault: occurs on various kinds of access violations..</a:t>
            </a:r>
            <a:endParaRPr lang="en-US" sz="1600" b="1" dirty="0">
              <a:latin typeface="Times New Roman" panose="02020603050405020304" pitchFamily="18" charset="0"/>
              <a:cs typeface="Times New Roman" panose="02020603050405020304" pitchFamily="18" charset="0"/>
            </a:endParaRPr>
          </a:p>
        </p:txBody>
      </p:sp>
      <p:pic>
        <p:nvPicPr>
          <p:cNvPr id="2" name="Picture 1" descr="Text&#10;&#10;Description automatically generated">
            <a:extLst>
              <a:ext uri="{FF2B5EF4-FFF2-40B4-BE49-F238E27FC236}">
                <a16:creationId xmlns:a16="http://schemas.microsoft.com/office/drawing/2014/main" id="{69B27BDA-F435-F637-15C1-749858F1519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2765" y="2189844"/>
            <a:ext cx="3479723" cy="2741295"/>
          </a:xfrm>
          <a:prstGeom prst="rect">
            <a:avLst/>
          </a:prstGeom>
          <a:noFill/>
          <a:ln>
            <a:noFill/>
          </a:ln>
        </p:spPr>
      </p:pic>
    </p:spTree>
    <p:extLst>
      <p:ext uri="{BB962C8B-B14F-4D97-AF65-F5344CB8AC3E}">
        <p14:creationId xmlns:p14="http://schemas.microsoft.com/office/powerpoint/2010/main" val="2493925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04203" y="17191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3">
                    <a:lumMod val="25000"/>
                  </a:schemeClr>
                </a:solidFill>
              </a:rPr>
              <a:t>introduction to paging</a:t>
            </a:r>
            <a:endParaRPr dirty="0">
              <a:solidFill>
                <a:schemeClr val="accent3">
                  <a:lumMod val="25000"/>
                </a:schemeClr>
              </a:solidFill>
            </a:endParaRPr>
          </a:p>
        </p:txBody>
      </p:sp>
      <p:sp>
        <p:nvSpPr>
          <p:cNvPr id="2200" name="Google Shape;2200;p40"/>
          <p:cNvSpPr txBox="1">
            <a:spLocks noGrp="1"/>
          </p:cNvSpPr>
          <p:nvPr>
            <p:ph type="subTitle" idx="5"/>
          </p:nvPr>
        </p:nvSpPr>
        <p:spPr>
          <a:xfrm>
            <a:off x="555825" y="766218"/>
            <a:ext cx="8347543" cy="1805532"/>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Wingdings" panose="05000000000000000000" pitchFamily="2" charset="2"/>
              <a:buChar char="Ø"/>
            </a:pPr>
            <a:r>
              <a:rPr lang="en-US" b="1" dirty="0">
                <a:solidFill>
                  <a:srgbClr val="000000"/>
                </a:solidFill>
                <a:effectLst/>
                <a:latin typeface="Times New Roman" panose="02020603050405020304" pitchFamily="18" charset="0"/>
                <a:ea typeface="Times New Roman" panose="02020603050405020304" pitchFamily="18" charset="0"/>
              </a:rPr>
              <a:t>introduces paging, a widely used method of managing memory that we will also implement in our operating system.</a:t>
            </a:r>
          </a:p>
          <a:p>
            <a:pPr algn="just"/>
            <a:endPar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It defines virtual memory, shows how segmentation works, explains why memory isolation is necessary and describes how paging addresses memory fragmentation issues.</a:t>
            </a:r>
            <a:endParaRPr lang="en-US" b="1" dirty="0">
              <a:solidFill>
                <a:schemeClr val="tx1">
                  <a:lumMod val="5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b="1" dirty="0">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Additionally, it investigates the x86 64 architecture's multilevel page table arrangement.</a:t>
            </a:r>
          </a:p>
          <a:p>
            <a:pPr algn="just"/>
            <a:r>
              <a:rPr lang="en-US" b="1" dirty="0">
                <a:solidFill>
                  <a:schemeClr val="tx1">
                    <a:lumMod val="50000"/>
                  </a:schemeClr>
                </a:solidFill>
                <a:cs typeface="Times New Roman" panose="02020603050405020304" pitchFamily="18" charset="0"/>
              </a:rPr>
              <a:t>                     </a:t>
            </a:r>
          </a:p>
          <a:p>
            <a:pPr algn="just"/>
            <a:r>
              <a:rPr lang="en-US" sz="1800" b="1" dirty="0">
                <a:solidFill>
                  <a:schemeClr val="tx1">
                    <a:lumMod val="50000"/>
                  </a:schemeClr>
                </a:solidFill>
                <a:latin typeface="Times New Roman" panose="02020603050405020304" pitchFamily="18" charset="0"/>
                <a:cs typeface="Times New Roman" panose="02020603050405020304" pitchFamily="18" charset="0"/>
              </a:rPr>
              <a:t>                    </a:t>
            </a:r>
          </a:p>
        </p:txBody>
      </p:sp>
      <p:pic>
        <p:nvPicPr>
          <p:cNvPr id="13" name="Picture 12" descr="Diagram&#10;&#10;Description automatically generated">
            <a:extLst>
              <a:ext uri="{FF2B5EF4-FFF2-40B4-BE49-F238E27FC236}">
                <a16:creationId xmlns:a16="http://schemas.microsoft.com/office/drawing/2014/main" id="{01676DF3-5CA3-0E42-C861-7F6E4F0D1DC0}"/>
              </a:ext>
            </a:extLst>
          </p:cNvPr>
          <p:cNvPicPr>
            <a:picLocks noChangeAspect="1"/>
          </p:cNvPicPr>
          <p:nvPr/>
        </p:nvPicPr>
        <p:blipFill>
          <a:blip r:embed="rId3">
            <a:duotone>
              <a:prstClr val="black"/>
              <a:schemeClr val="accent6">
                <a:tint val="45000"/>
                <a:satMod val="400000"/>
              </a:schemeClr>
            </a:duotone>
          </a:blip>
          <a:stretch>
            <a:fillRect/>
          </a:stretch>
        </p:blipFill>
        <p:spPr>
          <a:xfrm>
            <a:off x="4728411" y="2778633"/>
            <a:ext cx="3926477" cy="2192949"/>
          </a:xfrm>
          <a:prstGeom prst="rect">
            <a:avLst/>
          </a:prstGeom>
          <a:pattFill prst="pct5">
            <a:fgClr>
              <a:schemeClr val="lt1"/>
            </a:fgClr>
            <a:bgClr>
              <a:schemeClr val="bg1"/>
            </a:bgClr>
          </a:pattFill>
        </p:spPr>
      </p:pic>
      <p:sp>
        <p:nvSpPr>
          <p:cNvPr id="4" name="TextBox 3">
            <a:extLst>
              <a:ext uri="{FF2B5EF4-FFF2-40B4-BE49-F238E27FC236}">
                <a16:creationId xmlns:a16="http://schemas.microsoft.com/office/drawing/2014/main" id="{7FD44567-4B61-6FD6-10DE-88C281FF13AE}"/>
              </a:ext>
            </a:extLst>
          </p:cNvPr>
          <p:cNvSpPr txBox="1"/>
          <p:nvPr/>
        </p:nvSpPr>
        <p:spPr>
          <a:xfrm>
            <a:off x="1395662" y="3166050"/>
            <a:ext cx="3019927" cy="923330"/>
          </a:xfrm>
          <a:prstGeom prst="rect">
            <a:avLst/>
          </a:prstGeom>
          <a:noFill/>
        </p:spPr>
        <p:txBody>
          <a:bodyPr wrap="square" rtlCol="0">
            <a:spAutoFit/>
          </a:bodyPr>
          <a:lstStyle/>
          <a:p>
            <a:pPr marL="285750" indent="-285750">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What is paging?</a:t>
            </a:r>
          </a:p>
          <a:p>
            <a:endParaRPr lang="en-US" sz="18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What is a page table?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04203" y="17191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3">
                    <a:lumMod val="25000"/>
                  </a:schemeClr>
                </a:solidFill>
              </a:rPr>
              <a:t>Paging implementation</a:t>
            </a:r>
            <a:endParaRPr dirty="0">
              <a:solidFill>
                <a:schemeClr val="accent3">
                  <a:lumMod val="25000"/>
                </a:schemeClr>
              </a:solidFill>
            </a:endParaRPr>
          </a:p>
        </p:txBody>
      </p:sp>
      <p:sp>
        <p:nvSpPr>
          <p:cNvPr id="2200" name="Google Shape;2200;p40"/>
          <p:cNvSpPr txBox="1">
            <a:spLocks noGrp="1"/>
          </p:cNvSpPr>
          <p:nvPr>
            <p:ph type="subTitle" idx="5"/>
          </p:nvPr>
        </p:nvSpPr>
        <p:spPr>
          <a:xfrm>
            <a:off x="584514" y="933847"/>
            <a:ext cx="3908639" cy="184905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US" b="1" dirty="0">
                <a:solidFill>
                  <a:srgbClr val="000000"/>
                </a:solidFill>
                <a:effectLst/>
                <a:latin typeface="Times New Roman" panose="02020603050405020304" pitchFamily="18" charset="0"/>
                <a:ea typeface="Calibri" panose="020F0502020204030204" pitchFamily="34" charset="0"/>
              </a:rPr>
              <a:t>page implementation is how to make our kernel support paging. It initially examines various methods for making the physical page table frames available to the kernel and considers each one's benefits and shortcomings.</a:t>
            </a:r>
            <a:endParaRPr b="1" dirty="0">
              <a:latin typeface="Barlow Semi Condensed"/>
              <a:ea typeface="Barlow Semi Condensed"/>
              <a:cs typeface="Barlow Semi Condensed"/>
              <a:sym typeface="Barlow Semi Condensed"/>
            </a:endParaRPr>
          </a:p>
        </p:txBody>
      </p:sp>
      <p:sp>
        <p:nvSpPr>
          <p:cNvPr id="7" name="Subtitle 6">
            <a:extLst>
              <a:ext uri="{FF2B5EF4-FFF2-40B4-BE49-F238E27FC236}">
                <a16:creationId xmlns:a16="http://schemas.microsoft.com/office/drawing/2014/main" id="{E99EB42D-37C4-4514-E619-3A3A6ECB2974}"/>
              </a:ext>
            </a:extLst>
          </p:cNvPr>
          <p:cNvSpPr>
            <a:spLocks noGrp="1"/>
          </p:cNvSpPr>
          <p:nvPr>
            <p:ph type="subTitle" idx="1"/>
          </p:nvPr>
        </p:nvSpPr>
        <p:spPr>
          <a:xfrm>
            <a:off x="1293147" y="3997355"/>
            <a:ext cx="6400011" cy="2635880"/>
          </a:xfrm>
        </p:spPr>
        <p:txBody>
          <a:bodyPr/>
          <a:lstStyle/>
          <a:p>
            <a:pPr marL="285750" indent="-285750">
              <a:buFont typeface="Arial" panose="020B0604020202020204" pitchFamily="34" charset="0"/>
              <a:buChar char="•"/>
            </a:pPr>
            <a:r>
              <a:rPr lang="en-US" sz="1600" b="1" dirty="0">
                <a:solidFill>
                  <a:srgbClr val="000000"/>
                </a:solidFill>
                <a:effectLst/>
                <a:latin typeface="Times New Roman" panose="02020603050405020304" pitchFamily="18" charset="0"/>
                <a:ea typeface="Calibri" panose="020F0502020204030204" pitchFamily="34" charset="0"/>
              </a:rPr>
              <a:t>The implementation of the unsafe trait is the only way it works. When a method in a trait contains an invariant that the compiler is unable to check, the trait is considered unsafe</a:t>
            </a:r>
            <a:r>
              <a:rPr lang="en-US" sz="1600" dirty="0">
                <a:solidFill>
                  <a:srgbClr val="000000"/>
                </a:solidFill>
                <a:effectLst/>
                <a:latin typeface="Times New Roman" panose="02020603050405020304" pitchFamily="18" charset="0"/>
                <a:ea typeface="Calibri" panose="020F0502020204030204" pitchFamily="34" charset="0"/>
              </a:rPr>
              <a:t>.</a:t>
            </a:r>
            <a:endParaRPr lang="en-US" sz="1600" b="1" dirty="0">
              <a:solidFill>
                <a:schemeClr val="tx1">
                  <a:lumMod val="50000"/>
                </a:schemeClr>
              </a:solidFill>
            </a:endParaRPr>
          </a:p>
        </p:txBody>
      </p:sp>
      <p:sp>
        <p:nvSpPr>
          <p:cNvPr id="11" name="Subtitle 10">
            <a:extLst>
              <a:ext uri="{FF2B5EF4-FFF2-40B4-BE49-F238E27FC236}">
                <a16:creationId xmlns:a16="http://schemas.microsoft.com/office/drawing/2014/main" id="{49E3EFA0-BAE7-7173-40FC-917B147057BA}"/>
              </a:ext>
            </a:extLst>
          </p:cNvPr>
          <p:cNvSpPr>
            <a:spLocks noGrp="1"/>
          </p:cNvSpPr>
          <p:nvPr>
            <p:ph type="subTitle" idx="3"/>
          </p:nvPr>
        </p:nvSpPr>
        <p:spPr>
          <a:xfrm>
            <a:off x="5047785" y="933847"/>
            <a:ext cx="3048000" cy="2334321"/>
          </a:xfrm>
        </p:spPr>
        <p:txBody>
          <a:bodyPr/>
          <a:lstStyle/>
          <a:p>
            <a:pPr marL="285750" indent="-285750">
              <a:buFont typeface="Wingdings" panose="05000000000000000000" pitchFamily="2" charset="2"/>
              <a:buChar char="Ø"/>
            </a:pPr>
            <a:r>
              <a:rPr lang="en-US" sz="1600" b="1" dirty="0">
                <a:solidFill>
                  <a:srgbClr val="000000"/>
                </a:solidFill>
                <a:effectLst/>
                <a:latin typeface="Times New Roman" panose="02020603050405020304" pitchFamily="18" charset="0"/>
                <a:ea typeface="Calibri" panose="020F0502020204030204" pitchFamily="34" charset="0"/>
              </a:rPr>
              <a:t>After that, a function for translating addresses and one for creating new mappings are implemented</a:t>
            </a:r>
            <a:endParaRPr lang="en-US" sz="1600" b="1" dirty="0">
              <a:solidFill>
                <a:schemeClr val="tx1">
                  <a:lumMod val="50000"/>
                </a:schemeClr>
              </a:solidFill>
            </a:endParaRPr>
          </a:p>
        </p:txBody>
      </p:sp>
      <p:pic>
        <p:nvPicPr>
          <p:cNvPr id="12" name="Picture 11" descr="Text&#10;&#10;Description automatically generated">
            <a:extLst>
              <a:ext uri="{FF2B5EF4-FFF2-40B4-BE49-F238E27FC236}">
                <a16:creationId xmlns:a16="http://schemas.microsoft.com/office/drawing/2014/main" id="{E8917F39-5743-84C2-E307-2A3E97FD6860}"/>
              </a:ext>
            </a:extLst>
          </p:cNvPr>
          <p:cNvPicPr>
            <a:picLocks noChangeAspect="1"/>
          </p:cNvPicPr>
          <p:nvPr/>
        </p:nvPicPr>
        <p:blipFill>
          <a:blip r:embed="rId3"/>
          <a:stretch>
            <a:fillRect/>
          </a:stretch>
        </p:blipFill>
        <p:spPr>
          <a:xfrm>
            <a:off x="2150205" y="2571749"/>
            <a:ext cx="5497862" cy="1425605"/>
          </a:xfrm>
          <a:prstGeom prst="rect">
            <a:avLst/>
          </a:prstGeom>
        </p:spPr>
      </p:pic>
    </p:spTree>
    <p:extLst>
      <p:ext uri="{BB962C8B-B14F-4D97-AF65-F5344CB8AC3E}">
        <p14:creationId xmlns:p14="http://schemas.microsoft.com/office/powerpoint/2010/main" val="2664304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19071" y="443960"/>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3">
                    <a:lumMod val="25000"/>
                  </a:schemeClr>
                </a:solidFill>
              </a:rPr>
              <a:t>heap allocation</a:t>
            </a:r>
            <a:endParaRPr dirty="0">
              <a:solidFill>
                <a:schemeClr val="accent3">
                  <a:lumMod val="25000"/>
                </a:schemeClr>
              </a:solidFill>
            </a:endParaRPr>
          </a:p>
        </p:txBody>
      </p:sp>
      <p:sp>
        <p:nvSpPr>
          <p:cNvPr id="2200" name="Google Shape;2200;p40"/>
          <p:cNvSpPr txBox="1">
            <a:spLocks noGrp="1"/>
          </p:cNvSpPr>
          <p:nvPr>
            <p:ph type="subTitle" idx="5"/>
          </p:nvPr>
        </p:nvSpPr>
        <p:spPr>
          <a:xfrm>
            <a:off x="584514" y="933847"/>
            <a:ext cx="4277418" cy="184905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programming languages often support a third memory region for storing variables called the heap. The heap supports dynamic memory allocation at runtime through two functions called to allocate and deallocate</a:t>
            </a:r>
            <a:endParaRPr b="1" dirty="0">
              <a:latin typeface="Times New Roman" panose="02020603050405020304" pitchFamily="18" charset="0"/>
              <a:cs typeface="Times New Roman" panose="02020603050405020304" pitchFamily="18" charset="0"/>
              <a:sym typeface="Barlow Semi Condensed"/>
            </a:endParaRPr>
          </a:p>
        </p:txBody>
      </p:sp>
      <p:sp>
        <p:nvSpPr>
          <p:cNvPr id="7" name="Subtitle 6">
            <a:extLst>
              <a:ext uri="{FF2B5EF4-FFF2-40B4-BE49-F238E27FC236}">
                <a16:creationId xmlns:a16="http://schemas.microsoft.com/office/drawing/2014/main" id="{E99EB42D-37C4-4514-E619-3A3A6ECB2974}"/>
              </a:ext>
            </a:extLst>
          </p:cNvPr>
          <p:cNvSpPr>
            <a:spLocks noGrp="1"/>
          </p:cNvSpPr>
          <p:nvPr>
            <p:ph type="subTitle" idx="1"/>
          </p:nvPr>
        </p:nvSpPr>
        <p:spPr>
          <a:xfrm>
            <a:off x="1371994" y="3653642"/>
            <a:ext cx="6400011" cy="2635880"/>
          </a:xfrm>
        </p:spPr>
        <p:txBody>
          <a:bodyPr/>
          <a:lstStyle/>
          <a:p>
            <a:pPr marL="285750" indent="-285750">
              <a:buFont typeface="Wingdings" panose="05000000000000000000" pitchFamily="2" charset="2"/>
              <a:buChar char="Ø"/>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currently use two types of variables in our kernel: local variables and static variables. Local variables are stored on the call stack and are only valid until the surrounding function returns. Static variables are stored at a fixed memory location and always live for the complete </a:t>
            </a: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lifetime of the program.</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sz="1600" b="1"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11" name="Subtitle 10">
            <a:extLst>
              <a:ext uri="{FF2B5EF4-FFF2-40B4-BE49-F238E27FC236}">
                <a16:creationId xmlns:a16="http://schemas.microsoft.com/office/drawing/2014/main" id="{49E3EFA0-BAE7-7173-40FC-917B147057BA}"/>
              </a:ext>
            </a:extLst>
          </p:cNvPr>
          <p:cNvSpPr>
            <a:spLocks noGrp="1"/>
          </p:cNvSpPr>
          <p:nvPr>
            <p:ph type="subTitle" idx="3"/>
          </p:nvPr>
        </p:nvSpPr>
        <p:spPr>
          <a:xfrm>
            <a:off x="5047784" y="933847"/>
            <a:ext cx="3278459" cy="2334321"/>
          </a:xfrm>
        </p:spPr>
        <p:txBody>
          <a:bodyPr/>
          <a:lstStyle/>
          <a:p>
            <a:pPr marL="285750" indent="-285750">
              <a:buFont typeface="Wingdings" panose="05000000000000000000" pitchFamily="2" charset="2"/>
              <a:buChar char="Ø"/>
            </a:pPr>
            <a:r>
              <a:rPr lang="en-US" sz="1600" b="1" dirty="0">
                <a:solidFill>
                  <a:srgbClr val="000000"/>
                </a:solidFill>
                <a:effectLst/>
                <a:latin typeface="Times New Roman" panose="02020603050405020304" pitchFamily="18" charset="0"/>
                <a:ea typeface="Calibri" panose="020F0502020204030204" pitchFamily="34" charset="0"/>
              </a:rPr>
              <a:t>It works in the following way The allocate function returns a free chunk of memory of the specified size that can be used to store a variable.</a:t>
            </a:r>
            <a:endParaRPr lang="en-US" sz="1600" b="1" dirty="0">
              <a:solidFill>
                <a:schemeClr val="tx1">
                  <a:lumMod val="50000"/>
                </a:schemeClr>
              </a:solidFill>
            </a:endParaRPr>
          </a:p>
        </p:txBody>
      </p:sp>
      <p:pic>
        <p:nvPicPr>
          <p:cNvPr id="6" name="Picture 5">
            <a:extLst>
              <a:ext uri="{FF2B5EF4-FFF2-40B4-BE49-F238E27FC236}">
                <a16:creationId xmlns:a16="http://schemas.microsoft.com/office/drawing/2014/main" id="{185051B4-894C-3AFB-631C-03839680DC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4353" y="2418422"/>
            <a:ext cx="4772660" cy="1114425"/>
          </a:xfrm>
          <a:prstGeom prst="rect">
            <a:avLst/>
          </a:prstGeom>
        </p:spPr>
      </p:pic>
    </p:spTree>
    <p:extLst>
      <p:ext uri="{BB962C8B-B14F-4D97-AF65-F5344CB8AC3E}">
        <p14:creationId xmlns:p14="http://schemas.microsoft.com/office/powerpoint/2010/main" val="2382625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409412" y="208920"/>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i="1" dirty="0">
                <a:solidFill>
                  <a:schemeClr val="accent1">
                    <a:lumMod val="75000"/>
                  </a:schemeClr>
                </a:solidFill>
              </a:rPr>
              <a:t>async / await</a:t>
            </a:r>
            <a:endParaRPr sz="3600" i="1" dirty="0">
              <a:solidFill>
                <a:schemeClr val="accent1">
                  <a:lumMod val="75000"/>
                </a:schemeClr>
              </a:solidFill>
            </a:endParaRPr>
          </a:p>
        </p:txBody>
      </p:sp>
      <p:sp>
        <p:nvSpPr>
          <p:cNvPr id="5" name="Subtitle 4">
            <a:extLst>
              <a:ext uri="{FF2B5EF4-FFF2-40B4-BE49-F238E27FC236}">
                <a16:creationId xmlns:a16="http://schemas.microsoft.com/office/drawing/2014/main" id="{F6664311-5AFC-D3D6-6357-BBECEF3D4FC4}"/>
              </a:ext>
            </a:extLst>
          </p:cNvPr>
          <p:cNvSpPr>
            <a:spLocks noGrp="1"/>
          </p:cNvSpPr>
          <p:nvPr>
            <p:ph type="subTitle" idx="2"/>
          </p:nvPr>
        </p:nvSpPr>
        <p:spPr>
          <a:xfrm>
            <a:off x="204720" y="1059972"/>
            <a:ext cx="4233465" cy="2054935"/>
          </a:xfrm>
        </p:spPr>
        <p:txBody>
          <a:bodyPr/>
          <a:lstStyle/>
          <a:p>
            <a:pPr marL="285750" indent="-285750" algn="l">
              <a:buFont typeface="Wingdings" panose="05000000000000000000" pitchFamily="2" charset="2"/>
              <a:buChar char="ü"/>
            </a:pPr>
            <a:r>
              <a:rPr lang="en-US" sz="1400" b="1" i="0" dirty="0">
                <a:solidFill>
                  <a:schemeClr val="tx1">
                    <a:lumMod val="50000"/>
                  </a:schemeClr>
                </a:solidFill>
                <a:effectLst/>
                <a:latin typeface="arial" panose="020B0604020202020204" pitchFamily="34" charset="0"/>
              </a:rPr>
              <a:t>Does Rust have async await?</a:t>
            </a:r>
          </a:p>
          <a:p>
            <a:pPr algn="l"/>
            <a:endParaRPr lang="en-US" sz="1400" b="1" i="0" dirty="0">
              <a:solidFill>
                <a:schemeClr val="tx1">
                  <a:lumMod val="50000"/>
                </a:schemeClr>
              </a:solidFill>
              <a:effectLst/>
              <a:latin typeface="arial" panose="020B0604020202020204" pitchFamily="34" charset="0"/>
            </a:endParaRPr>
          </a:p>
          <a:p>
            <a:pPr algn="l"/>
            <a:r>
              <a:rPr lang="en-US" sz="1400" b="1" i="0" dirty="0">
                <a:solidFill>
                  <a:schemeClr val="tx1">
                    <a:lumMod val="50000"/>
                  </a:schemeClr>
                </a:solidFill>
                <a:effectLst/>
                <a:latin typeface="arial" panose="020B0604020202020204" pitchFamily="34" charset="0"/>
              </a:rPr>
              <a:t>async / . await is Rust's built-in tool for writing asynchronous functions that look like synchronous code. async transforms a block of code into a state machine that implements a trait called Future .</a:t>
            </a:r>
          </a:p>
          <a:p>
            <a:endParaRPr lang="en-US" u="sng" dirty="0"/>
          </a:p>
        </p:txBody>
      </p:sp>
      <p:sp>
        <p:nvSpPr>
          <p:cNvPr id="7" name="Subtitle 6">
            <a:extLst>
              <a:ext uri="{FF2B5EF4-FFF2-40B4-BE49-F238E27FC236}">
                <a16:creationId xmlns:a16="http://schemas.microsoft.com/office/drawing/2014/main" id="{2D66E614-9660-C6B3-2BBF-234C449B3633}"/>
              </a:ext>
            </a:extLst>
          </p:cNvPr>
          <p:cNvSpPr>
            <a:spLocks noGrp="1"/>
          </p:cNvSpPr>
          <p:nvPr>
            <p:ph type="subTitle" idx="4"/>
          </p:nvPr>
        </p:nvSpPr>
        <p:spPr>
          <a:xfrm>
            <a:off x="4572000" y="930162"/>
            <a:ext cx="4111083" cy="1989348"/>
          </a:xfrm>
        </p:spPr>
        <p:txBody>
          <a:bodyPr/>
          <a:lstStyle/>
          <a:p>
            <a:pPr marL="285750" indent="-285750" algn="l">
              <a:buFont typeface="Wingdings" panose="05000000000000000000" pitchFamily="2" charset="2"/>
              <a:buChar char="ü"/>
            </a:pPr>
            <a:r>
              <a:rPr lang="en-US" sz="1400" b="1" i="0" dirty="0">
                <a:solidFill>
                  <a:schemeClr val="tx1">
                    <a:lumMod val="50000"/>
                  </a:schemeClr>
                </a:solidFill>
                <a:effectLst/>
                <a:latin typeface="arial" panose="020B0604020202020204" pitchFamily="34" charset="0"/>
              </a:rPr>
              <a:t>Is Rust async hard?</a:t>
            </a:r>
          </a:p>
          <a:p>
            <a:pPr algn="l"/>
            <a:endParaRPr lang="en-US" sz="1400" b="1" i="0" dirty="0">
              <a:solidFill>
                <a:schemeClr val="tx1">
                  <a:lumMod val="50000"/>
                </a:schemeClr>
              </a:solidFill>
              <a:effectLst/>
              <a:latin typeface="arial" panose="020B0604020202020204" pitchFamily="34" charset="0"/>
            </a:endParaRPr>
          </a:p>
          <a:p>
            <a:pPr algn="l"/>
            <a:r>
              <a:rPr lang="en-US" sz="1400" b="1" i="0" dirty="0">
                <a:solidFill>
                  <a:schemeClr val="tx1">
                    <a:lumMod val="50000"/>
                  </a:schemeClr>
                </a:solidFill>
                <a:effectLst/>
                <a:latin typeface="arial" panose="020B0604020202020204" pitchFamily="34" charset="0"/>
              </a:rPr>
              <a:t>In short, async Rust is more difficult to use and can result in a higher maintenance burden than synchronous Rust, but gives you best-in-class performance in return</a:t>
            </a:r>
          </a:p>
          <a:p>
            <a:endParaRPr lang="en-US" dirty="0"/>
          </a:p>
        </p:txBody>
      </p:sp>
      <p:sp>
        <p:nvSpPr>
          <p:cNvPr id="11" name="Subtitle 10">
            <a:extLst>
              <a:ext uri="{FF2B5EF4-FFF2-40B4-BE49-F238E27FC236}">
                <a16:creationId xmlns:a16="http://schemas.microsoft.com/office/drawing/2014/main" id="{FF5F2FD7-5C4E-8896-DF19-85BA43AA4886}"/>
              </a:ext>
            </a:extLst>
          </p:cNvPr>
          <p:cNvSpPr>
            <a:spLocks noGrp="1"/>
          </p:cNvSpPr>
          <p:nvPr>
            <p:ph type="subTitle" idx="6"/>
          </p:nvPr>
        </p:nvSpPr>
        <p:spPr>
          <a:xfrm>
            <a:off x="1033346" y="3174762"/>
            <a:ext cx="7233425" cy="759000"/>
          </a:xfrm>
        </p:spPr>
        <p:txBody>
          <a:bodyPr/>
          <a:lstStyle/>
          <a:p>
            <a:pPr marL="285750" indent="-285750" algn="ctr">
              <a:buFont typeface="Wingdings" panose="05000000000000000000" pitchFamily="2" charset="2"/>
              <a:buChar char="q"/>
            </a:pPr>
            <a:r>
              <a:rPr lang="en-US" sz="1600" b="1" i="0" dirty="0">
                <a:solidFill>
                  <a:schemeClr val="tx1">
                    <a:lumMod val="50000"/>
                  </a:schemeClr>
                </a:solidFill>
                <a:effectLst/>
                <a:latin typeface="arial" panose="020B0604020202020204" pitchFamily="34" charset="0"/>
              </a:rPr>
              <a:t>What is async and await in Rust?</a:t>
            </a:r>
          </a:p>
          <a:p>
            <a:pPr algn="l"/>
            <a:r>
              <a:rPr lang="en-US" sz="1600" b="1" i="0" dirty="0">
                <a:solidFill>
                  <a:schemeClr val="tx1">
                    <a:lumMod val="50000"/>
                  </a:schemeClr>
                </a:solidFill>
                <a:effectLst/>
                <a:latin typeface="arial" panose="020B0604020202020204" pitchFamily="34" charset="0"/>
              </a:rPr>
              <a:t>On top of Futures, we have async / await which is a language feature that allows us work with Future-based code (async code) as if that code was executed synchronously.</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409412" y="208920"/>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i="1" dirty="0">
                <a:solidFill>
                  <a:schemeClr val="accent1">
                    <a:lumMod val="75000"/>
                  </a:schemeClr>
                </a:solidFill>
              </a:rPr>
              <a:t>Double faults</a:t>
            </a:r>
            <a:endParaRPr sz="3600" i="1" dirty="0">
              <a:solidFill>
                <a:schemeClr val="accent1">
                  <a:lumMod val="75000"/>
                </a:schemeClr>
              </a:solidFill>
            </a:endParaRPr>
          </a:p>
        </p:txBody>
      </p:sp>
      <p:sp>
        <p:nvSpPr>
          <p:cNvPr id="5" name="Subtitle 4">
            <a:extLst>
              <a:ext uri="{FF2B5EF4-FFF2-40B4-BE49-F238E27FC236}">
                <a16:creationId xmlns:a16="http://schemas.microsoft.com/office/drawing/2014/main" id="{F6664311-5AFC-D3D6-6357-BBECEF3D4FC4}"/>
              </a:ext>
            </a:extLst>
          </p:cNvPr>
          <p:cNvSpPr>
            <a:spLocks noGrp="1"/>
          </p:cNvSpPr>
          <p:nvPr>
            <p:ph type="subTitle" idx="2"/>
          </p:nvPr>
        </p:nvSpPr>
        <p:spPr>
          <a:xfrm>
            <a:off x="204720" y="1059972"/>
            <a:ext cx="4233465" cy="1423033"/>
          </a:xfrm>
        </p:spPr>
        <p:txBody>
          <a:bodyPr/>
          <a:lstStyle/>
          <a:p>
            <a:pPr marL="285750" indent="-285750" algn="l">
              <a:buFont typeface="Wingdings" panose="05000000000000000000" pitchFamily="2" charset="2"/>
              <a:buChar char="ü"/>
            </a:pPr>
            <a:r>
              <a:rPr lang="en-US" sz="1800" b="1" i="0" dirty="0">
                <a:solidFill>
                  <a:schemeClr val="tx1">
                    <a:lumMod val="50000"/>
                  </a:schemeClr>
                </a:solidFill>
                <a:effectLst/>
                <a:latin typeface="arial" panose="020B0604020202020204" pitchFamily="34" charset="0"/>
              </a:rPr>
              <a:t>a double fault is a special exception that occurs when the CPU fails to invoke an exception handler</a:t>
            </a:r>
            <a:endParaRPr lang="en-US" sz="1800" b="1" u="sng" dirty="0">
              <a:solidFill>
                <a:schemeClr val="tx1">
                  <a:lumMod val="50000"/>
                </a:schemeClr>
              </a:solidFill>
            </a:endParaRPr>
          </a:p>
        </p:txBody>
      </p:sp>
      <p:sp>
        <p:nvSpPr>
          <p:cNvPr id="7" name="Subtitle 6">
            <a:extLst>
              <a:ext uri="{FF2B5EF4-FFF2-40B4-BE49-F238E27FC236}">
                <a16:creationId xmlns:a16="http://schemas.microsoft.com/office/drawing/2014/main" id="{2D66E614-9660-C6B3-2BBF-234C449B3633}"/>
              </a:ext>
            </a:extLst>
          </p:cNvPr>
          <p:cNvSpPr>
            <a:spLocks noGrp="1"/>
          </p:cNvSpPr>
          <p:nvPr>
            <p:ph type="subTitle" idx="4"/>
          </p:nvPr>
        </p:nvSpPr>
        <p:spPr>
          <a:xfrm>
            <a:off x="4088780" y="930162"/>
            <a:ext cx="4594303" cy="1989348"/>
          </a:xfrm>
        </p:spPr>
        <p:txBody>
          <a:bodyPr/>
          <a:lstStyle/>
          <a:p>
            <a:pPr marL="285750" indent="-285750">
              <a:buFont typeface="Wingdings" panose="05000000000000000000" pitchFamily="2" charset="2"/>
              <a:buChar char="ü"/>
            </a:pPr>
            <a:r>
              <a:rPr lang="en-US" sz="1800" b="1" i="0" dirty="0">
                <a:solidFill>
                  <a:schemeClr val="tx1">
                    <a:lumMod val="50000"/>
                  </a:schemeClr>
                </a:solidFill>
                <a:effectLst/>
                <a:latin typeface="arial" panose="020B0604020202020204" pitchFamily="34" charset="0"/>
              </a:rPr>
              <a:t>For example, it occurs when a page fault is triggered but there is no page fault handler registered in the Interrupt Descriptor Table (IDT)</a:t>
            </a:r>
            <a:endParaRPr lang="en-US" sz="1800" b="1" dirty="0">
              <a:solidFill>
                <a:schemeClr val="tx1">
                  <a:lumMod val="50000"/>
                </a:schemeClr>
              </a:solidFill>
            </a:endParaRPr>
          </a:p>
        </p:txBody>
      </p:sp>
      <p:sp>
        <p:nvSpPr>
          <p:cNvPr id="11" name="Subtitle 10">
            <a:extLst>
              <a:ext uri="{FF2B5EF4-FFF2-40B4-BE49-F238E27FC236}">
                <a16:creationId xmlns:a16="http://schemas.microsoft.com/office/drawing/2014/main" id="{FF5F2FD7-5C4E-8896-DF19-85BA43AA4886}"/>
              </a:ext>
            </a:extLst>
          </p:cNvPr>
          <p:cNvSpPr>
            <a:spLocks noGrp="1"/>
          </p:cNvSpPr>
          <p:nvPr>
            <p:ph type="subTitle" idx="6"/>
          </p:nvPr>
        </p:nvSpPr>
        <p:spPr>
          <a:xfrm>
            <a:off x="1033345" y="4028760"/>
            <a:ext cx="7538225" cy="1114740"/>
          </a:xfrm>
        </p:spPr>
        <p:txBody>
          <a:bodyPr/>
          <a:lstStyle/>
          <a:p>
            <a:pPr marL="285750" indent="-285750" algn="l">
              <a:buFont typeface="Wingdings" panose="05000000000000000000" pitchFamily="2" charset="2"/>
              <a:buChar char="v"/>
            </a:pPr>
            <a:r>
              <a:rPr lang="en-US" sz="1800" b="1" i="0" dirty="0">
                <a:solidFill>
                  <a:schemeClr val="tx1">
                    <a:lumMod val="50000"/>
                  </a:schemeClr>
                </a:solidFill>
                <a:effectLst/>
                <a:latin typeface="arial" panose="020B0604020202020204" pitchFamily="34" charset="0"/>
              </a:rPr>
              <a:t> What happens when you double fault?</a:t>
            </a:r>
          </a:p>
          <a:p>
            <a:pPr algn="l"/>
            <a:r>
              <a:rPr lang="en-US" sz="1800" b="1" i="0" dirty="0">
                <a:solidFill>
                  <a:schemeClr val="tx1">
                    <a:lumMod val="50000"/>
                  </a:schemeClr>
                </a:solidFill>
                <a:effectLst/>
                <a:latin typeface="arial" panose="020B0604020202020204" pitchFamily="34" charset="0"/>
              </a:rPr>
              <a:t>In tennis, if a player serves a double fault, they make a mistake with both serves and lose the point.</a:t>
            </a:r>
          </a:p>
          <a:p>
            <a:pPr algn="ctr"/>
            <a:endParaRPr lang="en-US" sz="1600" b="1" i="0" dirty="0">
              <a:solidFill>
                <a:schemeClr val="tx1">
                  <a:lumMod val="50000"/>
                </a:schemeClr>
              </a:solidFill>
              <a:effectLst/>
              <a:latin typeface="arial" panose="020B0604020202020204" pitchFamily="34" charset="0"/>
            </a:endParaRPr>
          </a:p>
          <a:p>
            <a:endParaRPr lang="en-US" dirty="0"/>
          </a:p>
        </p:txBody>
      </p:sp>
      <p:pic>
        <p:nvPicPr>
          <p:cNvPr id="3" name="Picture 2" descr="Graphical user interface, text, application, chat or text message&#10;&#10;Description automatically generated">
            <a:extLst>
              <a:ext uri="{FF2B5EF4-FFF2-40B4-BE49-F238E27FC236}">
                <a16:creationId xmlns:a16="http://schemas.microsoft.com/office/drawing/2014/main" id="{B1979B88-6766-C09E-3FB3-980EA12F2753}"/>
              </a:ext>
            </a:extLst>
          </p:cNvPr>
          <p:cNvPicPr>
            <a:picLocks noChangeAspect="1"/>
          </p:cNvPicPr>
          <p:nvPr/>
        </p:nvPicPr>
        <p:blipFill>
          <a:blip r:embed="rId3"/>
          <a:stretch>
            <a:fillRect/>
          </a:stretch>
        </p:blipFill>
        <p:spPr>
          <a:xfrm>
            <a:off x="2094454" y="2197299"/>
            <a:ext cx="3988652" cy="1695305"/>
          </a:xfrm>
          <a:prstGeom prst="rect">
            <a:avLst/>
          </a:prstGeom>
        </p:spPr>
      </p:pic>
    </p:spTree>
    <p:extLst>
      <p:ext uri="{BB962C8B-B14F-4D97-AF65-F5344CB8AC3E}">
        <p14:creationId xmlns:p14="http://schemas.microsoft.com/office/powerpoint/2010/main" val="1630312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409412" y="208920"/>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i="1" dirty="0">
                <a:solidFill>
                  <a:schemeClr val="accent1">
                    <a:lumMod val="75000"/>
                  </a:schemeClr>
                </a:solidFill>
              </a:rPr>
              <a:t>Hardware interrupts</a:t>
            </a:r>
            <a:endParaRPr sz="3600" i="1" dirty="0">
              <a:solidFill>
                <a:schemeClr val="accent1">
                  <a:lumMod val="75000"/>
                </a:schemeClr>
              </a:solidFill>
            </a:endParaRPr>
          </a:p>
        </p:txBody>
      </p:sp>
      <p:sp>
        <p:nvSpPr>
          <p:cNvPr id="5" name="Subtitle 4">
            <a:extLst>
              <a:ext uri="{FF2B5EF4-FFF2-40B4-BE49-F238E27FC236}">
                <a16:creationId xmlns:a16="http://schemas.microsoft.com/office/drawing/2014/main" id="{F6664311-5AFC-D3D6-6357-BBECEF3D4FC4}"/>
              </a:ext>
            </a:extLst>
          </p:cNvPr>
          <p:cNvSpPr>
            <a:spLocks noGrp="1"/>
          </p:cNvSpPr>
          <p:nvPr>
            <p:ph type="subTitle" idx="2"/>
          </p:nvPr>
        </p:nvSpPr>
        <p:spPr>
          <a:xfrm>
            <a:off x="204720" y="1059972"/>
            <a:ext cx="4233465" cy="1423033"/>
          </a:xfrm>
        </p:spPr>
        <p:txBody>
          <a:bodyPr/>
          <a:lstStyle/>
          <a:p>
            <a:pPr marL="285750" indent="-285750" algn="l">
              <a:buFont typeface="Wingdings" panose="05000000000000000000" pitchFamily="2" charset="2"/>
              <a:buChar char="ü"/>
            </a:pPr>
            <a:r>
              <a:rPr lang="en-US" sz="1800" b="1" dirty="0">
                <a:solidFill>
                  <a:schemeClr val="tx1">
                    <a:lumMod val="50000"/>
                  </a:schemeClr>
                </a:solidFill>
                <a:effectLst/>
                <a:latin typeface="Times New Roman" panose="02020603050405020304" pitchFamily="18" charset="0"/>
                <a:ea typeface="Calibri" panose="020F0502020204030204" pitchFamily="34" charset="0"/>
              </a:rPr>
              <a:t>The CPU can be informed by associated hardware devices using interrupts.</a:t>
            </a:r>
            <a:endParaRPr lang="en-US" sz="1800" b="1" u="sng" dirty="0">
              <a:solidFill>
                <a:schemeClr val="tx1">
                  <a:lumMod val="50000"/>
                </a:schemeClr>
              </a:solidFill>
            </a:endParaRPr>
          </a:p>
        </p:txBody>
      </p:sp>
      <p:sp>
        <p:nvSpPr>
          <p:cNvPr id="7" name="Subtitle 6">
            <a:extLst>
              <a:ext uri="{FF2B5EF4-FFF2-40B4-BE49-F238E27FC236}">
                <a16:creationId xmlns:a16="http://schemas.microsoft.com/office/drawing/2014/main" id="{2D66E614-9660-C6B3-2BBF-234C449B3633}"/>
              </a:ext>
            </a:extLst>
          </p:cNvPr>
          <p:cNvSpPr>
            <a:spLocks noGrp="1"/>
          </p:cNvSpPr>
          <p:nvPr>
            <p:ph type="subTitle" idx="4"/>
          </p:nvPr>
        </p:nvSpPr>
        <p:spPr>
          <a:xfrm>
            <a:off x="4007006" y="930162"/>
            <a:ext cx="4932274" cy="1989348"/>
          </a:xfrm>
        </p:spPr>
        <p:txBody>
          <a:bodyPr/>
          <a:lstStyle/>
          <a:p>
            <a:pPr marL="285750" indent="-285750" algn="l">
              <a:buFont typeface="Wingdings" panose="05000000000000000000" pitchFamily="2" charset="2"/>
              <a:buChar char="ü"/>
            </a:pPr>
            <a:r>
              <a:rPr lang="en-US" sz="1800" b="1" i="0" dirty="0">
                <a:solidFill>
                  <a:schemeClr val="tx1">
                    <a:lumMod val="50000"/>
                  </a:schemeClr>
                </a:solidFill>
                <a:effectLst/>
                <a:latin typeface="Times New Roman" panose="02020603050405020304" pitchFamily="18" charset="0"/>
                <a:cs typeface="Times New Roman" panose="02020603050405020304" pitchFamily="18" charset="0"/>
              </a:rPr>
              <a:t>What is meant by hardware interrupt?</a:t>
            </a:r>
          </a:p>
          <a:p>
            <a:pPr algn="l"/>
            <a:r>
              <a:rPr lang="en-US" sz="1800" b="1" i="0" dirty="0">
                <a:solidFill>
                  <a:schemeClr val="tx1">
                    <a:lumMod val="50000"/>
                  </a:schemeClr>
                </a:solidFill>
                <a:effectLst/>
                <a:latin typeface="Times New Roman" panose="02020603050405020304" pitchFamily="18" charset="0"/>
                <a:cs typeface="Times New Roman" panose="02020603050405020304" pitchFamily="18" charset="0"/>
              </a:rPr>
              <a:t>  A hardware interrupt is an electronic signal from an external hardware device that indicates it needs attention from the OS</a:t>
            </a:r>
            <a:r>
              <a:rPr lang="en-US" sz="1600" b="0" i="0" dirty="0">
                <a:solidFill>
                  <a:schemeClr val="tx1">
                    <a:lumMod val="50000"/>
                  </a:schemeClr>
                </a:solidFill>
                <a:effectLst/>
                <a:latin typeface="arial" panose="020B0604020202020204" pitchFamily="34" charset="0"/>
              </a:rPr>
              <a:t>.</a:t>
            </a:r>
          </a:p>
        </p:txBody>
      </p:sp>
      <p:sp>
        <p:nvSpPr>
          <p:cNvPr id="11" name="Subtitle 10">
            <a:extLst>
              <a:ext uri="{FF2B5EF4-FFF2-40B4-BE49-F238E27FC236}">
                <a16:creationId xmlns:a16="http://schemas.microsoft.com/office/drawing/2014/main" id="{FF5F2FD7-5C4E-8896-DF19-85BA43AA4886}"/>
              </a:ext>
            </a:extLst>
          </p:cNvPr>
          <p:cNvSpPr>
            <a:spLocks noGrp="1"/>
          </p:cNvSpPr>
          <p:nvPr>
            <p:ph type="subTitle" idx="6"/>
          </p:nvPr>
        </p:nvSpPr>
        <p:spPr>
          <a:xfrm>
            <a:off x="643449" y="3819840"/>
            <a:ext cx="7538225" cy="1114740"/>
          </a:xfrm>
        </p:spPr>
        <p:txBody>
          <a:bodyPr/>
          <a:lstStyle/>
          <a:p>
            <a:pPr marL="285750" indent="-285750" algn="l">
              <a:buFont typeface="Wingdings" panose="05000000000000000000" pitchFamily="2" charset="2"/>
              <a:buChar char="v"/>
            </a:pPr>
            <a:r>
              <a:rPr lang="en-US" sz="1800" b="1" i="0" dirty="0">
                <a:solidFill>
                  <a:schemeClr val="tx1">
                    <a:lumMod val="50000"/>
                  </a:schemeClr>
                </a:solidFill>
                <a:effectLst/>
                <a:latin typeface="arial" panose="020B0604020202020204" pitchFamily="34" charset="0"/>
              </a:rPr>
              <a:t> </a:t>
            </a:r>
            <a:r>
              <a:rPr lang="en-US" sz="1800" b="1" i="0" dirty="0">
                <a:solidFill>
                  <a:schemeClr val="tx1">
                    <a:lumMod val="50000"/>
                  </a:schemeClr>
                </a:solidFill>
                <a:effectLst/>
                <a:latin typeface="Times New Roman" panose="02020603050405020304" pitchFamily="18" charset="0"/>
                <a:cs typeface="Times New Roman" panose="02020603050405020304" pitchFamily="18" charset="0"/>
              </a:rPr>
              <a:t>example of this is moving a mouse or pressing a keyboard key. In these examples of interrupts, the processor must stop to read the mouse position or keystroke at that instant.</a:t>
            </a:r>
          </a:p>
          <a:p>
            <a:endParaRPr lang="en-US" dirty="0"/>
          </a:p>
        </p:txBody>
      </p:sp>
      <p:pic>
        <p:nvPicPr>
          <p:cNvPr id="2" name="Picture 1">
            <a:extLst>
              <a:ext uri="{FF2B5EF4-FFF2-40B4-BE49-F238E27FC236}">
                <a16:creationId xmlns:a16="http://schemas.microsoft.com/office/drawing/2014/main" id="{88690064-78ED-5BE8-D324-8210145EC5E1}"/>
              </a:ext>
            </a:extLst>
          </p:cNvPr>
          <p:cNvPicPr>
            <a:picLocks noChangeAspect="1"/>
          </p:cNvPicPr>
          <p:nvPr/>
        </p:nvPicPr>
        <p:blipFill>
          <a:blip r:embed="rId3"/>
          <a:stretch>
            <a:fillRect/>
          </a:stretch>
        </p:blipFill>
        <p:spPr>
          <a:xfrm>
            <a:off x="1568093" y="2350475"/>
            <a:ext cx="5120640" cy="1249680"/>
          </a:xfrm>
          <a:prstGeom prst="rect">
            <a:avLst/>
          </a:prstGeom>
        </p:spPr>
      </p:pic>
    </p:spTree>
    <p:extLst>
      <p:ext uri="{BB962C8B-B14F-4D97-AF65-F5344CB8AC3E}">
        <p14:creationId xmlns:p14="http://schemas.microsoft.com/office/powerpoint/2010/main" val="2151298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What is operating system? </a:t>
            </a:r>
            <a:endParaRPr dirty="0"/>
          </a:p>
        </p:txBody>
      </p:sp>
      <p:sp>
        <p:nvSpPr>
          <p:cNvPr id="1891" name="Google Shape;1891;p36"/>
          <p:cNvSpPr txBox="1">
            <a:spLocks noGrp="1"/>
          </p:cNvSpPr>
          <p:nvPr>
            <p:ph type="body" idx="1"/>
          </p:nvPr>
        </p:nvSpPr>
        <p:spPr>
          <a:xfrm>
            <a:off x="860499" y="549984"/>
            <a:ext cx="7705500" cy="3529500"/>
          </a:xfrm>
          <a:prstGeom prst="rect">
            <a:avLst/>
          </a:prstGeom>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endParaRPr lang="en-US" sz="1400" b="1" i="0" dirty="0">
              <a:solidFill>
                <a:schemeClr val="tx1">
                  <a:lumMod val="50000"/>
                </a:schemeClr>
              </a:solidFill>
              <a:effectLst/>
              <a:latin typeface="Times New Roman" panose="02020603050405020304" pitchFamily="18" charset="0"/>
              <a:cs typeface="Times New Roman" panose="02020603050405020304" pitchFamily="18" charset="0"/>
            </a:endParaRPr>
          </a:p>
          <a:p>
            <a:pPr marL="171450" lvl="0" indent="-171450" rtl="0">
              <a:spcBef>
                <a:spcPts val="0"/>
              </a:spcBef>
              <a:spcAft>
                <a:spcPts val="0"/>
              </a:spcAft>
              <a:buFont typeface="Arial" panose="020B0604020202020204" pitchFamily="34" charset="0"/>
              <a:buChar char="•"/>
            </a:pPr>
            <a:endParaRPr lang="en-US" sz="1400" b="1" dirty="0">
              <a:solidFill>
                <a:schemeClr val="tx1">
                  <a:lumMod val="50000"/>
                </a:schemeClr>
              </a:solidFill>
              <a:latin typeface="Times New Roman" panose="02020603050405020304" pitchFamily="18" charset="0"/>
              <a:cs typeface="Times New Roman" panose="02020603050405020304" pitchFamily="18" charset="0"/>
            </a:endParaRPr>
          </a:p>
          <a:p>
            <a:pPr marL="171450" lvl="0" indent="-171450" rtl="0">
              <a:spcBef>
                <a:spcPts val="0"/>
              </a:spcBef>
              <a:spcAft>
                <a:spcPts val="0"/>
              </a:spcAft>
              <a:buFont typeface="Arial" panose="020B0604020202020204" pitchFamily="34" charset="0"/>
              <a:buChar char="•"/>
            </a:pPr>
            <a:endParaRPr lang="en-US" sz="1400" b="1" i="0" dirty="0">
              <a:solidFill>
                <a:schemeClr val="tx1">
                  <a:lumMod val="50000"/>
                </a:schemeClr>
              </a:solidFill>
              <a:effectLst/>
              <a:latin typeface="Times New Roman" panose="02020603050405020304" pitchFamily="18" charset="0"/>
              <a:cs typeface="Times New Roman" panose="02020603050405020304" pitchFamily="18" charset="0"/>
            </a:endParaRPr>
          </a:p>
          <a:p>
            <a:pPr marL="0" lvl="0" indent="0" rtl="0">
              <a:spcBef>
                <a:spcPts val="0"/>
              </a:spcBef>
              <a:spcAft>
                <a:spcPts val="0"/>
              </a:spcAft>
              <a:buNone/>
            </a:pPr>
            <a:endParaRPr lang="en-US" sz="1400" b="1" dirty="0">
              <a:solidFill>
                <a:schemeClr val="tx1">
                  <a:lumMod val="50000"/>
                </a:schemeClr>
              </a:solidFill>
              <a:latin typeface="Times New Roman" panose="02020603050405020304" pitchFamily="18" charset="0"/>
              <a:cs typeface="Times New Roman" panose="02020603050405020304" pitchFamily="18" charset="0"/>
            </a:endParaRPr>
          </a:p>
          <a:p>
            <a:pPr marL="0" lvl="0" indent="0" rtl="0">
              <a:spcBef>
                <a:spcPts val="0"/>
              </a:spcBef>
              <a:spcAft>
                <a:spcPts val="0"/>
              </a:spcAft>
              <a:buNone/>
            </a:pPr>
            <a:endParaRPr lang="en-US" sz="1400" b="1" i="0" dirty="0">
              <a:solidFill>
                <a:schemeClr val="tx1">
                  <a:lumMod val="50000"/>
                </a:schemeClr>
              </a:solidFill>
              <a:effectLst/>
              <a:latin typeface="Times New Roman" panose="02020603050405020304" pitchFamily="18" charset="0"/>
              <a:cs typeface="Times New Roman" panose="02020603050405020304" pitchFamily="18" charset="0"/>
            </a:endParaRPr>
          </a:p>
          <a:p>
            <a:pPr marL="0" lvl="0" indent="0" rtl="0">
              <a:spcBef>
                <a:spcPts val="0"/>
              </a:spcBef>
              <a:spcAft>
                <a:spcPts val="0"/>
              </a:spcAft>
              <a:buNone/>
            </a:pPr>
            <a:endParaRPr lang="en-US" sz="1400" b="1" dirty="0">
              <a:solidFill>
                <a:schemeClr val="tx1">
                  <a:lumMod val="50000"/>
                </a:schemeClr>
              </a:solidFill>
              <a:latin typeface="Times New Roman" panose="02020603050405020304" pitchFamily="18" charset="0"/>
              <a:cs typeface="Times New Roman" panose="02020603050405020304" pitchFamily="18" charset="0"/>
            </a:endParaRPr>
          </a:p>
          <a:p>
            <a:pPr marL="0" lvl="0" indent="0" rtl="0">
              <a:spcBef>
                <a:spcPts val="0"/>
              </a:spcBef>
              <a:spcAft>
                <a:spcPts val="0"/>
              </a:spcAft>
              <a:buNone/>
            </a:pPr>
            <a:endParaRPr lang="en-US" sz="1400" b="1" i="0" dirty="0">
              <a:solidFill>
                <a:schemeClr val="tx1">
                  <a:lumMod val="50000"/>
                </a:schemeClr>
              </a:solidFill>
              <a:effectLst/>
              <a:latin typeface="Times New Roman" panose="02020603050405020304" pitchFamily="18" charset="0"/>
              <a:cs typeface="Times New Roman" panose="02020603050405020304" pitchFamily="18" charset="0"/>
            </a:endParaRPr>
          </a:p>
          <a:p>
            <a:pPr marL="0" lvl="0" indent="0" rtl="0">
              <a:spcBef>
                <a:spcPts val="0"/>
              </a:spcBef>
              <a:spcAft>
                <a:spcPts val="0"/>
              </a:spcAft>
              <a:buNone/>
            </a:pPr>
            <a:endParaRPr lang="en-US" sz="1400" b="1" i="0" dirty="0">
              <a:solidFill>
                <a:schemeClr val="tx1">
                  <a:lumMod val="50000"/>
                </a:schemeClr>
              </a:solidFill>
              <a:effectLst/>
              <a:latin typeface="Times New Roman" panose="02020603050405020304" pitchFamily="18" charset="0"/>
              <a:cs typeface="Times New Roman" panose="02020603050405020304" pitchFamily="18" charset="0"/>
            </a:endParaRPr>
          </a:p>
          <a:p>
            <a:pPr marL="171450" lvl="0" indent="-171450" rtl="0">
              <a:spcBef>
                <a:spcPts val="0"/>
              </a:spcBef>
              <a:spcAft>
                <a:spcPts val="0"/>
              </a:spcAft>
              <a:buFont typeface="Arial" panose="020B0604020202020204" pitchFamily="34" charset="0"/>
              <a:buChar char="•"/>
            </a:pPr>
            <a:r>
              <a:rPr lang="en-US" sz="1600" b="1" i="0" dirty="0">
                <a:solidFill>
                  <a:schemeClr val="tx1">
                    <a:lumMod val="50000"/>
                  </a:schemeClr>
                </a:solidFill>
                <a:effectLst/>
                <a:latin typeface="Times New Roman" panose="02020603050405020304" pitchFamily="18" charset="0"/>
                <a:cs typeface="Times New Roman" panose="02020603050405020304" pitchFamily="18" charset="0"/>
              </a:rPr>
              <a:t>An operating system (OS) is the program that, after being initially loaded into the computer by a boot program, manages all of the other application programs in a computer</a:t>
            </a:r>
            <a:r>
              <a:rPr lang="en-US" sz="1600" b="1" i="0" dirty="0">
                <a:solidFill>
                  <a:srgbClr val="BDC1C6"/>
                </a:solidFill>
                <a:effectLst/>
                <a:latin typeface="Times New Roman" panose="02020603050405020304" pitchFamily="18" charset="0"/>
                <a:cs typeface="Times New Roman" panose="02020603050405020304" pitchFamily="18" charset="0"/>
              </a:rPr>
              <a:t>.</a:t>
            </a:r>
          </a:p>
          <a:p>
            <a:pPr marL="0" lvl="0" indent="0" rtl="0">
              <a:spcBef>
                <a:spcPts val="0"/>
              </a:spcBef>
              <a:spcAft>
                <a:spcPts val="0"/>
              </a:spcAft>
              <a:buNone/>
            </a:pPr>
            <a:endParaRPr lang="en-US" sz="1600" b="1" i="0" dirty="0">
              <a:solidFill>
                <a:srgbClr val="BDC1C6"/>
              </a:solidFill>
              <a:effectLst/>
              <a:latin typeface="Times New Roman" panose="02020603050405020304" pitchFamily="18" charset="0"/>
              <a:cs typeface="Times New Roman" panose="02020603050405020304" pitchFamily="18" charset="0"/>
            </a:endParaRPr>
          </a:p>
          <a:p>
            <a:pPr marL="171450" lvl="0" indent="-171450" rtl="0">
              <a:spcBef>
                <a:spcPts val="0"/>
              </a:spcBef>
              <a:spcAft>
                <a:spcPts val="0"/>
              </a:spcAf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An Operating System (OS) is an interface between a computer user and computer hardware. An operating system is a software which performs all the basic tasks like file management, memory management, process management, handling input and output, and controlling peripheral devices such as disk drives and printers</a:t>
            </a:r>
            <a:r>
              <a:rPr lang="en-US" sz="1600" b="0" i="0" dirty="0">
                <a:solidFill>
                  <a:srgbClr val="000000"/>
                </a:solidFill>
                <a:effectLst/>
                <a:latin typeface="Nunito" panose="020B0604020202020204" pitchFamily="2" charset="0"/>
              </a:rPr>
              <a:t>.</a:t>
            </a:r>
          </a:p>
          <a:p>
            <a:pPr marL="0" lvl="0" indent="0" rtl="0">
              <a:spcBef>
                <a:spcPts val="0"/>
              </a:spcBef>
              <a:spcAft>
                <a:spcPts val="0"/>
              </a:spcAft>
              <a:buNone/>
            </a:pPr>
            <a:endParaRPr lang="en-US" sz="1400" b="0" i="0" dirty="0">
              <a:solidFill>
                <a:srgbClr val="000000"/>
              </a:solidFill>
              <a:effectLst/>
              <a:latin typeface="Nunito" panose="020B0604020202020204" pitchFamily="2" charset="0"/>
            </a:endParaRPr>
          </a:p>
          <a:p>
            <a:pPr marL="171450" lvl="0" indent="-171450" rtl="0">
              <a:spcBef>
                <a:spcPts val="0"/>
              </a:spcBef>
              <a:spcAft>
                <a:spcPts val="0"/>
              </a:spcAft>
              <a:buFont typeface="Arial" panose="020B0604020202020204" pitchFamily="34" charset="0"/>
              <a:buChar char="•"/>
            </a:pPr>
            <a:endParaRPr lang="en-US" sz="1400" dirty="0">
              <a:solidFill>
                <a:srgbClr val="000000"/>
              </a:solidFill>
              <a:latin typeface="Nunito" panose="020B0604020202020204" pitchFamily="2" charset="0"/>
              <a:cs typeface="Times New Roman" panose="02020603050405020304" pitchFamily="18" charset="0"/>
            </a:endParaRPr>
          </a:p>
          <a:p>
            <a:pPr marL="171450" lvl="0" indent="-171450" rtl="0">
              <a:spcBef>
                <a:spcPts val="0"/>
              </a:spcBef>
              <a:spcAft>
                <a:spcPts val="0"/>
              </a:spcAft>
              <a:buFont typeface="Arial" panose="020B0604020202020204" pitchFamily="34" charset="0"/>
              <a:buChar char="•"/>
            </a:pPr>
            <a:endParaRPr lang="en-US" sz="1400" b="1" dirty="0">
              <a:solidFill>
                <a:srgbClr val="BDC1C6"/>
              </a:solidFill>
              <a:latin typeface="Times New Roman" panose="02020603050405020304" pitchFamily="18" charset="0"/>
              <a:cs typeface="Times New Roman" panose="02020603050405020304" pitchFamily="18" charset="0"/>
            </a:endParaRPr>
          </a:p>
          <a:p>
            <a:pPr marL="171450" lvl="0" indent="-171450" rtl="0">
              <a:spcBef>
                <a:spcPts val="0"/>
              </a:spcBef>
              <a:spcAft>
                <a:spcPts val="0"/>
              </a:spcAft>
              <a:buFont typeface="Arial" panose="020B0604020202020204" pitchFamily="34" charset="0"/>
              <a:buChar char="•"/>
            </a:pPr>
            <a:endParaRPr lang="en-US" b="1" i="0" dirty="0">
              <a:solidFill>
                <a:schemeClr val="tx1"/>
              </a:solidFill>
              <a:effectLst/>
              <a:latin typeface="Times New Roman" panose="02020603050405020304" pitchFamily="18" charset="0"/>
              <a:cs typeface="Times New Roman" panose="02020603050405020304" pitchFamily="18" charset="0"/>
            </a:endParaRPr>
          </a:p>
          <a:p>
            <a:pPr marL="0" lvl="0" indent="0" rtl="0">
              <a:spcBef>
                <a:spcPts val="0"/>
              </a:spcBef>
              <a:spcAft>
                <a:spcPts val="0"/>
              </a:spcAft>
              <a:buNone/>
            </a:pPr>
            <a:endParaRPr b="1" dirty="0">
              <a:latin typeface="Times New Roman" panose="02020603050405020304" pitchFamily="18" charset="0"/>
              <a:cs typeface="Times New Roman" panose="02020603050405020304" pitchFamily="18" charset="0"/>
              <a:sym typeface="Barlow Semi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891">
                                            <p:txEl>
                                              <p:pRg st="8" end="8"/>
                                            </p:txEl>
                                          </p:spTgt>
                                        </p:tgtEl>
                                        <p:attrNameLst>
                                          <p:attrName>style.visibility</p:attrName>
                                        </p:attrNameLst>
                                      </p:cBhvr>
                                      <p:to>
                                        <p:strVal val="visible"/>
                                      </p:to>
                                    </p:set>
                                    <p:animEffect transition="in" filter="randombar(horizontal)">
                                      <p:cBhvr>
                                        <p:cTn id="7" dur="500"/>
                                        <p:tgtEl>
                                          <p:spTgt spid="1891">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891">
                                            <p:txEl>
                                              <p:pRg st="10" end="10"/>
                                            </p:txEl>
                                          </p:spTgt>
                                        </p:tgtEl>
                                        <p:attrNameLst>
                                          <p:attrName>style.visibility</p:attrName>
                                        </p:attrNameLst>
                                      </p:cBhvr>
                                      <p:to>
                                        <p:strVal val="visible"/>
                                      </p:to>
                                    </p:set>
                                    <p:animEffect transition="in" filter="randombar(horizontal)">
                                      <p:cBhvr>
                                        <p:cTn id="12" dur="500"/>
                                        <p:tgtEl>
                                          <p:spTgt spid="18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grpSp>
        <p:nvGrpSpPr>
          <p:cNvPr id="2326" name="Google Shape;2326;p44"/>
          <p:cNvGrpSpPr/>
          <p:nvPr/>
        </p:nvGrpSpPr>
        <p:grpSpPr>
          <a:xfrm>
            <a:off x="5103565" y="0"/>
            <a:ext cx="3879489" cy="3879489"/>
            <a:chOff x="4522050" y="622650"/>
            <a:chExt cx="3898200" cy="3898200"/>
          </a:xfrm>
        </p:grpSpPr>
        <p:sp>
          <p:nvSpPr>
            <p:cNvPr id="2327" name="Google Shape;2327;p44"/>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4"/>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837DA275-FF7E-7339-FD96-D39638F5A49C}"/>
              </a:ext>
            </a:extLst>
          </p:cNvPr>
          <p:cNvSpPr txBox="1"/>
          <p:nvPr/>
        </p:nvSpPr>
        <p:spPr>
          <a:xfrm>
            <a:off x="5887844" y="1199418"/>
            <a:ext cx="2795239" cy="1569660"/>
          </a:xfrm>
          <a:prstGeom prst="rect">
            <a:avLst/>
          </a:prstGeom>
          <a:noFill/>
        </p:spPr>
        <p:txBody>
          <a:bodyPr wrap="square" rtlCol="0">
            <a:spAutoFit/>
          </a:bodyPr>
          <a:lstStyle/>
          <a:p>
            <a:r>
              <a:rPr lang="en-US" sz="3200" b="1" i="1" dirty="0">
                <a:solidFill>
                  <a:schemeClr val="accent3">
                    <a:lumMod val="10000"/>
                  </a:schemeClr>
                </a:solidFill>
              </a:rPr>
              <a:t>Other    	Features Of Rust</a:t>
            </a:r>
          </a:p>
        </p:txBody>
      </p:sp>
      <p:sp>
        <p:nvSpPr>
          <p:cNvPr id="7" name="TextBox 6">
            <a:extLst>
              <a:ext uri="{FF2B5EF4-FFF2-40B4-BE49-F238E27FC236}">
                <a16:creationId xmlns:a16="http://schemas.microsoft.com/office/drawing/2014/main" id="{7EC18A65-E8FA-E5B2-462F-D52DD8DFBC2F}"/>
              </a:ext>
            </a:extLst>
          </p:cNvPr>
          <p:cNvSpPr txBox="1"/>
          <p:nvPr/>
        </p:nvSpPr>
        <p:spPr>
          <a:xfrm>
            <a:off x="1319036" y="1041899"/>
            <a:ext cx="3872529" cy="3454358"/>
          </a:xfrm>
          <a:prstGeom prst="rect">
            <a:avLst/>
          </a:prstGeom>
          <a:noFill/>
        </p:spPr>
        <p:txBody>
          <a:bodyPr wrap="square" rtlCol="0">
            <a:spAutoFit/>
          </a:bodyPr>
          <a:lstStyle/>
          <a:p>
            <a:pPr algn="l"/>
            <a:r>
              <a:rPr lang="en-US" sz="2000" b="1" i="0" dirty="0">
                <a:solidFill>
                  <a:schemeClr val="tx1">
                    <a:lumMod val="50000"/>
                  </a:schemeClr>
                </a:solidFill>
                <a:effectLst/>
                <a:latin typeface="Times New Roman" panose="02020603050405020304" pitchFamily="18" charset="0"/>
                <a:cs typeface="Times New Roman" panose="02020603050405020304" pitchFamily="18" charset="0"/>
              </a:rPr>
              <a:t>Rust provides the following    	features:</a:t>
            </a:r>
          </a:p>
          <a:p>
            <a:pPr lvl="3"/>
            <a:endParaRPr lang="en-US" sz="1800" b="1" i="0" dirty="0">
              <a:solidFill>
                <a:schemeClr val="tx1">
                  <a:lumMod val="50000"/>
                </a:schemeClr>
              </a:solidFill>
              <a:effectLst/>
              <a:latin typeface="Times New Roman" panose="02020603050405020304" pitchFamily="18" charset="0"/>
              <a:cs typeface="Times New Roman" panose="02020603050405020304" pitchFamily="18" charset="0"/>
            </a:endParaRPr>
          </a:p>
          <a:p>
            <a:pPr lvl="3">
              <a:buFont typeface="Arial" panose="020B0604020202020204" pitchFamily="34" charset="0"/>
              <a:buChar char="•"/>
            </a:pPr>
            <a:r>
              <a:rPr lang="en-US" sz="1800" b="1" i="0" dirty="0">
                <a:solidFill>
                  <a:schemeClr val="tx1">
                    <a:lumMod val="50000"/>
                  </a:schemeClr>
                </a:solidFill>
                <a:effectLst/>
                <a:latin typeface="Times New Roman" panose="02020603050405020304" pitchFamily="18" charset="0"/>
                <a:cs typeface="Times New Roman" panose="02020603050405020304" pitchFamily="18" charset="0"/>
              </a:rPr>
              <a:t>Zero cost abstraction.</a:t>
            </a:r>
          </a:p>
          <a:p>
            <a:pPr lvl="3">
              <a:buFont typeface="Arial" panose="020B0604020202020204" pitchFamily="34" charset="0"/>
              <a:buChar char="•"/>
            </a:pPr>
            <a:r>
              <a:rPr lang="en-US" sz="1800" b="1" i="0" dirty="0">
                <a:solidFill>
                  <a:schemeClr val="tx1">
                    <a:lumMod val="50000"/>
                  </a:schemeClr>
                </a:solidFill>
                <a:effectLst/>
                <a:latin typeface="Times New Roman" panose="02020603050405020304" pitchFamily="18" charset="0"/>
                <a:cs typeface="Times New Roman" panose="02020603050405020304" pitchFamily="18" charset="0"/>
              </a:rPr>
              <a:t>Error messages.</a:t>
            </a:r>
          </a:p>
          <a:p>
            <a:pPr lvl="3">
              <a:buFont typeface="Arial" panose="020B0604020202020204" pitchFamily="34" charset="0"/>
              <a:buChar char="•"/>
            </a:pPr>
            <a:r>
              <a:rPr lang="en-US" sz="1800" b="1" i="0" dirty="0">
                <a:solidFill>
                  <a:schemeClr val="tx1">
                    <a:lumMod val="50000"/>
                  </a:schemeClr>
                </a:solidFill>
                <a:effectLst/>
                <a:latin typeface="Times New Roman" panose="02020603050405020304" pitchFamily="18" charset="0"/>
                <a:cs typeface="Times New Roman" panose="02020603050405020304" pitchFamily="18" charset="0"/>
              </a:rPr>
              <a:t>Move semantics.</a:t>
            </a:r>
          </a:p>
          <a:p>
            <a:pPr lvl="3">
              <a:buFont typeface="Arial" panose="020B0604020202020204" pitchFamily="34" charset="0"/>
              <a:buChar char="•"/>
            </a:pPr>
            <a:r>
              <a:rPr lang="en-US" sz="1800" b="1" i="0" dirty="0">
                <a:solidFill>
                  <a:schemeClr val="tx1">
                    <a:lumMod val="50000"/>
                  </a:schemeClr>
                </a:solidFill>
                <a:effectLst/>
                <a:latin typeface="Times New Roman" panose="02020603050405020304" pitchFamily="18" charset="0"/>
                <a:cs typeface="Times New Roman" panose="02020603050405020304" pitchFamily="18" charset="0"/>
              </a:rPr>
              <a:t>Threads without data races.</a:t>
            </a:r>
          </a:p>
          <a:p>
            <a:pPr lvl="3">
              <a:buFont typeface="Arial" panose="020B0604020202020204" pitchFamily="34" charset="0"/>
              <a:buChar char="•"/>
            </a:pPr>
            <a:r>
              <a:rPr lang="en-US" sz="1800" b="1" i="0" dirty="0">
                <a:solidFill>
                  <a:schemeClr val="tx1">
                    <a:lumMod val="50000"/>
                  </a:schemeClr>
                </a:solidFill>
                <a:effectLst/>
                <a:latin typeface="Times New Roman" panose="02020603050405020304" pitchFamily="18" charset="0"/>
                <a:cs typeface="Times New Roman" panose="02020603050405020304" pitchFamily="18" charset="0"/>
              </a:rPr>
              <a:t>Pattern matching.</a:t>
            </a:r>
          </a:p>
          <a:p>
            <a:pPr lvl="3">
              <a:buFont typeface="Arial" panose="020B0604020202020204" pitchFamily="34" charset="0"/>
              <a:buChar char="•"/>
            </a:pPr>
            <a:r>
              <a:rPr lang="en-US" sz="1800" b="1" i="0" dirty="0">
                <a:solidFill>
                  <a:schemeClr val="tx1">
                    <a:lumMod val="50000"/>
                  </a:schemeClr>
                </a:solidFill>
                <a:effectLst/>
                <a:latin typeface="Times New Roman" panose="02020603050405020304" pitchFamily="18" charset="0"/>
                <a:cs typeface="Times New Roman" panose="02020603050405020304" pitchFamily="18" charset="0"/>
              </a:rPr>
              <a:t>Guaranteed memory safety.</a:t>
            </a:r>
          </a:p>
          <a:p>
            <a:pPr lvl="3">
              <a:buFont typeface="Arial" panose="020B0604020202020204" pitchFamily="34" charset="0"/>
              <a:buChar char="•"/>
            </a:pPr>
            <a:r>
              <a:rPr lang="en-US" sz="1800" b="1" i="0" dirty="0">
                <a:solidFill>
                  <a:schemeClr val="tx1">
                    <a:lumMod val="50000"/>
                  </a:schemeClr>
                </a:solidFill>
                <a:effectLst/>
                <a:latin typeface="Times New Roman" panose="02020603050405020304" pitchFamily="18" charset="0"/>
                <a:cs typeface="Times New Roman" panose="02020603050405020304" pitchFamily="18" charset="0"/>
              </a:rPr>
              <a:t>Efficient C bindings.</a:t>
            </a:r>
          </a:p>
          <a:p>
            <a:pPr lvl="3">
              <a:buFont typeface="Arial" panose="020B0604020202020204" pitchFamily="34" charset="0"/>
              <a:buChar char="•"/>
            </a:pPr>
            <a:r>
              <a:rPr lang="en-US" sz="1800" b="1" i="0" dirty="0">
                <a:solidFill>
                  <a:schemeClr val="tx1">
                    <a:lumMod val="50000"/>
                  </a:schemeClr>
                </a:solidFill>
                <a:effectLst/>
                <a:latin typeface="Times New Roman" panose="02020603050405020304" pitchFamily="18" charset="0"/>
                <a:cs typeface="Times New Roman" panose="02020603050405020304" pitchFamily="18" charset="0"/>
              </a:rPr>
              <a:t>Safe memory space allocation</a:t>
            </a:r>
            <a:r>
              <a:rPr lang="en-US" b="0" i="0" dirty="0">
                <a:solidFill>
                  <a:srgbClr val="BDC1C6"/>
                </a:solidFill>
                <a:effectLst/>
                <a:latin typeface="arial" panose="020B0604020202020204" pitchFamily="34" charset="0"/>
              </a:rPr>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49"/>
        <p:cNvGrpSpPr/>
        <p:nvPr/>
      </p:nvGrpSpPr>
      <p:grpSpPr>
        <a:xfrm>
          <a:off x="0" y="0"/>
          <a:ext cx="0" cy="0"/>
          <a:chOff x="0" y="0"/>
          <a:chExt cx="0" cy="0"/>
        </a:xfrm>
      </p:grpSpPr>
      <p:sp>
        <p:nvSpPr>
          <p:cNvPr id="4952" name="Google Shape;4952;p65"/>
          <p:cNvSpPr txBox="1">
            <a:spLocks noGrp="1"/>
          </p:cNvSpPr>
          <p:nvPr>
            <p:ph type="title"/>
          </p:nvPr>
        </p:nvSpPr>
        <p:spPr>
          <a:xfrm>
            <a:off x="2014654" y="561353"/>
            <a:ext cx="4501656"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i="1" dirty="0">
                <a:solidFill>
                  <a:schemeClr val="accent3">
                    <a:lumMod val="25000"/>
                  </a:schemeClr>
                </a:solidFill>
              </a:rPr>
              <a:t>Resources</a:t>
            </a:r>
            <a:endParaRPr i="1" dirty="0">
              <a:solidFill>
                <a:schemeClr val="accent3">
                  <a:lumMod val="25000"/>
                </a:schemeClr>
              </a:solidFill>
            </a:endParaRPr>
          </a:p>
        </p:txBody>
      </p:sp>
      <p:sp>
        <p:nvSpPr>
          <p:cNvPr id="3" name="Text Placeholder 2">
            <a:extLst>
              <a:ext uri="{FF2B5EF4-FFF2-40B4-BE49-F238E27FC236}">
                <a16:creationId xmlns:a16="http://schemas.microsoft.com/office/drawing/2014/main" id="{373809FE-D6CA-6E88-C8CF-DAA7C92E8389}"/>
              </a:ext>
            </a:extLst>
          </p:cNvPr>
          <p:cNvSpPr>
            <a:spLocks noGrp="1"/>
          </p:cNvSpPr>
          <p:nvPr>
            <p:ph type="body" idx="1"/>
          </p:nvPr>
        </p:nvSpPr>
        <p:spPr>
          <a:xfrm>
            <a:off x="1018478" y="1619100"/>
            <a:ext cx="7107044" cy="3524400"/>
          </a:xfrm>
        </p:spPr>
        <p:txBody>
          <a:bodyPr/>
          <a:lstStyle/>
          <a:p>
            <a:r>
              <a:rPr lang="en-US" sz="1400" i="1" dirty="0">
                <a:effectLst/>
                <a:latin typeface="Times New Roman" panose="02020603050405020304" pitchFamily="18" charset="0"/>
                <a:ea typeface="Times New Roman" panose="02020603050405020304" pitchFamily="18" charset="0"/>
              </a:rPr>
              <a:t>Rust Programming Language</a:t>
            </a:r>
            <a:r>
              <a:rPr lang="en-US" sz="1400" dirty="0">
                <a:effectLst/>
                <a:latin typeface="Times New Roman" panose="02020603050405020304" pitchFamily="18" charset="0"/>
                <a:ea typeface="Times New Roman" panose="02020603050405020304" pitchFamily="18" charset="0"/>
              </a:rPr>
              <a:t>. (n.d.). Retrieved October 20, 2022, from </a:t>
            </a:r>
            <a:r>
              <a:rPr lang="en-US" sz="1400" u="sng" dirty="0">
                <a:solidFill>
                  <a:srgbClr val="0000FF"/>
                </a:solidFill>
                <a:effectLst/>
                <a:latin typeface="Times New Roman" panose="02020603050405020304" pitchFamily="18" charset="0"/>
                <a:ea typeface="Times New Roman" panose="02020603050405020304" pitchFamily="18" charset="0"/>
                <a:hlinkClick r:id="rId3"/>
              </a:rPr>
              <a:t>https://www.rust-lang.org/</a:t>
            </a:r>
            <a:endParaRPr lang="en-US" sz="1400" u="sng" dirty="0">
              <a:solidFill>
                <a:srgbClr val="0000FF"/>
              </a:solidFill>
              <a:effectLst/>
              <a:latin typeface="Times New Roman" panose="02020603050405020304" pitchFamily="18" charset="0"/>
              <a:ea typeface="Times New Roman" panose="02020603050405020304" pitchFamily="18" charset="0"/>
            </a:endParaRPr>
          </a:p>
          <a:p>
            <a:pPr marL="139700" indent="0">
              <a:buNone/>
            </a:pPr>
            <a:endParaRPr lang="en-US" sz="1400" u="sng" dirty="0">
              <a:solidFill>
                <a:srgbClr val="0000FF"/>
              </a:solidFill>
              <a:effectLst/>
              <a:latin typeface="Times New Roman" panose="02020603050405020304" pitchFamily="18" charset="0"/>
              <a:ea typeface="Times New Roman" panose="02020603050405020304" pitchFamily="18" charset="0"/>
            </a:endParaRPr>
          </a:p>
          <a:p>
            <a:r>
              <a:rPr lang="en-US" sz="1400" i="1" dirty="0">
                <a:effectLst/>
                <a:latin typeface="Times New Roman" panose="02020603050405020304" pitchFamily="18" charset="0"/>
                <a:ea typeface="Times New Roman" panose="02020603050405020304" pitchFamily="18" charset="0"/>
              </a:rPr>
              <a:t>The Rust Programming Language - The Rust Programming Language</a:t>
            </a:r>
            <a:r>
              <a:rPr lang="en-US" sz="1400" dirty="0">
                <a:effectLst/>
                <a:latin typeface="Times New Roman" panose="02020603050405020304" pitchFamily="18" charset="0"/>
                <a:ea typeface="Times New Roman" panose="02020603050405020304" pitchFamily="18" charset="0"/>
              </a:rPr>
              <a:t>. (n.d.). Retrieved October 20, 2022, from </a:t>
            </a:r>
            <a:r>
              <a:rPr lang="en-US" sz="1400" u="sng" dirty="0">
                <a:solidFill>
                  <a:srgbClr val="0000FF"/>
                </a:solidFill>
                <a:effectLst/>
                <a:latin typeface="Times New Roman" panose="02020603050405020304" pitchFamily="18" charset="0"/>
                <a:ea typeface="Times New Roman" panose="02020603050405020304" pitchFamily="18" charset="0"/>
                <a:hlinkClick r:id="rId4"/>
              </a:rPr>
              <a:t>https://doc.rust-lang.org/book/</a:t>
            </a:r>
            <a:endParaRPr lang="en-US" sz="1400" u="sng" dirty="0">
              <a:solidFill>
                <a:srgbClr val="0000FF"/>
              </a:solidFill>
              <a:effectLst/>
              <a:latin typeface="Times New Roman" panose="02020603050405020304" pitchFamily="18" charset="0"/>
              <a:ea typeface="Times New Roman" panose="02020603050405020304" pitchFamily="18" charset="0"/>
            </a:endParaRPr>
          </a:p>
          <a:p>
            <a:pPr marL="139700" indent="0">
              <a:buNone/>
            </a:pPr>
            <a:endParaRPr lang="en-US" sz="1400" u="sng" dirty="0">
              <a:solidFill>
                <a:srgbClr val="0000FF"/>
              </a:solidFill>
              <a:effectLst/>
              <a:latin typeface="Times New Roman" panose="02020603050405020304" pitchFamily="18" charset="0"/>
              <a:ea typeface="Times New Roman" panose="02020603050405020304" pitchFamily="18" charset="0"/>
            </a:endParaRPr>
          </a:p>
          <a:p>
            <a:r>
              <a:rPr lang="en-US" sz="1400" i="1" dirty="0">
                <a:effectLst/>
                <a:latin typeface="Times New Roman" panose="02020603050405020304" pitchFamily="18" charset="0"/>
                <a:ea typeface="Times New Roman" panose="02020603050405020304" pitchFamily="18" charset="0"/>
              </a:rPr>
              <a:t>A - Keywords - The Rust Programming Language</a:t>
            </a:r>
            <a:r>
              <a:rPr lang="en-US" sz="1400" dirty="0">
                <a:effectLst/>
                <a:latin typeface="Times New Roman" panose="02020603050405020304" pitchFamily="18" charset="0"/>
                <a:ea typeface="Times New Roman" panose="02020603050405020304" pitchFamily="18" charset="0"/>
              </a:rPr>
              <a:t>. (n.d.). Retrieved October 20, 2022, from </a:t>
            </a:r>
            <a:r>
              <a:rPr lang="en-US" sz="1400" u="sng" dirty="0">
                <a:solidFill>
                  <a:srgbClr val="0000FF"/>
                </a:solidFill>
                <a:effectLst/>
                <a:latin typeface="Times New Roman" panose="02020603050405020304" pitchFamily="18" charset="0"/>
                <a:ea typeface="Times New Roman" panose="02020603050405020304" pitchFamily="18" charset="0"/>
                <a:hlinkClick r:id="rId5"/>
              </a:rPr>
              <a:t>https://doc.rust-lang.org/book/appendix-01-keywords.html</a:t>
            </a:r>
            <a:endParaRPr lang="en-US" sz="1400" u="sng" dirty="0">
              <a:solidFill>
                <a:srgbClr val="0000FF"/>
              </a:solidFill>
              <a:effectLst/>
              <a:latin typeface="Times New Roman" panose="02020603050405020304" pitchFamily="18" charset="0"/>
              <a:ea typeface="Times New Roman" panose="02020603050405020304" pitchFamily="18" charset="0"/>
            </a:endParaRPr>
          </a:p>
          <a:p>
            <a:pPr marL="139700" indent="0">
              <a:buNone/>
            </a:pPr>
            <a:endParaRPr lang="en-US" sz="1400" dirty="0">
              <a:effectLst/>
              <a:latin typeface="Times New Roman" panose="02020603050405020304" pitchFamily="18" charset="0"/>
              <a:ea typeface="Times New Roman" panose="02020603050405020304" pitchFamily="18" charset="0"/>
            </a:endParaRPr>
          </a:p>
          <a:p>
            <a:r>
              <a:rPr lang="en-US" sz="1400" dirty="0">
                <a:effectLst/>
                <a:latin typeface="Times New Roman" panose="02020603050405020304" pitchFamily="18" charset="0"/>
                <a:ea typeface="Times New Roman" panose="02020603050405020304" pitchFamily="18" charset="0"/>
              </a:rPr>
              <a:t>Oppermann, P. (2018, February 10). </a:t>
            </a:r>
            <a:r>
              <a:rPr lang="en-US" sz="1400" i="1" dirty="0">
                <a:effectLst/>
                <a:latin typeface="Times New Roman" panose="02020603050405020304" pitchFamily="18" charset="0"/>
                <a:ea typeface="Times New Roman" panose="02020603050405020304" pitchFamily="18" charset="0"/>
              </a:rPr>
              <a:t>A Minimal Rust Kernel | Writing an OS in Rust</a:t>
            </a:r>
            <a:r>
              <a:rPr lang="en-US" sz="1400" dirty="0">
                <a:effectLst/>
                <a:latin typeface="Times New Roman" panose="02020603050405020304" pitchFamily="18" charset="0"/>
                <a:ea typeface="Times New Roman" panose="02020603050405020304" pitchFamily="18" charset="0"/>
              </a:rPr>
              <a:t>. Retrieved October 20, 2022, from </a:t>
            </a:r>
            <a:r>
              <a:rPr lang="en-US" sz="1400" u="sng" dirty="0">
                <a:solidFill>
                  <a:srgbClr val="0000FF"/>
                </a:solidFill>
                <a:effectLst/>
                <a:latin typeface="Times New Roman" panose="02020603050405020304" pitchFamily="18" charset="0"/>
                <a:ea typeface="Times New Roman" panose="02020603050405020304" pitchFamily="18" charset="0"/>
                <a:hlinkClick r:id="rId6"/>
              </a:rPr>
              <a:t>https://os.phil-opp.com/minimal-rust-kernel/</a:t>
            </a:r>
            <a:endParaRPr lang="en-US" sz="14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4114AB7C-065D-A1F3-E586-0BD967E9D9BA}"/>
              </a:ext>
            </a:extLst>
          </p:cNvPr>
          <p:cNvSpPr>
            <a:spLocks noGrp="1"/>
          </p:cNvSpPr>
          <p:nvPr>
            <p:ph type="subTitle" idx="1"/>
          </p:nvPr>
        </p:nvSpPr>
        <p:spPr>
          <a:xfrm>
            <a:off x="2698162" y="1947746"/>
            <a:ext cx="3200400" cy="2339452"/>
          </a:xfrm>
        </p:spPr>
        <p:txBody>
          <a:bodyPr/>
          <a:lstStyle/>
          <a:p>
            <a:r>
              <a:rPr lang="en-US" sz="4800" b="1" dirty="0"/>
              <a:t>THANK YOU</a:t>
            </a:r>
            <a:r>
              <a:rPr lang="en-US" sz="3600" b="1" dirty="0"/>
              <a:t>!</a:t>
            </a:r>
          </a:p>
        </p:txBody>
      </p:sp>
    </p:spTree>
    <p:extLst>
      <p:ext uri="{BB962C8B-B14F-4D97-AF65-F5344CB8AC3E}">
        <p14:creationId xmlns:p14="http://schemas.microsoft.com/office/powerpoint/2010/main" val="220250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4572000" y="1606014"/>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8" name="Google Shape;2138;p37"/>
          <p:cNvSpPr txBox="1">
            <a:spLocks noGrp="1"/>
          </p:cNvSpPr>
          <p:nvPr>
            <p:ph type="title"/>
          </p:nvPr>
        </p:nvSpPr>
        <p:spPr>
          <a:xfrm>
            <a:off x="4784588" y="380601"/>
            <a:ext cx="4153832" cy="778309"/>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3200" dirty="0"/>
              <a:t>W</a:t>
            </a:r>
            <a:r>
              <a:rPr lang="en" sz="3200" dirty="0"/>
              <a:t>hat is RUST </a:t>
            </a:r>
            <a:r>
              <a:rPr lang="en-US" sz="3200" dirty="0"/>
              <a:t>Language </a:t>
            </a:r>
            <a:endParaRPr sz="3200" dirty="0"/>
          </a:p>
        </p:txBody>
      </p:sp>
      <p:sp>
        <p:nvSpPr>
          <p:cNvPr id="24" name="TextBox 23">
            <a:extLst>
              <a:ext uri="{FF2B5EF4-FFF2-40B4-BE49-F238E27FC236}">
                <a16:creationId xmlns:a16="http://schemas.microsoft.com/office/drawing/2014/main" id="{CFE88E5C-9875-4CB0-54A1-1702A3E7E368}"/>
              </a:ext>
            </a:extLst>
          </p:cNvPr>
          <p:cNvSpPr txBox="1"/>
          <p:nvPr/>
        </p:nvSpPr>
        <p:spPr>
          <a:xfrm>
            <a:off x="253149" y="798591"/>
            <a:ext cx="4240278" cy="3754874"/>
          </a:xfrm>
          <a:prstGeom prst="rect">
            <a:avLst/>
          </a:prstGeom>
          <a:noFill/>
        </p:spPr>
        <p:txBody>
          <a:bodyPr wrap="square" rtlCol="0">
            <a:spAutoFit/>
          </a:bodyPr>
          <a:lstStyle/>
          <a:p>
            <a:pPr marL="285750" indent="-285750">
              <a:buFont typeface="Arial" panose="020B0604020202020204" pitchFamily="34" charset="0"/>
              <a:buChar char="•"/>
            </a:pPr>
            <a:r>
              <a:rPr lang="en-US" b="1" dirty="0"/>
              <a:t>Rust is a young programming language gaining increased attention from software developers since it was introduced to the world by Mozilla in 2010.</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Rust is a systems programming language meant to supersede languages like C++.</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The main focus of Rust is (memory) safety, but it later began to target performance as well, adopting the C++ approach of zero cost abstraction</a:t>
            </a:r>
          </a:p>
          <a:p>
            <a:endParaRPr lang="en-US" b="1" dirty="0"/>
          </a:p>
          <a:p>
            <a:pPr marL="285750" indent="-285750">
              <a:buFont typeface="Arial" panose="020B0604020202020204" pitchFamily="34" charset="0"/>
              <a:buChar char="•"/>
            </a:pPr>
            <a:r>
              <a:rPr lang="en-US" b="1" dirty="0"/>
              <a:t>Rust has other advantages that make it much more versatile than them</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3" name="Subtitle 2">
            <a:extLst>
              <a:ext uri="{FF2B5EF4-FFF2-40B4-BE49-F238E27FC236}">
                <a16:creationId xmlns:a16="http://schemas.microsoft.com/office/drawing/2014/main" id="{263C7563-F49C-1D82-EB7C-8D8C90D6644D}"/>
              </a:ext>
            </a:extLst>
          </p:cNvPr>
          <p:cNvSpPr>
            <a:spLocks noGrp="1"/>
          </p:cNvSpPr>
          <p:nvPr>
            <p:ph type="subTitle" idx="1"/>
          </p:nvPr>
        </p:nvSpPr>
        <p:spPr>
          <a:xfrm>
            <a:off x="2865646" y="371707"/>
            <a:ext cx="3412707" cy="1338147"/>
          </a:xfrm>
        </p:spPr>
        <p:txBody>
          <a:bodyPr/>
          <a:lstStyle/>
          <a:p>
            <a:r>
              <a:rPr lang="en-US" sz="4800" b="1" dirty="0"/>
              <a:t>Performance</a:t>
            </a:r>
            <a:r>
              <a:rPr lang="en-US" sz="4800" dirty="0"/>
              <a:t> </a:t>
            </a:r>
          </a:p>
        </p:txBody>
      </p:sp>
      <p:sp>
        <p:nvSpPr>
          <p:cNvPr id="4" name="TextBox 3">
            <a:extLst>
              <a:ext uri="{FF2B5EF4-FFF2-40B4-BE49-F238E27FC236}">
                <a16:creationId xmlns:a16="http://schemas.microsoft.com/office/drawing/2014/main" id="{E0E14CB0-060A-1BB8-D1BB-FA6F96C94468}"/>
              </a:ext>
            </a:extLst>
          </p:cNvPr>
          <p:cNvSpPr txBox="1"/>
          <p:nvPr/>
        </p:nvSpPr>
        <p:spPr>
          <a:xfrm>
            <a:off x="1583472" y="1442225"/>
            <a:ext cx="5977054" cy="3139321"/>
          </a:xfrm>
          <a:prstGeom prst="rect">
            <a:avLst/>
          </a:prstGeom>
          <a:noFill/>
        </p:spPr>
        <p:txBody>
          <a:bodyPr wrap="square" rtlCol="0">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Calibri" panose="020F0502020204030204" pitchFamily="34" charset="0"/>
              </a:rPr>
              <a:t>Rust uses the idea of zero-cost abstraction to simplify the language without sacrificing efficiency, as was noted in the introduction.</a:t>
            </a:r>
          </a:p>
          <a:p>
            <a:pPr marL="285750" indent="-285750">
              <a:buFont typeface="Arial" panose="020B0604020202020204" pitchFamily="34" charset="0"/>
              <a:buChar char="•"/>
            </a:pPr>
            <a:endParaRPr lang="en-US" sz="1800" b="1"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Rust utilizes the concept of zero cost abstraction to simplify the language without limiting performance.</a:t>
            </a:r>
          </a:p>
          <a:p>
            <a:endParaRPr lang="en-US"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The absence of a trash collector, which provides various performance advantages, is the second noteworthy advantage of Rust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23EA015D-396B-A775-0DCB-A5549EEDDF66}"/>
              </a:ext>
            </a:extLst>
          </p:cNvPr>
          <p:cNvSpPr>
            <a:spLocks noGrp="1"/>
          </p:cNvSpPr>
          <p:nvPr>
            <p:ph type="subTitle" idx="1"/>
          </p:nvPr>
        </p:nvSpPr>
        <p:spPr>
          <a:xfrm>
            <a:off x="2579214" y="460916"/>
            <a:ext cx="3420141" cy="1159727"/>
          </a:xfrm>
        </p:spPr>
        <p:txBody>
          <a:bodyPr/>
          <a:lstStyle/>
          <a:p>
            <a:r>
              <a:rPr lang="en-US" sz="4800" b="1" dirty="0">
                <a:latin typeface="Barlow Semi Condensed" panose="00000506000000000000" pitchFamily="2" charset="0"/>
                <a:cs typeface="Hadassah Friedlaender" panose="020B0604020202020204" pitchFamily="18" charset="-79"/>
              </a:rPr>
              <a:t>Security</a:t>
            </a:r>
          </a:p>
        </p:txBody>
      </p:sp>
      <p:sp>
        <p:nvSpPr>
          <p:cNvPr id="5" name="TextBox 4">
            <a:extLst>
              <a:ext uri="{FF2B5EF4-FFF2-40B4-BE49-F238E27FC236}">
                <a16:creationId xmlns:a16="http://schemas.microsoft.com/office/drawing/2014/main" id="{8BD15383-F941-1FAF-2994-34FD11204247}"/>
              </a:ext>
            </a:extLst>
          </p:cNvPr>
          <p:cNvSpPr txBox="1"/>
          <p:nvPr/>
        </p:nvSpPr>
        <p:spPr>
          <a:xfrm>
            <a:off x="1494263" y="1516566"/>
            <a:ext cx="5820937" cy="2862322"/>
          </a:xfrm>
          <a:prstGeom prst="rect">
            <a:avLst/>
          </a:prstGeom>
          <a:noFill/>
        </p:spPr>
        <p:txBody>
          <a:bodyPr wrap="square" rtlCol="0">
            <a:spAutoFit/>
          </a:bodyPr>
          <a:lstStyle/>
          <a:p>
            <a:pPr marL="285750" indent="-285750">
              <a:buFont typeface="Arial" panose="020B0604020202020204" pitchFamily="34" charset="0"/>
              <a:buChar char="•"/>
            </a:pPr>
            <a:r>
              <a:rPr lang="en-US" sz="1800" b="1" i="0" dirty="0">
                <a:solidFill>
                  <a:schemeClr val="tx1">
                    <a:lumMod val="50000"/>
                  </a:schemeClr>
                </a:solidFill>
                <a:effectLst/>
                <a:latin typeface="Times New Roman" panose="02020603050405020304" pitchFamily="18" charset="0"/>
                <a:cs typeface="Times New Roman" panose="02020603050405020304" pitchFamily="18" charset="0"/>
              </a:rPr>
              <a:t>While there sometimes has been a perception that, because Rust ensures memory safety, the language is 100% secure</a:t>
            </a:r>
          </a:p>
          <a:p>
            <a:pPr marL="285750" indent="-285750">
              <a:buFont typeface="Arial" panose="020B0604020202020204" pitchFamily="34" charset="0"/>
              <a:buChar char="•"/>
            </a:pPr>
            <a:endParaRPr lang="en-US" sz="1800" b="1" dirty="0">
              <a:solidFill>
                <a:schemeClr val="tx1">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i="0" dirty="0">
                <a:solidFill>
                  <a:schemeClr val="tx1">
                    <a:lumMod val="50000"/>
                  </a:schemeClr>
                </a:solidFill>
                <a:effectLst/>
                <a:latin typeface="Times New Roman" panose="02020603050405020304" pitchFamily="18" charset="0"/>
                <a:cs typeface="Times New Roman" panose="02020603050405020304" pitchFamily="18" charset="0"/>
              </a:rPr>
              <a:t>Although Rust provides memory safety guarantees, it can sometimes slip through the cracks via implementation errors.</a:t>
            </a:r>
          </a:p>
          <a:p>
            <a:endParaRPr lang="en-US" sz="1800" b="1" i="0" dirty="0">
              <a:solidFill>
                <a:schemeClr val="tx1">
                  <a:lumMod val="50000"/>
                </a:schemeClr>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b="1" i="0" dirty="0">
                <a:solidFill>
                  <a:schemeClr val="tx1">
                    <a:lumMod val="50000"/>
                  </a:schemeClr>
                </a:solidFill>
                <a:effectLst/>
                <a:latin typeface="Times New Roman" panose="02020603050405020304" pitchFamily="18" charset="0"/>
                <a:cs typeface="Times New Roman" panose="02020603050405020304" pitchFamily="18" charset="0"/>
              </a:rPr>
              <a:t>Rust's memory safety operations can never be completely disabled</a:t>
            </a:r>
            <a:endParaRPr lang="en-US" sz="1800" b="1"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554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CC5B02-C142-0CB9-6306-716A3B69E72A}"/>
              </a:ext>
            </a:extLst>
          </p:cNvPr>
          <p:cNvSpPr txBox="1"/>
          <p:nvPr/>
        </p:nvSpPr>
        <p:spPr>
          <a:xfrm>
            <a:off x="2382644" y="341971"/>
            <a:ext cx="4378712" cy="830997"/>
          </a:xfrm>
          <a:prstGeom prst="rect">
            <a:avLst/>
          </a:prstGeom>
          <a:noFill/>
        </p:spPr>
        <p:txBody>
          <a:bodyPr wrap="square" rtlCol="0">
            <a:spAutoFit/>
          </a:bodyPr>
          <a:lstStyle/>
          <a:p>
            <a:r>
              <a:rPr lang="en-US" sz="4000" b="1" dirty="0">
                <a:latin typeface="Barlow Semi Condensed" panose="00000506000000000000" pitchFamily="2" charset="0"/>
              </a:rPr>
              <a:t>	</a:t>
            </a:r>
            <a:r>
              <a:rPr lang="en-US" sz="4800" b="1" dirty="0">
                <a:solidFill>
                  <a:schemeClr val="bg2"/>
                </a:solidFill>
                <a:latin typeface="Barlow Semi Condensed" panose="00000506000000000000" pitchFamily="2" charset="0"/>
              </a:rPr>
              <a:t>Safety</a:t>
            </a:r>
            <a:r>
              <a:rPr lang="en-US" dirty="0"/>
              <a:t> </a:t>
            </a:r>
          </a:p>
        </p:txBody>
      </p:sp>
      <p:sp>
        <p:nvSpPr>
          <p:cNvPr id="7" name="TextBox 6">
            <a:extLst>
              <a:ext uri="{FF2B5EF4-FFF2-40B4-BE49-F238E27FC236}">
                <a16:creationId xmlns:a16="http://schemas.microsoft.com/office/drawing/2014/main" id="{61C78D55-089A-6E9D-6DA3-71B12A7972CA}"/>
              </a:ext>
            </a:extLst>
          </p:cNvPr>
          <p:cNvSpPr txBox="1"/>
          <p:nvPr/>
        </p:nvSpPr>
        <p:spPr>
          <a:xfrm>
            <a:off x="1293541" y="1286107"/>
            <a:ext cx="6315308" cy="2585323"/>
          </a:xfrm>
          <a:prstGeom prst="rect">
            <a:avLst/>
          </a:prstGeom>
          <a:noFill/>
        </p:spPr>
        <p:txBody>
          <a:bodyPr wrap="square" rtlCol="0">
            <a:spAutoFit/>
          </a:bodyPr>
          <a:lstStyle/>
          <a:p>
            <a:pPr marL="285750" indent="-285750">
              <a:buFont typeface="Arial" panose="020B0604020202020204" pitchFamily="34" charset="0"/>
              <a:buChar char="•"/>
            </a:pPr>
            <a:r>
              <a:rPr lang="en-US" sz="1800" b="1" i="0" dirty="0">
                <a:solidFill>
                  <a:schemeClr val="tx1">
                    <a:lumMod val="50000"/>
                  </a:schemeClr>
                </a:solidFill>
                <a:effectLst/>
                <a:latin typeface="Times New Roman" panose="02020603050405020304" pitchFamily="18" charset="0"/>
                <a:cs typeface="Times New Roman" panose="02020603050405020304" pitchFamily="18" charset="0"/>
              </a:rPr>
              <a:t>Through recent research on Rust, this new language was found to outperform well-established languages in terms of safety. Rust was found to be the safest language compared to C, C++, Java, Go, and Python.</a:t>
            </a:r>
          </a:p>
          <a:p>
            <a:pPr marL="285750" indent="-285750">
              <a:buFont typeface="Arial" panose="020B0604020202020204" pitchFamily="34" charset="0"/>
              <a:buChar char="•"/>
            </a:pPr>
            <a:endParaRPr lang="en-US" sz="1800" b="1" i="0" dirty="0">
              <a:solidFill>
                <a:schemeClr val="tx1">
                  <a:lumMod val="50000"/>
                </a:schemeClr>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i="0" dirty="0">
                <a:solidFill>
                  <a:schemeClr val="tx1">
                    <a:lumMod val="50000"/>
                  </a:schemeClr>
                </a:solidFill>
                <a:effectLst/>
                <a:latin typeface="Times New Roman" panose="02020603050405020304" pitchFamily="18" charset="0"/>
                <a:cs typeface="Times New Roman" panose="02020603050405020304" pitchFamily="18" charset="0"/>
              </a:rPr>
              <a:t>Rust is a multi-paradigm, general-purpose programming language. Rust emphasizes performance, type safety, and concurrency.</a:t>
            </a:r>
          </a:p>
          <a:p>
            <a:endParaRPr lang="en-US" sz="1800" b="1"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35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678A38-C687-3230-10BC-A73C754FCAC6}"/>
              </a:ext>
            </a:extLst>
          </p:cNvPr>
          <p:cNvSpPr txBox="1"/>
          <p:nvPr/>
        </p:nvSpPr>
        <p:spPr>
          <a:xfrm>
            <a:off x="1031358" y="1530047"/>
            <a:ext cx="6879265" cy="3416320"/>
          </a:xfrm>
          <a:prstGeom prst="rect">
            <a:avLst/>
          </a:prstGeom>
          <a:noFill/>
        </p:spPr>
        <p:txBody>
          <a:bodyPr wrap="square" rtlCol="0">
            <a:spAutoFit/>
          </a:bodyPr>
          <a:lstStyle/>
          <a:p>
            <a:pPr marL="285750" indent="-285750" algn="just">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 buffer overflows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600" b="1" dirty="0">
                <a:effectLst/>
                <a:latin typeface="Times New Roman" panose="02020603050405020304" pitchFamily="18" charset="0"/>
                <a:ea typeface="Calibri" panose="020F0502020204030204" pitchFamily="34" charset="0"/>
              </a:rPr>
              <a:t>Buffer overflows don't exist in the Rust programming language. In the C language, array capacity is not verified on access when compared</a:t>
            </a:r>
            <a:r>
              <a:rPr lang="en-US" sz="1200" b="1" dirty="0">
                <a:effectLst/>
                <a:latin typeface="Times New Roman" panose="02020603050405020304" pitchFamily="18" charset="0"/>
                <a:ea typeface="Calibri" panose="020F0502020204030204" pitchFamily="34" charset="0"/>
              </a:rPr>
              <a:t>.</a:t>
            </a:r>
          </a:p>
          <a:p>
            <a:pPr algn="just"/>
            <a:endParaRPr lang="en-US" sz="1200" dirty="0">
              <a:latin typeface="Times New Roman" panose="02020603050405020304" pitchFamily="18" charset="0"/>
            </a:endParaRPr>
          </a:p>
          <a:p>
            <a:pPr marL="171450" indent="-171450" algn="just">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 dangling pointers </a:t>
            </a:r>
          </a:p>
          <a:p>
            <a:pPr algn="just"/>
            <a:r>
              <a:rPr lang="en-US" sz="1600" b="1" dirty="0">
                <a:latin typeface="Times New Roman" panose="02020603050405020304" pitchFamily="18" charset="0"/>
                <a:ea typeface="Calibri" panose="020F0502020204030204" pitchFamily="34" charset="0"/>
                <a:cs typeface="Times New Roman" panose="02020603050405020304" pitchFamily="18" charset="0"/>
              </a:rPr>
              <a:t>Dangling references are usually a result of invalid coding.</a:t>
            </a:r>
          </a:p>
          <a:p>
            <a:pPr algn="just"/>
            <a:r>
              <a:rPr lang="en-US" sz="1600" b="1" dirty="0">
                <a:latin typeface="Times New Roman" panose="02020603050405020304" pitchFamily="18" charset="0"/>
                <a:ea typeface="Calibri" panose="020F0502020204030204" pitchFamily="34" charset="0"/>
                <a:cs typeface="Times New Roman" panose="02020603050405020304" pitchFamily="18" charset="0"/>
              </a:rPr>
              <a:t>In rust, the compiler grantees that references will never be dangling references</a:t>
            </a:r>
            <a:r>
              <a:rPr lang="en-US" sz="1800" b="1" dirty="0">
                <a:latin typeface="Times New Roman" panose="02020603050405020304" pitchFamily="18" charset="0"/>
                <a:ea typeface="Calibri" panose="020F0502020204030204" pitchFamily="34" charset="0"/>
                <a:cs typeface="Times New Roman" panose="02020603050405020304" pitchFamily="18" charset="0"/>
              </a:rPr>
              <a:t>.</a:t>
            </a:r>
          </a:p>
          <a:p>
            <a:pPr algn="just"/>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 data races   </a:t>
            </a:r>
          </a:p>
          <a:p>
            <a:pPr algn="just"/>
            <a:r>
              <a:rPr lang="en-US" sz="1600" b="1" dirty="0">
                <a:effectLst/>
                <a:latin typeface="Times New Roman" panose="02020603050405020304" pitchFamily="18" charset="0"/>
                <a:ea typeface="Calibri" panose="020F0502020204030204" pitchFamily="34" charset="0"/>
              </a:rPr>
              <a:t>A secure Rust guarantee prevents data races. Rust's ownership mechanism frequently prevents data races.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BC1A29B-D52A-ABFA-F559-0674CC11B823}"/>
              </a:ext>
            </a:extLst>
          </p:cNvPr>
          <p:cNvSpPr txBox="1"/>
          <p:nvPr/>
        </p:nvSpPr>
        <p:spPr>
          <a:xfrm>
            <a:off x="1967023" y="776176"/>
            <a:ext cx="4561367" cy="583750"/>
          </a:xfrm>
          <a:prstGeom prst="rect">
            <a:avLst/>
          </a:prstGeom>
          <a:noFill/>
        </p:spPr>
        <p:txBody>
          <a:bodyPr wrap="square" rtlCol="0">
            <a:spAutoFit/>
          </a:bodyPr>
          <a:lstStyle/>
          <a:p>
            <a:pPr marL="0" marR="0">
              <a:lnSpc>
                <a:spcPct val="107000"/>
              </a:lnSpc>
              <a:spcBef>
                <a:spcPts val="1200"/>
              </a:spcBef>
              <a:spcAft>
                <a:spcPts val="0"/>
              </a:spcAft>
            </a:pPr>
            <a:r>
              <a:rPr lang="en-US" sz="3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Memory safety of Rust</a:t>
            </a:r>
          </a:p>
        </p:txBody>
      </p:sp>
    </p:spTree>
    <p:extLst>
      <p:ext uri="{BB962C8B-B14F-4D97-AF65-F5344CB8AC3E}">
        <p14:creationId xmlns:p14="http://schemas.microsoft.com/office/powerpoint/2010/main" val="364926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DFD74-8515-F771-7FC5-2EA3E31B31ED}"/>
              </a:ext>
            </a:extLst>
          </p:cNvPr>
          <p:cNvSpPr>
            <a:spLocks noGrp="1"/>
          </p:cNvSpPr>
          <p:nvPr>
            <p:ph type="title"/>
          </p:nvPr>
        </p:nvSpPr>
        <p:spPr>
          <a:xfrm>
            <a:off x="111512" y="1843201"/>
            <a:ext cx="3877515" cy="1292100"/>
          </a:xfrm>
        </p:spPr>
        <p:txBody>
          <a:bodyPr/>
          <a:lstStyle/>
          <a:p>
            <a:r>
              <a:rPr lang="en-US" dirty="0"/>
              <a:t>a freestanding</a:t>
            </a:r>
            <a:br>
              <a:rPr lang="en-US" dirty="0"/>
            </a:br>
            <a:r>
              <a:rPr lang="en-US" dirty="0"/>
              <a:t>          rust binary</a:t>
            </a:r>
          </a:p>
        </p:txBody>
      </p:sp>
      <p:sp>
        <p:nvSpPr>
          <p:cNvPr id="3" name="TextBox 2">
            <a:extLst>
              <a:ext uri="{FF2B5EF4-FFF2-40B4-BE49-F238E27FC236}">
                <a16:creationId xmlns:a16="http://schemas.microsoft.com/office/drawing/2014/main" id="{B80A4887-45E3-6961-3A82-9DCA389D4533}"/>
              </a:ext>
            </a:extLst>
          </p:cNvPr>
          <p:cNvSpPr txBox="1"/>
          <p:nvPr/>
        </p:nvSpPr>
        <p:spPr>
          <a:xfrm>
            <a:off x="2170771" y="1248311"/>
            <a:ext cx="6973229" cy="1323439"/>
          </a:xfrm>
          <a:prstGeom prst="rect">
            <a:avLst/>
          </a:prstGeom>
          <a:noFill/>
        </p:spPr>
        <p:txBody>
          <a:bodyPr wrap="square" rtlCol="0">
            <a:spAutoFit/>
          </a:bodyPr>
          <a:lstStyle/>
          <a:p>
            <a:pPr marL="285750" indent="-285750">
              <a:buFont typeface="Wingdings" panose="05000000000000000000" pitchFamily="2" charset="2"/>
              <a:buChar char="q"/>
            </a:pPr>
            <a:r>
              <a:rPr lang="en-US" sz="1600" b="1" dirty="0">
                <a:solidFill>
                  <a:srgbClr val="000000"/>
                </a:solidFill>
                <a:effectLst/>
                <a:latin typeface="Times New Roman" panose="02020603050405020304" pitchFamily="18" charset="0"/>
                <a:ea typeface="Calibri" panose="020F0502020204030204" pitchFamily="34" charset="0"/>
              </a:rPr>
              <a:t>It is necessary to write code that is independent of any operating system features to create an operating system kernel. As a result, we are unable to use any functionality that depends on OS abstractions or particular hardware, including threads, files, heap memory, the network, random numbers, and standard output</a:t>
            </a:r>
            <a:endParaRPr lang="en-US" sz="1600" b="1" dirty="0"/>
          </a:p>
        </p:txBody>
      </p:sp>
      <p:sp>
        <p:nvSpPr>
          <p:cNvPr id="4" name="TextBox 3">
            <a:extLst>
              <a:ext uri="{FF2B5EF4-FFF2-40B4-BE49-F238E27FC236}">
                <a16:creationId xmlns:a16="http://schemas.microsoft.com/office/drawing/2014/main" id="{F46663F3-6435-8BCD-2D32-B11DBE6545B6}"/>
              </a:ext>
            </a:extLst>
          </p:cNvPr>
          <p:cNvSpPr txBox="1"/>
          <p:nvPr/>
        </p:nvSpPr>
        <p:spPr>
          <a:xfrm>
            <a:off x="3025699" y="3135301"/>
            <a:ext cx="6266986" cy="830997"/>
          </a:xfrm>
          <a:prstGeom prst="rect">
            <a:avLst/>
          </a:prstGeom>
          <a:noFill/>
        </p:spPr>
        <p:txBody>
          <a:bodyPr wrap="square" rtlCol="0">
            <a:spAutoFit/>
          </a:bodyPr>
          <a:lstStyle/>
          <a:p>
            <a:pPr marL="285750" indent="-285750">
              <a:buFont typeface="Wingdings" panose="05000000000000000000" pitchFamily="2" charset="2"/>
              <a:buChar char="q"/>
            </a:pPr>
            <a:r>
              <a:rPr lang="en-US" sz="1600" b="1" i="0" dirty="0">
                <a:solidFill>
                  <a:schemeClr val="tx1">
                    <a:lumMod val="50000"/>
                  </a:schemeClr>
                </a:solidFill>
                <a:effectLst/>
                <a:latin typeface="Times New Roman" panose="02020603050405020304" pitchFamily="18" charset="0"/>
                <a:cs typeface="Times New Roman" panose="02020603050405020304" pitchFamily="18" charset="0"/>
              </a:rPr>
              <a:t>In order to create an OS kernel in Rust, we need to create an executable that can be run without an underlying operating system</a:t>
            </a:r>
            <a:endParaRPr lang="en-US" sz="1600" b="1"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5788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DFD74-8515-F771-7FC5-2EA3E31B31ED}"/>
              </a:ext>
            </a:extLst>
          </p:cNvPr>
          <p:cNvSpPr>
            <a:spLocks noGrp="1"/>
          </p:cNvSpPr>
          <p:nvPr>
            <p:ph type="title"/>
          </p:nvPr>
        </p:nvSpPr>
        <p:spPr>
          <a:xfrm>
            <a:off x="0" y="1813465"/>
            <a:ext cx="3877515" cy="1292100"/>
          </a:xfrm>
        </p:spPr>
        <p:txBody>
          <a:bodyPr/>
          <a:lstStyle/>
          <a:p>
            <a:r>
              <a:rPr lang="en-US" dirty="0"/>
              <a:t>Allocator</a:t>
            </a:r>
            <a:br>
              <a:rPr lang="en-US" dirty="0"/>
            </a:br>
            <a:r>
              <a:rPr lang="en-US" dirty="0"/>
              <a:t>        designs</a:t>
            </a:r>
          </a:p>
        </p:txBody>
      </p:sp>
      <p:sp>
        <p:nvSpPr>
          <p:cNvPr id="3" name="TextBox 2">
            <a:extLst>
              <a:ext uri="{FF2B5EF4-FFF2-40B4-BE49-F238E27FC236}">
                <a16:creationId xmlns:a16="http://schemas.microsoft.com/office/drawing/2014/main" id="{B80A4887-45E3-6961-3A82-9DCA389D4533}"/>
              </a:ext>
            </a:extLst>
          </p:cNvPr>
          <p:cNvSpPr txBox="1"/>
          <p:nvPr/>
        </p:nvSpPr>
        <p:spPr>
          <a:xfrm>
            <a:off x="1910576" y="817423"/>
            <a:ext cx="7233424" cy="3508653"/>
          </a:xfrm>
          <a:prstGeom prst="rect">
            <a:avLst/>
          </a:prstGeom>
          <a:noFill/>
        </p:spPr>
        <p:txBody>
          <a:bodyPr wrap="square" rtlCol="0">
            <a:spAutoFit/>
          </a:bodyPr>
          <a:lstStyle/>
          <a:p>
            <a:pPr algn="l"/>
            <a:r>
              <a:rPr lang="en-US" sz="2400" b="1" i="1" dirty="0">
                <a:solidFill>
                  <a:schemeClr val="tx1">
                    <a:lumMod val="50000"/>
                  </a:schemeClr>
                </a:solidFill>
                <a:effectLst/>
                <a:latin typeface="Times New Roman" panose="02020603050405020304" pitchFamily="18" charset="0"/>
                <a:cs typeface="Times New Roman" panose="02020603050405020304" pitchFamily="18" charset="0"/>
              </a:rPr>
              <a:t>What allocator does Rust use?</a:t>
            </a:r>
          </a:p>
          <a:p>
            <a:pPr algn="l"/>
            <a:r>
              <a:rPr lang="en-US" sz="1200" i="0" dirty="0">
                <a:solidFill>
                  <a:schemeClr val="tx1">
                    <a:lumMod val="50000"/>
                  </a:schemeClr>
                </a:solidFill>
                <a:effectLst/>
                <a:latin typeface="arial" panose="020B0604020202020204" pitchFamily="34" charset="0"/>
              </a:rPr>
              <a:t>              Struct std::alloc::System</a:t>
            </a:r>
          </a:p>
          <a:p>
            <a:pPr algn="l"/>
            <a:endParaRPr lang="en-US" sz="2000" dirty="0">
              <a:solidFill>
                <a:srgbClr val="BDC1C6"/>
              </a:solidFill>
              <a:latin typeface="arial" panose="020B0604020202020204" pitchFamily="34" charset="0"/>
            </a:endParaRPr>
          </a:p>
          <a:p>
            <a:pPr marL="171450" indent="-171450" algn="l">
              <a:buFont typeface="Arial" panose="020B0604020202020204" pitchFamily="34" charset="0"/>
              <a:buChar char="•"/>
            </a:pPr>
            <a:r>
              <a:rPr lang="en-US" sz="1800" b="1" i="0" dirty="0">
                <a:solidFill>
                  <a:schemeClr val="tx1">
                    <a:lumMod val="50000"/>
                  </a:schemeClr>
                </a:solidFill>
                <a:effectLst/>
                <a:latin typeface="Times New Roman" panose="02020603050405020304" pitchFamily="18" charset="0"/>
                <a:cs typeface="Times New Roman" panose="02020603050405020304" pitchFamily="18" charset="0"/>
              </a:rPr>
              <a:t>The default memory allocator provided by the operating system. This is based on malloc on Unix platforms and HeapAlloc on Windows, plus related functions. It can also be used directly to allocate memory independently of whatever global allocator has been selected for a Rust program</a:t>
            </a:r>
            <a:r>
              <a:rPr lang="en-US" sz="2000" b="1" i="0" dirty="0">
                <a:solidFill>
                  <a:schemeClr val="tx1">
                    <a:lumMod val="50000"/>
                  </a:schemeClr>
                </a:solidFill>
                <a:effectLst/>
                <a:latin typeface="Times New Roman" panose="02020603050405020304" pitchFamily="18" charset="0"/>
                <a:cs typeface="Times New Roman" panose="02020603050405020304" pitchFamily="18" charset="0"/>
              </a:rPr>
              <a:t>.</a:t>
            </a:r>
          </a:p>
          <a:p>
            <a:pPr marL="171450" indent="-171450" algn="l">
              <a:buFont typeface="Arial" panose="020B0604020202020204" pitchFamily="34" charset="0"/>
              <a:buChar char="•"/>
            </a:pPr>
            <a:endParaRPr lang="en-US" sz="2000" b="1" dirty="0">
              <a:solidFill>
                <a:schemeClr val="tx1">
                  <a:lumMod val="50000"/>
                </a:schemeClr>
              </a:solidFill>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800" b="1" i="0" dirty="0">
                <a:solidFill>
                  <a:schemeClr val="tx1">
                    <a:lumMod val="50000"/>
                  </a:schemeClr>
                </a:solidFill>
                <a:effectLst/>
                <a:latin typeface="arial" panose="020B0604020202020204" pitchFamily="34" charset="0"/>
              </a:rPr>
              <a:t>An implementation of Allocator can allocate, grow, shrink, and deallocate arbitrary blocks of data described via Layout .</a:t>
            </a:r>
          </a:p>
          <a:p>
            <a:pPr marL="171450" indent="-171450" algn="l">
              <a:buFont typeface="Arial" panose="020B0604020202020204" pitchFamily="34" charset="0"/>
              <a:buChar char="•"/>
            </a:pPr>
            <a:endParaRPr lang="en-US" sz="1800" b="1" i="0" dirty="0">
              <a:solidFill>
                <a:schemeClr val="tx1">
                  <a:lumMod val="5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6338724"/>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2589</TotalTime>
  <Words>1756</Words>
  <Application>Microsoft Office PowerPoint</Application>
  <PresentationFormat>On-screen Show (16:9)</PresentationFormat>
  <Paragraphs>142</Paragraphs>
  <Slides>22</Slides>
  <Notes>15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22</vt:i4>
      </vt:variant>
    </vt:vector>
  </HeadingPairs>
  <TitlesOfParts>
    <vt:vector size="35" baseType="lpstr">
      <vt:lpstr>Nunito</vt:lpstr>
      <vt:lpstr>Roboto Condensed Light</vt:lpstr>
      <vt:lpstr>Bahnschrift SemiBold</vt:lpstr>
      <vt:lpstr>Calibri</vt:lpstr>
      <vt:lpstr>Times New Roman</vt:lpstr>
      <vt:lpstr>Amasis MT Pro Medium</vt:lpstr>
      <vt:lpstr>Wingdings</vt:lpstr>
      <vt:lpstr>Barlow Semi Condensed</vt:lpstr>
      <vt:lpstr>Barlow Semi Condensed Medium</vt:lpstr>
      <vt:lpstr>arial</vt:lpstr>
      <vt:lpstr>arial</vt:lpstr>
      <vt:lpstr>Fjalla One</vt:lpstr>
      <vt:lpstr>Technology Consulting by Slidesgo</vt:lpstr>
      <vt:lpstr>RUST   LANGUAGE </vt:lpstr>
      <vt:lpstr>What is operating system? </vt:lpstr>
      <vt:lpstr>What is RUST Language </vt:lpstr>
      <vt:lpstr>PowerPoint Presentation</vt:lpstr>
      <vt:lpstr>PowerPoint Presentation</vt:lpstr>
      <vt:lpstr>PowerPoint Presentation</vt:lpstr>
      <vt:lpstr>PowerPoint Presentation</vt:lpstr>
      <vt:lpstr>a freestanding           rust binary</vt:lpstr>
      <vt:lpstr>Allocator         designs</vt:lpstr>
      <vt:lpstr>a minimal     rust kernal</vt:lpstr>
      <vt:lpstr>PowerPoint Presentation</vt:lpstr>
      <vt:lpstr>PowerPoint Presentation</vt:lpstr>
      <vt:lpstr>PowerPoint Presentation</vt:lpstr>
      <vt:lpstr>introduction to paging</vt:lpstr>
      <vt:lpstr>Paging implementation</vt:lpstr>
      <vt:lpstr>heap allocation</vt:lpstr>
      <vt:lpstr>async / await</vt:lpstr>
      <vt:lpstr>Double faults</vt:lpstr>
      <vt:lpstr>Hardware interrupts</vt:lpstr>
      <vt:lpstr>PowerPoint Presentation</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RUST   LANGUAGE</dc:title>
  <dc:creator>smuth</dc:creator>
  <cp:lastModifiedBy>Athukorala D.A.S.M. it21169076</cp:lastModifiedBy>
  <cp:revision>7</cp:revision>
  <dcterms:modified xsi:type="dcterms:W3CDTF">2022-11-09T15:14:36Z</dcterms:modified>
</cp:coreProperties>
</file>