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9"/>
  </p:notesMasterIdLst>
  <p:handoutMasterIdLst>
    <p:handoutMasterId r:id="rId20"/>
  </p:handoutMasterIdLst>
  <p:sldIdLst>
    <p:sldId id="256" r:id="rId2"/>
    <p:sldId id="261" r:id="rId3"/>
    <p:sldId id="258" r:id="rId4"/>
    <p:sldId id="259" r:id="rId5"/>
    <p:sldId id="263" r:id="rId6"/>
    <p:sldId id="264" r:id="rId7"/>
    <p:sldId id="265" r:id="rId8"/>
    <p:sldId id="267" r:id="rId9"/>
    <p:sldId id="266" r:id="rId10"/>
    <p:sldId id="268" r:id="rId11"/>
    <p:sldId id="269" r:id="rId12"/>
    <p:sldId id="270" r:id="rId13"/>
    <p:sldId id="271" r:id="rId14"/>
    <p:sldId id="272" r:id="rId15"/>
    <p:sldId id="274" r:id="rId16"/>
    <p:sldId id="273" r:id="rId17"/>
    <p:sldId id="26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182E689-DBDA-1DFE-6FCE-43AA330F1086}" name="Athukorala D.A.S.M. it21169076" initials="ADi" userId="Athukorala D.A.S.M. it21169076"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2" d="100"/>
          <a:sy n="82" d="100"/>
        </p:scale>
        <p:origin x="720"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10/27/2022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10/27/2022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2267001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17</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10/27/2022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10/27/2022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10/27/2022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10/27/2022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10/27/2022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10/27/2022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2.jp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15.jpg"/></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1997"/>
            <a:ext cx="10993549" cy="895244"/>
          </a:xfrm>
        </p:spPr>
        <p:txBody>
          <a:bodyPr>
            <a:noAutofit/>
          </a:bodyPr>
          <a:lstStyle/>
          <a:p>
            <a:r>
              <a:rPr lang="en-US" sz="6000" dirty="0">
                <a:solidFill>
                  <a:schemeClr val="bg1"/>
                </a:solidFill>
              </a:rPr>
              <a:t>Internet of  things (IOT) </a:t>
            </a:r>
          </a:p>
        </p:txBody>
      </p:sp>
      <p:sp>
        <p:nvSpPr>
          <p:cNvPr id="6" name="Rectangle: Top Corners Rounded 5">
            <a:extLst>
              <a:ext uri="{FF2B5EF4-FFF2-40B4-BE49-F238E27FC236}">
                <a16:creationId xmlns:a16="http://schemas.microsoft.com/office/drawing/2014/main" id="{171CB8B5-0445-22C3-21CB-29EB61DDC1F7}"/>
              </a:ext>
            </a:extLst>
          </p:cNvPr>
          <p:cNvSpPr/>
          <p:nvPr/>
        </p:nvSpPr>
        <p:spPr>
          <a:xfrm>
            <a:off x="6851570" y="5517041"/>
            <a:ext cx="4762140" cy="568669"/>
          </a:xfrm>
          <a:prstGeom prst="round2Same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4C4D326D-37C4-2EC0-82F1-6B7C06013FDE}"/>
              </a:ext>
            </a:extLst>
          </p:cNvPr>
          <p:cNvSpPr txBox="1"/>
          <p:nvPr/>
        </p:nvSpPr>
        <p:spPr>
          <a:xfrm flipH="1">
            <a:off x="6979297" y="5485266"/>
            <a:ext cx="4506686" cy="923330"/>
          </a:xfrm>
          <a:prstGeom prst="rect">
            <a:avLst/>
          </a:prstGeom>
          <a:noFill/>
        </p:spPr>
        <p:txBody>
          <a:bodyPr wrap="square" rtlCol="0">
            <a:spAutoFit/>
          </a:bodyPr>
          <a:lstStyle/>
          <a:p>
            <a:r>
              <a:rPr lang="en-US" dirty="0"/>
              <a:t>Athukorala D.A.S.M</a:t>
            </a:r>
          </a:p>
          <a:p>
            <a:r>
              <a:rPr lang="en-US" dirty="0"/>
              <a:t>IT21169076 </a:t>
            </a:r>
          </a:p>
          <a:p>
            <a:endParaRPr lang="en-US" dirty="0"/>
          </a:p>
        </p:txBody>
      </p:sp>
      <p:pic>
        <p:nvPicPr>
          <p:cNvPr id="10" name="Picture 9" descr="Diagram&#10;&#10;Description automatically generated">
            <a:extLst>
              <a:ext uri="{FF2B5EF4-FFF2-40B4-BE49-F238E27FC236}">
                <a16:creationId xmlns:a16="http://schemas.microsoft.com/office/drawing/2014/main" id="{4A85C8D6-C25B-1D53-F1A2-ED1E728D4759}"/>
              </a:ext>
            </a:extLst>
          </p:cNvPr>
          <p:cNvPicPr>
            <a:picLocks noChangeAspect="1"/>
          </p:cNvPicPr>
          <p:nvPr/>
        </p:nvPicPr>
        <p:blipFill>
          <a:blip r:embed="rId5"/>
          <a:stretch>
            <a:fillRect/>
          </a:stretch>
        </p:blipFill>
        <p:spPr>
          <a:xfrm>
            <a:off x="4149854" y="640519"/>
            <a:ext cx="3703320" cy="35551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ustDataLst>
      <p:tags r:id="rId1"/>
    </p:custDataLst>
    <p:extLst>
      <p:ext uri="{BB962C8B-B14F-4D97-AF65-F5344CB8AC3E}">
        <p14:creationId xmlns:p14="http://schemas.microsoft.com/office/powerpoint/2010/main" val="1487700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E1613-E5C1-B6AD-B3BA-8B5D39BA0562}"/>
              </a:ext>
            </a:extLst>
          </p:cNvPr>
          <p:cNvSpPr>
            <a:spLocks noGrp="1"/>
          </p:cNvSpPr>
          <p:nvPr>
            <p:ph type="title"/>
          </p:nvPr>
        </p:nvSpPr>
        <p:spPr>
          <a:xfrm>
            <a:off x="581193" y="729658"/>
            <a:ext cx="11029616" cy="988332"/>
          </a:xfrm>
        </p:spPr>
        <p:txBody>
          <a:bodyPr anchor="b">
            <a:normAutofit/>
          </a:bodyPr>
          <a:lstStyle/>
          <a:p>
            <a:r>
              <a:rPr lang="en-US" b="1">
                <a:effectLst/>
              </a:rPr>
              <a:t>Intelligent delivery system (drone)</a:t>
            </a:r>
            <a:br>
              <a:rPr lang="en-US">
                <a:effectLst/>
              </a:rPr>
            </a:br>
            <a:endParaRPr lang="en-US" dirty="0"/>
          </a:p>
        </p:txBody>
      </p:sp>
      <p:pic>
        <p:nvPicPr>
          <p:cNvPr id="7" name="Picture 6" descr="A picture containing text, sky, nature&#10;&#10;Description automatically generated">
            <a:extLst>
              <a:ext uri="{FF2B5EF4-FFF2-40B4-BE49-F238E27FC236}">
                <a16:creationId xmlns:a16="http://schemas.microsoft.com/office/drawing/2014/main" id="{EC0EBA2E-5158-1813-C100-2675F0BD7C4D}"/>
              </a:ext>
            </a:extLst>
          </p:cNvPr>
          <p:cNvPicPr>
            <a:picLocks noChangeAspect="1"/>
          </p:cNvPicPr>
          <p:nvPr/>
        </p:nvPicPr>
        <p:blipFill rotWithShape="1">
          <a:blip r:embed="rId2"/>
          <a:srcRect l="7732" r="9433"/>
          <a:stretch/>
        </p:blipFill>
        <p:spPr>
          <a:xfrm>
            <a:off x="581193" y="2228003"/>
            <a:ext cx="5422390" cy="3633047"/>
          </a:xfrm>
          <a:prstGeom prst="rect">
            <a:avLst/>
          </a:prstGeom>
          <a:noFill/>
        </p:spPr>
      </p:pic>
      <p:sp>
        <p:nvSpPr>
          <p:cNvPr id="3" name="Content Placeholder 2">
            <a:extLst>
              <a:ext uri="{FF2B5EF4-FFF2-40B4-BE49-F238E27FC236}">
                <a16:creationId xmlns:a16="http://schemas.microsoft.com/office/drawing/2014/main" id="{BF4DC15D-E95C-82B1-7DE2-0EA5F073E42B}"/>
              </a:ext>
            </a:extLst>
          </p:cNvPr>
          <p:cNvSpPr>
            <a:spLocks noGrp="1"/>
          </p:cNvSpPr>
          <p:nvPr>
            <p:ph sz="half" idx="2"/>
          </p:nvPr>
        </p:nvSpPr>
        <p:spPr>
          <a:xfrm>
            <a:off x="6188419" y="2495295"/>
            <a:ext cx="5422392" cy="3633047"/>
          </a:xfrm>
        </p:spPr>
        <p:txBody>
          <a:bodyPr anchor="ctr">
            <a:normAutofit/>
          </a:bodyPr>
          <a:lstStyle/>
          <a:p>
            <a:r>
              <a:rPr lang="en-US" sz="2000" b="1" dirty="0">
                <a:effectLst/>
              </a:rPr>
              <a:t>The drone may pick up the required item, fly there using G.P.S., descend, alert the customer before delivering it to their front door, and then return to the base .</a:t>
            </a:r>
          </a:p>
          <a:p>
            <a:r>
              <a:rPr lang="en-US" sz="2000" b="1" i="0" dirty="0">
                <a:effectLst/>
              </a:rPr>
              <a:t>Drone delivery can carry that weight easily, and organizations with multiple drone centers can significantly reduce the time and energy it takes to deliver a package</a:t>
            </a:r>
          </a:p>
          <a:p>
            <a:endParaRPr lang="en-US" b="1" i="0" dirty="0">
              <a:effectLst/>
            </a:endParaRPr>
          </a:p>
          <a:p>
            <a:endParaRPr lang="en-US" b="1" dirty="0"/>
          </a:p>
        </p:txBody>
      </p:sp>
    </p:spTree>
    <p:extLst>
      <p:ext uri="{BB962C8B-B14F-4D97-AF65-F5344CB8AC3E}">
        <p14:creationId xmlns:p14="http://schemas.microsoft.com/office/powerpoint/2010/main" val="4228973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AA3C9-2FEB-5DEC-FB6C-773B499592C0}"/>
              </a:ext>
            </a:extLst>
          </p:cNvPr>
          <p:cNvSpPr>
            <a:spLocks noGrp="1"/>
          </p:cNvSpPr>
          <p:nvPr>
            <p:ph type="title"/>
          </p:nvPr>
        </p:nvSpPr>
        <p:spPr>
          <a:xfrm>
            <a:off x="581193" y="4693389"/>
            <a:ext cx="11029616" cy="566738"/>
          </a:xfrm>
        </p:spPr>
        <p:txBody>
          <a:bodyPr anchor="b">
            <a:normAutofit fontScale="90000"/>
          </a:bodyPr>
          <a:lstStyle/>
          <a:p>
            <a:pPr>
              <a:lnSpc>
                <a:spcPct val="90000"/>
              </a:lnSpc>
            </a:pPr>
            <a:r>
              <a:rPr lang="en-US" sz="2700" b="1" i="1" dirty="0">
                <a:effectLst/>
                <a:latin typeface="Times New Roman" panose="02020603050405020304" pitchFamily="18" charset="0"/>
                <a:cs typeface="Times New Roman" panose="02020603050405020304" pitchFamily="18" charset="0"/>
              </a:rPr>
              <a:t>Smart Security</a:t>
            </a:r>
            <a:br>
              <a:rPr lang="en-US" sz="1700" dirty="0">
                <a:effectLst/>
              </a:rPr>
            </a:br>
            <a:endParaRPr lang="en-US" sz="1700" dirty="0"/>
          </a:p>
        </p:txBody>
      </p:sp>
      <p:pic>
        <p:nvPicPr>
          <p:cNvPr id="5" name="Picture 4" descr="Graphical user interface&#10;&#10;Description automatically generated">
            <a:extLst>
              <a:ext uri="{FF2B5EF4-FFF2-40B4-BE49-F238E27FC236}">
                <a16:creationId xmlns:a16="http://schemas.microsoft.com/office/drawing/2014/main" id="{C96B9F28-F1C2-A5E7-98A4-391A8936E493}"/>
              </a:ext>
            </a:extLst>
          </p:cNvPr>
          <p:cNvPicPr>
            <a:picLocks noChangeAspect="1"/>
          </p:cNvPicPr>
          <p:nvPr/>
        </p:nvPicPr>
        <p:blipFill rotWithShape="1">
          <a:blip r:embed="rId2"/>
          <a:srcRect t="966" r="-1" b="8370"/>
          <a:stretch/>
        </p:blipFill>
        <p:spPr>
          <a:xfrm>
            <a:off x="447817" y="599725"/>
            <a:ext cx="11290859" cy="3557252"/>
          </a:xfrm>
          <a:prstGeom prst="rect">
            <a:avLst/>
          </a:prstGeom>
          <a:noFill/>
        </p:spPr>
      </p:pic>
      <p:sp>
        <p:nvSpPr>
          <p:cNvPr id="3" name="Content Placeholder 2">
            <a:extLst>
              <a:ext uri="{FF2B5EF4-FFF2-40B4-BE49-F238E27FC236}">
                <a16:creationId xmlns:a16="http://schemas.microsoft.com/office/drawing/2014/main" id="{1159C45E-9B89-E802-F8E3-2A4F3BA0A62A}"/>
              </a:ext>
            </a:extLst>
          </p:cNvPr>
          <p:cNvSpPr>
            <a:spLocks noGrp="1"/>
          </p:cNvSpPr>
          <p:nvPr>
            <p:ph type="body" sz="half" idx="2"/>
          </p:nvPr>
        </p:nvSpPr>
        <p:spPr>
          <a:xfrm>
            <a:off x="581192" y="5057775"/>
            <a:ext cx="11029617" cy="1600200"/>
          </a:xfrm>
        </p:spPr>
        <p:txBody>
          <a:bodyPr anchor="ctr">
            <a:normAutofit/>
          </a:bodyPr>
          <a:lstStyle/>
          <a:p>
            <a:r>
              <a:rPr lang="en-US" sz="2000" b="1" dirty="0">
                <a:effectLst/>
                <a:latin typeface="Times New Roman" panose="02020603050405020304" pitchFamily="18" charset="0"/>
                <a:cs typeface="Times New Roman" panose="02020603050405020304" pitchFamily="18" charset="0"/>
              </a:rPr>
              <a:t>The IoT has several uses in the security and surveillance industry, including monitoring places, asset and human tracking, infrastructure and equipment maintenance, alarms, etc.</a:t>
            </a:r>
          </a:p>
          <a:p>
            <a:endParaRPr lang="en-US" dirty="0"/>
          </a:p>
        </p:txBody>
      </p:sp>
    </p:spTree>
    <p:extLst>
      <p:ext uri="{BB962C8B-B14F-4D97-AF65-F5344CB8AC3E}">
        <p14:creationId xmlns:p14="http://schemas.microsoft.com/office/powerpoint/2010/main" val="1795742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CA294-53AB-4888-EAFC-1AC09EA47B8C}"/>
              </a:ext>
            </a:extLst>
          </p:cNvPr>
          <p:cNvSpPr>
            <a:spLocks noGrp="1"/>
          </p:cNvSpPr>
          <p:nvPr>
            <p:ph type="title"/>
          </p:nvPr>
        </p:nvSpPr>
        <p:spPr>
          <a:xfrm>
            <a:off x="581193" y="4693389"/>
            <a:ext cx="11029616" cy="566738"/>
          </a:xfrm>
        </p:spPr>
        <p:txBody>
          <a:bodyPr anchor="b">
            <a:normAutofit fontScale="90000"/>
          </a:bodyPr>
          <a:lstStyle/>
          <a:p>
            <a:pPr>
              <a:lnSpc>
                <a:spcPct val="90000"/>
              </a:lnSpc>
            </a:pPr>
            <a:r>
              <a:rPr lang="en-US" sz="2000" b="1" i="1" dirty="0">
                <a:effectLst/>
                <a:latin typeface="Times New Roman" panose="02020603050405020304" pitchFamily="18" charset="0"/>
                <a:cs typeface="Times New Roman" panose="02020603050405020304" pitchFamily="18" charset="0"/>
              </a:rPr>
              <a:t>Smart metering and monitoring</a:t>
            </a:r>
            <a:br>
              <a:rPr lang="en-US" sz="1700" dirty="0">
                <a:effectLst/>
              </a:rPr>
            </a:br>
            <a:endParaRPr lang="en-US" sz="1700" dirty="0"/>
          </a:p>
        </p:txBody>
      </p:sp>
      <p:pic>
        <p:nvPicPr>
          <p:cNvPr id="5" name="Picture 4" descr="A picture containing text, electronics, cellphone&#10;&#10;Description automatically generated">
            <a:extLst>
              <a:ext uri="{FF2B5EF4-FFF2-40B4-BE49-F238E27FC236}">
                <a16:creationId xmlns:a16="http://schemas.microsoft.com/office/drawing/2014/main" id="{4F956264-8C0B-67D2-B10B-D3A723B04D46}"/>
              </a:ext>
            </a:extLst>
          </p:cNvPr>
          <p:cNvPicPr>
            <a:picLocks noChangeAspect="1"/>
          </p:cNvPicPr>
          <p:nvPr/>
        </p:nvPicPr>
        <p:blipFill rotWithShape="1">
          <a:blip r:embed="rId2"/>
          <a:srcRect t="21945" r="-1" b="18044"/>
          <a:stretch/>
        </p:blipFill>
        <p:spPr>
          <a:xfrm>
            <a:off x="447817" y="599725"/>
            <a:ext cx="11290859" cy="3867500"/>
          </a:xfrm>
          <a:prstGeom prst="rect">
            <a:avLst/>
          </a:prstGeom>
          <a:noFill/>
        </p:spPr>
      </p:pic>
      <p:sp>
        <p:nvSpPr>
          <p:cNvPr id="3" name="Content Placeholder 2">
            <a:extLst>
              <a:ext uri="{FF2B5EF4-FFF2-40B4-BE49-F238E27FC236}">
                <a16:creationId xmlns:a16="http://schemas.microsoft.com/office/drawing/2014/main" id="{E2B57402-92D7-19E2-B9AE-AD3D77856BB7}"/>
              </a:ext>
            </a:extLst>
          </p:cNvPr>
          <p:cNvSpPr>
            <a:spLocks noGrp="1"/>
          </p:cNvSpPr>
          <p:nvPr>
            <p:ph type="body" sz="half" idx="2"/>
          </p:nvPr>
        </p:nvSpPr>
        <p:spPr>
          <a:xfrm>
            <a:off x="581192" y="5260127"/>
            <a:ext cx="11029617" cy="998148"/>
          </a:xfrm>
        </p:spPr>
        <p:txBody>
          <a:bodyPr anchor="ctr">
            <a:noAutofit/>
          </a:bodyPr>
          <a:lstStyle/>
          <a:p>
            <a:r>
              <a:rPr lang="en-US" sz="1800" b="1" i="0" dirty="0">
                <a:effectLst/>
                <a:latin typeface="Times New Roman" panose="02020603050405020304" pitchFamily="18" charset="0"/>
                <a:cs typeface="Times New Roman" panose="02020603050405020304" pitchFamily="18" charset="0"/>
              </a:rPr>
              <a:t>A smart meter provides detailed information on consumption in order to reduce electricity bills and also increase knowledge about the status of the electricity grid, which improves its performance and the quality of service for customers.</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0777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A7D0-54B7-B7BA-4B9C-85AA17AF63AA}"/>
              </a:ext>
            </a:extLst>
          </p:cNvPr>
          <p:cNvSpPr>
            <a:spLocks noGrp="1"/>
          </p:cNvSpPr>
          <p:nvPr>
            <p:ph type="title"/>
          </p:nvPr>
        </p:nvSpPr>
        <p:spPr>
          <a:xfrm>
            <a:off x="581193" y="4693389"/>
            <a:ext cx="11029616" cy="566738"/>
          </a:xfrm>
        </p:spPr>
        <p:txBody>
          <a:bodyPr anchor="b">
            <a:normAutofit/>
          </a:bodyPr>
          <a:lstStyle/>
          <a:p>
            <a:r>
              <a:rPr lang="en-US" b="1" i="1" dirty="0">
                <a:effectLst/>
              </a:rPr>
              <a:t>Smart Traffic Management System</a:t>
            </a:r>
            <a:endParaRPr lang="en-US" b="1" i="1" dirty="0"/>
          </a:p>
        </p:txBody>
      </p:sp>
      <p:pic>
        <p:nvPicPr>
          <p:cNvPr id="5" name="Picture 4" descr="Diagram&#10;&#10;Description automatically generated">
            <a:extLst>
              <a:ext uri="{FF2B5EF4-FFF2-40B4-BE49-F238E27FC236}">
                <a16:creationId xmlns:a16="http://schemas.microsoft.com/office/drawing/2014/main" id="{3C393BF3-7231-C7E8-D754-58029B555141}"/>
              </a:ext>
            </a:extLst>
          </p:cNvPr>
          <p:cNvPicPr>
            <a:picLocks noChangeAspect="1"/>
          </p:cNvPicPr>
          <p:nvPr/>
        </p:nvPicPr>
        <p:blipFill rotWithShape="1">
          <a:blip r:embed="rId2"/>
          <a:srcRect t="27157" r="-1" b="27835"/>
          <a:stretch/>
        </p:blipFill>
        <p:spPr>
          <a:xfrm>
            <a:off x="447817" y="599724"/>
            <a:ext cx="11290859" cy="3896075"/>
          </a:xfrm>
          <a:prstGeom prst="rect">
            <a:avLst/>
          </a:prstGeom>
          <a:noFill/>
        </p:spPr>
      </p:pic>
      <p:sp>
        <p:nvSpPr>
          <p:cNvPr id="3" name="Content Placeholder 2">
            <a:extLst>
              <a:ext uri="{FF2B5EF4-FFF2-40B4-BE49-F238E27FC236}">
                <a16:creationId xmlns:a16="http://schemas.microsoft.com/office/drawing/2014/main" id="{F631D6F7-0BBB-8E29-8A5B-1B112D503134}"/>
              </a:ext>
            </a:extLst>
          </p:cNvPr>
          <p:cNvSpPr>
            <a:spLocks noGrp="1"/>
          </p:cNvSpPr>
          <p:nvPr>
            <p:ph type="body" sz="half" idx="2"/>
          </p:nvPr>
        </p:nvSpPr>
        <p:spPr>
          <a:xfrm>
            <a:off x="581192" y="5260127"/>
            <a:ext cx="11029617" cy="902548"/>
          </a:xfrm>
        </p:spPr>
        <p:txBody>
          <a:bodyPr anchor="ctr">
            <a:noAutofit/>
          </a:bodyPr>
          <a:lstStyle/>
          <a:p>
            <a:r>
              <a:rPr lang="en-US" sz="1800" b="1" i="0" dirty="0">
                <a:effectLst/>
                <a:latin typeface="Times New Roman" panose="02020603050405020304" pitchFamily="18" charset="0"/>
                <a:cs typeface="Times New Roman" panose="02020603050405020304" pitchFamily="18" charset="0"/>
              </a:rPr>
              <a:t>A critical application of a smart traffic system using IoT is providing priority access to police, fire, and ambulance services.</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3651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CBEB5-B53B-9350-B14D-3EA79F6F864F}"/>
              </a:ext>
            </a:extLst>
          </p:cNvPr>
          <p:cNvSpPr>
            <a:spLocks noGrp="1"/>
          </p:cNvSpPr>
          <p:nvPr>
            <p:ph type="title"/>
          </p:nvPr>
        </p:nvSpPr>
        <p:spPr>
          <a:xfrm>
            <a:off x="581193" y="4693389"/>
            <a:ext cx="11029616" cy="566738"/>
          </a:xfrm>
        </p:spPr>
        <p:txBody>
          <a:bodyPr anchor="b">
            <a:normAutofit/>
          </a:bodyPr>
          <a:lstStyle/>
          <a:p>
            <a:r>
              <a:rPr lang="en-US" sz="2800" b="1" i="1" dirty="0">
                <a:effectLst/>
                <a:latin typeface="Times New Roman" panose="02020603050405020304" pitchFamily="18" charset="0"/>
                <a:cs typeface="Times New Roman" panose="02020603050405020304" pitchFamily="18" charset="0"/>
              </a:rPr>
              <a:t>Face Recognition Bot</a:t>
            </a:r>
            <a:endParaRPr lang="en-US" sz="2800" b="1" i="1" dirty="0">
              <a:latin typeface="Times New Roman" panose="02020603050405020304" pitchFamily="18" charset="0"/>
              <a:cs typeface="Times New Roman" panose="02020603050405020304" pitchFamily="18" charset="0"/>
            </a:endParaRPr>
          </a:p>
        </p:txBody>
      </p:sp>
      <p:pic>
        <p:nvPicPr>
          <p:cNvPr id="5" name="Picture 4" descr="Graphical user interface&#10;&#10;Description automatically generated">
            <a:extLst>
              <a:ext uri="{FF2B5EF4-FFF2-40B4-BE49-F238E27FC236}">
                <a16:creationId xmlns:a16="http://schemas.microsoft.com/office/drawing/2014/main" id="{E18977CF-BB13-6314-EC29-3D363FFF2D1A}"/>
              </a:ext>
            </a:extLst>
          </p:cNvPr>
          <p:cNvPicPr>
            <a:picLocks noChangeAspect="1"/>
          </p:cNvPicPr>
          <p:nvPr/>
        </p:nvPicPr>
        <p:blipFill rotWithShape="1">
          <a:blip r:embed="rId2"/>
          <a:srcRect t="21157" r="-1" b="31643"/>
          <a:stretch/>
        </p:blipFill>
        <p:spPr>
          <a:xfrm>
            <a:off x="447817" y="599725"/>
            <a:ext cx="11290859" cy="3410300"/>
          </a:xfrm>
          <a:prstGeom prst="rect">
            <a:avLst/>
          </a:prstGeom>
          <a:noFill/>
        </p:spPr>
      </p:pic>
      <p:sp>
        <p:nvSpPr>
          <p:cNvPr id="3" name="Content Placeholder 2">
            <a:extLst>
              <a:ext uri="{FF2B5EF4-FFF2-40B4-BE49-F238E27FC236}">
                <a16:creationId xmlns:a16="http://schemas.microsoft.com/office/drawing/2014/main" id="{9634D0EB-846F-1AE0-F074-513BD50D0277}"/>
              </a:ext>
            </a:extLst>
          </p:cNvPr>
          <p:cNvSpPr>
            <a:spLocks noGrp="1"/>
          </p:cNvSpPr>
          <p:nvPr>
            <p:ph type="body" sz="half" idx="2"/>
          </p:nvPr>
        </p:nvSpPr>
        <p:spPr>
          <a:xfrm>
            <a:off x="581192" y="5260127"/>
            <a:ext cx="11029617" cy="1112098"/>
          </a:xfrm>
        </p:spPr>
        <p:txBody>
          <a:bodyPr anchor="ctr">
            <a:noAutofit/>
          </a:bodyPr>
          <a:lstStyle/>
          <a:p>
            <a:r>
              <a:rPr lang="en-US" sz="2000" b="1" i="0" dirty="0">
                <a:effectLst/>
                <a:latin typeface="Times New Roman" panose="02020603050405020304" pitchFamily="18" charset="0"/>
                <a:cs typeface="Times New Roman" panose="02020603050405020304" pitchFamily="18" charset="0"/>
              </a:rPr>
              <a:t>recognize that person’s voice and thus receive various commands for welcoming guests or for security purposes.</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3598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08775-4282-61DD-F388-97A4CB8A05E9}"/>
              </a:ext>
            </a:extLst>
          </p:cNvPr>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Future projects:</a:t>
            </a:r>
          </a:p>
        </p:txBody>
      </p:sp>
      <p:sp>
        <p:nvSpPr>
          <p:cNvPr id="3" name="Content Placeholder 2">
            <a:extLst>
              <a:ext uri="{FF2B5EF4-FFF2-40B4-BE49-F238E27FC236}">
                <a16:creationId xmlns:a16="http://schemas.microsoft.com/office/drawing/2014/main" id="{C99FFE3B-159A-1A18-88FA-06333BF48685}"/>
              </a:ext>
            </a:extLst>
          </p:cNvPr>
          <p:cNvSpPr>
            <a:spLocks noGrp="1"/>
          </p:cNvSpPr>
          <p:nvPr>
            <p:ph sz="half" idx="1"/>
          </p:nvPr>
        </p:nvSpPr>
        <p:spPr/>
        <p:txBody>
          <a:bodyPr>
            <a:normAutofit fontScale="92500" lnSpcReduction="10000"/>
          </a:bodyPr>
          <a:lstStyle/>
          <a:p>
            <a:pPr algn="l">
              <a:buFont typeface="Wingdings" panose="05000000000000000000" pitchFamily="2" charset="2"/>
              <a:buChar char="ü"/>
            </a:pPr>
            <a:r>
              <a:rPr lang="en-US" sz="2000" b="1" i="0" dirty="0">
                <a:solidFill>
                  <a:srgbClr val="303133"/>
                </a:solidFill>
                <a:effectLst/>
                <a:latin typeface="Times New Roman" panose="02020603050405020304" pitchFamily="18" charset="0"/>
                <a:cs typeface="Times New Roman" panose="02020603050405020304" pitchFamily="18" charset="0"/>
              </a:rPr>
              <a:t>Smart Agriculture System</a:t>
            </a:r>
          </a:p>
          <a:p>
            <a:pPr algn="l">
              <a:buFont typeface="Wingdings" panose="05000000000000000000" pitchFamily="2" charset="2"/>
              <a:buChar char="ü"/>
            </a:pPr>
            <a:r>
              <a:rPr lang="en-US" sz="2000" b="1" i="0" dirty="0">
                <a:solidFill>
                  <a:srgbClr val="303133"/>
                </a:solidFill>
                <a:effectLst/>
                <a:latin typeface="Times New Roman" panose="02020603050405020304" pitchFamily="18" charset="0"/>
                <a:cs typeface="Times New Roman" panose="02020603050405020304" pitchFamily="18" charset="0"/>
              </a:rPr>
              <a:t>Weather Reporting System</a:t>
            </a:r>
          </a:p>
          <a:p>
            <a:pPr algn="l">
              <a:buFont typeface="Wingdings" panose="05000000000000000000" pitchFamily="2" charset="2"/>
              <a:buChar char="ü"/>
            </a:pPr>
            <a:r>
              <a:rPr lang="en-US" sz="2000" b="1" i="0" dirty="0">
                <a:solidFill>
                  <a:srgbClr val="303133"/>
                </a:solidFill>
                <a:effectLst/>
                <a:latin typeface="Times New Roman" panose="02020603050405020304" pitchFamily="18" charset="0"/>
                <a:cs typeface="Times New Roman" panose="02020603050405020304" pitchFamily="18" charset="0"/>
              </a:rPr>
              <a:t>Home Automation System</a:t>
            </a:r>
          </a:p>
          <a:p>
            <a:pPr algn="l">
              <a:buFont typeface="Wingdings" panose="05000000000000000000" pitchFamily="2" charset="2"/>
              <a:buChar char="ü"/>
            </a:pPr>
            <a:r>
              <a:rPr lang="en-US" sz="2000" b="1" i="0" dirty="0">
                <a:solidFill>
                  <a:srgbClr val="303133"/>
                </a:solidFill>
                <a:effectLst/>
                <a:latin typeface="Times New Roman" panose="02020603050405020304" pitchFamily="18" charset="0"/>
                <a:cs typeface="Times New Roman" panose="02020603050405020304" pitchFamily="18" charset="0"/>
              </a:rPr>
              <a:t>Face Recognition Bot</a:t>
            </a:r>
          </a:p>
          <a:p>
            <a:pPr algn="l">
              <a:buFont typeface="Wingdings" panose="05000000000000000000" pitchFamily="2" charset="2"/>
              <a:buChar char="ü"/>
            </a:pPr>
            <a:r>
              <a:rPr lang="en-US" sz="2000" b="1" i="0" dirty="0">
                <a:solidFill>
                  <a:srgbClr val="303133"/>
                </a:solidFill>
                <a:effectLst/>
                <a:latin typeface="Times New Roman" panose="02020603050405020304" pitchFamily="18" charset="0"/>
                <a:cs typeface="Times New Roman" panose="02020603050405020304" pitchFamily="18" charset="0"/>
              </a:rPr>
              <a:t>Smart Garage Door</a:t>
            </a:r>
          </a:p>
          <a:p>
            <a:pPr algn="l">
              <a:buFont typeface="Wingdings" panose="05000000000000000000" pitchFamily="2" charset="2"/>
              <a:buChar char="ü"/>
            </a:pPr>
            <a:r>
              <a:rPr lang="en-US" sz="2000" b="1" i="0" dirty="0">
                <a:solidFill>
                  <a:srgbClr val="303133"/>
                </a:solidFill>
                <a:effectLst/>
                <a:latin typeface="Times New Roman" panose="02020603050405020304" pitchFamily="18" charset="0"/>
                <a:cs typeface="Times New Roman" panose="02020603050405020304" pitchFamily="18" charset="0"/>
              </a:rPr>
              <a:t>Smart Alarm Clock</a:t>
            </a:r>
          </a:p>
          <a:p>
            <a:pPr algn="l">
              <a:buFont typeface="Wingdings" panose="05000000000000000000" pitchFamily="2" charset="2"/>
              <a:buChar char="ü"/>
            </a:pPr>
            <a:r>
              <a:rPr lang="en-US" sz="2000" b="1" i="0" dirty="0">
                <a:solidFill>
                  <a:srgbClr val="303133"/>
                </a:solidFill>
                <a:effectLst/>
                <a:latin typeface="Times New Roman" panose="02020603050405020304" pitchFamily="18" charset="0"/>
                <a:cs typeface="Times New Roman" panose="02020603050405020304" pitchFamily="18" charset="0"/>
              </a:rPr>
              <a:t>Air Pollution Monitoring System</a:t>
            </a:r>
          </a:p>
          <a:p>
            <a:pPr algn="l">
              <a:buFont typeface="Wingdings" panose="05000000000000000000" pitchFamily="2" charset="2"/>
              <a:buChar char="ü"/>
            </a:pPr>
            <a:r>
              <a:rPr lang="en-US" sz="2000" b="1" i="0" dirty="0">
                <a:solidFill>
                  <a:srgbClr val="303133"/>
                </a:solidFill>
                <a:effectLst/>
                <a:latin typeface="Times New Roman" panose="02020603050405020304" pitchFamily="18" charset="0"/>
                <a:cs typeface="Times New Roman" panose="02020603050405020304" pitchFamily="18" charset="0"/>
              </a:rPr>
              <a:t>Monitoring System</a:t>
            </a:r>
          </a:p>
          <a:p>
            <a:endParaRPr lang="en-US" dirty="0"/>
          </a:p>
        </p:txBody>
      </p:sp>
      <p:sp>
        <p:nvSpPr>
          <p:cNvPr id="4" name="Content Placeholder 3">
            <a:extLst>
              <a:ext uri="{FF2B5EF4-FFF2-40B4-BE49-F238E27FC236}">
                <a16:creationId xmlns:a16="http://schemas.microsoft.com/office/drawing/2014/main" id="{D799EBB2-C5D9-FDC1-91B1-98FA10163D66}"/>
              </a:ext>
            </a:extLst>
          </p:cNvPr>
          <p:cNvSpPr>
            <a:spLocks noGrp="1"/>
          </p:cNvSpPr>
          <p:nvPr>
            <p:ph sz="half" idx="2"/>
          </p:nvPr>
        </p:nvSpPr>
        <p:spPr/>
        <p:txBody>
          <a:bodyPr>
            <a:normAutofit fontScale="92500" lnSpcReduction="10000"/>
          </a:bodyPr>
          <a:lstStyle/>
          <a:p>
            <a:pPr algn="l">
              <a:buFont typeface="Wingdings" panose="05000000000000000000" pitchFamily="2" charset="2"/>
              <a:buChar char="ü"/>
            </a:pPr>
            <a:r>
              <a:rPr lang="en-US" sz="2000" b="1" i="0" dirty="0">
                <a:solidFill>
                  <a:srgbClr val="303133"/>
                </a:solidFill>
                <a:effectLst/>
                <a:latin typeface="Times New Roman" panose="02020603050405020304" pitchFamily="18" charset="0"/>
                <a:cs typeface="Times New Roman" panose="02020603050405020304" pitchFamily="18" charset="0"/>
              </a:rPr>
              <a:t>Smart Parking System</a:t>
            </a:r>
          </a:p>
          <a:p>
            <a:pPr algn="l">
              <a:buFont typeface="Wingdings" panose="05000000000000000000" pitchFamily="2" charset="2"/>
              <a:buChar char="ü"/>
            </a:pPr>
            <a:r>
              <a:rPr lang="en-US" sz="2000" b="1" i="0" dirty="0">
                <a:solidFill>
                  <a:srgbClr val="303133"/>
                </a:solidFill>
                <a:effectLst/>
                <a:latin typeface="Times New Roman" panose="02020603050405020304" pitchFamily="18" charset="0"/>
                <a:cs typeface="Times New Roman" panose="02020603050405020304" pitchFamily="18" charset="0"/>
              </a:rPr>
              <a:t>Smart Traffic Management System</a:t>
            </a:r>
          </a:p>
          <a:p>
            <a:pPr algn="l">
              <a:buFont typeface="Wingdings" panose="05000000000000000000" pitchFamily="2" charset="2"/>
              <a:buChar char="ü"/>
            </a:pPr>
            <a:r>
              <a:rPr lang="en-US" sz="2000" b="1" i="0" dirty="0">
                <a:solidFill>
                  <a:srgbClr val="303133"/>
                </a:solidFill>
                <a:effectLst/>
                <a:latin typeface="Times New Roman" panose="02020603050405020304" pitchFamily="18" charset="0"/>
                <a:cs typeface="Times New Roman" panose="02020603050405020304" pitchFamily="18" charset="0"/>
              </a:rPr>
              <a:t>Smart Cradle System</a:t>
            </a:r>
          </a:p>
          <a:p>
            <a:pPr algn="l">
              <a:buFont typeface="Wingdings" panose="05000000000000000000" pitchFamily="2" charset="2"/>
              <a:buChar char="ü"/>
            </a:pPr>
            <a:r>
              <a:rPr lang="en-US" sz="2000" b="1" i="0" dirty="0">
                <a:solidFill>
                  <a:srgbClr val="303133"/>
                </a:solidFill>
                <a:effectLst/>
                <a:latin typeface="Times New Roman" panose="02020603050405020304" pitchFamily="18" charset="0"/>
                <a:cs typeface="Times New Roman" panose="02020603050405020304" pitchFamily="18" charset="0"/>
              </a:rPr>
              <a:t>Smart Gas Leakage Detector Bot</a:t>
            </a:r>
          </a:p>
          <a:p>
            <a:pPr algn="l">
              <a:buFont typeface="Wingdings" panose="05000000000000000000" pitchFamily="2" charset="2"/>
              <a:buChar char="ü"/>
            </a:pPr>
            <a:r>
              <a:rPr lang="en-US" sz="2000" b="1" i="0" dirty="0">
                <a:solidFill>
                  <a:srgbClr val="303133"/>
                </a:solidFill>
                <a:effectLst/>
                <a:latin typeface="Times New Roman" panose="02020603050405020304" pitchFamily="18" charset="0"/>
                <a:cs typeface="Times New Roman" panose="02020603050405020304" pitchFamily="18" charset="0"/>
              </a:rPr>
              <a:t>Streetlight Monitoring System</a:t>
            </a:r>
          </a:p>
          <a:p>
            <a:pPr algn="l">
              <a:buFont typeface="Wingdings" panose="05000000000000000000" pitchFamily="2" charset="2"/>
              <a:buChar char="ü"/>
            </a:pPr>
            <a:r>
              <a:rPr lang="en-US" sz="2000" b="1" i="0" dirty="0">
                <a:solidFill>
                  <a:srgbClr val="303133"/>
                </a:solidFill>
                <a:effectLst/>
                <a:latin typeface="Times New Roman" panose="02020603050405020304" pitchFamily="18" charset="0"/>
                <a:cs typeface="Times New Roman" panose="02020603050405020304" pitchFamily="18" charset="0"/>
              </a:rPr>
              <a:t>Smart Anti-Theft System</a:t>
            </a:r>
          </a:p>
          <a:p>
            <a:pPr algn="l">
              <a:buFont typeface="Wingdings" panose="05000000000000000000" pitchFamily="2" charset="2"/>
              <a:buChar char="ü"/>
            </a:pPr>
            <a:r>
              <a:rPr lang="en-US" sz="2000" b="1" i="0" dirty="0">
                <a:solidFill>
                  <a:srgbClr val="303133"/>
                </a:solidFill>
                <a:effectLst/>
                <a:latin typeface="Times New Roman" panose="02020603050405020304" pitchFamily="18" charset="0"/>
                <a:cs typeface="Times New Roman" panose="02020603050405020304" pitchFamily="18" charset="0"/>
              </a:rPr>
              <a:t>Liquid Level Monitoring System</a:t>
            </a:r>
          </a:p>
          <a:p>
            <a:pPr algn="l">
              <a:buFont typeface="Wingdings" panose="05000000000000000000" pitchFamily="2" charset="2"/>
              <a:buChar char="ü"/>
            </a:pPr>
            <a:r>
              <a:rPr lang="en-US" sz="2000" b="1" i="0" dirty="0">
                <a:solidFill>
                  <a:srgbClr val="303133"/>
                </a:solidFill>
                <a:effectLst/>
                <a:latin typeface="Times New Roman" panose="02020603050405020304" pitchFamily="18" charset="0"/>
                <a:cs typeface="Times New Roman" panose="02020603050405020304" pitchFamily="18" charset="0"/>
              </a:rPr>
              <a:t>Night Patrol Robot</a:t>
            </a:r>
          </a:p>
          <a:p>
            <a:pPr algn="l">
              <a:buFont typeface="Wingdings" panose="05000000000000000000" pitchFamily="2" charset="2"/>
              <a:buChar char="ü"/>
            </a:pPr>
            <a:r>
              <a:rPr lang="en-US" sz="2000" b="1" i="0" dirty="0">
                <a:solidFill>
                  <a:srgbClr val="303133"/>
                </a:solidFill>
                <a:effectLst/>
                <a:latin typeface="Times New Roman" panose="02020603050405020304" pitchFamily="18" charset="0"/>
                <a:cs typeface="Times New Roman" panose="02020603050405020304" pitchFamily="18" charset="0"/>
              </a:rPr>
              <a:t>Health Monitoring System</a:t>
            </a:r>
          </a:p>
          <a:p>
            <a:endParaRPr lang="en-US" dirty="0"/>
          </a:p>
        </p:txBody>
      </p:sp>
    </p:spTree>
    <p:extLst>
      <p:ext uri="{BB962C8B-B14F-4D97-AF65-F5344CB8AC3E}">
        <p14:creationId xmlns:p14="http://schemas.microsoft.com/office/powerpoint/2010/main" val="1877971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person, blackboard&#10;&#10;Description automatically generated">
            <a:extLst>
              <a:ext uri="{FF2B5EF4-FFF2-40B4-BE49-F238E27FC236}">
                <a16:creationId xmlns:a16="http://schemas.microsoft.com/office/drawing/2014/main" id="{8953D32A-5E90-FE77-6D43-05495A189FFE}"/>
              </a:ext>
            </a:extLst>
          </p:cNvPr>
          <p:cNvPicPr>
            <a:picLocks noChangeAspect="1"/>
          </p:cNvPicPr>
          <p:nvPr/>
        </p:nvPicPr>
        <p:blipFill>
          <a:blip r:embed="rId2"/>
          <a:stretch>
            <a:fillRect/>
          </a:stretch>
        </p:blipFill>
        <p:spPr>
          <a:xfrm>
            <a:off x="333374" y="695324"/>
            <a:ext cx="4648565" cy="2428875"/>
          </a:xfrm>
          <a:prstGeom prst="rect">
            <a:avLst/>
          </a:prstGeom>
        </p:spPr>
      </p:pic>
      <p:pic>
        <p:nvPicPr>
          <p:cNvPr id="5" name="Picture 4">
            <a:extLst>
              <a:ext uri="{FF2B5EF4-FFF2-40B4-BE49-F238E27FC236}">
                <a16:creationId xmlns:a16="http://schemas.microsoft.com/office/drawing/2014/main" id="{541842EC-D0D3-2F4E-6D76-95288A21592E}"/>
              </a:ext>
            </a:extLst>
          </p:cNvPr>
          <p:cNvPicPr>
            <a:picLocks noChangeAspect="1"/>
          </p:cNvPicPr>
          <p:nvPr/>
        </p:nvPicPr>
        <p:blipFill>
          <a:blip r:embed="rId3"/>
          <a:stretch>
            <a:fillRect/>
          </a:stretch>
        </p:blipFill>
        <p:spPr>
          <a:xfrm>
            <a:off x="5612772" y="768096"/>
            <a:ext cx="5815584" cy="3493008"/>
          </a:xfrm>
          <a:prstGeom prst="rect">
            <a:avLst/>
          </a:prstGeom>
        </p:spPr>
      </p:pic>
      <p:pic>
        <p:nvPicPr>
          <p:cNvPr id="7" name="Picture 6" descr="A picture containing person, indoor, male&#10;&#10;Description automatically generated">
            <a:extLst>
              <a:ext uri="{FF2B5EF4-FFF2-40B4-BE49-F238E27FC236}">
                <a16:creationId xmlns:a16="http://schemas.microsoft.com/office/drawing/2014/main" id="{97A6CCCA-2B85-DBBB-F535-59E7C2D17700}"/>
              </a:ext>
            </a:extLst>
          </p:cNvPr>
          <p:cNvPicPr>
            <a:picLocks noChangeAspect="1"/>
          </p:cNvPicPr>
          <p:nvPr/>
        </p:nvPicPr>
        <p:blipFill>
          <a:blip r:embed="rId4"/>
          <a:stretch>
            <a:fillRect/>
          </a:stretch>
        </p:blipFill>
        <p:spPr>
          <a:xfrm>
            <a:off x="333374" y="3343275"/>
            <a:ext cx="4837057" cy="3221537"/>
          </a:xfrm>
          <a:prstGeom prst="rect">
            <a:avLst/>
          </a:prstGeom>
        </p:spPr>
      </p:pic>
      <p:pic>
        <p:nvPicPr>
          <p:cNvPr id="9" name="Picture 8" descr="A picture containing text, sky, nature&#10;&#10;Description automatically generated">
            <a:extLst>
              <a:ext uri="{FF2B5EF4-FFF2-40B4-BE49-F238E27FC236}">
                <a16:creationId xmlns:a16="http://schemas.microsoft.com/office/drawing/2014/main" id="{7E283650-AEC9-AFEB-4056-08CCD3AB9518}"/>
              </a:ext>
            </a:extLst>
          </p:cNvPr>
          <p:cNvPicPr>
            <a:picLocks noChangeAspect="1"/>
          </p:cNvPicPr>
          <p:nvPr/>
        </p:nvPicPr>
        <p:blipFill>
          <a:blip r:embed="rId5"/>
          <a:stretch>
            <a:fillRect/>
          </a:stretch>
        </p:blipFill>
        <p:spPr>
          <a:xfrm>
            <a:off x="5724525" y="4472864"/>
            <a:ext cx="5703831" cy="2263768"/>
          </a:xfrm>
          <a:prstGeom prst="rect">
            <a:avLst/>
          </a:prstGeom>
        </p:spPr>
      </p:pic>
    </p:spTree>
    <p:extLst>
      <p:ext uri="{BB962C8B-B14F-4D97-AF65-F5344CB8AC3E}">
        <p14:creationId xmlns:p14="http://schemas.microsoft.com/office/powerpoint/2010/main" val="452421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760888" y="5931054"/>
            <a:ext cx="3081576" cy="2629006"/>
          </a:xfrm>
        </p:spPr>
        <p:txBody>
          <a:bodyPr>
            <a:normAutofit/>
          </a:bodyPr>
          <a:lstStyle/>
          <a:p>
            <a:r>
              <a:rPr lang="en-US" sz="2000" dirty="0">
                <a:solidFill>
                  <a:schemeClr val="bg2"/>
                </a:solidFill>
                <a:latin typeface="Times New Roman" panose="02020603050405020304" pitchFamily="18" charset="0"/>
                <a:cs typeface="Times New Roman" panose="02020603050405020304" pitchFamily="18" charset="0"/>
              </a:rPr>
              <a:t>ATHUKORALA D.A.S.M</a:t>
            </a: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548B6C11-E7D4-89BC-2D15-C3BABEAF4978}"/>
              </a:ext>
            </a:extLst>
          </p:cNvPr>
          <p:cNvSpPr>
            <a:spLocks noGrp="1"/>
          </p:cNvSpPr>
          <p:nvPr>
            <p:ph idx="1"/>
          </p:nvPr>
        </p:nvSpPr>
        <p:spPr>
          <a:xfrm>
            <a:off x="447817" y="874643"/>
            <a:ext cx="11029615" cy="3678303"/>
          </a:xfrm>
        </p:spPr>
        <p:txBody>
          <a:bodyPr/>
          <a:lstStyle/>
          <a:p>
            <a:pPr marL="0" indent="0">
              <a:buNone/>
            </a:pPr>
            <a:r>
              <a:rPr lang="en-US" sz="2800" b="1" i="0" dirty="0">
                <a:solidFill>
                  <a:srgbClr val="BDC1C6"/>
                </a:solidFill>
                <a:effectLst/>
                <a:latin typeface="Times New Roman" panose="02020603050405020304" pitchFamily="18" charset="0"/>
                <a:cs typeface="Times New Roman" panose="02020603050405020304" pitchFamily="18" charset="0"/>
              </a:rPr>
              <a:t> </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T</a:t>
            </a:r>
            <a:r>
              <a:rPr lang="en-US" sz="2800" b="1" i="0" dirty="0">
                <a:solidFill>
                  <a:schemeClr val="tx1">
                    <a:lumMod val="95000"/>
                    <a:lumOff val="5000"/>
                  </a:schemeClr>
                </a:solidFill>
                <a:effectLst/>
                <a:latin typeface="Times New Roman" panose="02020603050405020304" pitchFamily="18" charset="0"/>
                <a:cs typeface="Times New Roman" panose="02020603050405020304" pitchFamily="18" charset="0"/>
              </a:rPr>
              <a:t>he collective network of connected devices and the technology that facilitates communication between devices and the cloud, as well as between the devices themselves</a:t>
            </a:r>
            <a:r>
              <a:rPr lang="en-US" b="1" i="0" dirty="0">
                <a:solidFill>
                  <a:srgbClr val="BDC1C6"/>
                </a:solidFill>
                <a:effectLst/>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10" name="Title 9">
            <a:extLst>
              <a:ext uri="{FF2B5EF4-FFF2-40B4-BE49-F238E27FC236}">
                <a16:creationId xmlns:a16="http://schemas.microsoft.com/office/drawing/2014/main" id="{7CF21AFA-7ECB-7A53-55CC-6A66625F8ADB}"/>
              </a:ext>
            </a:extLst>
          </p:cNvPr>
          <p:cNvSpPr>
            <a:spLocks noGrp="1"/>
          </p:cNvSpPr>
          <p:nvPr>
            <p:ph type="title"/>
          </p:nvPr>
        </p:nvSpPr>
        <p:spPr/>
        <p:txBody>
          <a:bodyPr/>
          <a:lstStyle/>
          <a:p>
            <a:r>
              <a:rPr lang="en-US" dirty="0"/>
              <a:t>h</a:t>
            </a:r>
          </a:p>
        </p:txBody>
      </p:sp>
      <p:sp>
        <p:nvSpPr>
          <p:cNvPr id="11" name="TextBox 10">
            <a:extLst>
              <a:ext uri="{FF2B5EF4-FFF2-40B4-BE49-F238E27FC236}">
                <a16:creationId xmlns:a16="http://schemas.microsoft.com/office/drawing/2014/main" id="{C559BF39-0D86-C310-D2BC-EEBB9BDA3D3D}"/>
              </a:ext>
            </a:extLst>
          </p:cNvPr>
          <p:cNvSpPr txBox="1"/>
          <p:nvPr/>
        </p:nvSpPr>
        <p:spPr>
          <a:xfrm>
            <a:off x="581192" y="5305555"/>
            <a:ext cx="11029615" cy="923330"/>
          </a:xfrm>
          <a:prstGeom prst="rect">
            <a:avLst/>
          </a:prstGeom>
          <a:noFill/>
        </p:spPr>
        <p:txBody>
          <a:bodyPr wrap="square" rtlCol="0">
            <a:spAutoFit/>
          </a:bodyPr>
          <a:lstStyle/>
          <a:p>
            <a:r>
              <a:rPr lang="en-US" sz="5400" dirty="0">
                <a:solidFill>
                  <a:schemeClr val="bg1"/>
                </a:solidFill>
                <a:latin typeface="Times New Roman" panose="02020603050405020304" pitchFamily="18" charset="0"/>
                <a:cs typeface="Times New Roman" panose="02020603050405020304" pitchFamily="18" charset="0"/>
              </a:rPr>
              <a:t>WHAT IS INTERNET OF THINGS?</a:t>
            </a:r>
          </a:p>
        </p:txBody>
      </p:sp>
    </p:spTree>
    <p:extLst>
      <p:ext uri="{BB962C8B-B14F-4D97-AF65-F5344CB8AC3E}">
        <p14:creationId xmlns:p14="http://schemas.microsoft.com/office/powerpoint/2010/main" val="170334259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p:spPr>
        <p:txBody>
          <a:bodyPr anchor="b">
            <a:normAutofit/>
          </a:bodyPr>
          <a:lstStyle/>
          <a:p>
            <a:r>
              <a:rPr lang="en-US" dirty="0"/>
              <a:t>HISTORY</a:t>
            </a:r>
          </a:p>
        </p:txBody>
      </p:sp>
      <p:sp>
        <p:nvSpPr>
          <p:cNvPr id="33" name="Content Placeholder 2">
            <a:extLst>
              <a:ext uri="{FF2B5EF4-FFF2-40B4-BE49-F238E27FC236}">
                <a16:creationId xmlns:a16="http://schemas.microsoft.com/office/drawing/2014/main" id="{83F78CA5-82B4-98D6-2815-9E95BF582416}"/>
              </a:ext>
            </a:extLst>
          </p:cNvPr>
          <p:cNvSpPr>
            <a:spLocks noGrp="1"/>
          </p:cNvSpPr>
          <p:nvPr>
            <p:ph sz="half" idx="1"/>
          </p:nvPr>
        </p:nvSpPr>
        <p:spPr>
          <a:xfrm>
            <a:off x="549642" y="2228003"/>
            <a:ext cx="5422390" cy="3633047"/>
          </a:xfrm>
        </p:spPr>
        <p:txBody>
          <a:bodyPr>
            <a:normAutofit/>
          </a:bodyPr>
          <a:lstStyle/>
          <a:p>
            <a:pPr marL="0" indent="0">
              <a:buNone/>
            </a:pPr>
            <a:r>
              <a:rPr lang="en-US" sz="2400" b="1" i="0" dirty="0">
                <a:solidFill>
                  <a:schemeClr val="tx1">
                    <a:lumMod val="95000"/>
                    <a:lumOff val="5000"/>
                  </a:schemeClr>
                </a:solidFill>
                <a:effectLst/>
                <a:latin typeface="Times New Roman" panose="02020603050405020304" pitchFamily="18" charset="0"/>
                <a:cs typeface="Times New Roman" panose="02020603050405020304" pitchFamily="18" charset="0"/>
              </a:rPr>
              <a:t>Kevin Ashton</a:t>
            </a: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 is an innovator and consumer sensor expert who coined the phrase “the Internet of Things” to describe the network connecting objects in the physical world to the Internet.</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12" name="Content Placeholder 11" descr="A picture containing text&#10;&#10;Description automatically generated">
            <a:extLst>
              <a:ext uri="{FF2B5EF4-FFF2-40B4-BE49-F238E27FC236}">
                <a16:creationId xmlns:a16="http://schemas.microsoft.com/office/drawing/2014/main" id="{44DCF18B-C374-1279-7B7E-B973DB8AA5B2}"/>
              </a:ext>
            </a:extLst>
          </p:cNvPr>
          <p:cNvPicPr>
            <a:picLocks noGrp="1" noChangeAspect="1"/>
          </p:cNvPicPr>
          <p:nvPr>
            <p:ph sz="half" idx="2"/>
          </p:nvPr>
        </p:nvPicPr>
        <p:blipFill rotWithShape="1">
          <a:blip r:embed="rId2"/>
          <a:srcRect r="2243" b="3"/>
          <a:stretch/>
        </p:blipFill>
        <p:spPr>
          <a:xfrm>
            <a:off x="6188417" y="2228003"/>
            <a:ext cx="5422392" cy="3633047"/>
          </a:xfrm>
          <a:noFill/>
        </p:spPr>
      </p:pic>
    </p:spTree>
    <p:extLst>
      <p:ext uri="{BB962C8B-B14F-4D97-AF65-F5344CB8AC3E}">
        <p14:creationId xmlns:p14="http://schemas.microsoft.com/office/powerpoint/2010/main" val="49760754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1193" y="729658"/>
            <a:ext cx="11029616" cy="988332"/>
          </a:xfrm>
        </p:spPr>
        <p:txBody>
          <a:bodyPr anchor="b">
            <a:normAutofit/>
          </a:bodyPr>
          <a:lstStyle/>
          <a:p>
            <a:r>
              <a:rPr lang="en-US" i="1"/>
              <a:t>CYBER SECURITY IN THE INTERNET OF THINGS</a:t>
            </a:r>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374" r="1" b="1"/>
          <a:stretch/>
        </p:blipFill>
        <p:spPr>
          <a:xfrm>
            <a:off x="581193" y="2228003"/>
            <a:ext cx="5422390" cy="3633047"/>
          </a:xfrm>
          <a:prstGeom prst="rect">
            <a:avLst/>
          </a:prstGeom>
          <a:noFill/>
        </p:spPr>
      </p:pic>
      <p:sp>
        <p:nvSpPr>
          <p:cNvPr id="10" name="Content Placeholder 9">
            <a:extLst>
              <a:ext uri="{FF2B5EF4-FFF2-40B4-BE49-F238E27FC236}">
                <a16:creationId xmlns:a16="http://schemas.microsoft.com/office/drawing/2014/main" id="{4560FDAC-3B00-48CF-51C7-DDB6F3F01CD8}"/>
              </a:ext>
            </a:extLst>
          </p:cNvPr>
          <p:cNvSpPr>
            <a:spLocks noGrp="1"/>
          </p:cNvSpPr>
          <p:nvPr>
            <p:ph sz="half" idx="2"/>
          </p:nvPr>
        </p:nvSpPr>
        <p:spPr>
          <a:xfrm>
            <a:off x="6188417" y="2228003"/>
            <a:ext cx="5422392" cy="3633047"/>
          </a:xfrm>
        </p:spPr>
        <p:txBody>
          <a:bodyPr anchor="ctr">
            <a:normAutofit/>
          </a:bodyPr>
          <a:lstStyle/>
          <a:p>
            <a:r>
              <a:rPr lang="en-US" sz="2000" b="1" dirty="0">
                <a:effectLst/>
              </a:rPr>
              <a:t>The Cybersecurity for IoT Program develops standards, guidelines, and related technologies to create confidence in the IoT . This program's objective is to support worldwide innovation</a:t>
            </a:r>
          </a:p>
          <a:p>
            <a:r>
              <a:rPr lang="en-US" sz="2000" b="1" dirty="0">
                <a:effectLst/>
              </a:rPr>
              <a:t> Every connected device might be exploited without IoT security, from manufacturing robots to refrigerators</a:t>
            </a:r>
            <a:endParaRPr lang="en-US" sz="2000" b="1" dirty="0"/>
          </a:p>
        </p:txBody>
      </p:sp>
    </p:spTree>
    <p:extLst>
      <p:ext uri="{BB962C8B-B14F-4D97-AF65-F5344CB8AC3E}">
        <p14:creationId xmlns:p14="http://schemas.microsoft.com/office/powerpoint/2010/main" val="420932200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87C7-1845-7B41-F366-FDB19DF060DC}"/>
              </a:ext>
            </a:extLst>
          </p:cNvPr>
          <p:cNvSpPr>
            <a:spLocks noGrp="1"/>
          </p:cNvSpPr>
          <p:nvPr>
            <p:ph type="title"/>
          </p:nvPr>
        </p:nvSpPr>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CYBER SECURITY IN THE INTERNET OF THINGS</a:t>
            </a:r>
          </a:p>
        </p:txBody>
      </p:sp>
      <p:sp>
        <p:nvSpPr>
          <p:cNvPr id="3" name="Content Placeholder 2">
            <a:extLst>
              <a:ext uri="{FF2B5EF4-FFF2-40B4-BE49-F238E27FC236}">
                <a16:creationId xmlns:a16="http://schemas.microsoft.com/office/drawing/2014/main" id="{3E1489B8-AE6C-3CBE-4F58-649A93EFAA3A}"/>
              </a:ext>
            </a:extLst>
          </p:cNvPr>
          <p:cNvSpPr>
            <a:spLocks noGrp="1"/>
          </p:cNvSpPr>
          <p:nvPr>
            <p:ph idx="1"/>
          </p:nvPr>
        </p:nvSpPr>
        <p:spPr/>
        <p:txBody>
          <a:bodyPr>
            <a:normAutofit/>
          </a:bodyPr>
          <a:lstStyle/>
          <a:p>
            <a:r>
              <a:rPr lang="en-US" sz="2400" b="1" dirty="0">
                <a:effectLst/>
                <a:latin typeface="Times New Roman" panose="02020603050405020304" pitchFamily="18" charset="0"/>
                <a:ea typeface="Calibri" panose="020F0502020204030204" pitchFamily="34" charset="0"/>
              </a:rPr>
              <a:t>IoT deployment faces its most significant hurdle in terms of cybersecurity</a:t>
            </a:r>
          </a:p>
          <a:p>
            <a:r>
              <a:rPr lang="en-US" sz="2400" b="0" i="0" dirty="0">
                <a:solidFill>
                  <a:schemeClr val="tx1"/>
                </a:solidFill>
                <a:effectLst/>
                <a:latin typeface="Times New Roman" panose="02020603050405020304" pitchFamily="18" charset="0"/>
                <a:cs typeface="Times New Roman" panose="02020603050405020304" pitchFamily="18" charset="0"/>
              </a:rPr>
              <a:t>The Cybersecurity for IoT Program's mission is </a:t>
            </a:r>
            <a:r>
              <a:rPr lang="en-US" sz="2400" b="1" i="0" dirty="0">
                <a:solidFill>
                  <a:schemeClr val="tx1"/>
                </a:solidFill>
                <a:effectLst/>
                <a:latin typeface="Times New Roman" panose="02020603050405020304" pitchFamily="18" charset="0"/>
                <a:cs typeface="Times New Roman" panose="02020603050405020304" pitchFamily="18" charset="0"/>
              </a:rPr>
              <a:t>to cultivate trust in the IoT and foster an environment that enables innovation on a global scale through standards, guidance, and related tools</a:t>
            </a:r>
            <a:r>
              <a:rPr lang="en-US" sz="2400" b="0" i="0" dirty="0">
                <a:solidFill>
                  <a:schemeClr val="tx1"/>
                </a:solidFill>
                <a:effectLst/>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928516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66FC-2E76-2432-7D9E-9B5332A36F26}"/>
              </a:ext>
            </a:extLst>
          </p:cNvPr>
          <p:cNvSpPr>
            <a:spLocks noGrp="1"/>
          </p:cNvSpPr>
          <p:nvPr>
            <p:ph type="title"/>
          </p:nvPr>
        </p:nvSpPr>
        <p:spPr>
          <a:xfrm>
            <a:off x="575894" y="729658"/>
            <a:ext cx="11029616" cy="1174556"/>
          </a:xfrm>
        </p:spPr>
        <p:txBody>
          <a:bodyPr>
            <a:normAutofit fontScale="90000"/>
          </a:bodyPr>
          <a:lstStyle/>
          <a:p>
            <a:pPr algn="ct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Future of internet of things </a:t>
            </a:r>
            <a:br>
              <a:rPr lang="en-US" dirty="0"/>
            </a:br>
            <a:endParaRPr lang="en-US" dirty="0"/>
          </a:p>
        </p:txBody>
      </p:sp>
      <p:sp>
        <p:nvSpPr>
          <p:cNvPr id="3" name="TextBox 2">
            <a:extLst>
              <a:ext uri="{FF2B5EF4-FFF2-40B4-BE49-F238E27FC236}">
                <a16:creationId xmlns:a16="http://schemas.microsoft.com/office/drawing/2014/main" id="{CF332146-F877-EC26-EB86-4C8353354498}"/>
              </a:ext>
            </a:extLst>
          </p:cNvPr>
          <p:cNvSpPr txBox="1"/>
          <p:nvPr/>
        </p:nvSpPr>
        <p:spPr>
          <a:xfrm>
            <a:off x="1112363" y="2036190"/>
            <a:ext cx="9681328" cy="769441"/>
          </a:xfrm>
          <a:prstGeom prst="rect">
            <a:avLst/>
          </a:prstGeom>
          <a:noFill/>
        </p:spPr>
        <p:txBody>
          <a:bodyPr wrap="square" rtlCol="0">
            <a:spAutoFit/>
          </a:bodyPr>
          <a:lstStyle/>
          <a:p>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p:txBody>
      </p:sp>
      <p:pic>
        <p:nvPicPr>
          <p:cNvPr id="5" name="Picture 4" descr="Diagram, schematic&#10;&#10;Description automatically generated">
            <a:extLst>
              <a:ext uri="{FF2B5EF4-FFF2-40B4-BE49-F238E27FC236}">
                <a16:creationId xmlns:a16="http://schemas.microsoft.com/office/drawing/2014/main" id="{9107D843-DFFB-4AE7-19FB-5C1803E88FA5}"/>
              </a:ext>
            </a:extLst>
          </p:cNvPr>
          <p:cNvPicPr>
            <a:picLocks noChangeAspect="1"/>
          </p:cNvPicPr>
          <p:nvPr/>
        </p:nvPicPr>
        <p:blipFill>
          <a:blip r:embed="rId3"/>
          <a:stretch>
            <a:fillRect/>
          </a:stretch>
        </p:blipFill>
        <p:spPr>
          <a:xfrm>
            <a:off x="824453" y="2516957"/>
            <a:ext cx="9525000" cy="3687598"/>
          </a:xfrm>
          <a:prstGeom prst="rect">
            <a:avLst/>
          </a:prstGeom>
        </p:spPr>
      </p:pic>
    </p:spTree>
    <p:extLst>
      <p:ext uri="{BB962C8B-B14F-4D97-AF65-F5344CB8AC3E}">
        <p14:creationId xmlns:p14="http://schemas.microsoft.com/office/powerpoint/2010/main" val="429496193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957D-17B1-6A2E-431E-BD18ACF05435}"/>
              </a:ext>
            </a:extLst>
          </p:cNvPr>
          <p:cNvSpPr>
            <a:spLocks noGrp="1"/>
          </p:cNvSpPr>
          <p:nvPr>
            <p:ph type="title"/>
          </p:nvPr>
        </p:nvSpPr>
        <p:spPr>
          <a:xfrm>
            <a:off x="581193" y="4343400"/>
            <a:ext cx="11029616" cy="916727"/>
          </a:xfrm>
        </p:spPr>
        <p:txBody>
          <a:bodyPr anchor="b">
            <a:normAutofit/>
          </a:bodyPr>
          <a:lstStyle/>
          <a:p>
            <a:r>
              <a:rPr lang="en-US" sz="2800" b="1" i="1" dirty="0"/>
              <a:t>Designs smart house </a:t>
            </a:r>
          </a:p>
        </p:txBody>
      </p:sp>
      <p:pic>
        <p:nvPicPr>
          <p:cNvPr id="5" name="Picture 4" descr="A picture containing text, sofa, indoor, living&#10;&#10;Description automatically generated">
            <a:extLst>
              <a:ext uri="{FF2B5EF4-FFF2-40B4-BE49-F238E27FC236}">
                <a16:creationId xmlns:a16="http://schemas.microsoft.com/office/drawing/2014/main" id="{B4FB47D1-6020-F96C-E60D-D09827E04125}"/>
              </a:ext>
            </a:extLst>
          </p:cNvPr>
          <p:cNvPicPr>
            <a:picLocks noChangeAspect="1"/>
          </p:cNvPicPr>
          <p:nvPr/>
        </p:nvPicPr>
        <p:blipFill rotWithShape="1">
          <a:blip r:embed="rId2"/>
          <a:srcRect t="14847" r="-1" b="28893"/>
          <a:stretch/>
        </p:blipFill>
        <p:spPr>
          <a:xfrm>
            <a:off x="447817" y="599725"/>
            <a:ext cx="11290859" cy="3924650"/>
          </a:xfrm>
          <a:prstGeom prst="rect">
            <a:avLst/>
          </a:prstGeom>
          <a:noFill/>
        </p:spPr>
      </p:pic>
      <p:sp>
        <p:nvSpPr>
          <p:cNvPr id="3" name="Content Placeholder 2">
            <a:extLst>
              <a:ext uri="{FF2B5EF4-FFF2-40B4-BE49-F238E27FC236}">
                <a16:creationId xmlns:a16="http://schemas.microsoft.com/office/drawing/2014/main" id="{430C6FFA-E0B6-21C3-8199-19B3C1645405}"/>
              </a:ext>
            </a:extLst>
          </p:cNvPr>
          <p:cNvSpPr>
            <a:spLocks noGrp="1"/>
          </p:cNvSpPr>
          <p:nvPr>
            <p:ph type="body" sz="half" idx="2"/>
          </p:nvPr>
        </p:nvSpPr>
        <p:spPr>
          <a:xfrm>
            <a:off x="581192" y="5260127"/>
            <a:ext cx="11029617" cy="1245448"/>
          </a:xfrm>
        </p:spPr>
        <p:txBody>
          <a:bodyPr anchor="ctr">
            <a:normAutofit fontScale="70000" lnSpcReduction="20000"/>
          </a:bodyPr>
          <a:lstStyle/>
          <a:p>
            <a:r>
              <a:rPr lang="en-US" sz="3400" b="1" dirty="0">
                <a:effectLst/>
                <a:latin typeface="Times New Roman" panose="02020603050405020304" pitchFamily="18" charset="0"/>
                <a:cs typeface="Times New Roman" panose="02020603050405020304" pitchFamily="18" charset="0"/>
              </a:rPr>
              <a:t>The Internet of Things (IoT) may assist in designing smart homes in various ways, including energy consumption management, communication with appliances, emergency detection, home safety, accessible object searching, home security, etc.</a:t>
            </a:r>
          </a:p>
          <a:p>
            <a:endParaRPr lang="en-US" dirty="0"/>
          </a:p>
        </p:txBody>
      </p:sp>
    </p:spTree>
    <p:extLst>
      <p:ext uri="{BB962C8B-B14F-4D97-AF65-F5344CB8AC3E}">
        <p14:creationId xmlns:p14="http://schemas.microsoft.com/office/powerpoint/2010/main" val="2891139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F0777-9EE0-5F97-211A-29120BF8542C}"/>
              </a:ext>
            </a:extLst>
          </p:cNvPr>
          <p:cNvSpPr>
            <a:spLocks noGrp="1"/>
          </p:cNvSpPr>
          <p:nvPr>
            <p:ph type="title"/>
          </p:nvPr>
        </p:nvSpPr>
        <p:spPr/>
        <p:txBody>
          <a:bodyPr/>
          <a:lstStyle/>
          <a:p>
            <a:r>
              <a:rPr lang="en-US" dirty="0"/>
              <a:t>Smart home </a:t>
            </a:r>
          </a:p>
        </p:txBody>
      </p:sp>
      <p:sp>
        <p:nvSpPr>
          <p:cNvPr id="3" name="Content Placeholder 2">
            <a:extLst>
              <a:ext uri="{FF2B5EF4-FFF2-40B4-BE49-F238E27FC236}">
                <a16:creationId xmlns:a16="http://schemas.microsoft.com/office/drawing/2014/main" id="{E180A919-9B3D-E64E-055F-9B4B2AE15D8B}"/>
              </a:ext>
            </a:extLst>
          </p:cNvPr>
          <p:cNvSpPr>
            <a:spLocks noGrp="1"/>
          </p:cNvSpPr>
          <p:nvPr>
            <p:ph sz="half" idx="2"/>
          </p:nvPr>
        </p:nvSpPr>
        <p:spPr>
          <a:xfrm>
            <a:off x="702900" y="2739439"/>
            <a:ext cx="5393100" cy="2934999"/>
          </a:xfrm>
        </p:spPr>
        <p:txBody>
          <a:bodyPr/>
          <a:lstStyle/>
          <a:p>
            <a:pPr marL="342900" marR="0" lvl="0" indent="-342900" algn="just">
              <a:lnSpc>
                <a:spcPct val="107000"/>
              </a:lnSpc>
              <a:spcBef>
                <a:spcPts val="0"/>
              </a:spcBef>
              <a:spcAft>
                <a:spcPts val="0"/>
              </a:spcAft>
              <a:buFont typeface="Symbol" panose="05050102010706020507" pitchFamily="18" charset="2"/>
              <a:buChar char=""/>
            </a:pP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Environment control                                                                      </a:t>
            </a:r>
          </a:p>
          <a:p>
            <a:pPr marL="151200" marR="0" indent="0" algn="just">
              <a:lnSpc>
                <a:spcPct val="107000"/>
              </a:lnSpc>
              <a:spcBef>
                <a:spcPts val="0"/>
              </a:spcBef>
              <a:spcAft>
                <a:spcPts val="0"/>
              </a:spcAft>
              <a:buNone/>
            </a:pP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685800" marR="0" algn="just">
              <a:lnSpc>
                <a:spcPct val="107000"/>
              </a:lnSpc>
              <a:spcBef>
                <a:spcPts val="0"/>
              </a:spcBef>
              <a:spcAft>
                <a:spcPts val="0"/>
              </a:spcAft>
            </a:pP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Smart thermostat (e.g., Nest)</a:t>
            </a:r>
          </a:p>
          <a:p>
            <a:pPr marL="685800" marR="0" algn="just">
              <a:lnSpc>
                <a:spcPct val="107000"/>
              </a:lnSpc>
              <a:spcBef>
                <a:spcPts val="0"/>
              </a:spcBef>
              <a:spcAft>
                <a:spcPts val="0"/>
              </a:spcAft>
            </a:pP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Air moisture</a:t>
            </a:r>
          </a:p>
          <a:p>
            <a:pPr marL="685800" marR="0" algn="just">
              <a:lnSpc>
                <a:spcPct val="107000"/>
              </a:lnSpc>
              <a:spcBef>
                <a:spcPts val="0"/>
              </a:spcBef>
              <a:spcAft>
                <a:spcPts val="0"/>
              </a:spcAft>
            </a:pP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Smoke alarm</a:t>
            </a:r>
          </a:p>
          <a:p>
            <a:pPr marL="685800" marR="0" algn="just">
              <a:lnSpc>
                <a:spcPct val="107000"/>
              </a:lnSpc>
              <a:spcBef>
                <a:spcPts val="0"/>
              </a:spcBef>
              <a:spcAft>
                <a:spcPts val="0"/>
              </a:spcAft>
            </a:pP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Flood detector</a:t>
            </a:r>
          </a:p>
          <a:p>
            <a:pPr marL="685800" marR="0" algn="just">
              <a:lnSpc>
                <a:spcPct val="107000"/>
              </a:lnSpc>
              <a:spcBef>
                <a:spcPts val="0"/>
              </a:spcBef>
              <a:spcAft>
                <a:spcPts val="0"/>
              </a:spcAft>
            </a:pP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Lighting system</a:t>
            </a:r>
          </a:p>
          <a:p>
            <a:pPr marL="685800" marR="0" algn="just">
              <a:lnSpc>
                <a:spcPct val="107000"/>
              </a:lnSpc>
              <a:spcBef>
                <a:spcPts val="0"/>
              </a:spcBef>
              <a:spcAft>
                <a:spcPts val="800"/>
              </a:spcAft>
            </a:pP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Drapes Sprinkler systems (outdoor)</a:t>
            </a:r>
          </a:p>
          <a:p>
            <a:pPr marL="379800" marR="0" indent="0" algn="just">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6" name="Content Placeholder 5">
            <a:extLst>
              <a:ext uri="{FF2B5EF4-FFF2-40B4-BE49-F238E27FC236}">
                <a16:creationId xmlns:a16="http://schemas.microsoft.com/office/drawing/2014/main" id="{B364CF40-FC5F-F689-E1F7-E836C6C52E74}"/>
              </a:ext>
            </a:extLst>
          </p:cNvPr>
          <p:cNvSpPr>
            <a:spLocks noGrp="1"/>
          </p:cNvSpPr>
          <p:nvPr>
            <p:ph sz="quarter" idx="4"/>
          </p:nvPr>
        </p:nvSpPr>
        <p:spPr>
          <a:xfrm>
            <a:off x="6217709" y="2739439"/>
            <a:ext cx="5393100" cy="2934999"/>
          </a:xfrm>
        </p:spPr>
        <p:txBody>
          <a:bodyPr/>
          <a:lstStyle/>
          <a:p>
            <a:pPr marL="342900" marR="0" lvl="0" indent="-342900" algn="just">
              <a:lnSpc>
                <a:spcPct val="107000"/>
              </a:lnSpc>
              <a:spcBef>
                <a:spcPts val="0"/>
              </a:spcBef>
              <a:spcAft>
                <a:spcPts val="0"/>
              </a:spcAft>
              <a:buFont typeface="Symbol" panose="05050102010706020507" pitchFamily="18" charset="2"/>
              <a:buChar char=""/>
            </a:pP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Smart Energy HVAC</a:t>
            </a:r>
          </a:p>
          <a:p>
            <a:pPr marL="0" marR="0" lvl="0" indent="0" algn="just">
              <a:lnSpc>
                <a:spcPct val="107000"/>
              </a:lnSpc>
              <a:spcBef>
                <a:spcPts val="0"/>
              </a:spcBef>
              <a:spcAft>
                <a:spcPts val="0"/>
              </a:spcAft>
              <a:buNone/>
            </a:pP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685800" marR="0" algn="just">
              <a:lnSpc>
                <a:spcPct val="107000"/>
              </a:lnSpc>
              <a:spcBef>
                <a:spcPts val="0"/>
              </a:spcBef>
              <a:spcAft>
                <a:spcPts val="0"/>
              </a:spcAft>
            </a:pP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Gas meter</a:t>
            </a:r>
          </a:p>
          <a:p>
            <a:pPr marL="685800" marR="0" algn="just">
              <a:lnSpc>
                <a:spcPct val="107000"/>
              </a:lnSpc>
              <a:spcBef>
                <a:spcPts val="0"/>
              </a:spcBef>
              <a:spcAft>
                <a:spcPts val="0"/>
              </a:spcAft>
            </a:pP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Electricity meter</a:t>
            </a:r>
          </a:p>
          <a:p>
            <a:pPr marL="685800" marR="0" algn="just">
              <a:lnSpc>
                <a:spcPct val="107000"/>
              </a:lnSpc>
              <a:spcBef>
                <a:spcPts val="0"/>
              </a:spcBef>
              <a:spcAft>
                <a:spcPts val="800"/>
              </a:spcAft>
            </a:pP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Water meter</a:t>
            </a:r>
          </a:p>
          <a:p>
            <a:pPr marL="0" indent="0">
              <a:buNone/>
            </a:pPr>
            <a:endParaRPr lang="en-US" dirty="0"/>
          </a:p>
        </p:txBody>
      </p:sp>
    </p:spTree>
    <p:extLst>
      <p:ext uri="{BB962C8B-B14F-4D97-AF65-F5344CB8AC3E}">
        <p14:creationId xmlns:p14="http://schemas.microsoft.com/office/powerpoint/2010/main" val="1525075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89CEE-BE62-CC58-36E6-63D304AA4B28}"/>
              </a:ext>
            </a:extLst>
          </p:cNvPr>
          <p:cNvSpPr>
            <a:spLocks noGrp="1"/>
          </p:cNvSpPr>
          <p:nvPr>
            <p:ph type="title"/>
          </p:nvPr>
        </p:nvSpPr>
        <p:spPr>
          <a:xfrm>
            <a:off x="581193" y="4693389"/>
            <a:ext cx="11029616" cy="566738"/>
          </a:xfrm>
        </p:spPr>
        <p:txBody>
          <a:bodyPr anchor="b">
            <a:normAutofit/>
          </a:bodyPr>
          <a:lstStyle/>
          <a:p>
            <a:r>
              <a:rPr lang="en-US" b="1" i="1" dirty="0">
                <a:latin typeface="Times New Roman" panose="02020603050405020304" pitchFamily="18" charset="0"/>
                <a:cs typeface="Times New Roman" panose="02020603050405020304" pitchFamily="18" charset="0"/>
              </a:rPr>
              <a:t>Design smart cities </a:t>
            </a:r>
          </a:p>
        </p:txBody>
      </p:sp>
      <p:pic>
        <p:nvPicPr>
          <p:cNvPr id="5" name="Picture 4" descr="A picture containing scene, harbor&#10;&#10;Description automatically generated">
            <a:extLst>
              <a:ext uri="{FF2B5EF4-FFF2-40B4-BE49-F238E27FC236}">
                <a16:creationId xmlns:a16="http://schemas.microsoft.com/office/drawing/2014/main" id="{D431B7B7-528D-A0A7-15D1-C882300F82AB}"/>
              </a:ext>
            </a:extLst>
          </p:cNvPr>
          <p:cNvPicPr>
            <a:picLocks noChangeAspect="1"/>
          </p:cNvPicPr>
          <p:nvPr/>
        </p:nvPicPr>
        <p:blipFill rotWithShape="1">
          <a:blip r:embed="rId2"/>
          <a:srcRect t="43238" r="-1" b="9562"/>
          <a:stretch/>
        </p:blipFill>
        <p:spPr>
          <a:xfrm>
            <a:off x="447817" y="599725"/>
            <a:ext cx="11290859" cy="4093664"/>
          </a:xfrm>
          <a:prstGeom prst="rect">
            <a:avLst/>
          </a:prstGeom>
          <a:noFill/>
        </p:spPr>
      </p:pic>
      <p:sp>
        <p:nvSpPr>
          <p:cNvPr id="3" name="Content Placeholder 2">
            <a:extLst>
              <a:ext uri="{FF2B5EF4-FFF2-40B4-BE49-F238E27FC236}">
                <a16:creationId xmlns:a16="http://schemas.microsoft.com/office/drawing/2014/main" id="{AA97EECC-93F9-AA2B-03B1-4FA9FBCB911D}"/>
              </a:ext>
            </a:extLst>
          </p:cNvPr>
          <p:cNvSpPr>
            <a:spLocks noGrp="1"/>
          </p:cNvSpPr>
          <p:nvPr>
            <p:ph type="body" sz="half" idx="2"/>
          </p:nvPr>
        </p:nvSpPr>
        <p:spPr>
          <a:xfrm>
            <a:off x="581190" y="5410200"/>
            <a:ext cx="11029617" cy="1190625"/>
          </a:xfrm>
        </p:spPr>
        <p:txBody>
          <a:bodyPr anchor="ctr">
            <a:normAutofit/>
          </a:bodyPr>
          <a:lstStyle/>
          <a:p>
            <a:r>
              <a:rPr lang="en-US" sz="2000" b="1" dirty="0">
                <a:effectLst/>
                <a:latin typeface="Times New Roman" panose="02020603050405020304" pitchFamily="18" charset="0"/>
                <a:cs typeface="Times New Roman" panose="02020603050405020304" pitchFamily="18" charset="0"/>
              </a:rPr>
              <a:t>The Internet of Things (IoT) can aid in the design of smart cities by monitoring air quality, recognizing emergency routes, illuminating the city efficiently, watering gardens, and other </a:t>
            </a:r>
            <a:r>
              <a:rPr lang="en-US" sz="2000" b="1" i="1" dirty="0">
                <a:effectLst/>
                <a:latin typeface="Times New Roman" panose="02020603050405020304" pitchFamily="18" charset="0"/>
                <a:cs typeface="Times New Roman" panose="02020603050405020304" pitchFamily="18" charset="0"/>
              </a:rPr>
              <a:t>functions.</a:t>
            </a:r>
            <a:endParaRPr lang="en-US" sz="2000" b="1" dirty="0">
              <a:effectLst/>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3935810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6"/>
</p:tagLst>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1249</TotalTime>
  <Words>584</Words>
  <Application>Microsoft Office PowerPoint</Application>
  <PresentationFormat>Widescreen</PresentationFormat>
  <Paragraphs>69</Paragraphs>
  <Slides>17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Gill Sans MT</vt:lpstr>
      <vt:lpstr>Symbol</vt:lpstr>
      <vt:lpstr>Times New Roman</vt:lpstr>
      <vt:lpstr>Wingdings</vt:lpstr>
      <vt:lpstr>Wingdings 2</vt:lpstr>
      <vt:lpstr>Dividend</vt:lpstr>
      <vt:lpstr>Internet of  things (IOT) </vt:lpstr>
      <vt:lpstr>h</vt:lpstr>
      <vt:lpstr>HISTORY</vt:lpstr>
      <vt:lpstr>CYBER SECURITY IN THE INTERNET OF THINGS</vt:lpstr>
      <vt:lpstr>CYBER SECURITY IN THE INTERNET OF THINGS</vt:lpstr>
      <vt:lpstr>    Future of internet of things  </vt:lpstr>
      <vt:lpstr>Designs smart house </vt:lpstr>
      <vt:lpstr>Smart home </vt:lpstr>
      <vt:lpstr>Design smart cities </vt:lpstr>
      <vt:lpstr>Intelligent delivery system (drone) </vt:lpstr>
      <vt:lpstr>Smart Security </vt:lpstr>
      <vt:lpstr>Smart metering and monitoring </vt:lpstr>
      <vt:lpstr>Smart Traffic Management System</vt:lpstr>
      <vt:lpstr>Face Recognition Bot</vt:lpstr>
      <vt:lpstr>Future projects: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 (IOT) </dc:title>
  <dc:creator>Athukorala D.A.S.M. it21169076</dc:creator>
  <cp:lastModifiedBy>Athukorala D.A.S.M. it21169076</cp:lastModifiedBy>
  <cp:revision>2</cp:revision>
  <dcterms:created xsi:type="dcterms:W3CDTF">2022-10-27T11:05:43Z</dcterms:created>
  <dcterms:modified xsi:type="dcterms:W3CDTF">2022-10-28T07:55:06Z</dcterms:modified>
</cp:coreProperties>
</file>