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1"/>
  </p:notesMasterIdLst>
  <p:handoutMasterIdLst>
    <p:handoutMasterId r:id="rId22"/>
  </p:handoutMasterIdLst>
  <p:sldIdLst>
    <p:sldId id="256" r:id="rId2"/>
    <p:sldId id="276" r:id="rId3"/>
    <p:sldId id="275" r:id="rId4"/>
    <p:sldId id="261" r:id="rId5"/>
    <p:sldId id="258" r:id="rId6"/>
    <p:sldId id="259" r:id="rId7"/>
    <p:sldId id="263" r:id="rId8"/>
    <p:sldId id="264" r:id="rId9"/>
    <p:sldId id="265" r:id="rId10"/>
    <p:sldId id="267" r:id="rId11"/>
    <p:sldId id="266" r:id="rId12"/>
    <p:sldId id="268" r:id="rId13"/>
    <p:sldId id="269" r:id="rId14"/>
    <p:sldId id="270" r:id="rId15"/>
    <p:sldId id="271" r:id="rId16"/>
    <p:sldId id="272" r:id="rId17"/>
    <p:sldId id="274" r:id="rId18"/>
    <p:sldId id="273"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82E689-DBDA-1DFE-6FCE-43AA330F1086}" name="Athukorala D.A.S.M. it21169076" initials="ADi" userId="Athukorala D.A.S.M. it21169076"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11/2/2022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2267001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jp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1997"/>
            <a:ext cx="10993549" cy="895244"/>
          </a:xfrm>
        </p:spPr>
        <p:txBody>
          <a:bodyPr>
            <a:noAutofit/>
          </a:bodyPr>
          <a:lstStyle/>
          <a:p>
            <a:r>
              <a:rPr lang="en-US" sz="6000" dirty="0">
                <a:solidFill>
                  <a:schemeClr val="bg1"/>
                </a:solidFill>
              </a:rPr>
              <a:t>Internet of  things (IOT) </a:t>
            </a:r>
          </a:p>
        </p:txBody>
      </p:sp>
      <p:sp>
        <p:nvSpPr>
          <p:cNvPr id="6" name="Rectangle: Top Corners Rounded 5">
            <a:extLst>
              <a:ext uri="{FF2B5EF4-FFF2-40B4-BE49-F238E27FC236}">
                <a16:creationId xmlns:a16="http://schemas.microsoft.com/office/drawing/2014/main" id="{171CB8B5-0445-22C3-21CB-29EB61DDC1F7}"/>
              </a:ext>
            </a:extLst>
          </p:cNvPr>
          <p:cNvSpPr/>
          <p:nvPr/>
        </p:nvSpPr>
        <p:spPr>
          <a:xfrm>
            <a:off x="6851570" y="5517041"/>
            <a:ext cx="4762140" cy="568669"/>
          </a:xfrm>
          <a:prstGeom prst="round2Same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C4D326D-37C4-2EC0-82F1-6B7C06013FDE}"/>
              </a:ext>
            </a:extLst>
          </p:cNvPr>
          <p:cNvSpPr txBox="1"/>
          <p:nvPr/>
        </p:nvSpPr>
        <p:spPr>
          <a:xfrm flipH="1">
            <a:off x="6979297" y="5485266"/>
            <a:ext cx="4506686" cy="923330"/>
          </a:xfrm>
          <a:prstGeom prst="rect">
            <a:avLst/>
          </a:prstGeom>
          <a:noFill/>
        </p:spPr>
        <p:txBody>
          <a:bodyPr wrap="square" rtlCol="0">
            <a:spAutoFit/>
          </a:bodyPr>
          <a:lstStyle/>
          <a:p>
            <a:r>
              <a:rPr lang="en-US" dirty="0"/>
              <a:t>Athukorala D.A.S.M</a:t>
            </a:r>
          </a:p>
          <a:p>
            <a:r>
              <a:rPr lang="en-US" dirty="0"/>
              <a:t>IT21169076 </a:t>
            </a:r>
          </a:p>
          <a:p>
            <a:endParaRPr lang="en-US" dirty="0"/>
          </a:p>
        </p:txBody>
      </p:sp>
      <p:pic>
        <p:nvPicPr>
          <p:cNvPr id="10" name="Picture 9" descr="Diagram&#10;&#10;Description automatically generated">
            <a:extLst>
              <a:ext uri="{FF2B5EF4-FFF2-40B4-BE49-F238E27FC236}">
                <a16:creationId xmlns:a16="http://schemas.microsoft.com/office/drawing/2014/main" id="{4A85C8D6-C25B-1D53-F1A2-ED1E728D4759}"/>
              </a:ext>
            </a:extLst>
          </p:cNvPr>
          <p:cNvPicPr>
            <a:picLocks noChangeAspect="1"/>
          </p:cNvPicPr>
          <p:nvPr/>
        </p:nvPicPr>
        <p:blipFill>
          <a:blip r:embed="rId5"/>
          <a:stretch>
            <a:fillRect/>
          </a:stretch>
        </p:blipFill>
        <p:spPr>
          <a:xfrm>
            <a:off x="4149854" y="640519"/>
            <a:ext cx="3703320" cy="3555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4877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0777-9EE0-5F97-211A-29120BF8542C}"/>
              </a:ext>
            </a:extLst>
          </p:cNvPr>
          <p:cNvSpPr>
            <a:spLocks noGrp="1"/>
          </p:cNvSpPr>
          <p:nvPr>
            <p:ph type="title"/>
          </p:nvPr>
        </p:nvSpPr>
        <p:spPr/>
        <p:txBody>
          <a:bodyPr/>
          <a:lstStyle/>
          <a:p>
            <a:r>
              <a:rPr lang="en-US" dirty="0"/>
              <a:t>Smart home </a:t>
            </a:r>
          </a:p>
        </p:txBody>
      </p:sp>
      <p:sp>
        <p:nvSpPr>
          <p:cNvPr id="3" name="Content Placeholder 2">
            <a:extLst>
              <a:ext uri="{FF2B5EF4-FFF2-40B4-BE49-F238E27FC236}">
                <a16:creationId xmlns:a16="http://schemas.microsoft.com/office/drawing/2014/main" id="{E180A919-9B3D-E64E-055F-9B4B2AE15D8B}"/>
              </a:ext>
            </a:extLst>
          </p:cNvPr>
          <p:cNvSpPr>
            <a:spLocks noGrp="1"/>
          </p:cNvSpPr>
          <p:nvPr>
            <p:ph sz="half" idx="2"/>
          </p:nvPr>
        </p:nvSpPr>
        <p:spPr>
          <a:xfrm>
            <a:off x="702900" y="2739439"/>
            <a:ext cx="5393100" cy="2934999"/>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Environment control                                                                      </a:t>
            </a:r>
          </a:p>
          <a:p>
            <a:pPr marL="151200" marR="0" indent="0" algn="just">
              <a:lnSpc>
                <a:spcPct val="107000"/>
              </a:lnSpc>
              <a:spcBef>
                <a:spcPts val="0"/>
              </a:spcBef>
              <a:spcAft>
                <a:spcPts val="0"/>
              </a:spcAft>
              <a:buNone/>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Smart thermostat (e.g., Nest)</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Air moisture</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Smoke alarm</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Flood detector</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Lighting system</a:t>
            </a:r>
          </a:p>
          <a:p>
            <a:pPr marL="685800" marR="0" algn="just">
              <a:lnSpc>
                <a:spcPct val="107000"/>
              </a:lnSpc>
              <a:spcBef>
                <a:spcPts val="0"/>
              </a:spcBef>
              <a:spcAft>
                <a:spcPts val="80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Drapes Sprinkler systems (outdoor)</a:t>
            </a:r>
          </a:p>
          <a:p>
            <a:pPr marL="37980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B364CF40-FC5F-F689-E1F7-E836C6C52E74}"/>
              </a:ext>
            </a:extLst>
          </p:cNvPr>
          <p:cNvSpPr>
            <a:spLocks noGrp="1"/>
          </p:cNvSpPr>
          <p:nvPr>
            <p:ph sz="quarter" idx="4"/>
          </p:nvPr>
        </p:nvSpPr>
        <p:spPr>
          <a:xfrm>
            <a:off x="6217709" y="2739439"/>
            <a:ext cx="5393100" cy="2934999"/>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Smart Energy HVAC</a:t>
            </a:r>
          </a:p>
          <a:p>
            <a:pPr marL="0" marR="0" lvl="0" indent="0" algn="just">
              <a:lnSpc>
                <a:spcPct val="107000"/>
              </a:lnSpc>
              <a:spcBef>
                <a:spcPts val="0"/>
              </a:spcBef>
              <a:spcAft>
                <a:spcPts val="0"/>
              </a:spcAft>
              <a:buNone/>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Gas meter</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Electricity meter</a:t>
            </a:r>
          </a:p>
          <a:p>
            <a:pPr marL="685800" marR="0" algn="just">
              <a:lnSpc>
                <a:spcPct val="107000"/>
              </a:lnSpc>
              <a:spcBef>
                <a:spcPts val="0"/>
              </a:spcBef>
              <a:spcAft>
                <a:spcPts val="80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Water meter</a:t>
            </a:r>
          </a:p>
          <a:p>
            <a:pPr marL="0" indent="0">
              <a:buNone/>
            </a:pPr>
            <a:endParaRPr lang="en-US" dirty="0"/>
          </a:p>
        </p:txBody>
      </p:sp>
    </p:spTree>
    <p:extLst>
      <p:ext uri="{BB962C8B-B14F-4D97-AF65-F5344CB8AC3E}">
        <p14:creationId xmlns:p14="http://schemas.microsoft.com/office/powerpoint/2010/main" val="152507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9CEE-BE62-CC58-36E6-63D304AA4B28}"/>
              </a:ext>
            </a:extLst>
          </p:cNvPr>
          <p:cNvSpPr>
            <a:spLocks noGrp="1"/>
          </p:cNvSpPr>
          <p:nvPr>
            <p:ph type="title"/>
          </p:nvPr>
        </p:nvSpPr>
        <p:spPr>
          <a:xfrm>
            <a:off x="581193" y="4693389"/>
            <a:ext cx="11029616" cy="566738"/>
          </a:xfrm>
        </p:spPr>
        <p:txBody>
          <a:bodyPr anchor="b">
            <a:normAutofit/>
          </a:bodyPr>
          <a:lstStyle/>
          <a:p>
            <a:r>
              <a:rPr lang="en-US" b="1" i="1" dirty="0">
                <a:latin typeface="Times New Roman" panose="02020603050405020304" pitchFamily="18" charset="0"/>
                <a:cs typeface="Times New Roman" panose="02020603050405020304" pitchFamily="18" charset="0"/>
              </a:rPr>
              <a:t>Design smart cities </a:t>
            </a:r>
          </a:p>
        </p:txBody>
      </p:sp>
      <p:pic>
        <p:nvPicPr>
          <p:cNvPr id="5" name="Picture 4" descr="A picture containing scene, harbor&#10;&#10;Description automatically generated">
            <a:extLst>
              <a:ext uri="{FF2B5EF4-FFF2-40B4-BE49-F238E27FC236}">
                <a16:creationId xmlns:a16="http://schemas.microsoft.com/office/drawing/2014/main" id="{D431B7B7-528D-A0A7-15D1-C882300F82AB}"/>
              </a:ext>
            </a:extLst>
          </p:cNvPr>
          <p:cNvPicPr>
            <a:picLocks noChangeAspect="1"/>
          </p:cNvPicPr>
          <p:nvPr/>
        </p:nvPicPr>
        <p:blipFill rotWithShape="1">
          <a:blip r:embed="rId2"/>
          <a:srcRect t="43238" r="-1" b="9562"/>
          <a:stretch/>
        </p:blipFill>
        <p:spPr>
          <a:xfrm>
            <a:off x="447817" y="599725"/>
            <a:ext cx="11290859" cy="4093664"/>
          </a:xfrm>
          <a:prstGeom prst="rect">
            <a:avLst/>
          </a:prstGeom>
          <a:noFill/>
        </p:spPr>
      </p:pic>
      <p:sp>
        <p:nvSpPr>
          <p:cNvPr id="3" name="Content Placeholder 2">
            <a:extLst>
              <a:ext uri="{FF2B5EF4-FFF2-40B4-BE49-F238E27FC236}">
                <a16:creationId xmlns:a16="http://schemas.microsoft.com/office/drawing/2014/main" id="{AA97EECC-93F9-AA2B-03B1-4FA9FBCB911D}"/>
              </a:ext>
            </a:extLst>
          </p:cNvPr>
          <p:cNvSpPr>
            <a:spLocks noGrp="1"/>
          </p:cNvSpPr>
          <p:nvPr>
            <p:ph type="body" sz="half" idx="2"/>
          </p:nvPr>
        </p:nvSpPr>
        <p:spPr>
          <a:xfrm>
            <a:off x="581190" y="5410200"/>
            <a:ext cx="11029617" cy="1190625"/>
          </a:xfrm>
        </p:spPr>
        <p:txBody>
          <a:bodyPr anchor="ctr">
            <a:normAutofit/>
          </a:bodyPr>
          <a:lstStyle/>
          <a:p>
            <a:r>
              <a:rPr lang="en-US" sz="2000" b="1" dirty="0">
                <a:effectLst/>
                <a:latin typeface="Times New Roman" panose="02020603050405020304" pitchFamily="18" charset="0"/>
                <a:cs typeface="Times New Roman" panose="02020603050405020304" pitchFamily="18" charset="0"/>
              </a:rPr>
              <a:t>The Internet of Things (IoT) can aid in the design of smart cities by monitoring air quality, recognizing emergency routes, illuminating the city efficiently, watering gardens, and other </a:t>
            </a:r>
            <a:r>
              <a:rPr lang="en-US" sz="2000" b="1" i="1" dirty="0">
                <a:effectLst/>
                <a:latin typeface="Times New Roman" panose="02020603050405020304" pitchFamily="18" charset="0"/>
                <a:cs typeface="Times New Roman" panose="02020603050405020304" pitchFamily="18" charset="0"/>
              </a:rPr>
              <a:t>functions.</a:t>
            </a:r>
            <a:endParaRPr lang="en-US" sz="2000" b="1"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9358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1613-E5C1-B6AD-B3BA-8B5D39BA0562}"/>
              </a:ext>
            </a:extLst>
          </p:cNvPr>
          <p:cNvSpPr>
            <a:spLocks noGrp="1"/>
          </p:cNvSpPr>
          <p:nvPr>
            <p:ph type="title"/>
          </p:nvPr>
        </p:nvSpPr>
        <p:spPr>
          <a:xfrm>
            <a:off x="581193" y="729658"/>
            <a:ext cx="11029616" cy="988332"/>
          </a:xfrm>
        </p:spPr>
        <p:txBody>
          <a:bodyPr anchor="b">
            <a:normAutofit/>
          </a:bodyPr>
          <a:lstStyle/>
          <a:p>
            <a:r>
              <a:rPr lang="en-US" b="1">
                <a:effectLst/>
              </a:rPr>
              <a:t>Intelligent delivery system (drone)</a:t>
            </a:r>
            <a:br>
              <a:rPr lang="en-US">
                <a:effectLst/>
              </a:rPr>
            </a:br>
            <a:endParaRPr lang="en-US" dirty="0"/>
          </a:p>
        </p:txBody>
      </p:sp>
      <p:pic>
        <p:nvPicPr>
          <p:cNvPr id="7" name="Picture 6" descr="A picture containing text, sky, nature&#10;&#10;Description automatically generated">
            <a:extLst>
              <a:ext uri="{FF2B5EF4-FFF2-40B4-BE49-F238E27FC236}">
                <a16:creationId xmlns:a16="http://schemas.microsoft.com/office/drawing/2014/main" id="{EC0EBA2E-5158-1813-C100-2675F0BD7C4D}"/>
              </a:ext>
            </a:extLst>
          </p:cNvPr>
          <p:cNvPicPr>
            <a:picLocks noChangeAspect="1"/>
          </p:cNvPicPr>
          <p:nvPr/>
        </p:nvPicPr>
        <p:blipFill rotWithShape="1">
          <a:blip r:embed="rId2"/>
          <a:srcRect l="7732" r="9433"/>
          <a:stretch/>
        </p:blipFill>
        <p:spPr>
          <a:xfrm>
            <a:off x="581193" y="2228003"/>
            <a:ext cx="5422390" cy="3633047"/>
          </a:xfrm>
          <a:prstGeom prst="rect">
            <a:avLst/>
          </a:prstGeom>
          <a:noFill/>
        </p:spPr>
      </p:pic>
      <p:sp>
        <p:nvSpPr>
          <p:cNvPr id="3" name="Content Placeholder 2">
            <a:extLst>
              <a:ext uri="{FF2B5EF4-FFF2-40B4-BE49-F238E27FC236}">
                <a16:creationId xmlns:a16="http://schemas.microsoft.com/office/drawing/2014/main" id="{BF4DC15D-E95C-82B1-7DE2-0EA5F073E42B}"/>
              </a:ext>
            </a:extLst>
          </p:cNvPr>
          <p:cNvSpPr>
            <a:spLocks noGrp="1"/>
          </p:cNvSpPr>
          <p:nvPr>
            <p:ph sz="half" idx="2"/>
          </p:nvPr>
        </p:nvSpPr>
        <p:spPr>
          <a:xfrm>
            <a:off x="6188419" y="2495295"/>
            <a:ext cx="5422392" cy="3633047"/>
          </a:xfrm>
        </p:spPr>
        <p:txBody>
          <a:bodyPr anchor="ctr">
            <a:normAutofit/>
          </a:bodyPr>
          <a:lstStyle/>
          <a:p>
            <a:r>
              <a:rPr lang="en-US" sz="2000" b="1" dirty="0">
                <a:effectLst/>
              </a:rPr>
              <a:t>The drone may pick up the required item, fly there using G.P.S., descend, alert the customer before delivering it to their front door, and then return to the base .</a:t>
            </a:r>
          </a:p>
          <a:p>
            <a:r>
              <a:rPr lang="en-US" sz="2000" b="1" i="0" dirty="0">
                <a:effectLst/>
              </a:rPr>
              <a:t>Drone delivery can carry that weight easily, and organizations with multiple drone centers can significantly reduce the time and energy it takes to deliver a package</a:t>
            </a:r>
          </a:p>
          <a:p>
            <a:endParaRPr lang="en-US" b="1" i="0" dirty="0">
              <a:effectLst/>
            </a:endParaRPr>
          </a:p>
          <a:p>
            <a:endParaRPr lang="en-US" b="1" dirty="0"/>
          </a:p>
        </p:txBody>
      </p:sp>
    </p:spTree>
    <p:extLst>
      <p:ext uri="{BB962C8B-B14F-4D97-AF65-F5344CB8AC3E}">
        <p14:creationId xmlns:p14="http://schemas.microsoft.com/office/powerpoint/2010/main" val="422897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A3C9-2FEB-5DEC-FB6C-773B499592C0}"/>
              </a:ext>
            </a:extLst>
          </p:cNvPr>
          <p:cNvSpPr>
            <a:spLocks noGrp="1"/>
          </p:cNvSpPr>
          <p:nvPr>
            <p:ph type="title"/>
          </p:nvPr>
        </p:nvSpPr>
        <p:spPr>
          <a:xfrm>
            <a:off x="581193" y="4693389"/>
            <a:ext cx="11029616" cy="566738"/>
          </a:xfrm>
        </p:spPr>
        <p:txBody>
          <a:bodyPr anchor="b">
            <a:normAutofit fontScale="90000"/>
          </a:bodyPr>
          <a:lstStyle/>
          <a:p>
            <a:pPr>
              <a:lnSpc>
                <a:spcPct val="90000"/>
              </a:lnSpc>
            </a:pPr>
            <a:r>
              <a:rPr lang="en-US" sz="2700" b="1" i="1" dirty="0">
                <a:effectLst/>
                <a:latin typeface="Times New Roman" panose="02020603050405020304" pitchFamily="18" charset="0"/>
                <a:cs typeface="Times New Roman" panose="02020603050405020304" pitchFamily="18" charset="0"/>
              </a:rPr>
              <a:t>Smart Security</a:t>
            </a:r>
            <a:br>
              <a:rPr lang="en-US" sz="1700" dirty="0">
                <a:effectLst/>
              </a:rPr>
            </a:br>
            <a:endParaRPr lang="en-US" sz="1700" dirty="0"/>
          </a:p>
        </p:txBody>
      </p:sp>
      <p:pic>
        <p:nvPicPr>
          <p:cNvPr id="5" name="Picture 4" descr="Graphical user interface&#10;&#10;Description automatically generated">
            <a:extLst>
              <a:ext uri="{FF2B5EF4-FFF2-40B4-BE49-F238E27FC236}">
                <a16:creationId xmlns:a16="http://schemas.microsoft.com/office/drawing/2014/main" id="{C96B9F28-F1C2-A5E7-98A4-391A8936E493}"/>
              </a:ext>
            </a:extLst>
          </p:cNvPr>
          <p:cNvPicPr>
            <a:picLocks noChangeAspect="1"/>
          </p:cNvPicPr>
          <p:nvPr/>
        </p:nvPicPr>
        <p:blipFill rotWithShape="1">
          <a:blip r:embed="rId2"/>
          <a:srcRect t="966" r="-1" b="8370"/>
          <a:stretch/>
        </p:blipFill>
        <p:spPr>
          <a:xfrm>
            <a:off x="447817" y="599725"/>
            <a:ext cx="11290859" cy="3557252"/>
          </a:xfrm>
          <a:prstGeom prst="rect">
            <a:avLst/>
          </a:prstGeom>
          <a:noFill/>
        </p:spPr>
      </p:pic>
      <p:sp>
        <p:nvSpPr>
          <p:cNvPr id="3" name="Content Placeholder 2">
            <a:extLst>
              <a:ext uri="{FF2B5EF4-FFF2-40B4-BE49-F238E27FC236}">
                <a16:creationId xmlns:a16="http://schemas.microsoft.com/office/drawing/2014/main" id="{1159C45E-9B89-E802-F8E3-2A4F3BA0A62A}"/>
              </a:ext>
            </a:extLst>
          </p:cNvPr>
          <p:cNvSpPr>
            <a:spLocks noGrp="1"/>
          </p:cNvSpPr>
          <p:nvPr>
            <p:ph type="body" sz="half" idx="2"/>
          </p:nvPr>
        </p:nvSpPr>
        <p:spPr>
          <a:xfrm>
            <a:off x="581192" y="5057775"/>
            <a:ext cx="11029617" cy="1600200"/>
          </a:xfrm>
        </p:spPr>
        <p:txBody>
          <a:bodyPr anchor="ctr">
            <a:normAutofit/>
          </a:bodyPr>
          <a:lstStyle/>
          <a:p>
            <a:r>
              <a:rPr lang="en-US" sz="2000" b="1" dirty="0">
                <a:effectLst/>
                <a:latin typeface="Times New Roman" panose="02020603050405020304" pitchFamily="18" charset="0"/>
                <a:cs typeface="Times New Roman" panose="02020603050405020304" pitchFamily="18" charset="0"/>
              </a:rPr>
              <a:t>The IoT has several uses in the security and surveillance industry, including monitoring places, asset and human tracking, infrastructure and equipment maintenance, alarms, etc.</a:t>
            </a:r>
          </a:p>
          <a:p>
            <a:endParaRPr lang="en-US" dirty="0"/>
          </a:p>
        </p:txBody>
      </p:sp>
    </p:spTree>
    <p:extLst>
      <p:ext uri="{BB962C8B-B14F-4D97-AF65-F5344CB8AC3E}">
        <p14:creationId xmlns:p14="http://schemas.microsoft.com/office/powerpoint/2010/main" val="179574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A294-53AB-4888-EAFC-1AC09EA47B8C}"/>
              </a:ext>
            </a:extLst>
          </p:cNvPr>
          <p:cNvSpPr>
            <a:spLocks noGrp="1"/>
          </p:cNvSpPr>
          <p:nvPr>
            <p:ph type="title"/>
          </p:nvPr>
        </p:nvSpPr>
        <p:spPr>
          <a:xfrm>
            <a:off x="581193" y="4693389"/>
            <a:ext cx="11029616" cy="566738"/>
          </a:xfrm>
        </p:spPr>
        <p:txBody>
          <a:bodyPr anchor="b">
            <a:normAutofit fontScale="90000"/>
          </a:bodyPr>
          <a:lstStyle/>
          <a:p>
            <a:pPr>
              <a:lnSpc>
                <a:spcPct val="90000"/>
              </a:lnSpc>
            </a:pPr>
            <a:r>
              <a:rPr lang="en-US" sz="2000" b="1" i="1" dirty="0">
                <a:effectLst/>
                <a:latin typeface="Times New Roman" panose="02020603050405020304" pitchFamily="18" charset="0"/>
                <a:cs typeface="Times New Roman" panose="02020603050405020304" pitchFamily="18" charset="0"/>
              </a:rPr>
              <a:t>Smart metering and monitoring</a:t>
            </a:r>
            <a:br>
              <a:rPr lang="en-US" sz="1700" dirty="0">
                <a:effectLst/>
              </a:rPr>
            </a:br>
            <a:endParaRPr lang="en-US" sz="1700" dirty="0"/>
          </a:p>
        </p:txBody>
      </p:sp>
      <p:pic>
        <p:nvPicPr>
          <p:cNvPr id="5" name="Picture 4" descr="A picture containing text, electronics, cellphone&#10;&#10;Description automatically generated">
            <a:extLst>
              <a:ext uri="{FF2B5EF4-FFF2-40B4-BE49-F238E27FC236}">
                <a16:creationId xmlns:a16="http://schemas.microsoft.com/office/drawing/2014/main" id="{4F956264-8C0B-67D2-B10B-D3A723B04D46}"/>
              </a:ext>
            </a:extLst>
          </p:cNvPr>
          <p:cNvPicPr>
            <a:picLocks noChangeAspect="1"/>
          </p:cNvPicPr>
          <p:nvPr/>
        </p:nvPicPr>
        <p:blipFill rotWithShape="1">
          <a:blip r:embed="rId2"/>
          <a:srcRect t="21945" r="-1" b="18044"/>
          <a:stretch/>
        </p:blipFill>
        <p:spPr>
          <a:xfrm>
            <a:off x="447817" y="599725"/>
            <a:ext cx="11290859" cy="3867500"/>
          </a:xfrm>
          <a:prstGeom prst="rect">
            <a:avLst/>
          </a:prstGeom>
          <a:noFill/>
        </p:spPr>
      </p:pic>
      <p:sp>
        <p:nvSpPr>
          <p:cNvPr id="3" name="Content Placeholder 2">
            <a:extLst>
              <a:ext uri="{FF2B5EF4-FFF2-40B4-BE49-F238E27FC236}">
                <a16:creationId xmlns:a16="http://schemas.microsoft.com/office/drawing/2014/main" id="{E2B57402-92D7-19E2-B9AE-AD3D77856BB7}"/>
              </a:ext>
            </a:extLst>
          </p:cNvPr>
          <p:cNvSpPr>
            <a:spLocks noGrp="1"/>
          </p:cNvSpPr>
          <p:nvPr>
            <p:ph type="body" sz="half" idx="2"/>
          </p:nvPr>
        </p:nvSpPr>
        <p:spPr>
          <a:xfrm>
            <a:off x="581192" y="5260127"/>
            <a:ext cx="11029617" cy="998148"/>
          </a:xfrm>
        </p:spPr>
        <p:txBody>
          <a:bodyPr anchor="ctr">
            <a:noAutofit/>
          </a:bodyPr>
          <a:lstStyle/>
          <a:p>
            <a:r>
              <a:rPr lang="en-US" sz="1800" b="1" i="0" dirty="0">
                <a:effectLst/>
                <a:latin typeface="Times New Roman" panose="02020603050405020304" pitchFamily="18" charset="0"/>
                <a:cs typeface="Times New Roman" panose="02020603050405020304" pitchFamily="18" charset="0"/>
              </a:rPr>
              <a:t>A smart meter provides detailed information on consumption in order to reduce electricity bills and also increase knowledge about the status of the electricity grid, which improves its performance and the quality of service for customers.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77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A7D0-54B7-B7BA-4B9C-85AA17AF63AA}"/>
              </a:ext>
            </a:extLst>
          </p:cNvPr>
          <p:cNvSpPr>
            <a:spLocks noGrp="1"/>
          </p:cNvSpPr>
          <p:nvPr>
            <p:ph type="title"/>
          </p:nvPr>
        </p:nvSpPr>
        <p:spPr>
          <a:xfrm>
            <a:off x="581193" y="4693389"/>
            <a:ext cx="11029616" cy="566738"/>
          </a:xfrm>
        </p:spPr>
        <p:txBody>
          <a:bodyPr anchor="b">
            <a:normAutofit/>
          </a:bodyPr>
          <a:lstStyle/>
          <a:p>
            <a:r>
              <a:rPr lang="en-US" b="1" i="1" dirty="0">
                <a:effectLst/>
              </a:rPr>
              <a:t>Smart Traffic Management System</a:t>
            </a:r>
            <a:endParaRPr lang="en-US" b="1" i="1" dirty="0"/>
          </a:p>
        </p:txBody>
      </p:sp>
      <p:pic>
        <p:nvPicPr>
          <p:cNvPr id="5" name="Picture 4" descr="Diagram&#10;&#10;Description automatically generated">
            <a:extLst>
              <a:ext uri="{FF2B5EF4-FFF2-40B4-BE49-F238E27FC236}">
                <a16:creationId xmlns:a16="http://schemas.microsoft.com/office/drawing/2014/main" id="{3C393BF3-7231-C7E8-D754-58029B555141}"/>
              </a:ext>
            </a:extLst>
          </p:cNvPr>
          <p:cNvPicPr>
            <a:picLocks noChangeAspect="1"/>
          </p:cNvPicPr>
          <p:nvPr/>
        </p:nvPicPr>
        <p:blipFill rotWithShape="1">
          <a:blip r:embed="rId2"/>
          <a:srcRect t="27157" r="-1" b="27835"/>
          <a:stretch/>
        </p:blipFill>
        <p:spPr>
          <a:xfrm>
            <a:off x="447817" y="599724"/>
            <a:ext cx="11290859" cy="3896075"/>
          </a:xfrm>
          <a:prstGeom prst="rect">
            <a:avLst/>
          </a:prstGeom>
          <a:noFill/>
        </p:spPr>
      </p:pic>
      <p:sp>
        <p:nvSpPr>
          <p:cNvPr id="3" name="Content Placeholder 2">
            <a:extLst>
              <a:ext uri="{FF2B5EF4-FFF2-40B4-BE49-F238E27FC236}">
                <a16:creationId xmlns:a16="http://schemas.microsoft.com/office/drawing/2014/main" id="{F631D6F7-0BBB-8E29-8A5B-1B112D503134}"/>
              </a:ext>
            </a:extLst>
          </p:cNvPr>
          <p:cNvSpPr>
            <a:spLocks noGrp="1"/>
          </p:cNvSpPr>
          <p:nvPr>
            <p:ph type="body" sz="half" idx="2"/>
          </p:nvPr>
        </p:nvSpPr>
        <p:spPr>
          <a:xfrm>
            <a:off x="581192" y="5260127"/>
            <a:ext cx="11029617" cy="902548"/>
          </a:xfrm>
        </p:spPr>
        <p:txBody>
          <a:bodyPr anchor="ctr">
            <a:noAutofit/>
          </a:bodyPr>
          <a:lstStyle/>
          <a:p>
            <a:r>
              <a:rPr lang="en-US" sz="1800" b="1" i="0" dirty="0">
                <a:effectLst/>
                <a:latin typeface="Times New Roman" panose="02020603050405020304" pitchFamily="18" charset="0"/>
                <a:cs typeface="Times New Roman" panose="02020603050405020304" pitchFamily="18" charset="0"/>
              </a:rPr>
              <a:t>A critical application of a smart traffic system using IoT is providing priority access to police, fire, and ambulance services.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65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BEB5-B53B-9350-B14D-3EA79F6F864F}"/>
              </a:ext>
            </a:extLst>
          </p:cNvPr>
          <p:cNvSpPr>
            <a:spLocks noGrp="1"/>
          </p:cNvSpPr>
          <p:nvPr>
            <p:ph type="title"/>
          </p:nvPr>
        </p:nvSpPr>
        <p:spPr>
          <a:xfrm>
            <a:off x="581193" y="4693389"/>
            <a:ext cx="11029616" cy="566738"/>
          </a:xfrm>
        </p:spPr>
        <p:txBody>
          <a:bodyPr anchor="b">
            <a:normAutofit/>
          </a:bodyPr>
          <a:lstStyle/>
          <a:p>
            <a:r>
              <a:rPr lang="en-US" sz="2800" b="1" i="1" dirty="0">
                <a:effectLst/>
                <a:latin typeface="Times New Roman" panose="02020603050405020304" pitchFamily="18" charset="0"/>
                <a:cs typeface="Times New Roman" panose="02020603050405020304" pitchFamily="18" charset="0"/>
              </a:rPr>
              <a:t>Face Recognition Bot</a:t>
            </a:r>
            <a:endParaRPr lang="en-US" sz="2800" b="1" i="1"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a:extLst>
              <a:ext uri="{FF2B5EF4-FFF2-40B4-BE49-F238E27FC236}">
                <a16:creationId xmlns:a16="http://schemas.microsoft.com/office/drawing/2014/main" id="{E18977CF-BB13-6314-EC29-3D363FFF2D1A}"/>
              </a:ext>
            </a:extLst>
          </p:cNvPr>
          <p:cNvPicPr>
            <a:picLocks noChangeAspect="1"/>
          </p:cNvPicPr>
          <p:nvPr/>
        </p:nvPicPr>
        <p:blipFill rotWithShape="1">
          <a:blip r:embed="rId2"/>
          <a:srcRect t="21157" r="-1" b="31643"/>
          <a:stretch/>
        </p:blipFill>
        <p:spPr>
          <a:xfrm>
            <a:off x="447817" y="599725"/>
            <a:ext cx="11290859" cy="3410300"/>
          </a:xfrm>
          <a:prstGeom prst="rect">
            <a:avLst/>
          </a:prstGeom>
          <a:noFill/>
        </p:spPr>
      </p:pic>
      <p:sp>
        <p:nvSpPr>
          <p:cNvPr id="3" name="Content Placeholder 2">
            <a:extLst>
              <a:ext uri="{FF2B5EF4-FFF2-40B4-BE49-F238E27FC236}">
                <a16:creationId xmlns:a16="http://schemas.microsoft.com/office/drawing/2014/main" id="{9634D0EB-846F-1AE0-F074-513BD50D0277}"/>
              </a:ext>
            </a:extLst>
          </p:cNvPr>
          <p:cNvSpPr>
            <a:spLocks noGrp="1"/>
          </p:cNvSpPr>
          <p:nvPr>
            <p:ph type="body" sz="half" idx="2"/>
          </p:nvPr>
        </p:nvSpPr>
        <p:spPr>
          <a:xfrm>
            <a:off x="581192" y="5260127"/>
            <a:ext cx="11029617" cy="1112098"/>
          </a:xfrm>
        </p:spPr>
        <p:txBody>
          <a:bodyPr anchor="ctr">
            <a:noAutofit/>
          </a:bodyPr>
          <a:lstStyle/>
          <a:p>
            <a:r>
              <a:rPr lang="en-US" sz="2000" b="1" i="0" dirty="0">
                <a:effectLst/>
                <a:latin typeface="Times New Roman" panose="02020603050405020304" pitchFamily="18" charset="0"/>
                <a:cs typeface="Times New Roman" panose="02020603050405020304" pitchFamily="18" charset="0"/>
              </a:rPr>
              <a:t>recognize that person’s voice and thus receive various commands for welcoming guests or for security purposes.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598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8775-4282-61DD-F388-97A4CB8A05E9}"/>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Future projects:</a:t>
            </a:r>
          </a:p>
        </p:txBody>
      </p:sp>
      <p:sp>
        <p:nvSpPr>
          <p:cNvPr id="3" name="Content Placeholder 2">
            <a:extLst>
              <a:ext uri="{FF2B5EF4-FFF2-40B4-BE49-F238E27FC236}">
                <a16:creationId xmlns:a16="http://schemas.microsoft.com/office/drawing/2014/main" id="{C99FFE3B-159A-1A18-88FA-06333BF48685}"/>
              </a:ext>
            </a:extLst>
          </p:cNvPr>
          <p:cNvSpPr>
            <a:spLocks noGrp="1"/>
          </p:cNvSpPr>
          <p:nvPr>
            <p:ph sz="half" idx="1"/>
          </p:nvPr>
        </p:nvSpPr>
        <p:spPr/>
        <p:txBody>
          <a:bodyPr>
            <a:normAutofit fontScale="92500" lnSpcReduction="10000"/>
          </a:bodyPr>
          <a:lstStyle/>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Agriculture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Weather Reporting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Home Automation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Face Recognition Bot</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Garage Door</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Alarm Clock</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Air Pollution Monitoring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Monitoring System</a:t>
            </a:r>
          </a:p>
          <a:p>
            <a:endParaRPr lang="en-US" dirty="0"/>
          </a:p>
        </p:txBody>
      </p:sp>
      <p:sp>
        <p:nvSpPr>
          <p:cNvPr id="4" name="Content Placeholder 3">
            <a:extLst>
              <a:ext uri="{FF2B5EF4-FFF2-40B4-BE49-F238E27FC236}">
                <a16:creationId xmlns:a16="http://schemas.microsoft.com/office/drawing/2014/main" id="{D799EBB2-C5D9-FDC1-91B1-98FA10163D66}"/>
              </a:ext>
            </a:extLst>
          </p:cNvPr>
          <p:cNvSpPr>
            <a:spLocks noGrp="1"/>
          </p:cNvSpPr>
          <p:nvPr>
            <p:ph sz="half" idx="2"/>
          </p:nvPr>
        </p:nvSpPr>
        <p:spPr/>
        <p:txBody>
          <a:bodyPr>
            <a:normAutofit fontScale="92500" lnSpcReduction="10000"/>
          </a:bodyPr>
          <a:lstStyle/>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Parking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Traffic Management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Cradle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Gas Leakage Detector Bot</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Streetlight Monitoring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Anti-Theft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Liquid Level Monitoring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Night Patrol Robot</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Health Monitoring System</a:t>
            </a:r>
          </a:p>
          <a:p>
            <a:endParaRPr lang="en-US" dirty="0"/>
          </a:p>
        </p:txBody>
      </p:sp>
    </p:spTree>
    <p:extLst>
      <p:ext uri="{BB962C8B-B14F-4D97-AF65-F5344CB8AC3E}">
        <p14:creationId xmlns:p14="http://schemas.microsoft.com/office/powerpoint/2010/main" val="187797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person, blackboard&#10;&#10;Description automatically generated">
            <a:extLst>
              <a:ext uri="{FF2B5EF4-FFF2-40B4-BE49-F238E27FC236}">
                <a16:creationId xmlns:a16="http://schemas.microsoft.com/office/drawing/2014/main" id="{8953D32A-5E90-FE77-6D43-05495A189FFE}"/>
              </a:ext>
            </a:extLst>
          </p:cNvPr>
          <p:cNvPicPr>
            <a:picLocks noChangeAspect="1"/>
          </p:cNvPicPr>
          <p:nvPr/>
        </p:nvPicPr>
        <p:blipFill>
          <a:blip r:embed="rId2"/>
          <a:stretch>
            <a:fillRect/>
          </a:stretch>
        </p:blipFill>
        <p:spPr>
          <a:xfrm>
            <a:off x="333374" y="695324"/>
            <a:ext cx="4648565" cy="2428875"/>
          </a:xfrm>
          <a:prstGeom prst="rect">
            <a:avLst/>
          </a:prstGeom>
        </p:spPr>
      </p:pic>
      <p:pic>
        <p:nvPicPr>
          <p:cNvPr id="5" name="Picture 4">
            <a:extLst>
              <a:ext uri="{FF2B5EF4-FFF2-40B4-BE49-F238E27FC236}">
                <a16:creationId xmlns:a16="http://schemas.microsoft.com/office/drawing/2014/main" id="{541842EC-D0D3-2F4E-6D76-95288A21592E}"/>
              </a:ext>
            </a:extLst>
          </p:cNvPr>
          <p:cNvPicPr>
            <a:picLocks noChangeAspect="1"/>
          </p:cNvPicPr>
          <p:nvPr/>
        </p:nvPicPr>
        <p:blipFill>
          <a:blip r:embed="rId3"/>
          <a:stretch>
            <a:fillRect/>
          </a:stretch>
        </p:blipFill>
        <p:spPr>
          <a:xfrm>
            <a:off x="5612772" y="768096"/>
            <a:ext cx="5815584" cy="3493008"/>
          </a:xfrm>
          <a:prstGeom prst="rect">
            <a:avLst/>
          </a:prstGeom>
        </p:spPr>
      </p:pic>
      <p:pic>
        <p:nvPicPr>
          <p:cNvPr id="7" name="Picture 6" descr="A picture containing person, indoor, male&#10;&#10;Description automatically generated">
            <a:extLst>
              <a:ext uri="{FF2B5EF4-FFF2-40B4-BE49-F238E27FC236}">
                <a16:creationId xmlns:a16="http://schemas.microsoft.com/office/drawing/2014/main" id="{97A6CCCA-2B85-DBBB-F535-59E7C2D17700}"/>
              </a:ext>
            </a:extLst>
          </p:cNvPr>
          <p:cNvPicPr>
            <a:picLocks noChangeAspect="1"/>
          </p:cNvPicPr>
          <p:nvPr/>
        </p:nvPicPr>
        <p:blipFill>
          <a:blip r:embed="rId4"/>
          <a:stretch>
            <a:fillRect/>
          </a:stretch>
        </p:blipFill>
        <p:spPr>
          <a:xfrm>
            <a:off x="333374" y="3343275"/>
            <a:ext cx="4837057" cy="3221537"/>
          </a:xfrm>
          <a:prstGeom prst="rect">
            <a:avLst/>
          </a:prstGeom>
        </p:spPr>
      </p:pic>
      <p:pic>
        <p:nvPicPr>
          <p:cNvPr id="9" name="Picture 8" descr="A picture containing text, sky, nature&#10;&#10;Description automatically generated">
            <a:extLst>
              <a:ext uri="{FF2B5EF4-FFF2-40B4-BE49-F238E27FC236}">
                <a16:creationId xmlns:a16="http://schemas.microsoft.com/office/drawing/2014/main" id="{7E283650-AEC9-AFEB-4056-08CCD3AB9518}"/>
              </a:ext>
            </a:extLst>
          </p:cNvPr>
          <p:cNvPicPr>
            <a:picLocks noChangeAspect="1"/>
          </p:cNvPicPr>
          <p:nvPr/>
        </p:nvPicPr>
        <p:blipFill>
          <a:blip r:embed="rId5"/>
          <a:stretch>
            <a:fillRect/>
          </a:stretch>
        </p:blipFill>
        <p:spPr>
          <a:xfrm>
            <a:off x="5724525" y="4472864"/>
            <a:ext cx="5703831" cy="2263768"/>
          </a:xfrm>
          <a:prstGeom prst="rect">
            <a:avLst/>
          </a:prstGeom>
        </p:spPr>
      </p:pic>
    </p:spTree>
    <p:extLst>
      <p:ext uri="{BB962C8B-B14F-4D97-AF65-F5344CB8AC3E}">
        <p14:creationId xmlns:p14="http://schemas.microsoft.com/office/powerpoint/2010/main" val="45242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760888" y="5931054"/>
            <a:ext cx="3081576" cy="2629006"/>
          </a:xfrm>
        </p:spPr>
        <p:txBody>
          <a:bodyPr>
            <a:normAutofit/>
          </a:bodyPr>
          <a:lstStyle/>
          <a:p>
            <a:r>
              <a:rPr lang="en-US" sz="2000" dirty="0">
                <a:solidFill>
                  <a:schemeClr val="bg2"/>
                </a:solidFill>
                <a:latin typeface="Times New Roman" panose="02020603050405020304" pitchFamily="18" charset="0"/>
                <a:cs typeface="Times New Roman" panose="02020603050405020304" pitchFamily="18" charset="0"/>
              </a:rPr>
              <a:t>ATHUKORALA D.A.S.M</a:t>
            </a: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42643-963B-D01A-B20D-5919945D8547}"/>
              </a:ext>
            </a:extLst>
          </p:cNvPr>
          <p:cNvSpPr txBox="1"/>
          <p:nvPr/>
        </p:nvSpPr>
        <p:spPr>
          <a:xfrm>
            <a:off x="4544008" y="718457"/>
            <a:ext cx="5178490" cy="707886"/>
          </a:xfrm>
          <a:prstGeom prst="rect">
            <a:avLst/>
          </a:prstGeom>
          <a:noFill/>
        </p:spPr>
        <p:txBody>
          <a:bodyPr wrap="square" rtlCol="0">
            <a:spAutoFit/>
          </a:bodyPr>
          <a:lstStyle/>
          <a:p>
            <a:r>
              <a:rPr lang="en-US" sz="4000" b="1" dirty="0">
                <a:solidFill>
                  <a:schemeClr val="accent1">
                    <a:lumMod val="75000"/>
                  </a:schemeClr>
                </a:solidFill>
              </a:rPr>
              <a:t>Agenda</a:t>
            </a:r>
            <a:r>
              <a:rPr lang="en-US" dirty="0"/>
              <a:t> </a:t>
            </a:r>
          </a:p>
        </p:txBody>
      </p:sp>
      <p:sp>
        <p:nvSpPr>
          <p:cNvPr id="3" name="TextBox 2">
            <a:extLst>
              <a:ext uri="{FF2B5EF4-FFF2-40B4-BE49-F238E27FC236}">
                <a16:creationId xmlns:a16="http://schemas.microsoft.com/office/drawing/2014/main" id="{83AEA6C3-1742-C017-A935-C6500EA3EE34}"/>
              </a:ext>
            </a:extLst>
          </p:cNvPr>
          <p:cNvSpPr txBox="1"/>
          <p:nvPr/>
        </p:nvSpPr>
        <p:spPr>
          <a:xfrm>
            <a:off x="1073021" y="1687354"/>
            <a:ext cx="3816220" cy="5170646"/>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Abstract</a:t>
            </a:r>
          </a:p>
          <a:p>
            <a:pPr marL="342900" indent="-342900">
              <a:buFont typeface="Wingdings" panose="05000000000000000000" pitchFamily="2" charset="2"/>
              <a:buChar char="v"/>
            </a:pPr>
            <a:r>
              <a:rPr lang="en-US" sz="2400" dirty="0"/>
              <a:t>What is IOT</a:t>
            </a:r>
          </a:p>
          <a:p>
            <a:pPr marL="342900" indent="-342900">
              <a:buFont typeface="Wingdings" panose="05000000000000000000" pitchFamily="2" charset="2"/>
              <a:buChar char="v"/>
            </a:pPr>
            <a:r>
              <a:rPr lang="en-US" sz="2400" dirty="0"/>
              <a:t>History</a:t>
            </a:r>
          </a:p>
          <a:p>
            <a:pPr marL="342900" indent="-342900">
              <a:buFont typeface="Wingdings" panose="05000000000000000000" pitchFamily="2" charset="2"/>
              <a:buChar char="v"/>
            </a:pPr>
            <a:r>
              <a:rPr lang="en-US" sz="2400" dirty="0"/>
              <a:t>Cyber security in the IOT</a:t>
            </a:r>
          </a:p>
          <a:p>
            <a:pPr marL="342900" indent="-342900">
              <a:buFont typeface="Wingdings" panose="05000000000000000000" pitchFamily="2" charset="2"/>
              <a:buChar char="v"/>
            </a:pPr>
            <a:r>
              <a:rPr lang="en-US" sz="2400" dirty="0"/>
              <a:t>Future of IOT</a:t>
            </a:r>
          </a:p>
          <a:p>
            <a:pPr marL="342900" indent="-342900">
              <a:buFont typeface="Wingdings" panose="05000000000000000000" pitchFamily="2" charset="2"/>
              <a:buChar char="v"/>
            </a:pPr>
            <a:r>
              <a:rPr lang="en-US" sz="2400" dirty="0"/>
              <a:t>Delivery system by using drone</a:t>
            </a:r>
          </a:p>
          <a:p>
            <a:pPr marL="342900" indent="-342900">
              <a:buFont typeface="Wingdings" panose="05000000000000000000" pitchFamily="2" charset="2"/>
              <a:buChar char="v"/>
            </a:pPr>
            <a:r>
              <a:rPr lang="en-US" sz="2400" dirty="0"/>
              <a:t>Smart security</a:t>
            </a:r>
          </a:p>
          <a:p>
            <a:pPr marL="342900" indent="-342900">
              <a:buFont typeface="Wingdings" panose="05000000000000000000" pitchFamily="2" charset="2"/>
              <a:buChar char="v"/>
            </a:pPr>
            <a:r>
              <a:rPr lang="en-US" sz="2400" dirty="0"/>
              <a:t>Smart meter monitoring</a:t>
            </a:r>
          </a:p>
          <a:p>
            <a:pPr marL="342900" indent="-342900">
              <a:buFont typeface="Wingdings" panose="05000000000000000000" pitchFamily="2" charset="2"/>
              <a:buChar char="v"/>
            </a:pPr>
            <a:r>
              <a:rPr lang="en-US" sz="2400" dirty="0"/>
              <a:t>Smart traffic management system</a:t>
            </a:r>
          </a:p>
          <a:p>
            <a:pPr marL="342900" indent="-342900">
              <a:buFont typeface="Wingdings" panose="05000000000000000000" pitchFamily="2" charset="2"/>
              <a:buChar char="v"/>
            </a:pPr>
            <a:r>
              <a:rPr lang="en-US" sz="2400" dirty="0"/>
              <a:t>Face recognition bot</a:t>
            </a:r>
          </a:p>
          <a:p>
            <a:pPr marL="342900" indent="-342900">
              <a:buFont typeface="Wingdings" panose="05000000000000000000" pitchFamily="2" charset="2"/>
              <a:buChar char="v"/>
            </a:pPr>
            <a:r>
              <a:rPr lang="en-US" sz="2400" dirty="0"/>
              <a:t>Another future projects</a:t>
            </a:r>
          </a:p>
          <a:p>
            <a:endParaRPr lang="en-US" dirty="0"/>
          </a:p>
        </p:txBody>
      </p:sp>
    </p:spTree>
    <p:extLst>
      <p:ext uri="{BB962C8B-B14F-4D97-AF65-F5344CB8AC3E}">
        <p14:creationId xmlns:p14="http://schemas.microsoft.com/office/powerpoint/2010/main" val="289162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E001-9C39-C859-EE96-D47D18AC89A8}"/>
              </a:ext>
            </a:extLst>
          </p:cNvPr>
          <p:cNvSpPr>
            <a:spLocks noGrp="1"/>
          </p:cNvSpPr>
          <p:nvPr>
            <p:ph type="title"/>
          </p:nvPr>
        </p:nvSpPr>
        <p:spPr/>
        <p:txBody>
          <a:bodyPr/>
          <a:lstStyle/>
          <a:p>
            <a:pPr algn="ctr"/>
            <a:r>
              <a:rPr lang="en-US" sz="4000" i="1" dirty="0"/>
              <a:t>Abstract</a:t>
            </a:r>
            <a:r>
              <a:rPr lang="en-US" dirty="0"/>
              <a:t> </a:t>
            </a:r>
          </a:p>
        </p:txBody>
      </p:sp>
      <p:sp>
        <p:nvSpPr>
          <p:cNvPr id="3" name="TextBox 2">
            <a:extLst>
              <a:ext uri="{FF2B5EF4-FFF2-40B4-BE49-F238E27FC236}">
                <a16:creationId xmlns:a16="http://schemas.microsoft.com/office/drawing/2014/main" id="{F3FFFC5F-1D70-79AE-6914-BB46DE16FBB4}"/>
              </a:ext>
            </a:extLst>
          </p:cNvPr>
          <p:cNvSpPr txBox="1"/>
          <p:nvPr/>
        </p:nvSpPr>
        <p:spPr>
          <a:xfrm>
            <a:off x="2230017" y="2056686"/>
            <a:ext cx="7445829" cy="4801314"/>
          </a:xfrm>
          <a:prstGeom prst="rect">
            <a:avLst/>
          </a:prstGeom>
          <a:noFill/>
        </p:spPr>
        <p:txBody>
          <a:bodyPr wrap="square" rtlCol="0">
            <a:spAutoFit/>
          </a:bodyPr>
          <a:lstStyle/>
          <a:p>
            <a:pPr algn="just"/>
            <a:r>
              <a:rPr lang="en-US" sz="1800" b="1" dirty="0">
                <a:effectLst/>
                <a:latin typeface="Times New Roman" panose="02020603050405020304" pitchFamily="18" charset="0"/>
                <a:ea typeface="Calibri" panose="020F0502020204030204" pitchFamily="34" charset="0"/>
              </a:rPr>
              <a:t>Billion embedded computer devices may link to one another thanks to the Internet of Things (IoT). It consists of various gadgets that vary significantly in size, weight, functionality, and capacities, such as sensors, actuators, RFI tags, and cell phones. Their success is well-known, and IoT products and services are also increasing. In the Internet of Things, things may be found, controlled, and managed online. The IoT's most robust feature, this articulation, however, inherits all the security issues that the Internet currently has.</a:t>
            </a:r>
          </a:p>
          <a:p>
            <a:endParaRPr lang="en-US" sz="1800" b="1"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this presentation aims to establish a conceptual foundation for the Internet of Things future. The importance of measuring costs and benefits for companies, consumers, society, and the environment is underlined. The evaluation of usability by stakeholders in both user- and business-centric settings is studied as an unsolved subject. Finally, suggestions are given to both scholars and practitioners.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84209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548B6C11-E7D4-89BC-2D15-C3BABEAF4978}"/>
              </a:ext>
            </a:extLst>
          </p:cNvPr>
          <p:cNvSpPr>
            <a:spLocks noGrp="1"/>
          </p:cNvSpPr>
          <p:nvPr>
            <p:ph idx="1"/>
          </p:nvPr>
        </p:nvSpPr>
        <p:spPr>
          <a:xfrm>
            <a:off x="447817" y="874643"/>
            <a:ext cx="11029615" cy="3678303"/>
          </a:xfrm>
        </p:spPr>
        <p:txBody>
          <a:bodyPr/>
          <a:lstStyle/>
          <a:p>
            <a:pPr marL="0" indent="0">
              <a:buNone/>
            </a:pPr>
            <a:r>
              <a:rPr lang="en-US" sz="2800" b="1" i="0" dirty="0">
                <a:solidFill>
                  <a:srgbClr val="BDC1C6"/>
                </a:solidFill>
                <a:effectLst/>
                <a:latin typeface="Times New Roman" panose="02020603050405020304" pitchFamily="18" charset="0"/>
                <a:cs typeface="Times New Roman" panose="02020603050405020304" pitchFamily="18" charset="0"/>
              </a:rPr>
              <a: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a:t>
            </a:r>
            <a:r>
              <a:rPr lang="en-US" sz="2800" b="1" i="0" dirty="0">
                <a:solidFill>
                  <a:schemeClr val="tx1">
                    <a:lumMod val="95000"/>
                    <a:lumOff val="5000"/>
                  </a:schemeClr>
                </a:solidFill>
                <a:effectLst/>
                <a:latin typeface="Times New Roman" panose="02020603050405020304" pitchFamily="18" charset="0"/>
                <a:cs typeface="Times New Roman" panose="02020603050405020304" pitchFamily="18" charset="0"/>
              </a:rPr>
              <a:t>he collective network of connected devices and the technology that facilitates communication between devices and the cloud, as well as between the devices themselves</a:t>
            </a:r>
            <a:r>
              <a:rPr lang="en-US" b="1" i="0" dirty="0">
                <a:solidFill>
                  <a:srgbClr val="BDC1C6"/>
                </a:solidFill>
                <a:effectLst/>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0" name="Title 9">
            <a:extLst>
              <a:ext uri="{FF2B5EF4-FFF2-40B4-BE49-F238E27FC236}">
                <a16:creationId xmlns:a16="http://schemas.microsoft.com/office/drawing/2014/main" id="{7CF21AFA-7ECB-7A53-55CC-6A66625F8ADB}"/>
              </a:ext>
            </a:extLst>
          </p:cNvPr>
          <p:cNvSpPr>
            <a:spLocks noGrp="1"/>
          </p:cNvSpPr>
          <p:nvPr>
            <p:ph type="title"/>
          </p:nvPr>
        </p:nvSpPr>
        <p:spPr/>
        <p:txBody>
          <a:bodyPr/>
          <a:lstStyle/>
          <a:p>
            <a:r>
              <a:rPr lang="en-US" dirty="0"/>
              <a:t>h</a:t>
            </a:r>
          </a:p>
        </p:txBody>
      </p:sp>
      <p:sp>
        <p:nvSpPr>
          <p:cNvPr id="11" name="TextBox 10">
            <a:extLst>
              <a:ext uri="{FF2B5EF4-FFF2-40B4-BE49-F238E27FC236}">
                <a16:creationId xmlns:a16="http://schemas.microsoft.com/office/drawing/2014/main" id="{C559BF39-0D86-C310-D2BC-EEBB9BDA3D3D}"/>
              </a:ext>
            </a:extLst>
          </p:cNvPr>
          <p:cNvSpPr txBox="1"/>
          <p:nvPr/>
        </p:nvSpPr>
        <p:spPr>
          <a:xfrm>
            <a:off x="581192" y="5305555"/>
            <a:ext cx="11029615"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WHAT IS INTERNET OF THINGS?</a:t>
            </a:r>
          </a:p>
        </p:txBody>
      </p:sp>
    </p:spTree>
    <p:extLst>
      <p:ext uri="{BB962C8B-B14F-4D97-AF65-F5344CB8AC3E}">
        <p14:creationId xmlns:p14="http://schemas.microsoft.com/office/powerpoint/2010/main" val="17033425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HISTORY</a:t>
            </a:r>
          </a:p>
        </p:txBody>
      </p:sp>
      <p:sp>
        <p:nvSpPr>
          <p:cNvPr id="33" name="Content Placeholder 2">
            <a:extLst>
              <a:ext uri="{FF2B5EF4-FFF2-40B4-BE49-F238E27FC236}">
                <a16:creationId xmlns:a16="http://schemas.microsoft.com/office/drawing/2014/main" id="{83F78CA5-82B4-98D6-2815-9E95BF582416}"/>
              </a:ext>
            </a:extLst>
          </p:cNvPr>
          <p:cNvSpPr>
            <a:spLocks noGrp="1"/>
          </p:cNvSpPr>
          <p:nvPr>
            <p:ph sz="half" idx="1"/>
          </p:nvPr>
        </p:nvSpPr>
        <p:spPr>
          <a:xfrm>
            <a:off x="549642" y="2228003"/>
            <a:ext cx="5422390" cy="3633047"/>
          </a:xfrm>
        </p:spPr>
        <p:txBody>
          <a:bodyPr>
            <a:normAutofit/>
          </a:bodyPr>
          <a:lstStyle/>
          <a:p>
            <a:pPr marL="0" indent="0">
              <a:buNone/>
            </a:pPr>
            <a:r>
              <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Kevin Ashton</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 is an innovator and consumer sensor expert who coined the phrase “the Internet of Things” to describe the network connecting objects in the physical world to the Internet.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2" name="Content Placeholder 11" descr="A picture containing text&#10;&#10;Description automatically generated">
            <a:extLst>
              <a:ext uri="{FF2B5EF4-FFF2-40B4-BE49-F238E27FC236}">
                <a16:creationId xmlns:a16="http://schemas.microsoft.com/office/drawing/2014/main" id="{44DCF18B-C374-1279-7B7E-B973DB8AA5B2}"/>
              </a:ext>
            </a:extLst>
          </p:cNvPr>
          <p:cNvPicPr>
            <a:picLocks noGrp="1" noChangeAspect="1"/>
          </p:cNvPicPr>
          <p:nvPr>
            <p:ph sz="half" idx="2"/>
          </p:nvPr>
        </p:nvPicPr>
        <p:blipFill rotWithShape="1">
          <a:blip r:embed="rId2"/>
          <a:srcRect r="2243" b="3"/>
          <a:stretch/>
        </p:blipFill>
        <p:spPr>
          <a:xfrm>
            <a:off x="6188417" y="2228003"/>
            <a:ext cx="5422392" cy="3633047"/>
          </a:xfrm>
          <a:noFill/>
        </p:spPr>
      </p:pic>
    </p:spTree>
    <p:extLst>
      <p:ext uri="{BB962C8B-B14F-4D97-AF65-F5344CB8AC3E}">
        <p14:creationId xmlns:p14="http://schemas.microsoft.com/office/powerpoint/2010/main" val="4976075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1193" y="729658"/>
            <a:ext cx="11029616" cy="988332"/>
          </a:xfrm>
        </p:spPr>
        <p:txBody>
          <a:bodyPr anchor="b">
            <a:normAutofit/>
          </a:bodyPr>
          <a:lstStyle/>
          <a:p>
            <a:r>
              <a:rPr lang="en-US" i="1"/>
              <a:t>CYBER SECURITY IN THE INTERNET OF THINGS</a:t>
            </a:r>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74" r="1" b="1"/>
          <a:stretch/>
        </p:blipFill>
        <p:spPr>
          <a:xfrm>
            <a:off x="581193" y="2228003"/>
            <a:ext cx="5422390" cy="3633047"/>
          </a:xfrm>
          <a:prstGeom prst="rect">
            <a:avLst/>
          </a:prstGeom>
          <a:noFill/>
        </p:spPr>
      </p:pic>
      <p:sp>
        <p:nvSpPr>
          <p:cNvPr id="10" name="Content Placeholder 9">
            <a:extLst>
              <a:ext uri="{FF2B5EF4-FFF2-40B4-BE49-F238E27FC236}">
                <a16:creationId xmlns:a16="http://schemas.microsoft.com/office/drawing/2014/main" id="{4560FDAC-3B00-48CF-51C7-DDB6F3F01CD8}"/>
              </a:ext>
            </a:extLst>
          </p:cNvPr>
          <p:cNvSpPr>
            <a:spLocks noGrp="1"/>
          </p:cNvSpPr>
          <p:nvPr>
            <p:ph sz="half" idx="2"/>
          </p:nvPr>
        </p:nvSpPr>
        <p:spPr>
          <a:xfrm>
            <a:off x="6188417" y="2228003"/>
            <a:ext cx="5422392" cy="3633047"/>
          </a:xfrm>
        </p:spPr>
        <p:txBody>
          <a:bodyPr anchor="ctr">
            <a:normAutofit/>
          </a:bodyPr>
          <a:lstStyle/>
          <a:p>
            <a:r>
              <a:rPr lang="en-US" sz="2000" b="1" dirty="0">
                <a:effectLst/>
              </a:rPr>
              <a:t>The Cybersecurity for IoT Program develops standards, guidelines, and related technologies to create confidence in the IoT . This program's objective is to support worldwide innovation</a:t>
            </a:r>
          </a:p>
          <a:p>
            <a:r>
              <a:rPr lang="en-US" sz="2000" b="1" dirty="0">
                <a:effectLst/>
              </a:rPr>
              <a:t> Every connected device might be exploited without IoT security, from manufacturing robots to refrigerators</a:t>
            </a:r>
            <a:endParaRPr lang="en-US" sz="2000" b="1" dirty="0"/>
          </a:p>
        </p:txBody>
      </p:sp>
    </p:spTree>
    <p:extLst>
      <p:ext uri="{BB962C8B-B14F-4D97-AF65-F5344CB8AC3E}">
        <p14:creationId xmlns:p14="http://schemas.microsoft.com/office/powerpoint/2010/main" val="42093220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87C7-1845-7B41-F366-FDB19DF060DC}"/>
              </a:ext>
            </a:extLst>
          </p:cNvPr>
          <p:cNvSpPr>
            <a:spLocks noGrp="1"/>
          </p:cNvSpPr>
          <p:nvPr>
            <p:ph type="title"/>
          </p:nvPr>
        </p:nvSpPr>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CYBER SECURITY IN THE INTERNET OF THINGS</a:t>
            </a:r>
          </a:p>
        </p:txBody>
      </p:sp>
      <p:sp>
        <p:nvSpPr>
          <p:cNvPr id="3" name="Content Placeholder 2">
            <a:extLst>
              <a:ext uri="{FF2B5EF4-FFF2-40B4-BE49-F238E27FC236}">
                <a16:creationId xmlns:a16="http://schemas.microsoft.com/office/drawing/2014/main" id="{3E1489B8-AE6C-3CBE-4F58-649A93EFAA3A}"/>
              </a:ext>
            </a:extLst>
          </p:cNvPr>
          <p:cNvSpPr>
            <a:spLocks noGrp="1"/>
          </p:cNvSpPr>
          <p:nvPr>
            <p:ph idx="1"/>
          </p:nvPr>
        </p:nvSpPr>
        <p:spPr/>
        <p:txBody>
          <a:bodyPr>
            <a:normAutofit/>
          </a:bodyPr>
          <a:lstStyle/>
          <a:p>
            <a:r>
              <a:rPr lang="en-US" sz="2400" b="1" dirty="0">
                <a:effectLst/>
                <a:latin typeface="Times New Roman" panose="02020603050405020304" pitchFamily="18" charset="0"/>
                <a:ea typeface="Calibri" panose="020F0502020204030204" pitchFamily="34" charset="0"/>
              </a:rPr>
              <a:t>IoT deployment faces its most significant hurdle in terms of cybersecurity</a:t>
            </a:r>
          </a:p>
          <a:p>
            <a:r>
              <a:rPr lang="en-US" sz="2400" b="0" i="0" dirty="0">
                <a:solidFill>
                  <a:schemeClr val="tx1"/>
                </a:solidFill>
                <a:effectLst/>
                <a:latin typeface="Times New Roman" panose="02020603050405020304" pitchFamily="18" charset="0"/>
                <a:cs typeface="Times New Roman" panose="02020603050405020304" pitchFamily="18" charset="0"/>
              </a:rPr>
              <a:t>The Cybersecurity for IoT Program's mission is </a:t>
            </a:r>
            <a:r>
              <a:rPr lang="en-US" sz="2400" b="1" i="0" dirty="0">
                <a:solidFill>
                  <a:schemeClr val="tx1"/>
                </a:solidFill>
                <a:effectLst/>
                <a:latin typeface="Times New Roman" panose="02020603050405020304" pitchFamily="18" charset="0"/>
                <a:cs typeface="Times New Roman" panose="02020603050405020304" pitchFamily="18" charset="0"/>
              </a:rPr>
              <a:t>to cultivate trust in the IoT and foster an environment that enables innovation on a global scale through standards, guidance, and related tools</a:t>
            </a:r>
            <a:r>
              <a:rPr lang="en-US" sz="2400" b="0" i="0" dirty="0">
                <a:solidFill>
                  <a:schemeClr val="tx1"/>
                </a:solidFill>
                <a:effectLst/>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285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66FC-2E76-2432-7D9E-9B5332A36F26}"/>
              </a:ext>
            </a:extLst>
          </p:cNvPr>
          <p:cNvSpPr>
            <a:spLocks noGrp="1"/>
          </p:cNvSpPr>
          <p:nvPr>
            <p:ph type="title"/>
          </p:nvPr>
        </p:nvSpPr>
        <p:spPr>
          <a:xfrm>
            <a:off x="575894" y="729658"/>
            <a:ext cx="11029616" cy="1174556"/>
          </a:xfrm>
        </p:spPr>
        <p:txBody>
          <a:bodyPr>
            <a:normAutofit fontScale="90000"/>
          </a:bodyPr>
          <a:lstStyle/>
          <a:p>
            <a:pPr algn="ct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Future of internet of things </a:t>
            </a:r>
            <a:br>
              <a:rPr lang="en-US" dirty="0"/>
            </a:br>
            <a:endParaRPr lang="en-US" dirty="0"/>
          </a:p>
        </p:txBody>
      </p:sp>
      <p:sp>
        <p:nvSpPr>
          <p:cNvPr id="3" name="TextBox 2">
            <a:extLst>
              <a:ext uri="{FF2B5EF4-FFF2-40B4-BE49-F238E27FC236}">
                <a16:creationId xmlns:a16="http://schemas.microsoft.com/office/drawing/2014/main" id="{CF332146-F877-EC26-EB86-4C8353354498}"/>
              </a:ext>
            </a:extLst>
          </p:cNvPr>
          <p:cNvSpPr txBox="1"/>
          <p:nvPr/>
        </p:nvSpPr>
        <p:spPr>
          <a:xfrm>
            <a:off x="1112363" y="2036190"/>
            <a:ext cx="9681328" cy="769441"/>
          </a:xfrm>
          <a:prstGeom prst="rect">
            <a:avLst/>
          </a:prstGeom>
          <a:noFill/>
        </p:spPr>
        <p:txBody>
          <a:bodyPr wrap="square" rtlCol="0">
            <a:spAutoFit/>
          </a:bodyPr>
          <a:lstStyle/>
          <a:p>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pic>
        <p:nvPicPr>
          <p:cNvPr id="5" name="Picture 4" descr="Diagram, schematic&#10;&#10;Description automatically generated">
            <a:extLst>
              <a:ext uri="{FF2B5EF4-FFF2-40B4-BE49-F238E27FC236}">
                <a16:creationId xmlns:a16="http://schemas.microsoft.com/office/drawing/2014/main" id="{9107D843-DFFB-4AE7-19FB-5C1803E88FA5}"/>
              </a:ext>
            </a:extLst>
          </p:cNvPr>
          <p:cNvPicPr>
            <a:picLocks noChangeAspect="1"/>
          </p:cNvPicPr>
          <p:nvPr/>
        </p:nvPicPr>
        <p:blipFill>
          <a:blip r:embed="rId3"/>
          <a:stretch>
            <a:fillRect/>
          </a:stretch>
        </p:blipFill>
        <p:spPr>
          <a:xfrm>
            <a:off x="824453" y="2516957"/>
            <a:ext cx="9525000" cy="3687598"/>
          </a:xfrm>
          <a:prstGeom prst="rect">
            <a:avLst/>
          </a:prstGeom>
        </p:spPr>
      </p:pic>
    </p:spTree>
    <p:extLst>
      <p:ext uri="{BB962C8B-B14F-4D97-AF65-F5344CB8AC3E}">
        <p14:creationId xmlns:p14="http://schemas.microsoft.com/office/powerpoint/2010/main" val="4294961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57D-17B1-6A2E-431E-BD18ACF05435}"/>
              </a:ext>
            </a:extLst>
          </p:cNvPr>
          <p:cNvSpPr>
            <a:spLocks noGrp="1"/>
          </p:cNvSpPr>
          <p:nvPr>
            <p:ph type="title"/>
          </p:nvPr>
        </p:nvSpPr>
        <p:spPr>
          <a:xfrm>
            <a:off x="581193" y="4343400"/>
            <a:ext cx="11029616" cy="916727"/>
          </a:xfrm>
        </p:spPr>
        <p:txBody>
          <a:bodyPr anchor="b">
            <a:normAutofit/>
          </a:bodyPr>
          <a:lstStyle/>
          <a:p>
            <a:r>
              <a:rPr lang="en-US" sz="2800" b="1" i="1" dirty="0"/>
              <a:t>Designs smart house </a:t>
            </a:r>
          </a:p>
        </p:txBody>
      </p:sp>
      <p:pic>
        <p:nvPicPr>
          <p:cNvPr id="5" name="Picture 4" descr="A picture containing text, sofa, indoor, living&#10;&#10;Description automatically generated">
            <a:extLst>
              <a:ext uri="{FF2B5EF4-FFF2-40B4-BE49-F238E27FC236}">
                <a16:creationId xmlns:a16="http://schemas.microsoft.com/office/drawing/2014/main" id="{B4FB47D1-6020-F96C-E60D-D09827E04125}"/>
              </a:ext>
            </a:extLst>
          </p:cNvPr>
          <p:cNvPicPr>
            <a:picLocks noChangeAspect="1"/>
          </p:cNvPicPr>
          <p:nvPr/>
        </p:nvPicPr>
        <p:blipFill rotWithShape="1">
          <a:blip r:embed="rId2"/>
          <a:srcRect t="14847" r="-1" b="28893"/>
          <a:stretch/>
        </p:blipFill>
        <p:spPr>
          <a:xfrm>
            <a:off x="447817" y="599725"/>
            <a:ext cx="11290859" cy="3924650"/>
          </a:xfrm>
          <a:prstGeom prst="rect">
            <a:avLst/>
          </a:prstGeom>
          <a:noFill/>
        </p:spPr>
      </p:pic>
      <p:sp>
        <p:nvSpPr>
          <p:cNvPr id="3" name="Content Placeholder 2">
            <a:extLst>
              <a:ext uri="{FF2B5EF4-FFF2-40B4-BE49-F238E27FC236}">
                <a16:creationId xmlns:a16="http://schemas.microsoft.com/office/drawing/2014/main" id="{430C6FFA-E0B6-21C3-8199-19B3C1645405}"/>
              </a:ext>
            </a:extLst>
          </p:cNvPr>
          <p:cNvSpPr>
            <a:spLocks noGrp="1"/>
          </p:cNvSpPr>
          <p:nvPr>
            <p:ph type="body" sz="half" idx="2"/>
          </p:nvPr>
        </p:nvSpPr>
        <p:spPr>
          <a:xfrm>
            <a:off x="581192" y="5260127"/>
            <a:ext cx="11029617" cy="1245448"/>
          </a:xfrm>
        </p:spPr>
        <p:txBody>
          <a:bodyPr anchor="ctr">
            <a:normAutofit fontScale="70000" lnSpcReduction="20000"/>
          </a:bodyPr>
          <a:lstStyle/>
          <a:p>
            <a:r>
              <a:rPr lang="en-US" sz="3400" b="1" dirty="0">
                <a:effectLst/>
                <a:latin typeface="Times New Roman" panose="02020603050405020304" pitchFamily="18" charset="0"/>
                <a:cs typeface="Times New Roman" panose="02020603050405020304" pitchFamily="18" charset="0"/>
              </a:rPr>
              <a:t>The Internet of Things (IoT) may assist in designing smart homes in various ways, including energy consumption management, communication with appliances, emergency detection, home safety, accessible object searching, home security, etc.</a:t>
            </a:r>
          </a:p>
          <a:p>
            <a:endParaRPr lang="en-US" dirty="0"/>
          </a:p>
        </p:txBody>
      </p:sp>
    </p:spTree>
    <p:extLst>
      <p:ext uri="{BB962C8B-B14F-4D97-AF65-F5344CB8AC3E}">
        <p14:creationId xmlns:p14="http://schemas.microsoft.com/office/powerpoint/2010/main" val="28911397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6"/>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1294</TotalTime>
  <Words>786</Words>
  <Application>Microsoft Office PowerPoint</Application>
  <PresentationFormat>Widescreen</PresentationFormat>
  <Paragraphs>85</Paragraphs>
  <Slides>19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Gill Sans MT</vt:lpstr>
      <vt:lpstr>Symbol</vt:lpstr>
      <vt:lpstr>Times New Roman</vt:lpstr>
      <vt:lpstr>Wingdings</vt:lpstr>
      <vt:lpstr>Wingdings 2</vt:lpstr>
      <vt:lpstr>Dividend</vt:lpstr>
      <vt:lpstr>Internet of  things (IOT) </vt:lpstr>
      <vt:lpstr>PowerPoint Presentation</vt:lpstr>
      <vt:lpstr>Abstract </vt:lpstr>
      <vt:lpstr>h</vt:lpstr>
      <vt:lpstr>HISTORY</vt:lpstr>
      <vt:lpstr>CYBER SECURITY IN THE INTERNET OF THINGS</vt:lpstr>
      <vt:lpstr>CYBER SECURITY IN THE INTERNET OF THINGS</vt:lpstr>
      <vt:lpstr>    Future of internet of things  </vt:lpstr>
      <vt:lpstr>Designs smart house </vt:lpstr>
      <vt:lpstr>Smart home </vt:lpstr>
      <vt:lpstr>Design smart cities </vt:lpstr>
      <vt:lpstr>Intelligent delivery system (drone) </vt:lpstr>
      <vt:lpstr>Smart Security </vt:lpstr>
      <vt:lpstr>Smart metering and monitoring </vt:lpstr>
      <vt:lpstr>Smart Traffic Management System</vt:lpstr>
      <vt:lpstr>Face Recognition Bot</vt:lpstr>
      <vt:lpstr>Future projects: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 </dc:title>
  <dc:creator>Athukorala D.A.S.M. it21169076</dc:creator>
  <cp:lastModifiedBy>Athukorala D.A.S.M. it21169076</cp:lastModifiedBy>
  <cp:revision>3</cp:revision>
  <dcterms:created xsi:type="dcterms:W3CDTF">2022-10-27T11:05:43Z</dcterms:created>
  <dcterms:modified xsi:type="dcterms:W3CDTF">2022-11-02T06:00:08Z</dcterms:modified>
</cp:coreProperties>
</file>