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Masters/slideMaster1.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6"/>
  </p:notesMasterIdLst>
  <p:handoutMasterIdLst>
    <p:handoutMasterId r:id="rId57"/>
  </p:handoutMasterIdLst>
  <p:sldIdLst>
    <p:sldId id="277" r:id="rId2"/>
    <p:sldId id="302" r:id="rId3"/>
    <p:sldId id="292" r:id="rId4"/>
    <p:sldId id="293" r:id="rId5"/>
    <p:sldId id="294" r:id="rId6"/>
    <p:sldId id="295" r:id="rId7"/>
    <p:sldId id="328" r:id="rId8"/>
    <p:sldId id="329" r:id="rId9"/>
    <p:sldId id="330" r:id="rId10"/>
    <p:sldId id="331" r:id="rId11"/>
    <p:sldId id="332" r:id="rId12"/>
    <p:sldId id="333" r:id="rId13"/>
    <p:sldId id="334" r:id="rId14"/>
    <p:sldId id="351" r:id="rId15"/>
    <p:sldId id="357" r:id="rId16"/>
    <p:sldId id="337" r:id="rId17"/>
    <p:sldId id="356" r:id="rId18"/>
    <p:sldId id="338" r:id="rId19"/>
    <p:sldId id="299" r:id="rId20"/>
    <p:sldId id="317" r:id="rId21"/>
    <p:sldId id="318" r:id="rId22"/>
    <p:sldId id="319" r:id="rId23"/>
    <p:sldId id="320" r:id="rId24"/>
    <p:sldId id="321" r:id="rId25"/>
    <p:sldId id="322" r:id="rId26"/>
    <p:sldId id="350" r:id="rId27"/>
    <p:sldId id="358" r:id="rId28"/>
    <p:sldId id="325" r:id="rId29"/>
    <p:sldId id="359" r:id="rId30"/>
    <p:sldId id="326" r:id="rId31"/>
    <p:sldId id="300" r:id="rId32"/>
    <p:sldId id="303" r:id="rId33"/>
    <p:sldId id="304" r:id="rId34"/>
    <p:sldId id="312" r:id="rId35"/>
    <p:sldId id="311" r:id="rId36"/>
    <p:sldId id="309" r:id="rId37"/>
    <p:sldId id="310" r:id="rId38"/>
    <p:sldId id="353" r:id="rId39"/>
    <p:sldId id="355" r:id="rId40"/>
    <p:sldId id="307" r:id="rId41"/>
    <p:sldId id="354" r:id="rId42"/>
    <p:sldId id="308" r:id="rId43"/>
    <p:sldId id="349" r:id="rId44"/>
    <p:sldId id="339" r:id="rId45"/>
    <p:sldId id="340" r:id="rId46"/>
    <p:sldId id="341" r:id="rId47"/>
    <p:sldId id="342" r:id="rId48"/>
    <p:sldId id="343" r:id="rId49"/>
    <p:sldId id="344" r:id="rId50"/>
    <p:sldId id="352" r:id="rId51"/>
    <p:sldId id="360" r:id="rId52"/>
    <p:sldId id="347" r:id="rId53"/>
    <p:sldId id="361" r:id="rId54"/>
    <p:sldId id="348"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68A2"/>
    <a:srgbClr val="A9A57C"/>
    <a:srgbClr val="ACA880"/>
    <a:srgbClr val="0F6FC6"/>
    <a:srgbClr val="C0BDA0"/>
    <a:srgbClr val="B6B2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660"/>
  </p:normalViewPr>
  <p:slideViewPr>
    <p:cSldViewPr>
      <p:cViewPr varScale="1">
        <p:scale>
          <a:sx n="48" d="100"/>
          <a:sy n="48" d="100"/>
        </p:scale>
        <p:origin x="53" y="806"/>
      </p:cViewPr>
      <p:guideLst>
        <p:guide orient="horz" pos="2160"/>
        <p:guide pos="3840"/>
      </p:guideLst>
    </p:cSldViewPr>
  </p:slideViewPr>
  <p:notesTextViewPr>
    <p:cViewPr>
      <p:scale>
        <a:sx n="1" d="1"/>
        <a:sy n="1" d="1"/>
      </p:scale>
      <p:origin x="0" y="0"/>
    </p:cViewPr>
  </p:notesTextViewPr>
  <p:sorterViewPr>
    <p:cViewPr>
      <p:scale>
        <a:sx n="100" d="100"/>
        <a:sy n="100" d="100"/>
      </p:scale>
      <p:origin x="0" y="-10373"/>
    </p:cViewPr>
  </p:sorterViewPr>
  <p:notesViewPr>
    <p:cSldViewPr>
      <p:cViewPr varScale="1">
        <p:scale>
          <a:sx n="69" d="100"/>
          <a:sy n="69" d="100"/>
        </p:scale>
        <p:origin x="2568" y="3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BAAE38-79BE-4082-9A4D-2BEC47341C04}" type="datetimeFigureOut">
              <a:rPr lang="en-US" smtClean="0"/>
              <a:t>8/24/2024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F15613-D24F-46B4-9010-BD7B318E3C30}" type="slidenum">
              <a:rPr lang="en-US" smtClean="0"/>
              <a:t>‹#›</a:t>
            </a:fld>
            <a:endParaRPr lang="en-US"/>
          </a:p>
        </p:txBody>
      </p:sp>
    </p:spTree>
    <p:extLst>
      <p:ext uri="{BB962C8B-B14F-4D97-AF65-F5344CB8AC3E}">
        <p14:creationId xmlns:p14="http://schemas.microsoft.com/office/powerpoint/2010/main" val="2864050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5BCF22-2D75-4779-9C8B-6270AA3FA919}" type="datetimeFigureOut">
              <a:rPr lang="en-US" smtClean="0"/>
              <a:t>8/24/2024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0B8AC8-E212-48B2-9917-7448FC83DD17}" type="slidenum">
              <a:rPr lang="en-US" smtClean="0"/>
              <a:t>‹#›</a:t>
            </a:fld>
            <a:endParaRPr lang="en-US"/>
          </a:p>
        </p:txBody>
      </p:sp>
    </p:spTree>
    <p:extLst>
      <p:ext uri="{BB962C8B-B14F-4D97-AF65-F5344CB8AC3E}">
        <p14:creationId xmlns:p14="http://schemas.microsoft.com/office/powerpoint/2010/main" val="1786590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roject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762000"/>
            <a:ext cx="10363200" cy="1470025"/>
          </a:xfrm>
        </p:spPr>
        <p:txBody>
          <a:bodyPr/>
          <a:lstStyle>
            <a:lvl1pPr>
              <a:defRPr/>
            </a:lvl1pPr>
          </a:lstStyle>
          <a:p>
            <a:r>
              <a:rPr lang="en-US" dirty="0"/>
              <a:t>Add the Project Title</a:t>
            </a:r>
          </a:p>
        </p:txBody>
      </p:sp>
      <p:sp>
        <p:nvSpPr>
          <p:cNvPr id="3" name="Subtitle 2"/>
          <p:cNvSpPr>
            <a:spLocks noGrp="1"/>
          </p:cNvSpPr>
          <p:nvPr>
            <p:ph type="subTitle" idx="1" hasCustomPrompt="1"/>
          </p:nvPr>
        </p:nvSpPr>
        <p:spPr>
          <a:xfrm>
            <a:off x="1828800" y="25146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Project ID</a:t>
            </a:r>
          </a:p>
        </p:txBody>
      </p:sp>
      <p:pic>
        <p:nvPicPr>
          <p:cNvPr id="20" name="Picture 19" descr="A picture containing photo, table, person, monitor&#10;&#10;Description automatically generated">
            <a:extLst>
              <a:ext uri="{FF2B5EF4-FFF2-40B4-BE49-F238E27FC236}">
                <a16:creationId xmlns:a16="http://schemas.microsoft.com/office/drawing/2014/main" id="{C4A8CD1C-223D-4C87-9519-FDBD49BC597A}"/>
              </a:ext>
            </a:extLst>
          </p:cNvPr>
          <p:cNvPicPr>
            <a:picLocks noChangeAspect="1"/>
          </p:cNvPicPr>
          <p:nvPr userDrawn="1"/>
        </p:nvPicPr>
        <p:blipFill rotWithShape="1">
          <a:blip r:embed="rId2"/>
          <a:srcRect t="90286" r="71976"/>
          <a:stretch/>
        </p:blipFill>
        <p:spPr>
          <a:xfrm>
            <a:off x="0" y="6373302"/>
            <a:ext cx="2514600" cy="490308"/>
          </a:xfrm>
          <a:prstGeom prst="rect">
            <a:avLst/>
          </a:prstGeom>
        </p:spPr>
      </p:pic>
    </p:spTree>
    <p:extLst>
      <p:ext uri="{BB962C8B-B14F-4D97-AF65-F5344CB8AC3E}">
        <p14:creationId xmlns:p14="http://schemas.microsoft.com/office/powerpoint/2010/main" val="856449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二等辺三角形 9"/>
          <p:cNvSpPr/>
          <p:nvPr userDrawn="1"/>
        </p:nvSpPr>
        <p:spPr>
          <a:xfrm>
            <a:off x="0" y="6482208"/>
            <a:ext cx="12192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1" name="二等辺三角形 10"/>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2" name="Slide Number Placeholder 5">
            <a:extLst>
              <a:ext uri="{FF2B5EF4-FFF2-40B4-BE49-F238E27FC236}">
                <a16:creationId xmlns:a16="http://schemas.microsoft.com/office/drawing/2014/main" id="{A75490AD-C6C9-4021-8C34-1F6444AB48BF}"/>
              </a:ext>
            </a:extLst>
          </p:cNvPr>
          <p:cNvSpPr txBox="1">
            <a:spLocks/>
          </p:cNvSpPr>
          <p:nvPr userDrawn="1"/>
        </p:nvSpPr>
        <p:spPr>
          <a:xfrm>
            <a:off x="11435142" y="6492875"/>
            <a:ext cx="680658" cy="365125"/>
          </a:xfrm>
          <a:prstGeom prst="rect">
            <a:avLst/>
          </a:prstGeom>
        </p:spPr>
        <p:txBody>
          <a:bodyPr vert="horz" lIns="91440" tIns="45720" rIns="91440" bIns="45720" rtlCol="0" anchor="ctr"/>
          <a:lstStyle>
            <a:defPPr>
              <a:defRPr lang="en-US"/>
            </a:defPPr>
            <a:lvl1pPr marL="0" algn="l" defTabSz="914400" rtl="0" eaLnBrk="1" latinLnBrk="0" hangingPunct="1">
              <a:defRPr sz="1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7D6051F-EF20-4D26-A49B-A9D5F0B34CE8}" type="slidenum">
              <a:rPr lang="en-US" smtClean="0"/>
              <a:pPr/>
              <a:t>‹#›</a:t>
            </a:fld>
            <a:endParaRPr lang="en-US" dirty="0"/>
          </a:p>
        </p:txBody>
      </p:sp>
    </p:spTree>
    <p:extLst>
      <p:ext uri="{BB962C8B-B14F-4D97-AF65-F5344CB8AC3E}">
        <p14:creationId xmlns:p14="http://schemas.microsoft.com/office/powerpoint/2010/main" val="335222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二等辺三角形 11"/>
          <p:cNvSpPr/>
          <p:nvPr userDrawn="1"/>
        </p:nvSpPr>
        <p:spPr>
          <a:xfrm>
            <a:off x="0" y="6406010"/>
            <a:ext cx="12192000" cy="452885"/>
          </a:xfrm>
          <a:prstGeom prst="triangle">
            <a:avLst>
              <a:gd name="adj" fmla="val 85448"/>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3" name="二等辺三角形 9"/>
          <p:cNvSpPr/>
          <p:nvPr userDrawn="1"/>
        </p:nvSpPr>
        <p:spPr>
          <a:xfrm>
            <a:off x="0" y="6482208"/>
            <a:ext cx="12192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4" name="二等辺三角形 10"/>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557430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二等辺三角形 10"/>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752404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二等辺三角形 10"/>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36120786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二等辺三角形 9"/>
          <p:cNvSpPr/>
          <p:nvPr userDrawn="1"/>
        </p:nvSpPr>
        <p:spPr>
          <a:xfrm>
            <a:off x="0" y="6482208"/>
            <a:ext cx="12192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13" name="二等辺三角形 10"/>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3310850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20" name="Picture 19" descr="A picture containing photo, table, person, monitor&#10;&#10;Description automatically generated">
            <a:extLst>
              <a:ext uri="{FF2B5EF4-FFF2-40B4-BE49-F238E27FC236}">
                <a16:creationId xmlns:a16="http://schemas.microsoft.com/office/drawing/2014/main" id="{C4A8CD1C-223D-4C87-9519-FDBD49BC597A}"/>
              </a:ext>
            </a:extLst>
          </p:cNvPr>
          <p:cNvPicPr>
            <a:picLocks noChangeAspect="1"/>
          </p:cNvPicPr>
          <p:nvPr userDrawn="1"/>
        </p:nvPicPr>
        <p:blipFill rotWithShape="1">
          <a:blip r:embed="rId2"/>
          <a:srcRect t="90286" r="71976"/>
          <a:stretch/>
        </p:blipFill>
        <p:spPr>
          <a:xfrm>
            <a:off x="0" y="6373302"/>
            <a:ext cx="2514600" cy="490308"/>
          </a:xfrm>
          <a:prstGeom prst="rect">
            <a:avLst/>
          </a:prstGeom>
        </p:spPr>
      </p:pic>
    </p:spTree>
    <p:extLst>
      <p:ext uri="{BB962C8B-B14F-4D97-AF65-F5344CB8AC3E}">
        <p14:creationId xmlns:p14="http://schemas.microsoft.com/office/powerpoint/2010/main" val="2447088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dividual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二等辺三角形 9"/>
          <p:cNvSpPr/>
          <p:nvPr userDrawn="1"/>
        </p:nvSpPr>
        <p:spPr>
          <a:xfrm>
            <a:off x="0" y="6482208"/>
            <a:ext cx="12192000" cy="376686"/>
          </a:xfrm>
          <a:prstGeom prst="triangle">
            <a:avLst>
              <a:gd name="adj" fmla="val 62762"/>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dirty="0"/>
          </a:p>
        </p:txBody>
      </p:sp>
      <p:sp>
        <p:nvSpPr>
          <p:cNvPr id="13" name="二等辺三角形 10"/>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1188891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all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0238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2837087"/>
            <a:ext cx="10363200" cy="1362075"/>
          </a:xfrm>
        </p:spPr>
        <p:txBody>
          <a:bodyPr anchor="t"/>
          <a:lstStyle>
            <a:lvl1pPr algn="l">
              <a:defRPr sz="4000" b="1" cap="all"/>
            </a:lvl1pPr>
          </a:lstStyle>
          <a:p>
            <a:r>
              <a:rPr lang="en-US" dirty="0"/>
              <a:t>Section Title</a:t>
            </a:r>
          </a:p>
        </p:txBody>
      </p:sp>
      <p:sp>
        <p:nvSpPr>
          <p:cNvPr id="3" name="Text Placeholder 2"/>
          <p:cNvSpPr>
            <a:spLocks noGrp="1"/>
          </p:cNvSpPr>
          <p:nvPr>
            <p:ph type="body" idx="1" hasCustomPrompt="1"/>
          </p:nvPr>
        </p:nvSpPr>
        <p:spPr>
          <a:xfrm>
            <a:off x="963084" y="4237261"/>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Section Sub-Titles</a:t>
            </a:r>
          </a:p>
        </p:txBody>
      </p:sp>
      <p:sp>
        <p:nvSpPr>
          <p:cNvPr id="19" name="Rectangle 18">
            <a:extLst>
              <a:ext uri="{FF2B5EF4-FFF2-40B4-BE49-F238E27FC236}">
                <a16:creationId xmlns:a16="http://schemas.microsoft.com/office/drawing/2014/main" id="{77C29E58-4878-471A-A8CF-FA8607A4052E}"/>
              </a:ext>
            </a:extLst>
          </p:cNvPr>
          <p:cNvSpPr/>
          <p:nvPr userDrawn="1"/>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ITXXXXXXXX</a:t>
            </a:r>
            <a:r>
              <a:rPr lang="en-US" sz="1800" dirty="0">
                <a:solidFill>
                  <a:schemeClr val="tx1"/>
                </a:solidFill>
              </a:rPr>
              <a:t>   |   &lt;</a:t>
            </a:r>
            <a:r>
              <a:rPr lang="en-US" sz="1800" b="1" dirty="0">
                <a:solidFill>
                  <a:schemeClr val="tx1"/>
                </a:solidFill>
              </a:rPr>
              <a:t>&lt;Student Name&gt;&gt;   </a:t>
            </a:r>
            <a:r>
              <a:rPr lang="en-US" sz="1800" dirty="0">
                <a:solidFill>
                  <a:schemeClr val="tx1"/>
                </a:solidFill>
              </a:rPr>
              <a:t>|   </a:t>
            </a:r>
            <a:r>
              <a:rPr lang="en-US" sz="1800" b="0" dirty="0">
                <a:solidFill>
                  <a:schemeClr val="tx1"/>
                </a:solidFill>
              </a:rPr>
              <a:t>&lt;&lt;Project ID&gt;&gt;</a:t>
            </a:r>
          </a:p>
        </p:txBody>
      </p:sp>
    </p:spTree>
    <p:extLst>
      <p:ext uri="{BB962C8B-B14F-4D97-AF65-F5344CB8AC3E}">
        <p14:creationId xmlns:p14="http://schemas.microsoft.com/office/powerpoint/2010/main" val="3293331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tudent Information Sec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2837087"/>
            <a:ext cx="10363200" cy="1362075"/>
          </a:xfrm>
        </p:spPr>
        <p:txBody>
          <a:bodyPr anchor="t"/>
          <a:lstStyle>
            <a:lvl1pPr algn="l">
              <a:defRPr sz="4000" b="1" cap="all"/>
            </a:lvl1pPr>
          </a:lstStyle>
          <a:p>
            <a:r>
              <a:rPr lang="en-US" dirty="0"/>
              <a:t>Student IT Number | Student Name</a:t>
            </a:r>
          </a:p>
        </p:txBody>
      </p:sp>
      <p:sp>
        <p:nvSpPr>
          <p:cNvPr id="3" name="Text Placeholder 2"/>
          <p:cNvSpPr>
            <a:spLocks noGrp="1"/>
          </p:cNvSpPr>
          <p:nvPr>
            <p:ph type="body" idx="1" hasCustomPrompt="1"/>
          </p:nvPr>
        </p:nvSpPr>
        <p:spPr>
          <a:xfrm>
            <a:off x="963084" y="4237261"/>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Student’s Specialization</a:t>
            </a:r>
          </a:p>
        </p:txBody>
      </p:sp>
      <p:sp>
        <p:nvSpPr>
          <p:cNvPr id="13" name="二等辺三角形 10"/>
          <p:cNvSpPr/>
          <p:nvPr userDrawn="1"/>
        </p:nvSpPr>
        <p:spPr>
          <a:xfrm>
            <a:off x="0" y="6676906"/>
            <a:ext cx="12192000" cy="181095"/>
          </a:xfrm>
          <a:prstGeom prst="triangle">
            <a:avLst>
              <a:gd name="adj" fmla="val 39397"/>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4" name="Rectangle 3">
            <a:extLst>
              <a:ext uri="{FF2B5EF4-FFF2-40B4-BE49-F238E27FC236}">
                <a16:creationId xmlns:a16="http://schemas.microsoft.com/office/drawing/2014/main" id="{0A8789F7-2DE1-4BD0-98A0-4D627E8C7924}"/>
              </a:ext>
            </a:extLst>
          </p:cNvPr>
          <p:cNvSpPr/>
          <p:nvPr userDrawn="1"/>
        </p:nvSpPr>
        <p:spPr>
          <a:xfrm>
            <a:off x="10134600" y="152400"/>
            <a:ext cx="1981200" cy="2286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Student Must add a professional photo to this cage</a:t>
            </a:r>
          </a:p>
        </p:txBody>
      </p:sp>
    </p:spTree>
    <p:extLst>
      <p:ext uri="{BB962C8B-B14F-4D97-AF65-F5344CB8AC3E}">
        <p14:creationId xmlns:p14="http://schemas.microsoft.com/office/powerpoint/2010/main" val="2008593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0358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7086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65089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304800"/>
            <a:ext cx="11684000" cy="7921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143000"/>
            <a:ext cx="11684000" cy="5181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a:extLst>
              <a:ext uri="{FF2B5EF4-FFF2-40B4-BE49-F238E27FC236}">
                <a16:creationId xmlns:a16="http://schemas.microsoft.com/office/drawing/2014/main" id="{C064364F-1F37-4C7B-B31F-2D4F671B2CB9}"/>
              </a:ext>
            </a:extLst>
          </p:cNvPr>
          <p:cNvSpPr txBox="1">
            <a:spLocks/>
          </p:cNvSpPr>
          <p:nvPr userDrawn="1"/>
        </p:nvSpPr>
        <p:spPr>
          <a:xfrm>
            <a:off x="11435142" y="6492875"/>
            <a:ext cx="680658" cy="365125"/>
          </a:xfrm>
          <a:prstGeom prst="rect">
            <a:avLst/>
          </a:prstGeom>
        </p:spPr>
        <p:txBody>
          <a:bodyPr vert="horz" lIns="91440" tIns="45720" rIns="91440" bIns="45720" rtlCol="0" anchor="ctr"/>
          <a:lstStyle>
            <a:defPPr>
              <a:defRPr lang="en-US"/>
            </a:defPPr>
            <a:lvl1pPr marL="0" algn="l" defTabSz="914400" rtl="0" eaLnBrk="1" latinLnBrk="0" hangingPunct="1">
              <a:defRPr sz="14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7D6051F-EF20-4D26-A49B-A9D5F0B34CE8}" type="slidenum">
              <a:rPr lang="en-US" smtClean="0"/>
              <a:pPr/>
              <a:t>‹#›</a:t>
            </a:fld>
            <a:endParaRPr lang="en-US" dirty="0"/>
          </a:p>
        </p:txBody>
      </p:sp>
      <p:pic>
        <p:nvPicPr>
          <p:cNvPr id="7" name="Picture 6" descr="A picture containing photo, table, person, monitor&#10;&#10;Description automatically generated">
            <a:extLst>
              <a:ext uri="{FF2B5EF4-FFF2-40B4-BE49-F238E27FC236}">
                <a16:creationId xmlns:a16="http://schemas.microsoft.com/office/drawing/2014/main" id="{0503738D-67F6-4FC8-88E8-C0D768AD3312}"/>
              </a:ext>
            </a:extLst>
          </p:cNvPr>
          <p:cNvPicPr>
            <a:picLocks noChangeAspect="1"/>
          </p:cNvPicPr>
          <p:nvPr userDrawn="1"/>
        </p:nvPicPr>
        <p:blipFill rotWithShape="1">
          <a:blip r:embed="rId16"/>
          <a:srcRect t="90286" r="71976"/>
          <a:stretch/>
        </p:blipFill>
        <p:spPr>
          <a:xfrm>
            <a:off x="0" y="6373302"/>
            <a:ext cx="2514600" cy="490308"/>
          </a:xfrm>
          <a:prstGeom prst="rect">
            <a:avLst/>
          </a:prstGeom>
        </p:spPr>
      </p:pic>
      <p:sp>
        <p:nvSpPr>
          <p:cNvPr id="4" name="TextBox 3">
            <a:extLst>
              <a:ext uri="{FF2B5EF4-FFF2-40B4-BE49-F238E27FC236}">
                <a16:creationId xmlns:a16="http://schemas.microsoft.com/office/drawing/2014/main" id="{A16EC11E-4ADA-413C-92B1-C0871F068AF1}"/>
              </a:ext>
            </a:extLst>
          </p:cNvPr>
          <p:cNvSpPr txBox="1"/>
          <p:nvPr userDrawn="1"/>
        </p:nvSpPr>
        <p:spPr>
          <a:xfrm>
            <a:off x="10287000" y="6536937"/>
            <a:ext cx="1066800" cy="276999"/>
          </a:xfrm>
          <a:prstGeom prst="rect">
            <a:avLst/>
          </a:prstGeom>
          <a:noFill/>
        </p:spPr>
        <p:txBody>
          <a:bodyPr wrap="square" rtlCol="0">
            <a:spAutoFit/>
          </a:bodyPr>
          <a:lstStyle/>
          <a:p>
            <a:fld id="{98C4007C-554A-4B16-A31C-089CB53EF86F}" type="datetime1">
              <a:rPr lang="en-US" sz="1200" b="1" smtClean="0"/>
              <a:t>8/24/2024</a:t>
            </a:fld>
            <a:endParaRPr lang="en-US" sz="1200" b="1" dirty="0"/>
          </a:p>
        </p:txBody>
      </p:sp>
    </p:spTree>
    <p:extLst>
      <p:ext uri="{BB962C8B-B14F-4D97-AF65-F5344CB8AC3E}">
        <p14:creationId xmlns:p14="http://schemas.microsoft.com/office/powerpoint/2010/main" val="4137453564"/>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50" r:id="rId3"/>
    <p:sldLayoutId id="2147483662" r:id="rId4"/>
    <p:sldLayoutId id="2147483651" r:id="rId5"/>
    <p:sldLayoutId id="2147483660"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hdr="0" ftr="0"/>
  <p:txStyles>
    <p:titleStyle>
      <a:lvl1pPr algn="ctr" defTabSz="914400" rtl="0" eaLnBrk="1" latinLnBrk="0" hangingPunct="1">
        <a:spcBef>
          <a:spcPct val="0"/>
        </a:spcBef>
        <a:buNone/>
        <a:defRPr sz="4400" kern="1200">
          <a:solidFill>
            <a:schemeClr val="tx1"/>
          </a:solidFill>
          <a:latin typeface="Adobe Devanagari" pitchFamily="18" charset="0"/>
          <a:ea typeface="+mj-ea"/>
          <a:cs typeface="Adobe Devanagari"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Ø"/>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bimobject.com/en/categories/building-materials" TargetMode="External"/><Relationship Id="rId2" Type="http://schemas.openxmlformats.org/officeDocument/2006/relationships/hyperlink" Target="https://2050-materials.com/" TargetMode="External"/><Relationship Id="rId1" Type="http://schemas.openxmlformats.org/officeDocument/2006/relationships/slideLayout" Target="../slideLayouts/slideLayout2.xml"/><Relationship Id="rId5" Type="http://schemas.openxmlformats.org/officeDocument/2006/relationships/hyperlink" Target="https://www.kaggle.com/datasets/berkeleyearth/climate-change-earth-surface-temperature-data?select=GlobalLandTemperaturesByMajorCity.csv" TargetMode="External"/><Relationship Id="rId4" Type="http://schemas.openxmlformats.org/officeDocument/2006/relationships/hyperlink" Target="https://www.data.gov.uk/dataset/75ee36ed-21f7-4d7b-9e7c-f5bf4546145d/building-materials-and-components-statistics"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ieeexplore.ieee.org/document/8058249" TargetMode="External"/><Relationship Id="rId2" Type="http://schemas.openxmlformats.org/officeDocument/2006/relationships/hyperlink" Target="Presentation_new.pptx" TargetMode="External"/><Relationship Id="rId1" Type="http://schemas.openxmlformats.org/officeDocument/2006/relationships/slideLayout" Target="../slideLayouts/slideLayout2.xml"/><Relationship Id="rId5" Type="http://schemas.openxmlformats.org/officeDocument/2006/relationships/hyperlink" Target="https://www.irejournals.com/formatedpaper/1704488.pdf" TargetMode="External"/><Relationship Id="rId4" Type="http://schemas.openxmlformats.org/officeDocument/2006/relationships/hyperlink" Target="https://link.springer.com/article/10.1007/s42452-020-03497-1"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hyperlink" Target="https://www.kaggle.com/datasets/stucom/solar-energy-power-generation-dataset" TargetMode="External"/><Relationship Id="rId7" Type="http://schemas.openxmlformats.org/officeDocument/2006/relationships/hyperlink" Target="http://www.osti.gov/scitech" TargetMode="External"/><Relationship Id="rId2" Type="http://schemas.openxmlformats.org/officeDocument/2006/relationships/hyperlink" Target="https://www.kaggle.com/datasets/anikannal/solar-power-generation-data/data" TargetMode="External"/><Relationship Id="rId1" Type="http://schemas.openxmlformats.org/officeDocument/2006/relationships/slideLayout" Target="../slideLayouts/slideLayout2.xml"/><Relationship Id="rId6" Type="http://schemas.openxmlformats.org/officeDocument/2006/relationships/hyperlink" Target="https://www.solar.sheffield.ac.uk/pvlive/" TargetMode="External"/><Relationship Id="rId5" Type="http://schemas.openxmlformats.org/officeDocument/2006/relationships/hyperlink" Target="https://www.nrel.gov/grid/solar-power-data.html" TargetMode="External"/><Relationship Id="rId4" Type="http://schemas.openxmlformats.org/officeDocument/2006/relationships/hyperlink" Target="https://data.london.gov.uk/dataset/photovoltaic--pv--solar-panel-energy-generation-data" TargetMode="External"/></Relationships>
</file>

<file path=ppt/slides/_rels/slide43.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47.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hyperlink" Target="Presentation_new.pptx" TargetMode="External"/><Relationship Id="rId2" Type="http://schemas.openxmlformats.org/officeDocument/2006/relationships/hyperlink" Target="https://www.kaggle.com/datasets/dumitrux/architectural-styles-datas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lans">
            <a:extLst>
              <a:ext uri="{FF2B5EF4-FFF2-40B4-BE49-F238E27FC236}">
                <a16:creationId xmlns:a16="http://schemas.microsoft.com/office/drawing/2014/main" id="{1E917CCC-C86A-402B-2B2B-2455149DFFE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76200"/>
            <a:ext cx="12188932" cy="6934200"/>
          </a:xfrm>
          <a:prstGeom prst="rect">
            <a:avLst/>
          </a:prstGeom>
        </p:spPr>
      </p:pic>
      <p:sp>
        <p:nvSpPr>
          <p:cNvPr id="6" name="Rectangle 5">
            <a:extLst>
              <a:ext uri="{FF2B5EF4-FFF2-40B4-BE49-F238E27FC236}">
                <a16:creationId xmlns:a16="http://schemas.microsoft.com/office/drawing/2014/main" id="{179BEF6D-A7AE-43A5-40DF-0B50565A76A0}"/>
              </a:ext>
            </a:extLst>
          </p:cNvPr>
          <p:cNvSpPr/>
          <p:nvPr/>
        </p:nvSpPr>
        <p:spPr>
          <a:xfrm>
            <a:off x="0" y="1066800"/>
            <a:ext cx="4191000" cy="4572000"/>
          </a:xfrm>
          <a:prstGeom prst="rect">
            <a:avLst/>
          </a:prstGeom>
          <a:solidFill>
            <a:srgbClr val="4668A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ADABCAD6-F671-CCEE-63F8-ABEDACF7A62D}"/>
              </a:ext>
            </a:extLst>
          </p:cNvPr>
          <p:cNvSpPr txBox="1"/>
          <p:nvPr/>
        </p:nvSpPr>
        <p:spPr>
          <a:xfrm>
            <a:off x="381000" y="1828800"/>
            <a:ext cx="3124200" cy="1384995"/>
          </a:xfrm>
          <a:prstGeom prst="rect">
            <a:avLst/>
          </a:prstGeom>
          <a:noFill/>
        </p:spPr>
        <p:txBody>
          <a:bodyPr wrap="square" rtlCol="0">
            <a:spAutoFit/>
          </a:bodyPr>
          <a:lstStyle/>
          <a:p>
            <a:r>
              <a:rPr lang="en-US" sz="2800" b="1" dirty="0">
                <a:solidFill>
                  <a:schemeClr val="bg1"/>
                </a:solidFill>
              </a:rPr>
              <a:t>Machine Learning Based Automated Construction</a:t>
            </a:r>
            <a:endParaRPr lang="en-US" sz="2800" dirty="0">
              <a:solidFill>
                <a:schemeClr val="bg1"/>
              </a:solidFill>
            </a:endParaRPr>
          </a:p>
        </p:txBody>
      </p:sp>
      <p:sp>
        <p:nvSpPr>
          <p:cNvPr id="11" name="TextBox 10">
            <a:extLst>
              <a:ext uri="{FF2B5EF4-FFF2-40B4-BE49-F238E27FC236}">
                <a16:creationId xmlns:a16="http://schemas.microsoft.com/office/drawing/2014/main" id="{F60D20A4-14DB-BD07-088E-E72923F2DC34}"/>
              </a:ext>
            </a:extLst>
          </p:cNvPr>
          <p:cNvSpPr txBox="1"/>
          <p:nvPr/>
        </p:nvSpPr>
        <p:spPr>
          <a:xfrm>
            <a:off x="838200" y="3288268"/>
            <a:ext cx="1676400" cy="369332"/>
          </a:xfrm>
          <a:prstGeom prst="rect">
            <a:avLst/>
          </a:prstGeom>
          <a:noFill/>
        </p:spPr>
        <p:txBody>
          <a:bodyPr wrap="square" rtlCol="0">
            <a:spAutoFit/>
          </a:bodyPr>
          <a:lstStyle/>
          <a:p>
            <a:r>
              <a:rPr lang="en-US" b="1">
                <a:solidFill>
                  <a:schemeClr val="bg1"/>
                </a:solidFill>
              </a:rPr>
              <a:t>24-25J-201</a:t>
            </a:r>
            <a:endParaRPr lang="en-US" b="1" dirty="0">
              <a:solidFill>
                <a:schemeClr val="bg1"/>
              </a:solidFill>
            </a:endParaRPr>
          </a:p>
        </p:txBody>
      </p:sp>
    </p:spTree>
    <p:extLst>
      <p:ext uri="{BB962C8B-B14F-4D97-AF65-F5344CB8AC3E}">
        <p14:creationId xmlns:p14="http://schemas.microsoft.com/office/powerpoint/2010/main" val="3813887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2">
            <a:extLst>
              <a:ext uri="{FF2B5EF4-FFF2-40B4-BE49-F238E27FC236}">
                <a16:creationId xmlns:a16="http://schemas.microsoft.com/office/drawing/2014/main" id="{8D59F15E-A56A-4860-DA3E-1CED9AD9AB46}"/>
              </a:ext>
            </a:extLst>
          </p:cNvPr>
          <p:cNvSpPr/>
          <p:nvPr/>
        </p:nvSpPr>
        <p:spPr>
          <a:xfrm>
            <a:off x="0" y="0"/>
            <a:ext cx="12209587" cy="641354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518" b="-9518"/>
            </a:stretch>
          </a:blipFill>
        </p:spPr>
        <p:txBody>
          <a:bodyPr/>
          <a:lstStyle/>
          <a:p>
            <a:endParaRPr lang="en-LK" dirty="0"/>
          </a:p>
        </p:txBody>
      </p:sp>
      <p:grpSp>
        <p:nvGrpSpPr>
          <p:cNvPr id="4" name="Group 3">
            <a:extLst>
              <a:ext uri="{FF2B5EF4-FFF2-40B4-BE49-F238E27FC236}">
                <a16:creationId xmlns:a16="http://schemas.microsoft.com/office/drawing/2014/main" id="{E1526BE5-2EF3-3039-360D-6F665CB9F1BF}"/>
              </a:ext>
            </a:extLst>
          </p:cNvPr>
          <p:cNvGrpSpPr/>
          <p:nvPr/>
        </p:nvGrpSpPr>
        <p:grpSpPr>
          <a:xfrm>
            <a:off x="478693" y="88940"/>
            <a:ext cx="5410200" cy="6324600"/>
            <a:chOff x="0" y="0"/>
            <a:chExt cx="2408296" cy="2709333"/>
          </a:xfrm>
          <a:solidFill>
            <a:srgbClr val="4668A2"/>
          </a:solidFill>
        </p:grpSpPr>
        <p:sp>
          <p:nvSpPr>
            <p:cNvPr id="5" name="Freeform 4">
              <a:extLst>
                <a:ext uri="{FF2B5EF4-FFF2-40B4-BE49-F238E27FC236}">
                  <a16:creationId xmlns:a16="http://schemas.microsoft.com/office/drawing/2014/main" id="{3718DF06-B85B-2D88-B499-A0ADE3AC6820}"/>
                </a:ext>
              </a:extLst>
            </p:cNvPr>
            <p:cNvSpPr/>
            <p:nvPr/>
          </p:nvSpPr>
          <p:spPr>
            <a:xfrm>
              <a:off x="0" y="0"/>
              <a:ext cx="2408296" cy="2709333"/>
            </a:xfrm>
            <a:custGeom>
              <a:avLst/>
              <a:gdLst/>
              <a:ahLst/>
              <a:cxnLst/>
              <a:rect l="l" t="t" r="r" b="b"/>
              <a:pathLst>
                <a:path w="2408296" h="2709333">
                  <a:moveTo>
                    <a:pt x="0" y="0"/>
                  </a:moveTo>
                  <a:lnTo>
                    <a:pt x="2408296" y="0"/>
                  </a:lnTo>
                  <a:lnTo>
                    <a:pt x="2408296" y="2709333"/>
                  </a:lnTo>
                  <a:lnTo>
                    <a:pt x="0" y="2709333"/>
                  </a:lnTo>
                  <a:close/>
                </a:path>
              </a:pathLst>
            </a:custGeom>
            <a:grpFill/>
          </p:spPr>
          <p:txBody>
            <a:bodyPr/>
            <a:lstStyle/>
            <a:p>
              <a:endParaRPr lang="en-LK"/>
            </a:p>
          </p:txBody>
        </p:sp>
        <p:sp>
          <p:nvSpPr>
            <p:cNvPr id="6" name="TextBox 5">
              <a:extLst>
                <a:ext uri="{FF2B5EF4-FFF2-40B4-BE49-F238E27FC236}">
                  <a16:creationId xmlns:a16="http://schemas.microsoft.com/office/drawing/2014/main" id="{1794E381-2E0B-0F44-DF4A-041B87A8F6F8}"/>
                </a:ext>
              </a:extLst>
            </p:cNvPr>
            <p:cNvSpPr txBox="1"/>
            <p:nvPr/>
          </p:nvSpPr>
          <p:spPr>
            <a:xfrm>
              <a:off x="0" y="-38100"/>
              <a:ext cx="2408296" cy="2747433"/>
            </a:xfrm>
            <a:prstGeom prst="rect">
              <a:avLst/>
            </a:prstGeom>
            <a:grpFill/>
          </p:spPr>
          <p:txBody>
            <a:bodyPr lIns="50800" tIns="50800" rIns="50800" bIns="50800" rtlCol="0" anchor="ctr"/>
            <a:lstStyle/>
            <a:p>
              <a:pPr algn="ctr">
                <a:lnSpc>
                  <a:spcPts val="2659"/>
                </a:lnSpc>
                <a:spcBef>
                  <a:spcPct val="0"/>
                </a:spcBef>
              </a:pPr>
              <a:endParaRPr/>
            </a:p>
          </p:txBody>
        </p:sp>
      </p:grpSp>
      <p:sp>
        <p:nvSpPr>
          <p:cNvPr id="8" name="TextBox 7">
            <a:extLst>
              <a:ext uri="{FF2B5EF4-FFF2-40B4-BE49-F238E27FC236}">
                <a16:creationId xmlns:a16="http://schemas.microsoft.com/office/drawing/2014/main" id="{0F831D0C-74D1-3D90-B006-0A5B35AB5A85}"/>
              </a:ext>
            </a:extLst>
          </p:cNvPr>
          <p:cNvSpPr txBox="1"/>
          <p:nvPr/>
        </p:nvSpPr>
        <p:spPr>
          <a:xfrm>
            <a:off x="4343400" y="0"/>
            <a:ext cx="6172200" cy="769441"/>
          </a:xfrm>
          <a:prstGeom prst="rect">
            <a:avLst/>
          </a:prstGeom>
          <a:noFill/>
        </p:spPr>
        <p:txBody>
          <a:bodyPr wrap="square">
            <a:spAutoFit/>
          </a:bodyPr>
          <a:lstStyle/>
          <a:p>
            <a:r>
              <a:rPr lang="en-LK" sz="4400" dirty="0">
                <a:solidFill>
                  <a:schemeClr val="bg1"/>
                </a:solidFill>
              </a:rPr>
              <a:t>Objec</a:t>
            </a:r>
            <a:r>
              <a:rPr lang="en-LK" sz="4400" b="1" dirty="0">
                <a:solidFill>
                  <a:srgbClr val="4668A2"/>
                </a:solidFill>
              </a:rPr>
              <a:t>tives</a:t>
            </a:r>
          </a:p>
        </p:txBody>
      </p:sp>
      <p:sp>
        <p:nvSpPr>
          <p:cNvPr id="9" name="Freeform 16">
            <a:extLst>
              <a:ext uri="{FF2B5EF4-FFF2-40B4-BE49-F238E27FC236}">
                <a16:creationId xmlns:a16="http://schemas.microsoft.com/office/drawing/2014/main" id="{7C9E7E6F-120D-01E9-4222-347F4D8C4CE7}"/>
              </a:ext>
            </a:extLst>
          </p:cNvPr>
          <p:cNvSpPr/>
          <p:nvPr/>
        </p:nvSpPr>
        <p:spPr>
          <a:xfrm>
            <a:off x="1028700" y="845641"/>
            <a:ext cx="474985" cy="474985"/>
          </a:xfrm>
          <a:custGeom>
            <a:avLst/>
            <a:gdLst/>
            <a:ahLst/>
            <a:cxnLst/>
            <a:rect l="l" t="t" r="r" b="b"/>
            <a:pathLst>
              <a:path w="474985" h="474985">
                <a:moveTo>
                  <a:pt x="0" y="0"/>
                </a:moveTo>
                <a:lnTo>
                  <a:pt x="474985" y="0"/>
                </a:lnTo>
                <a:lnTo>
                  <a:pt x="474985" y="474985"/>
                </a:lnTo>
                <a:lnTo>
                  <a:pt x="0" y="47498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LK"/>
          </a:p>
        </p:txBody>
      </p:sp>
      <p:sp>
        <p:nvSpPr>
          <p:cNvPr id="11" name="TextBox 10">
            <a:extLst>
              <a:ext uri="{FF2B5EF4-FFF2-40B4-BE49-F238E27FC236}">
                <a16:creationId xmlns:a16="http://schemas.microsoft.com/office/drawing/2014/main" id="{D0F21872-B264-0133-075A-4A7575AA55C9}"/>
              </a:ext>
            </a:extLst>
          </p:cNvPr>
          <p:cNvSpPr txBox="1"/>
          <p:nvPr/>
        </p:nvSpPr>
        <p:spPr>
          <a:xfrm>
            <a:off x="1503685" y="769441"/>
            <a:ext cx="2490468" cy="527773"/>
          </a:xfrm>
          <a:prstGeom prst="rect">
            <a:avLst/>
          </a:prstGeom>
          <a:noFill/>
        </p:spPr>
        <p:txBody>
          <a:bodyPr wrap="square">
            <a:spAutoFit/>
          </a:bodyPr>
          <a:lstStyle/>
          <a:p>
            <a:pPr algn="just">
              <a:lnSpc>
                <a:spcPts val="3811"/>
              </a:lnSpc>
            </a:pPr>
            <a:r>
              <a:rPr lang="en-US" sz="2400" b="1" dirty="0">
                <a:solidFill>
                  <a:schemeClr val="bg1"/>
                </a:solidFill>
              </a:rPr>
              <a:t>Main Objective</a:t>
            </a:r>
            <a:endParaRPr lang="en-US" sz="2400" dirty="0">
              <a:solidFill>
                <a:schemeClr val="bg1"/>
              </a:solidFill>
            </a:endParaRPr>
          </a:p>
        </p:txBody>
      </p:sp>
      <p:sp>
        <p:nvSpPr>
          <p:cNvPr id="14" name="TextBox 13">
            <a:extLst>
              <a:ext uri="{FF2B5EF4-FFF2-40B4-BE49-F238E27FC236}">
                <a16:creationId xmlns:a16="http://schemas.microsoft.com/office/drawing/2014/main" id="{22750C41-6134-56B4-83C7-3EF5D47300DD}"/>
              </a:ext>
            </a:extLst>
          </p:cNvPr>
          <p:cNvSpPr txBox="1"/>
          <p:nvPr/>
        </p:nvSpPr>
        <p:spPr>
          <a:xfrm>
            <a:off x="527539" y="3541223"/>
            <a:ext cx="5312507" cy="917687"/>
          </a:xfrm>
          <a:prstGeom prst="rect">
            <a:avLst/>
          </a:prstGeom>
          <a:noFill/>
        </p:spPr>
        <p:txBody>
          <a:bodyPr wrap="square">
            <a:spAutoFit/>
          </a:bodyPr>
          <a:lstStyle/>
          <a:p>
            <a:pPr marL="285750" marR="0" indent="-285750" algn="just">
              <a:lnSpc>
                <a:spcPct val="115000"/>
              </a:lnSpc>
              <a:spcBef>
                <a:spcPts val="0"/>
              </a:spcBef>
              <a:spcAft>
                <a:spcPts val="800"/>
              </a:spcAft>
              <a:buFont typeface="Arial" panose="020B0604020202020204" pitchFamily="34" charset="0"/>
              <a:buChar char="•"/>
            </a:pPr>
            <a:r>
              <a:rPr lang="en-GB" sz="1600" b="1" dirty="0">
                <a:solidFill>
                  <a:schemeClr val="bg1"/>
                </a:solidFill>
              </a:rPr>
              <a:t>Introduce recommend the most suitable building materials by analysing building plans and local weather data.</a:t>
            </a:r>
          </a:p>
        </p:txBody>
      </p:sp>
      <p:sp>
        <p:nvSpPr>
          <p:cNvPr id="15" name="Freeform 21">
            <a:extLst>
              <a:ext uri="{FF2B5EF4-FFF2-40B4-BE49-F238E27FC236}">
                <a16:creationId xmlns:a16="http://schemas.microsoft.com/office/drawing/2014/main" id="{63A1CBB1-C21C-C5E8-95D9-BE18DA4E4868}"/>
              </a:ext>
            </a:extLst>
          </p:cNvPr>
          <p:cNvSpPr/>
          <p:nvPr/>
        </p:nvSpPr>
        <p:spPr>
          <a:xfrm>
            <a:off x="6140447" y="890730"/>
            <a:ext cx="474985" cy="474985"/>
          </a:xfrm>
          <a:custGeom>
            <a:avLst/>
            <a:gdLst/>
            <a:ahLst/>
            <a:cxnLst/>
            <a:rect l="l" t="t" r="r" b="b"/>
            <a:pathLst>
              <a:path w="474985" h="474985">
                <a:moveTo>
                  <a:pt x="0" y="0"/>
                </a:moveTo>
                <a:lnTo>
                  <a:pt x="474985" y="0"/>
                </a:lnTo>
                <a:lnTo>
                  <a:pt x="474985" y="474985"/>
                </a:lnTo>
                <a:lnTo>
                  <a:pt x="0" y="47498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LK" dirty="0"/>
          </a:p>
        </p:txBody>
      </p:sp>
      <p:sp>
        <p:nvSpPr>
          <p:cNvPr id="16" name="TextBox 22">
            <a:extLst>
              <a:ext uri="{FF2B5EF4-FFF2-40B4-BE49-F238E27FC236}">
                <a16:creationId xmlns:a16="http://schemas.microsoft.com/office/drawing/2014/main" id="{6B080466-5780-849D-344C-86B0FA42F198}"/>
              </a:ext>
            </a:extLst>
          </p:cNvPr>
          <p:cNvSpPr txBox="1"/>
          <p:nvPr/>
        </p:nvSpPr>
        <p:spPr>
          <a:xfrm>
            <a:off x="6690900" y="890730"/>
            <a:ext cx="3997415" cy="928844"/>
          </a:xfrm>
          <a:prstGeom prst="rect">
            <a:avLst/>
          </a:prstGeom>
        </p:spPr>
        <p:txBody>
          <a:bodyPr wrap="square" lIns="0" tIns="0" rIns="0" bIns="0" rtlCol="0" anchor="t">
            <a:spAutoFit/>
          </a:bodyPr>
          <a:lstStyle/>
          <a:p>
            <a:pPr algn="just">
              <a:lnSpc>
                <a:spcPts val="3811"/>
              </a:lnSpc>
            </a:pPr>
            <a:r>
              <a:rPr lang="en-US" sz="2400" b="1" dirty="0">
                <a:solidFill>
                  <a:srgbClr val="4668A2"/>
                </a:solidFill>
              </a:rPr>
              <a:t>Specific Objectives</a:t>
            </a:r>
          </a:p>
          <a:p>
            <a:pPr algn="just">
              <a:lnSpc>
                <a:spcPts val="3811"/>
              </a:lnSpc>
            </a:pPr>
            <a:endParaRPr lang="en-US" sz="2400" spc="-97" dirty="0">
              <a:solidFill>
                <a:srgbClr val="4668A2"/>
              </a:solidFill>
              <a:latin typeface="Montserrat Medium"/>
            </a:endParaRPr>
          </a:p>
        </p:txBody>
      </p:sp>
      <p:sp>
        <p:nvSpPr>
          <p:cNvPr id="20" name="TextBox 19">
            <a:extLst>
              <a:ext uri="{FF2B5EF4-FFF2-40B4-BE49-F238E27FC236}">
                <a16:creationId xmlns:a16="http://schemas.microsoft.com/office/drawing/2014/main" id="{B8BBAF12-34A9-FD5B-29C1-5CA8CB6612A0}"/>
              </a:ext>
            </a:extLst>
          </p:cNvPr>
          <p:cNvSpPr txBox="1"/>
          <p:nvPr/>
        </p:nvSpPr>
        <p:spPr>
          <a:xfrm>
            <a:off x="5914293" y="1634459"/>
            <a:ext cx="6172200" cy="3239926"/>
          </a:xfrm>
          <a:prstGeom prst="rect">
            <a:avLst/>
          </a:prstGeom>
          <a:noFill/>
        </p:spPr>
        <p:txBody>
          <a:bodyPr wrap="square">
            <a:spAutoFit/>
          </a:bodyPr>
          <a:lstStyle/>
          <a:p>
            <a:pPr marL="285750" indent="-285750" algn="just">
              <a:lnSpc>
                <a:spcPct val="115000"/>
              </a:lnSpc>
              <a:spcAft>
                <a:spcPts val="800"/>
              </a:spcAft>
              <a:buFont typeface="Arial" panose="020B0604020202020204" pitchFamily="34" charset="0"/>
              <a:buChar char="•"/>
            </a:pPr>
            <a:r>
              <a:rPr lang="en-GB" sz="1800" dirty="0"/>
              <a:t>Implement evaluation methods that material performance, cost, and sustainability for optimal recommendations.</a:t>
            </a:r>
          </a:p>
          <a:p>
            <a:pPr marL="285750" indent="-285750" algn="just">
              <a:lnSpc>
                <a:spcPct val="115000"/>
              </a:lnSpc>
              <a:spcAft>
                <a:spcPts val="800"/>
              </a:spcAft>
              <a:buFont typeface="Arial" panose="020B0604020202020204" pitchFamily="34" charset="0"/>
              <a:buChar char="•"/>
            </a:pPr>
            <a:r>
              <a:rPr lang="en-US" dirty="0"/>
              <a:t>To integrate data processing techniques to accurately interpret complex architectural and climatic information</a:t>
            </a:r>
          </a:p>
          <a:p>
            <a:pPr marL="285750" indent="-285750" algn="just">
              <a:lnSpc>
                <a:spcPct val="115000"/>
              </a:lnSpc>
              <a:spcAft>
                <a:spcPts val="800"/>
              </a:spcAft>
              <a:buFont typeface="Arial" panose="020B0604020202020204" pitchFamily="34" charset="0"/>
              <a:buChar char="•"/>
            </a:pPr>
            <a:r>
              <a:rPr lang="en-GB" dirty="0"/>
              <a:t>Maintain high performance and quick response times, even with complex calculations and large datasets</a:t>
            </a:r>
          </a:p>
          <a:p>
            <a:pPr marL="285750" indent="-285750" algn="just">
              <a:lnSpc>
                <a:spcPct val="115000"/>
              </a:lnSpc>
              <a:spcAft>
                <a:spcPts val="800"/>
              </a:spcAft>
              <a:buFont typeface="Arial" panose="020B0604020202020204" pitchFamily="34" charset="0"/>
              <a:buChar char="•"/>
            </a:pPr>
            <a:r>
              <a:rPr lang="en-US" dirty="0"/>
              <a:t>To facilitate efficient project planning and cost management</a:t>
            </a:r>
            <a:endParaRPr lang="en-GB" dirty="0"/>
          </a:p>
        </p:txBody>
      </p:sp>
      <p:pic>
        <p:nvPicPr>
          <p:cNvPr id="3" name="Picture 2" descr="A white figure holding a puzzle piece">
            <a:extLst>
              <a:ext uri="{FF2B5EF4-FFF2-40B4-BE49-F238E27FC236}">
                <a16:creationId xmlns:a16="http://schemas.microsoft.com/office/drawing/2014/main" id="{8211FA9F-A6F9-8E5C-D102-BA31CFA761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17689" y="1634459"/>
            <a:ext cx="2938463" cy="1682319"/>
          </a:xfrm>
          <a:prstGeom prst="rect">
            <a:avLst/>
          </a:prstGeom>
        </p:spPr>
      </p:pic>
    </p:spTree>
    <p:extLst>
      <p:ext uri="{BB962C8B-B14F-4D97-AF65-F5344CB8AC3E}">
        <p14:creationId xmlns:p14="http://schemas.microsoft.com/office/powerpoint/2010/main" val="1477305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
            <a:extLst>
              <a:ext uri="{FF2B5EF4-FFF2-40B4-BE49-F238E27FC236}">
                <a16:creationId xmlns:a16="http://schemas.microsoft.com/office/drawing/2014/main" id="{BDA2D202-52DE-273E-1733-882E646EBE50}"/>
              </a:ext>
            </a:extLst>
          </p:cNvPr>
          <p:cNvGrpSpPr/>
          <p:nvPr/>
        </p:nvGrpSpPr>
        <p:grpSpPr>
          <a:xfrm>
            <a:off x="-76200" y="-87997"/>
            <a:ext cx="8534400" cy="840648"/>
            <a:chOff x="0" y="-38100"/>
            <a:chExt cx="3326311" cy="1255581"/>
          </a:xfrm>
          <a:solidFill>
            <a:srgbClr val="4668A2"/>
          </a:solidFill>
        </p:grpSpPr>
        <p:sp>
          <p:nvSpPr>
            <p:cNvPr id="5" name="Freeform 9">
              <a:extLst>
                <a:ext uri="{FF2B5EF4-FFF2-40B4-BE49-F238E27FC236}">
                  <a16:creationId xmlns:a16="http://schemas.microsoft.com/office/drawing/2014/main" id="{C5702163-E0F8-540E-59DF-5C564CCFA6E3}"/>
                </a:ext>
              </a:extLst>
            </p:cNvPr>
            <p:cNvSpPr/>
            <p:nvPr/>
          </p:nvSpPr>
          <p:spPr>
            <a:xfrm>
              <a:off x="0" y="35091"/>
              <a:ext cx="3326311" cy="1120898"/>
            </a:xfrm>
            <a:custGeom>
              <a:avLst/>
              <a:gdLst/>
              <a:ahLst/>
              <a:cxnLst/>
              <a:rect l="l" t="t" r="r" b="b"/>
              <a:pathLst>
                <a:path w="3326311" h="1217481">
                  <a:moveTo>
                    <a:pt x="0" y="0"/>
                  </a:moveTo>
                  <a:lnTo>
                    <a:pt x="3326311" y="0"/>
                  </a:lnTo>
                  <a:lnTo>
                    <a:pt x="3326311" y="1217481"/>
                  </a:lnTo>
                  <a:lnTo>
                    <a:pt x="0" y="1217481"/>
                  </a:lnTo>
                  <a:close/>
                </a:path>
              </a:pathLst>
            </a:custGeom>
            <a:grpFill/>
          </p:spPr>
          <p:txBody>
            <a:bodyPr/>
            <a:lstStyle/>
            <a:p>
              <a:endParaRPr lang="en-LK" dirty="0"/>
            </a:p>
          </p:txBody>
        </p:sp>
        <p:sp>
          <p:nvSpPr>
            <p:cNvPr id="6" name="TextBox 10">
              <a:extLst>
                <a:ext uri="{FF2B5EF4-FFF2-40B4-BE49-F238E27FC236}">
                  <a16:creationId xmlns:a16="http://schemas.microsoft.com/office/drawing/2014/main" id="{9D367C2C-320C-DDA7-F2BB-C0294D8C1202}"/>
                </a:ext>
              </a:extLst>
            </p:cNvPr>
            <p:cNvSpPr txBox="1"/>
            <p:nvPr/>
          </p:nvSpPr>
          <p:spPr>
            <a:xfrm>
              <a:off x="0" y="-38100"/>
              <a:ext cx="3326311" cy="1255581"/>
            </a:xfrm>
            <a:prstGeom prst="rect">
              <a:avLst/>
            </a:prstGeom>
            <a:grpFill/>
          </p:spPr>
          <p:txBody>
            <a:bodyPr lIns="50800" tIns="50800" rIns="50800" bIns="50800" rtlCol="0" anchor="ctr"/>
            <a:lstStyle/>
            <a:p>
              <a:pPr algn="ctr">
                <a:lnSpc>
                  <a:spcPts val="2659"/>
                </a:lnSpc>
                <a:spcBef>
                  <a:spcPct val="0"/>
                </a:spcBef>
              </a:pPr>
              <a:endParaRPr/>
            </a:p>
          </p:txBody>
        </p:sp>
      </p:grpSp>
      <p:sp>
        <p:nvSpPr>
          <p:cNvPr id="2" name="Rectangle 1">
            <a:extLst>
              <a:ext uri="{FF2B5EF4-FFF2-40B4-BE49-F238E27FC236}">
                <a16:creationId xmlns:a16="http://schemas.microsoft.com/office/drawing/2014/main" id="{B4805B7E-92F2-8663-0B90-2A523E20B9B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b="0" dirty="0">
              <a:solidFill>
                <a:schemeClr val="tx1"/>
              </a:solidFill>
            </a:endParaRPr>
          </a:p>
        </p:txBody>
      </p:sp>
      <p:sp>
        <p:nvSpPr>
          <p:cNvPr id="3" name="TextBox 2">
            <a:extLst>
              <a:ext uri="{FF2B5EF4-FFF2-40B4-BE49-F238E27FC236}">
                <a16:creationId xmlns:a16="http://schemas.microsoft.com/office/drawing/2014/main" id="{6D0B69B5-80E4-8C53-D0F5-3C6363AC3816}"/>
              </a:ext>
            </a:extLst>
          </p:cNvPr>
          <p:cNvSpPr txBox="1"/>
          <p:nvPr/>
        </p:nvSpPr>
        <p:spPr>
          <a:xfrm>
            <a:off x="-838200" y="-52554"/>
            <a:ext cx="6133689" cy="707886"/>
          </a:xfrm>
          <a:prstGeom prst="rect">
            <a:avLst/>
          </a:prstGeom>
          <a:noFill/>
        </p:spPr>
        <p:txBody>
          <a:bodyPr wrap="square">
            <a:spAutoFit/>
          </a:bodyPr>
          <a:lstStyle/>
          <a:p>
            <a:pPr algn="ctr"/>
            <a:r>
              <a:rPr lang="en-US" sz="4000" b="1" dirty="0">
                <a:solidFill>
                  <a:schemeClr val="bg1"/>
                </a:solidFill>
              </a:rPr>
              <a:t>Research Gap</a:t>
            </a:r>
          </a:p>
        </p:txBody>
      </p:sp>
      <p:graphicFrame>
        <p:nvGraphicFramePr>
          <p:cNvPr id="8" name="Table 7">
            <a:extLst>
              <a:ext uri="{FF2B5EF4-FFF2-40B4-BE49-F238E27FC236}">
                <a16:creationId xmlns:a16="http://schemas.microsoft.com/office/drawing/2014/main" id="{D335778B-66D1-79C7-76CE-2F29238DF949}"/>
              </a:ext>
            </a:extLst>
          </p:cNvPr>
          <p:cNvGraphicFramePr>
            <a:graphicFrameLocks noGrp="1"/>
          </p:cNvGraphicFramePr>
          <p:nvPr>
            <p:extLst>
              <p:ext uri="{D42A27DB-BD31-4B8C-83A1-F6EECF244321}">
                <p14:modId xmlns:p14="http://schemas.microsoft.com/office/powerpoint/2010/main" val="1405919388"/>
              </p:ext>
            </p:extLst>
          </p:nvPr>
        </p:nvGraphicFramePr>
        <p:xfrm>
          <a:off x="354192" y="886156"/>
          <a:ext cx="11456808" cy="5286044"/>
        </p:xfrm>
        <a:graphic>
          <a:graphicData uri="http://schemas.openxmlformats.org/drawingml/2006/table">
            <a:tbl>
              <a:tblPr firstRow="1" bandRow="1">
                <a:tableStyleId>{5C22544A-7EE6-4342-B048-85BDC9FD1C3A}</a:tableStyleId>
              </a:tblPr>
              <a:tblGrid>
                <a:gridCol w="4725528">
                  <a:extLst>
                    <a:ext uri="{9D8B030D-6E8A-4147-A177-3AD203B41FA5}">
                      <a16:colId xmlns:a16="http://schemas.microsoft.com/office/drawing/2014/main" val="2923553106"/>
                    </a:ext>
                  </a:extLst>
                </a:gridCol>
                <a:gridCol w="6731280">
                  <a:extLst>
                    <a:ext uri="{9D8B030D-6E8A-4147-A177-3AD203B41FA5}">
                      <a16:colId xmlns:a16="http://schemas.microsoft.com/office/drawing/2014/main" val="2282566741"/>
                    </a:ext>
                  </a:extLst>
                </a:gridCol>
              </a:tblGrid>
              <a:tr h="512073">
                <a:tc>
                  <a:txBody>
                    <a:bodyPr/>
                    <a:lstStyle/>
                    <a:p>
                      <a:pPr algn="ctr"/>
                      <a:r>
                        <a:rPr lang="en-GB" b="1" dirty="0"/>
                        <a:t>Aspect</a:t>
                      </a:r>
                      <a:endParaRPr lang="en-GB" dirty="0"/>
                    </a:p>
                  </a:txBody>
                  <a:tcPr anchor="ctr">
                    <a:solidFill>
                      <a:srgbClr val="4668A2"/>
                    </a:solidFill>
                  </a:tcPr>
                </a:tc>
                <a:tc>
                  <a:txBody>
                    <a:bodyPr/>
                    <a:lstStyle/>
                    <a:p>
                      <a:pPr algn="ctr"/>
                      <a:r>
                        <a:rPr lang="en-GB" b="1" dirty="0"/>
                        <a:t>Details</a:t>
                      </a:r>
                      <a:endParaRPr lang="en-GB" dirty="0"/>
                    </a:p>
                  </a:txBody>
                  <a:tcPr anchor="ctr">
                    <a:solidFill>
                      <a:srgbClr val="4668A2"/>
                    </a:solidFill>
                  </a:tcPr>
                </a:tc>
                <a:extLst>
                  <a:ext uri="{0D108BD9-81ED-4DB2-BD59-A6C34878D82A}">
                    <a16:rowId xmlns:a16="http://schemas.microsoft.com/office/drawing/2014/main" val="1445656307"/>
                  </a:ext>
                </a:extLst>
              </a:tr>
              <a:tr h="950906">
                <a:tc>
                  <a:txBody>
                    <a:bodyPr/>
                    <a:lstStyle/>
                    <a:p>
                      <a:r>
                        <a:rPr lang="en-GB" b="1" dirty="0"/>
                        <a:t>Lack of  Recommendations</a:t>
                      </a:r>
                      <a:endParaRPr lang="en-GB" dirty="0"/>
                    </a:p>
                  </a:txBody>
                  <a:tcPr anchor="ctr"/>
                </a:tc>
                <a:tc>
                  <a:txBody>
                    <a:bodyPr/>
                    <a:lstStyle/>
                    <a:p>
                      <a:r>
                        <a:rPr lang="en-GB"/>
                        <a:t>Current research does not provide precise recommendations tailored to specific building plans and local weather conditions.</a:t>
                      </a:r>
                    </a:p>
                  </a:txBody>
                  <a:tcPr anchor="ctr"/>
                </a:tc>
                <a:extLst>
                  <a:ext uri="{0D108BD9-81ED-4DB2-BD59-A6C34878D82A}">
                    <a16:rowId xmlns:a16="http://schemas.microsoft.com/office/drawing/2014/main" val="1294397226"/>
                  </a:ext>
                </a:extLst>
              </a:tr>
              <a:tr h="1262697">
                <a:tc>
                  <a:txBody>
                    <a:bodyPr/>
                    <a:lstStyle/>
                    <a:p>
                      <a:r>
                        <a:rPr lang="en-GB" b="1" dirty="0"/>
                        <a:t>Integration Challenges</a:t>
                      </a:r>
                      <a:endParaRPr lang="en-GB" dirty="0"/>
                    </a:p>
                  </a:txBody>
                  <a:tcPr anchor="ctr"/>
                </a:tc>
                <a:tc>
                  <a:txBody>
                    <a:bodyPr/>
                    <a:lstStyle/>
                    <a:p>
                      <a:r>
                        <a:rPr lang="en-US" dirty="0"/>
                        <a:t>Existing methods fail to effectively merge architectural and climatic data, compromising material selection accuracy.</a:t>
                      </a:r>
                      <a:endParaRPr lang="en-GB" dirty="0"/>
                    </a:p>
                  </a:txBody>
                  <a:tcPr anchor="ctr"/>
                </a:tc>
                <a:extLst>
                  <a:ext uri="{0D108BD9-81ED-4DB2-BD59-A6C34878D82A}">
                    <a16:rowId xmlns:a16="http://schemas.microsoft.com/office/drawing/2014/main" val="1372918392"/>
                  </a:ext>
                </a:extLst>
              </a:tr>
              <a:tr h="12801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Development of a New System</a:t>
                      </a:r>
                    </a:p>
                    <a:p>
                      <a:endParaRPr lang="en-GB"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Proposes using advanced machine learning algorithms to extensively analyse building plans and weather data.</a:t>
                      </a:r>
                    </a:p>
                    <a:p>
                      <a:endParaRPr lang="en-GB" dirty="0"/>
                    </a:p>
                  </a:txBody>
                  <a:tcPr anchor="ctr"/>
                </a:tc>
                <a:extLst>
                  <a:ext uri="{0D108BD9-81ED-4DB2-BD59-A6C34878D82A}">
                    <a16:rowId xmlns:a16="http://schemas.microsoft.com/office/drawing/2014/main" val="3211228379"/>
                  </a:ext>
                </a:extLst>
              </a:tr>
              <a:tr h="12801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Optimized Material Selection</a:t>
                      </a:r>
                      <a:endParaRPr lang="en-GB" dirty="0"/>
                    </a:p>
                    <a:p>
                      <a:pPr marL="0" marR="0" indent="0" algn="l" defTabSz="914400" rtl="0" eaLnBrk="1" fontAlgn="auto" latinLnBrk="0" hangingPunct="1">
                        <a:lnSpc>
                          <a:spcPct val="100000"/>
                        </a:lnSpc>
                        <a:spcBef>
                          <a:spcPts val="0"/>
                        </a:spcBef>
                        <a:spcAft>
                          <a:spcPts val="0"/>
                        </a:spcAft>
                        <a:buClrTx/>
                        <a:buSzTx/>
                        <a:buFontTx/>
                        <a:buNone/>
                        <a:tabLst/>
                        <a:defRPr/>
                      </a:pPr>
                      <a:endParaRPr lang="en-GB" b="1"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Recommends materials best suited to the specific conditions and requirements of construction projects.</a:t>
                      </a:r>
                    </a:p>
                    <a:p>
                      <a:endParaRPr lang="en-GB" dirty="0"/>
                    </a:p>
                  </a:txBody>
                  <a:tcPr anchor="ctr"/>
                </a:tc>
                <a:extLst>
                  <a:ext uri="{0D108BD9-81ED-4DB2-BD59-A6C34878D82A}">
                    <a16:rowId xmlns:a16="http://schemas.microsoft.com/office/drawing/2014/main" val="2918666841"/>
                  </a:ext>
                </a:extLst>
              </a:tr>
            </a:tbl>
          </a:graphicData>
        </a:graphic>
      </p:graphicFrame>
    </p:spTree>
    <p:extLst>
      <p:ext uri="{BB962C8B-B14F-4D97-AF65-F5344CB8AC3E}">
        <p14:creationId xmlns:p14="http://schemas.microsoft.com/office/powerpoint/2010/main" val="2035516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
            <a:extLst>
              <a:ext uri="{FF2B5EF4-FFF2-40B4-BE49-F238E27FC236}">
                <a16:creationId xmlns:a16="http://schemas.microsoft.com/office/drawing/2014/main" id="{BDA2D202-52DE-273E-1733-882E646EBE50}"/>
              </a:ext>
            </a:extLst>
          </p:cNvPr>
          <p:cNvGrpSpPr/>
          <p:nvPr/>
        </p:nvGrpSpPr>
        <p:grpSpPr>
          <a:xfrm>
            <a:off x="1676400" y="233744"/>
            <a:ext cx="8610600" cy="1002398"/>
            <a:chOff x="0" y="-38100"/>
            <a:chExt cx="3326311" cy="1255581"/>
          </a:xfrm>
          <a:solidFill>
            <a:srgbClr val="4668A2"/>
          </a:solidFill>
        </p:grpSpPr>
        <p:sp>
          <p:nvSpPr>
            <p:cNvPr id="5" name="Freeform 9">
              <a:extLst>
                <a:ext uri="{FF2B5EF4-FFF2-40B4-BE49-F238E27FC236}">
                  <a16:creationId xmlns:a16="http://schemas.microsoft.com/office/drawing/2014/main" id="{C5702163-E0F8-540E-59DF-5C564CCFA6E3}"/>
                </a:ext>
              </a:extLst>
            </p:cNvPr>
            <p:cNvSpPr/>
            <p:nvPr/>
          </p:nvSpPr>
          <p:spPr>
            <a:xfrm>
              <a:off x="0" y="35091"/>
              <a:ext cx="3326311" cy="1120898"/>
            </a:xfrm>
            <a:custGeom>
              <a:avLst/>
              <a:gdLst/>
              <a:ahLst/>
              <a:cxnLst/>
              <a:rect l="l" t="t" r="r" b="b"/>
              <a:pathLst>
                <a:path w="3326311" h="1217481">
                  <a:moveTo>
                    <a:pt x="0" y="0"/>
                  </a:moveTo>
                  <a:lnTo>
                    <a:pt x="3326311" y="0"/>
                  </a:lnTo>
                  <a:lnTo>
                    <a:pt x="3326311" y="1217481"/>
                  </a:lnTo>
                  <a:lnTo>
                    <a:pt x="0" y="1217481"/>
                  </a:lnTo>
                  <a:close/>
                </a:path>
              </a:pathLst>
            </a:custGeom>
            <a:grpFill/>
          </p:spPr>
          <p:txBody>
            <a:bodyPr/>
            <a:lstStyle/>
            <a:p>
              <a:endParaRPr lang="en-LK" dirty="0"/>
            </a:p>
          </p:txBody>
        </p:sp>
        <p:sp>
          <p:nvSpPr>
            <p:cNvPr id="6" name="TextBox 10">
              <a:extLst>
                <a:ext uri="{FF2B5EF4-FFF2-40B4-BE49-F238E27FC236}">
                  <a16:creationId xmlns:a16="http://schemas.microsoft.com/office/drawing/2014/main" id="{9D367C2C-320C-DDA7-F2BB-C0294D8C1202}"/>
                </a:ext>
              </a:extLst>
            </p:cNvPr>
            <p:cNvSpPr txBox="1"/>
            <p:nvPr/>
          </p:nvSpPr>
          <p:spPr>
            <a:xfrm>
              <a:off x="0" y="-38100"/>
              <a:ext cx="3326311" cy="1255581"/>
            </a:xfrm>
            <a:prstGeom prst="rect">
              <a:avLst/>
            </a:prstGeom>
            <a:grpFill/>
          </p:spPr>
          <p:txBody>
            <a:bodyPr lIns="50800" tIns="50800" rIns="50800" bIns="50800" rtlCol="0" anchor="ctr"/>
            <a:lstStyle/>
            <a:p>
              <a:pPr algn="ctr">
                <a:lnSpc>
                  <a:spcPts val="2659"/>
                </a:lnSpc>
                <a:spcBef>
                  <a:spcPct val="0"/>
                </a:spcBef>
              </a:pPr>
              <a:endParaRPr/>
            </a:p>
          </p:txBody>
        </p:sp>
      </p:grpSp>
      <p:sp>
        <p:nvSpPr>
          <p:cNvPr id="3" name="TextBox 2">
            <a:extLst>
              <a:ext uri="{FF2B5EF4-FFF2-40B4-BE49-F238E27FC236}">
                <a16:creationId xmlns:a16="http://schemas.microsoft.com/office/drawing/2014/main" id="{FE5AF69F-DF91-595C-53C3-5696719C5EB9}"/>
              </a:ext>
            </a:extLst>
          </p:cNvPr>
          <p:cNvSpPr txBox="1"/>
          <p:nvPr/>
        </p:nvSpPr>
        <p:spPr>
          <a:xfrm>
            <a:off x="2971800" y="381000"/>
            <a:ext cx="5334000" cy="707886"/>
          </a:xfrm>
          <a:prstGeom prst="rect">
            <a:avLst/>
          </a:prstGeom>
          <a:noFill/>
        </p:spPr>
        <p:txBody>
          <a:bodyPr wrap="square">
            <a:spAutoFit/>
          </a:bodyPr>
          <a:lstStyle/>
          <a:p>
            <a:pPr algn="ctr"/>
            <a:r>
              <a:rPr lang="en-US" sz="4000" b="1" dirty="0">
                <a:solidFill>
                  <a:schemeClr val="bg1"/>
                </a:solidFill>
              </a:rPr>
              <a:t>Component Diagram</a:t>
            </a:r>
          </a:p>
        </p:txBody>
      </p:sp>
      <p:pic>
        <p:nvPicPr>
          <p:cNvPr id="7" name="Picture 6">
            <a:extLst>
              <a:ext uri="{FF2B5EF4-FFF2-40B4-BE49-F238E27FC236}">
                <a16:creationId xmlns:a16="http://schemas.microsoft.com/office/drawing/2014/main" id="{70FED62F-7CB5-6ADF-C781-0B10D5D606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294574"/>
            <a:ext cx="8535868" cy="4801426"/>
          </a:xfrm>
          <a:prstGeom prst="rect">
            <a:avLst/>
          </a:prstGeom>
        </p:spPr>
      </p:pic>
    </p:spTree>
    <p:extLst>
      <p:ext uri="{BB962C8B-B14F-4D97-AF65-F5344CB8AC3E}">
        <p14:creationId xmlns:p14="http://schemas.microsoft.com/office/powerpoint/2010/main" val="3949699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805B7E-92F2-8663-0B90-2A523E20B9B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b="0" dirty="0">
              <a:solidFill>
                <a:schemeClr val="tx1"/>
              </a:solidFill>
            </a:endParaRPr>
          </a:p>
        </p:txBody>
      </p:sp>
      <p:sp>
        <p:nvSpPr>
          <p:cNvPr id="10" name="Google Shape;596;p19">
            <a:extLst>
              <a:ext uri="{FF2B5EF4-FFF2-40B4-BE49-F238E27FC236}">
                <a16:creationId xmlns:a16="http://schemas.microsoft.com/office/drawing/2014/main" id="{1D7DBED4-F8FF-737D-668A-843445D89413}"/>
              </a:ext>
            </a:extLst>
          </p:cNvPr>
          <p:cNvSpPr/>
          <p:nvPr/>
        </p:nvSpPr>
        <p:spPr>
          <a:xfrm rot="5400000">
            <a:off x="-1657649" y="1657651"/>
            <a:ext cx="6287099" cy="2971799"/>
          </a:xfrm>
          <a:prstGeom prst="rect">
            <a:avLst/>
          </a:prstGeom>
          <a:solidFill>
            <a:srgbClr val="4668A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Calibri"/>
              <a:buNone/>
            </a:pPr>
            <a:endParaRPr sz="1867" b="0" i="0" u="none" strike="noStrike" cap="none">
              <a:solidFill>
                <a:srgbClr val="000000"/>
              </a:solidFill>
              <a:latin typeface="Arial"/>
              <a:ea typeface="Arial"/>
              <a:cs typeface="Arial"/>
              <a:sym typeface="Arial"/>
            </a:endParaRPr>
          </a:p>
        </p:txBody>
      </p:sp>
      <p:sp>
        <p:nvSpPr>
          <p:cNvPr id="12" name="TextBox 11">
            <a:extLst>
              <a:ext uri="{FF2B5EF4-FFF2-40B4-BE49-F238E27FC236}">
                <a16:creationId xmlns:a16="http://schemas.microsoft.com/office/drawing/2014/main" id="{82AE947E-3DC3-DD99-D798-D2CEF8EEC530}"/>
              </a:ext>
            </a:extLst>
          </p:cNvPr>
          <p:cNvSpPr txBox="1"/>
          <p:nvPr/>
        </p:nvSpPr>
        <p:spPr>
          <a:xfrm>
            <a:off x="-76200" y="1721822"/>
            <a:ext cx="3124200" cy="2062103"/>
          </a:xfrm>
          <a:prstGeom prst="rect">
            <a:avLst/>
          </a:prstGeom>
          <a:noFill/>
        </p:spPr>
        <p:txBody>
          <a:bodyPr wrap="square" rtlCol="0">
            <a:spAutoFit/>
          </a:bodyPr>
          <a:lstStyle/>
          <a:p>
            <a:pPr algn="ctr"/>
            <a:r>
              <a:rPr lang="en-US" sz="3200" b="1" dirty="0">
                <a:solidFill>
                  <a:schemeClr val="bg1"/>
                </a:solidFill>
              </a:rPr>
              <a:t>Technologies</a:t>
            </a:r>
          </a:p>
          <a:p>
            <a:pPr algn="ctr"/>
            <a:r>
              <a:rPr lang="en-US" sz="3200" b="1" dirty="0">
                <a:solidFill>
                  <a:schemeClr val="bg1"/>
                </a:solidFill>
              </a:rPr>
              <a:t>and </a:t>
            </a:r>
          </a:p>
          <a:p>
            <a:pPr algn="ctr"/>
            <a:r>
              <a:rPr lang="en-US" sz="3200" b="1" dirty="0">
                <a:solidFill>
                  <a:schemeClr val="bg1"/>
                </a:solidFill>
              </a:rPr>
              <a:t>Algorithms</a:t>
            </a:r>
          </a:p>
          <a:p>
            <a:pPr algn="ctr"/>
            <a:endParaRPr lang="en-US" sz="3200" b="1" dirty="0">
              <a:solidFill>
                <a:schemeClr val="bg1"/>
              </a:solidFill>
            </a:endParaRPr>
          </a:p>
        </p:txBody>
      </p:sp>
      <p:sp>
        <p:nvSpPr>
          <p:cNvPr id="15" name="TextBox 14">
            <a:extLst>
              <a:ext uri="{FF2B5EF4-FFF2-40B4-BE49-F238E27FC236}">
                <a16:creationId xmlns:a16="http://schemas.microsoft.com/office/drawing/2014/main" id="{1FDBE37A-9AD4-B93D-6736-419AE362B6C4}"/>
              </a:ext>
            </a:extLst>
          </p:cNvPr>
          <p:cNvSpPr txBox="1"/>
          <p:nvPr/>
        </p:nvSpPr>
        <p:spPr>
          <a:xfrm>
            <a:off x="3180674" y="685800"/>
            <a:ext cx="7600274" cy="1446550"/>
          </a:xfrm>
          <a:prstGeom prst="rect">
            <a:avLst/>
          </a:prstGeom>
          <a:noFill/>
        </p:spPr>
        <p:txBody>
          <a:bodyPr wrap="square" rtlCol="0">
            <a:spAutoFit/>
          </a:bodyPr>
          <a:lstStyle/>
          <a:p>
            <a:r>
              <a:rPr lang="en-US" sz="2400" dirty="0"/>
              <a:t>Technologies</a:t>
            </a:r>
          </a:p>
          <a:p>
            <a:endParaRPr lang="en-US" sz="2400" dirty="0"/>
          </a:p>
          <a:p>
            <a:pPr marL="342900" indent="-342900">
              <a:buFont typeface="Arial" panose="020B0604020202020204" pitchFamily="34" charset="0"/>
              <a:buChar char="•"/>
            </a:pPr>
            <a:r>
              <a:rPr lang="en-GB" sz="2000" dirty="0"/>
              <a:t>Machine Learning</a:t>
            </a:r>
          </a:p>
          <a:p>
            <a:pPr marL="342900" indent="-342900">
              <a:buFont typeface="Arial" panose="020B0604020202020204" pitchFamily="34" charset="0"/>
              <a:buChar char="•"/>
            </a:pPr>
            <a:r>
              <a:rPr lang="en-GB" sz="2000" dirty="0"/>
              <a:t>Python, React, MongoDB (</a:t>
            </a:r>
            <a:r>
              <a:rPr lang="en-GB" sz="2000" dirty="0" err="1"/>
              <a:t>pymongo</a:t>
            </a:r>
            <a:r>
              <a:rPr lang="en-GB" sz="2000" dirty="0"/>
              <a:t>)</a:t>
            </a:r>
            <a:endParaRPr lang="en-US" dirty="0"/>
          </a:p>
        </p:txBody>
      </p:sp>
      <p:sp>
        <p:nvSpPr>
          <p:cNvPr id="16" name="TextBox 15">
            <a:extLst>
              <a:ext uri="{FF2B5EF4-FFF2-40B4-BE49-F238E27FC236}">
                <a16:creationId xmlns:a16="http://schemas.microsoft.com/office/drawing/2014/main" id="{0453FA29-EEB9-D584-27F0-86D16F3ABD97}"/>
              </a:ext>
            </a:extLst>
          </p:cNvPr>
          <p:cNvSpPr txBox="1"/>
          <p:nvPr/>
        </p:nvSpPr>
        <p:spPr>
          <a:xfrm>
            <a:off x="3243864" y="3803273"/>
            <a:ext cx="8871936" cy="1692771"/>
          </a:xfrm>
          <a:prstGeom prst="rect">
            <a:avLst/>
          </a:prstGeom>
          <a:noFill/>
        </p:spPr>
        <p:txBody>
          <a:bodyPr wrap="square" rtlCol="0">
            <a:spAutoFit/>
          </a:bodyPr>
          <a:lstStyle/>
          <a:p>
            <a:r>
              <a:rPr lang="en-US" sz="2400" dirty="0"/>
              <a:t>Algorithms</a:t>
            </a:r>
            <a:endParaRPr lang="en-US" dirty="0"/>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t>Feature Extraction Techniques</a:t>
            </a:r>
          </a:p>
          <a:p>
            <a:pPr marL="342900" indent="-342900">
              <a:buFont typeface="Arial" panose="020B0604020202020204" pitchFamily="34" charset="0"/>
              <a:buChar char="•"/>
            </a:pPr>
            <a:r>
              <a:rPr lang="en-GB" sz="2000" dirty="0"/>
              <a:t>Decision Trees</a:t>
            </a:r>
          </a:p>
          <a:p>
            <a:pPr marL="342900" indent="-342900">
              <a:buFont typeface="Arial" panose="020B0604020202020204" pitchFamily="34" charset="0"/>
              <a:buChar char="•"/>
            </a:pPr>
            <a:r>
              <a:rPr lang="en-GB" sz="2000" dirty="0"/>
              <a:t>Random Forests</a:t>
            </a:r>
          </a:p>
        </p:txBody>
      </p:sp>
      <p:pic>
        <p:nvPicPr>
          <p:cNvPr id="17" name="Google Shape;775;p29">
            <a:extLst>
              <a:ext uri="{FF2B5EF4-FFF2-40B4-BE49-F238E27FC236}">
                <a16:creationId xmlns:a16="http://schemas.microsoft.com/office/drawing/2014/main" id="{C25F5AF6-2802-87CC-DE98-705BE39FB893}"/>
              </a:ext>
            </a:extLst>
          </p:cNvPr>
          <p:cNvPicPr preferRelativeResize="0"/>
          <p:nvPr/>
        </p:nvPicPr>
        <p:blipFill rotWithShape="1">
          <a:blip r:embed="rId2">
            <a:alphaModFix/>
          </a:blip>
          <a:srcRect/>
          <a:stretch/>
        </p:blipFill>
        <p:spPr>
          <a:xfrm>
            <a:off x="10857148" y="1179231"/>
            <a:ext cx="1085182" cy="1085182"/>
          </a:xfrm>
          <a:prstGeom prst="rect">
            <a:avLst/>
          </a:prstGeom>
          <a:noFill/>
          <a:ln>
            <a:noFill/>
          </a:ln>
        </p:spPr>
      </p:pic>
      <p:pic>
        <p:nvPicPr>
          <p:cNvPr id="21" name="Picture 20" descr="A blue and white symbol&#10;&#10;Description automatically generated">
            <a:extLst>
              <a:ext uri="{FF2B5EF4-FFF2-40B4-BE49-F238E27FC236}">
                <a16:creationId xmlns:a16="http://schemas.microsoft.com/office/drawing/2014/main" id="{FC17924A-A008-4A1A-FE1C-1CFBB1DC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5602" y="2973407"/>
            <a:ext cx="1493739" cy="1295400"/>
          </a:xfrm>
          <a:prstGeom prst="rect">
            <a:avLst/>
          </a:prstGeom>
        </p:spPr>
      </p:pic>
    </p:spTree>
    <p:extLst>
      <p:ext uri="{BB962C8B-B14F-4D97-AF65-F5344CB8AC3E}">
        <p14:creationId xmlns:p14="http://schemas.microsoft.com/office/powerpoint/2010/main" val="2244695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
            <a:extLst>
              <a:ext uri="{FF2B5EF4-FFF2-40B4-BE49-F238E27FC236}">
                <a16:creationId xmlns:a16="http://schemas.microsoft.com/office/drawing/2014/main" id="{BDA2D202-52DE-273E-1733-882E646EBE50}"/>
              </a:ext>
            </a:extLst>
          </p:cNvPr>
          <p:cNvGrpSpPr/>
          <p:nvPr/>
        </p:nvGrpSpPr>
        <p:grpSpPr>
          <a:xfrm>
            <a:off x="0" y="64402"/>
            <a:ext cx="12192000" cy="1002398"/>
            <a:chOff x="0" y="-38100"/>
            <a:chExt cx="3326311" cy="1255581"/>
          </a:xfrm>
          <a:solidFill>
            <a:srgbClr val="4668A2"/>
          </a:solidFill>
        </p:grpSpPr>
        <p:sp>
          <p:nvSpPr>
            <p:cNvPr id="5" name="Freeform 9">
              <a:extLst>
                <a:ext uri="{FF2B5EF4-FFF2-40B4-BE49-F238E27FC236}">
                  <a16:creationId xmlns:a16="http://schemas.microsoft.com/office/drawing/2014/main" id="{C5702163-E0F8-540E-59DF-5C564CCFA6E3}"/>
                </a:ext>
              </a:extLst>
            </p:cNvPr>
            <p:cNvSpPr/>
            <p:nvPr/>
          </p:nvSpPr>
          <p:spPr>
            <a:xfrm>
              <a:off x="0" y="35091"/>
              <a:ext cx="3326311" cy="1120898"/>
            </a:xfrm>
            <a:custGeom>
              <a:avLst/>
              <a:gdLst/>
              <a:ahLst/>
              <a:cxnLst/>
              <a:rect l="l" t="t" r="r" b="b"/>
              <a:pathLst>
                <a:path w="3326311" h="1217481">
                  <a:moveTo>
                    <a:pt x="0" y="0"/>
                  </a:moveTo>
                  <a:lnTo>
                    <a:pt x="3326311" y="0"/>
                  </a:lnTo>
                  <a:lnTo>
                    <a:pt x="3326311" y="1217481"/>
                  </a:lnTo>
                  <a:lnTo>
                    <a:pt x="0" y="1217481"/>
                  </a:lnTo>
                  <a:close/>
                </a:path>
              </a:pathLst>
            </a:custGeom>
            <a:grpFill/>
          </p:spPr>
          <p:txBody>
            <a:bodyPr/>
            <a:lstStyle/>
            <a:p>
              <a:endParaRPr lang="en-LK" dirty="0"/>
            </a:p>
          </p:txBody>
        </p:sp>
        <p:sp>
          <p:nvSpPr>
            <p:cNvPr id="6" name="TextBox 10">
              <a:extLst>
                <a:ext uri="{FF2B5EF4-FFF2-40B4-BE49-F238E27FC236}">
                  <a16:creationId xmlns:a16="http://schemas.microsoft.com/office/drawing/2014/main" id="{9D367C2C-320C-DDA7-F2BB-C0294D8C1202}"/>
                </a:ext>
              </a:extLst>
            </p:cNvPr>
            <p:cNvSpPr txBox="1"/>
            <p:nvPr/>
          </p:nvSpPr>
          <p:spPr>
            <a:xfrm>
              <a:off x="0" y="-38100"/>
              <a:ext cx="3326311" cy="1255581"/>
            </a:xfrm>
            <a:prstGeom prst="rect">
              <a:avLst/>
            </a:prstGeom>
            <a:grpFill/>
          </p:spPr>
          <p:txBody>
            <a:bodyPr lIns="50800" tIns="50800" rIns="50800" bIns="50800" rtlCol="0" anchor="ctr"/>
            <a:lstStyle/>
            <a:p>
              <a:pPr algn="ctr">
                <a:lnSpc>
                  <a:spcPts val="2659"/>
                </a:lnSpc>
                <a:spcBef>
                  <a:spcPct val="0"/>
                </a:spcBef>
              </a:pPr>
              <a:endParaRPr/>
            </a:p>
          </p:txBody>
        </p:sp>
      </p:grpSp>
      <p:sp>
        <p:nvSpPr>
          <p:cNvPr id="2" name="Rectangle 1">
            <a:extLst>
              <a:ext uri="{FF2B5EF4-FFF2-40B4-BE49-F238E27FC236}">
                <a16:creationId xmlns:a16="http://schemas.microsoft.com/office/drawing/2014/main" id="{B4805B7E-92F2-8663-0B90-2A523E20B9B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IT21223808</a:t>
            </a:r>
            <a:r>
              <a:rPr lang="en-US" sz="1800" dirty="0">
                <a:solidFill>
                  <a:schemeClr val="tx1"/>
                </a:solidFill>
              </a:rPr>
              <a:t>  |   LINGANATHAN . J|  24-25J-201 </a:t>
            </a:r>
            <a:endParaRPr lang="en-US" sz="1800" b="0" dirty="0">
              <a:solidFill>
                <a:schemeClr val="tx1"/>
              </a:solidFill>
            </a:endParaRPr>
          </a:p>
        </p:txBody>
      </p:sp>
      <p:sp>
        <p:nvSpPr>
          <p:cNvPr id="3" name="TextBox 2">
            <a:extLst>
              <a:ext uri="{FF2B5EF4-FFF2-40B4-BE49-F238E27FC236}">
                <a16:creationId xmlns:a16="http://schemas.microsoft.com/office/drawing/2014/main" id="{FE5AF69F-DF91-595C-53C3-5696719C5EB9}"/>
              </a:ext>
            </a:extLst>
          </p:cNvPr>
          <p:cNvSpPr txBox="1"/>
          <p:nvPr/>
        </p:nvSpPr>
        <p:spPr>
          <a:xfrm>
            <a:off x="-304800" y="265093"/>
            <a:ext cx="12725400" cy="523220"/>
          </a:xfrm>
          <a:prstGeom prst="rect">
            <a:avLst/>
          </a:prstGeom>
          <a:noFill/>
        </p:spPr>
        <p:txBody>
          <a:bodyPr wrap="square">
            <a:spAutoFit/>
          </a:bodyPr>
          <a:lstStyle/>
          <a:p>
            <a:pPr algn="ctr"/>
            <a:r>
              <a:rPr lang="en-US" sz="2800" b="1" dirty="0">
                <a:solidFill>
                  <a:schemeClr val="bg1"/>
                </a:solidFill>
                <a:latin typeface="Open Sans Bold"/>
              </a:rPr>
              <a:t>The system, Personnel and Software specification requirements</a:t>
            </a:r>
          </a:p>
        </p:txBody>
      </p:sp>
      <p:sp>
        <p:nvSpPr>
          <p:cNvPr id="8" name="TextBox 7">
            <a:extLst>
              <a:ext uri="{FF2B5EF4-FFF2-40B4-BE49-F238E27FC236}">
                <a16:creationId xmlns:a16="http://schemas.microsoft.com/office/drawing/2014/main" id="{BA858159-04C7-9D6B-EC43-9645DB2B1C0C}"/>
              </a:ext>
            </a:extLst>
          </p:cNvPr>
          <p:cNvSpPr txBox="1"/>
          <p:nvPr/>
        </p:nvSpPr>
        <p:spPr>
          <a:xfrm>
            <a:off x="346435" y="1756371"/>
            <a:ext cx="4572000" cy="3108543"/>
          </a:xfrm>
          <a:prstGeom prst="rect">
            <a:avLst/>
          </a:prstGeom>
          <a:noFill/>
        </p:spPr>
        <p:txBody>
          <a:bodyPr wrap="square" rtlCol="0">
            <a:spAutoFit/>
          </a:bodyPr>
          <a:lstStyle/>
          <a:p>
            <a:r>
              <a:rPr lang="en-US" sz="1800" dirty="0">
                <a:solidFill>
                  <a:srgbClr val="444F27"/>
                </a:solidFill>
                <a:latin typeface="Aptos" panose="020B0004020202020204" pitchFamily="34" charset="0"/>
              </a:rPr>
              <a:t> Functional Requirements</a:t>
            </a:r>
            <a:endParaRPr lang="en-US" dirty="0">
              <a:solidFill>
                <a:srgbClr val="444F27"/>
              </a:solidFill>
              <a:latin typeface="Aptos" panose="020B0004020202020204" pitchFamily="34" charset="0"/>
            </a:endParaRPr>
          </a:p>
          <a:p>
            <a:endParaRPr lang="en-GB" sz="1800" b="1" dirty="0"/>
          </a:p>
          <a:p>
            <a:pPr marL="285750" indent="-285750">
              <a:buFont typeface="Arial" panose="020B0604020202020204" pitchFamily="34" charset="0"/>
              <a:buChar char="•"/>
            </a:pPr>
            <a:r>
              <a:rPr lang="en-GB" sz="1600" dirty="0"/>
              <a:t>User-friendly data input interface: Allows easy input of building plans and weather details.</a:t>
            </a:r>
          </a:p>
          <a:p>
            <a:endParaRPr lang="en-GB" sz="1600" dirty="0"/>
          </a:p>
          <a:p>
            <a:pPr marL="285750" indent="-285750">
              <a:buFont typeface="Arial" panose="020B0604020202020204" pitchFamily="34" charset="0"/>
              <a:buChar char="•"/>
            </a:pPr>
            <a:r>
              <a:rPr lang="en-GB" sz="1600" dirty="0"/>
              <a:t>Material recommendation dashboard: Displays suitable materials based on analyses, including durability and cost-effectiveness</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a:t>Building plan and weather data processing: Incorporates algorithms to interpret complex datasets from  climatic conditions</a:t>
            </a:r>
          </a:p>
        </p:txBody>
      </p:sp>
      <p:sp>
        <p:nvSpPr>
          <p:cNvPr id="13" name="TextBox 12">
            <a:extLst>
              <a:ext uri="{FF2B5EF4-FFF2-40B4-BE49-F238E27FC236}">
                <a16:creationId xmlns:a16="http://schemas.microsoft.com/office/drawing/2014/main" id="{D865FBDD-B1B5-F332-803D-B0B7E3DE3172}"/>
              </a:ext>
            </a:extLst>
          </p:cNvPr>
          <p:cNvSpPr txBox="1"/>
          <p:nvPr/>
        </p:nvSpPr>
        <p:spPr>
          <a:xfrm>
            <a:off x="152400" y="1017707"/>
            <a:ext cx="5486400" cy="738664"/>
          </a:xfrm>
          <a:prstGeom prst="rect">
            <a:avLst/>
          </a:prstGeom>
          <a:noFill/>
        </p:spPr>
        <p:txBody>
          <a:bodyPr wrap="square" rtlCol="0">
            <a:spAutoFit/>
          </a:bodyPr>
          <a:lstStyle/>
          <a:p>
            <a:r>
              <a:rPr lang="en-US" sz="2400" b="1" dirty="0"/>
              <a:t>Software Specification Requirement</a:t>
            </a:r>
          </a:p>
          <a:p>
            <a:endParaRPr lang="en-US" dirty="0"/>
          </a:p>
        </p:txBody>
      </p:sp>
      <p:sp>
        <p:nvSpPr>
          <p:cNvPr id="14" name="TextBox 13">
            <a:extLst>
              <a:ext uri="{FF2B5EF4-FFF2-40B4-BE49-F238E27FC236}">
                <a16:creationId xmlns:a16="http://schemas.microsoft.com/office/drawing/2014/main" id="{89BA72A3-19AC-B863-99D2-8042C6885D74}"/>
              </a:ext>
            </a:extLst>
          </p:cNvPr>
          <p:cNvSpPr txBox="1"/>
          <p:nvPr/>
        </p:nvSpPr>
        <p:spPr>
          <a:xfrm>
            <a:off x="5486400" y="1470294"/>
            <a:ext cx="5715000" cy="2452466"/>
          </a:xfrm>
          <a:prstGeom prst="rect">
            <a:avLst/>
          </a:prstGeom>
          <a:noFill/>
        </p:spPr>
        <p:txBody>
          <a:bodyPr wrap="square" rtlCol="0">
            <a:spAutoFit/>
          </a:bodyPr>
          <a:lstStyle/>
          <a:p>
            <a:r>
              <a:rPr lang="en-US" sz="1800" dirty="0">
                <a:solidFill>
                  <a:srgbClr val="444F27"/>
                </a:solidFill>
                <a:latin typeface="Aptos" panose="020B0004020202020204" pitchFamily="34" charset="0"/>
              </a:rPr>
              <a:t>Non-Functional Requirements</a:t>
            </a:r>
          </a:p>
          <a:p>
            <a:endParaRPr lang="en-US" sz="1800" dirty="0">
              <a:solidFill>
                <a:srgbClr val="444F27"/>
              </a:solidFill>
              <a:latin typeface="Aptos" panose="020B0004020202020204" pitchFamily="34" charset="0"/>
            </a:endParaRPr>
          </a:p>
          <a:p>
            <a:pPr marL="285750" indent="-285750">
              <a:buFont typeface="Arial" panose="020B0604020202020204" pitchFamily="34" charset="0"/>
              <a:buChar char="•"/>
            </a:pPr>
            <a:r>
              <a:rPr lang="en-GB" sz="1800" b="1" dirty="0"/>
              <a:t>Scalability:</a:t>
            </a:r>
            <a:r>
              <a:rPr lang="en-GB" sz="1800" dirty="0"/>
              <a:t> Capable of handling large datasets and increasing numbers of user queries without performance degradation.</a:t>
            </a:r>
          </a:p>
          <a:p>
            <a:pPr marL="0" marR="0">
              <a:lnSpc>
                <a:spcPct val="115000"/>
              </a:lnSpc>
              <a:spcBef>
                <a:spcPts val="0"/>
              </a:spcBef>
              <a:spcAft>
                <a:spcPts val="800"/>
              </a:spcAft>
            </a:pPr>
            <a:r>
              <a:rPr lang="en-US" sz="1800" kern="100" dirty="0">
                <a:effectLst/>
                <a:ea typeface="Aptos" panose="020B0004020202020204" pitchFamily="34" charset="0"/>
                <a:cs typeface="Latha" panose="020B0604020202020204" pitchFamily="34" charset="0"/>
              </a:rPr>
              <a:t> </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dirty="0"/>
          </a:p>
        </p:txBody>
      </p:sp>
      <p:pic>
        <p:nvPicPr>
          <p:cNvPr id="16" name="Picture 6">
            <a:extLst>
              <a:ext uri="{FF2B5EF4-FFF2-40B4-BE49-F238E27FC236}">
                <a16:creationId xmlns:a16="http://schemas.microsoft.com/office/drawing/2014/main" id="{41F4A408-3561-1BD3-B265-C56D89AFAB96}"/>
              </a:ext>
            </a:extLst>
          </p:cNvPr>
          <p:cNvPicPr>
            <a:picLocks noChangeAspect="1"/>
          </p:cNvPicPr>
          <p:nvPr/>
        </p:nvPicPr>
        <p:blipFill>
          <a:blip r:embed="rId2"/>
          <a:srcRect/>
          <a:stretch>
            <a:fillRect/>
          </a:stretch>
        </p:blipFill>
        <p:spPr>
          <a:xfrm>
            <a:off x="8655605" y="3616147"/>
            <a:ext cx="1586389" cy="613226"/>
          </a:xfrm>
          <a:prstGeom prst="rect">
            <a:avLst/>
          </a:prstGeom>
        </p:spPr>
      </p:pic>
      <p:sp>
        <p:nvSpPr>
          <p:cNvPr id="7" name="TextBox 6">
            <a:extLst>
              <a:ext uri="{FF2B5EF4-FFF2-40B4-BE49-F238E27FC236}">
                <a16:creationId xmlns:a16="http://schemas.microsoft.com/office/drawing/2014/main" id="{7D541014-B11E-881D-70BD-5F8F9D23DBC5}"/>
              </a:ext>
            </a:extLst>
          </p:cNvPr>
          <p:cNvSpPr txBox="1"/>
          <p:nvPr/>
        </p:nvSpPr>
        <p:spPr>
          <a:xfrm>
            <a:off x="12934604" y="4405745"/>
            <a:ext cx="184731" cy="369332"/>
          </a:xfrm>
          <a:prstGeom prst="rect">
            <a:avLst/>
          </a:prstGeom>
          <a:noFill/>
        </p:spPr>
        <p:txBody>
          <a:bodyPr wrap="none" rtlCol="0">
            <a:spAutoFit/>
          </a:bodyPr>
          <a:lstStyle/>
          <a:p>
            <a:endParaRPr lang="en-LK" dirty="0"/>
          </a:p>
        </p:txBody>
      </p:sp>
      <p:sp>
        <p:nvSpPr>
          <p:cNvPr id="9" name="TextBox 8">
            <a:extLst>
              <a:ext uri="{FF2B5EF4-FFF2-40B4-BE49-F238E27FC236}">
                <a16:creationId xmlns:a16="http://schemas.microsoft.com/office/drawing/2014/main" id="{67C521AE-A96C-3312-72EB-E933C80162D3}"/>
              </a:ext>
            </a:extLst>
          </p:cNvPr>
          <p:cNvSpPr txBox="1"/>
          <p:nvPr/>
        </p:nvSpPr>
        <p:spPr>
          <a:xfrm>
            <a:off x="5486400" y="3377088"/>
            <a:ext cx="5715000" cy="1898468"/>
          </a:xfrm>
          <a:prstGeom prst="rect">
            <a:avLst/>
          </a:prstGeom>
          <a:noFill/>
        </p:spPr>
        <p:txBody>
          <a:bodyPr wrap="square" rtlCol="0">
            <a:spAutoFit/>
          </a:bodyPr>
          <a:lstStyle/>
          <a:p>
            <a:r>
              <a:rPr lang="en-US" sz="1800" dirty="0">
                <a:solidFill>
                  <a:srgbClr val="444F27"/>
                </a:solidFill>
                <a:latin typeface="Aptos" panose="020B0004020202020204" pitchFamily="34" charset="0"/>
              </a:rPr>
              <a:t>Required Data Set</a:t>
            </a:r>
          </a:p>
          <a:p>
            <a:endParaRPr lang="en-US" sz="1800" dirty="0">
              <a:solidFill>
                <a:srgbClr val="444F27"/>
              </a:solidFill>
              <a:latin typeface="Aptos" panose="020B0004020202020204" pitchFamily="34" charset="0"/>
            </a:endParaRPr>
          </a:p>
          <a:p>
            <a:pPr marL="285750" indent="-285750">
              <a:buFont typeface="Arial" panose="020B0604020202020204" pitchFamily="34" charset="0"/>
              <a:buChar char="•"/>
            </a:pPr>
            <a:r>
              <a:rPr lang="en-US" dirty="0"/>
              <a:t>Online Dataset</a:t>
            </a:r>
            <a:endParaRPr lang="en-US" sz="1800" dirty="0"/>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Latha" panose="020B0604020202020204" pitchFamily="34" charset="0"/>
              </a:rPr>
              <a:t> </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87140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
            <a:extLst>
              <a:ext uri="{FF2B5EF4-FFF2-40B4-BE49-F238E27FC236}">
                <a16:creationId xmlns:a16="http://schemas.microsoft.com/office/drawing/2014/main" id="{2BB1B7EA-0C6B-9F59-50D3-E7B38E364FE1}"/>
              </a:ext>
            </a:extLst>
          </p:cNvPr>
          <p:cNvGrpSpPr/>
          <p:nvPr/>
        </p:nvGrpSpPr>
        <p:grpSpPr>
          <a:xfrm>
            <a:off x="1524000" y="152400"/>
            <a:ext cx="8686799" cy="1154798"/>
            <a:chOff x="0" y="-38100"/>
            <a:chExt cx="3326311" cy="1255581"/>
          </a:xfrm>
          <a:solidFill>
            <a:srgbClr val="4668A2"/>
          </a:solidFill>
        </p:grpSpPr>
        <p:sp>
          <p:nvSpPr>
            <p:cNvPr id="5" name="Freeform 9">
              <a:extLst>
                <a:ext uri="{FF2B5EF4-FFF2-40B4-BE49-F238E27FC236}">
                  <a16:creationId xmlns:a16="http://schemas.microsoft.com/office/drawing/2014/main" id="{1B9A4728-7669-9AD3-E60C-D081173ACAFE}"/>
                </a:ext>
              </a:extLst>
            </p:cNvPr>
            <p:cNvSpPr/>
            <p:nvPr/>
          </p:nvSpPr>
          <p:spPr>
            <a:xfrm>
              <a:off x="0" y="35091"/>
              <a:ext cx="3326311" cy="1120898"/>
            </a:xfrm>
            <a:custGeom>
              <a:avLst/>
              <a:gdLst/>
              <a:ahLst/>
              <a:cxnLst/>
              <a:rect l="l" t="t" r="r" b="b"/>
              <a:pathLst>
                <a:path w="3326311" h="1217481">
                  <a:moveTo>
                    <a:pt x="0" y="0"/>
                  </a:moveTo>
                  <a:lnTo>
                    <a:pt x="3326311" y="0"/>
                  </a:lnTo>
                  <a:lnTo>
                    <a:pt x="3326311" y="1217481"/>
                  </a:lnTo>
                  <a:lnTo>
                    <a:pt x="0" y="1217481"/>
                  </a:lnTo>
                  <a:close/>
                </a:path>
              </a:pathLst>
            </a:custGeom>
            <a:grpFill/>
          </p:spPr>
          <p:txBody>
            <a:bodyPr/>
            <a:lstStyle/>
            <a:p>
              <a:endParaRPr lang="en-LK" dirty="0"/>
            </a:p>
          </p:txBody>
        </p:sp>
        <p:sp>
          <p:nvSpPr>
            <p:cNvPr id="6" name="TextBox 10">
              <a:extLst>
                <a:ext uri="{FF2B5EF4-FFF2-40B4-BE49-F238E27FC236}">
                  <a16:creationId xmlns:a16="http://schemas.microsoft.com/office/drawing/2014/main" id="{48A348CA-80DA-BEBE-7C31-5E677E399D0F}"/>
                </a:ext>
              </a:extLst>
            </p:cNvPr>
            <p:cNvSpPr txBox="1"/>
            <p:nvPr/>
          </p:nvSpPr>
          <p:spPr>
            <a:xfrm>
              <a:off x="0" y="-38100"/>
              <a:ext cx="3326311" cy="1255581"/>
            </a:xfrm>
            <a:prstGeom prst="rect">
              <a:avLst/>
            </a:prstGeom>
            <a:grpFill/>
          </p:spPr>
          <p:txBody>
            <a:bodyPr lIns="50800" tIns="50800" rIns="50800" bIns="50800" rtlCol="0" anchor="ctr"/>
            <a:lstStyle/>
            <a:p>
              <a:pPr algn="ctr">
                <a:lnSpc>
                  <a:spcPts val="2659"/>
                </a:lnSpc>
                <a:spcBef>
                  <a:spcPct val="0"/>
                </a:spcBef>
              </a:pPr>
              <a:endParaRPr dirty="0"/>
            </a:p>
          </p:txBody>
        </p:sp>
      </p:grpSp>
      <p:sp>
        <p:nvSpPr>
          <p:cNvPr id="7" name="TextBox 6">
            <a:extLst>
              <a:ext uri="{FF2B5EF4-FFF2-40B4-BE49-F238E27FC236}">
                <a16:creationId xmlns:a16="http://schemas.microsoft.com/office/drawing/2014/main" id="{E75A4882-0479-2443-6036-3629FAA28C92}"/>
              </a:ext>
            </a:extLst>
          </p:cNvPr>
          <p:cNvSpPr txBox="1"/>
          <p:nvPr/>
        </p:nvSpPr>
        <p:spPr>
          <a:xfrm>
            <a:off x="2133600" y="375856"/>
            <a:ext cx="7695377" cy="707886"/>
          </a:xfrm>
          <a:prstGeom prst="rect">
            <a:avLst/>
          </a:prstGeom>
          <a:noFill/>
        </p:spPr>
        <p:txBody>
          <a:bodyPr wrap="square">
            <a:spAutoFit/>
          </a:bodyPr>
          <a:lstStyle/>
          <a:p>
            <a:pPr algn="ctr"/>
            <a:r>
              <a:rPr lang="en-US" sz="4000" b="1" dirty="0">
                <a:solidFill>
                  <a:schemeClr val="bg1"/>
                </a:solidFill>
              </a:rPr>
              <a:t>Commercialization</a:t>
            </a:r>
          </a:p>
        </p:txBody>
      </p:sp>
      <p:sp>
        <p:nvSpPr>
          <p:cNvPr id="11" name="TextBox 10">
            <a:extLst>
              <a:ext uri="{FF2B5EF4-FFF2-40B4-BE49-F238E27FC236}">
                <a16:creationId xmlns:a16="http://schemas.microsoft.com/office/drawing/2014/main" id="{902D630D-CD9D-C36D-8E77-C747172BC27F}"/>
              </a:ext>
            </a:extLst>
          </p:cNvPr>
          <p:cNvSpPr txBox="1"/>
          <p:nvPr/>
        </p:nvSpPr>
        <p:spPr>
          <a:xfrm>
            <a:off x="1524000" y="1752600"/>
            <a:ext cx="8991600" cy="3200400"/>
          </a:xfrm>
          <a:prstGeom prst="rect">
            <a:avLst/>
          </a:prstGeom>
          <a:noFill/>
        </p:spPr>
        <p:txBody>
          <a:bodyPr wrap="square">
            <a:spAutoFit/>
          </a:bodyPr>
          <a:lstStyle/>
          <a:p>
            <a:pPr marL="285750" indent="-285750">
              <a:buFont typeface="Wingdings" panose="05000000000000000000" pitchFamily="2" charset="2"/>
              <a:buChar char="v"/>
            </a:pPr>
            <a:r>
              <a:rPr lang="en-US" dirty="0"/>
              <a:t>Market Potential :   The system offers precise and environmentally friendly material recommendations, aligning with industry trends towards green building.</a:t>
            </a:r>
          </a:p>
          <a:p>
            <a:endParaRPr lang="en-US" dirty="0"/>
          </a:p>
          <a:p>
            <a:pPr marL="285750" indent="-285750">
              <a:buFont typeface="Wingdings" panose="05000000000000000000" pitchFamily="2" charset="2"/>
              <a:buChar char="v"/>
            </a:pPr>
            <a:r>
              <a:rPr lang="en-US" dirty="0"/>
              <a:t>Business Model  :   Subscription-based model for individual users such as architects, engineers, and consultants.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Commercialization Strategy : Market analysis to identify target clients, such as green construction firms and regulatory bodies.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Scaling  : Introduction of new features like integration with BIM tools and localized material recommendations.</a:t>
            </a:r>
          </a:p>
        </p:txBody>
      </p:sp>
    </p:spTree>
    <p:extLst>
      <p:ext uri="{BB962C8B-B14F-4D97-AF65-F5344CB8AC3E}">
        <p14:creationId xmlns:p14="http://schemas.microsoft.com/office/powerpoint/2010/main" val="3443717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graph with a diagram">
            <a:extLst>
              <a:ext uri="{FF2B5EF4-FFF2-40B4-BE49-F238E27FC236}">
                <a16:creationId xmlns:a16="http://schemas.microsoft.com/office/drawing/2014/main" id="{250A4C9F-ED57-A2B8-043A-5EF62B2E2865}"/>
              </a:ext>
            </a:extLst>
          </p:cNvPr>
          <p:cNvPicPr>
            <a:picLocks noChangeAspect="1"/>
          </p:cNvPicPr>
          <p:nvPr/>
        </p:nvPicPr>
        <p:blipFill rotWithShape="1">
          <a:blip r:embed="rId2">
            <a:extLst>
              <a:ext uri="{28A0092B-C50C-407E-A947-70E740481C1C}">
                <a14:useLocalDpi xmlns:a14="http://schemas.microsoft.com/office/drawing/2010/main" val="0"/>
              </a:ext>
            </a:extLst>
          </a:blip>
          <a:srcRect t="9402" b="12776"/>
          <a:stretch/>
        </p:blipFill>
        <p:spPr>
          <a:xfrm>
            <a:off x="1268211" y="1019385"/>
            <a:ext cx="9655577" cy="5428622"/>
          </a:xfrm>
          <a:prstGeom prst="rect">
            <a:avLst/>
          </a:prstGeom>
        </p:spPr>
      </p:pic>
      <p:grpSp>
        <p:nvGrpSpPr>
          <p:cNvPr id="4" name="Group 8">
            <a:extLst>
              <a:ext uri="{FF2B5EF4-FFF2-40B4-BE49-F238E27FC236}">
                <a16:creationId xmlns:a16="http://schemas.microsoft.com/office/drawing/2014/main" id="{BDA2D202-52DE-273E-1733-882E646EBE50}"/>
              </a:ext>
            </a:extLst>
          </p:cNvPr>
          <p:cNvGrpSpPr/>
          <p:nvPr/>
        </p:nvGrpSpPr>
        <p:grpSpPr>
          <a:xfrm>
            <a:off x="1600200" y="140602"/>
            <a:ext cx="8686799" cy="1307198"/>
            <a:chOff x="0" y="-38100"/>
            <a:chExt cx="3326311" cy="1255581"/>
          </a:xfrm>
          <a:solidFill>
            <a:srgbClr val="4668A2"/>
          </a:solidFill>
        </p:grpSpPr>
        <p:sp>
          <p:nvSpPr>
            <p:cNvPr id="5" name="Freeform 9">
              <a:extLst>
                <a:ext uri="{FF2B5EF4-FFF2-40B4-BE49-F238E27FC236}">
                  <a16:creationId xmlns:a16="http://schemas.microsoft.com/office/drawing/2014/main" id="{C5702163-E0F8-540E-59DF-5C564CCFA6E3}"/>
                </a:ext>
              </a:extLst>
            </p:cNvPr>
            <p:cNvSpPr/>
            <p:nvPr/>
          </p:nvSpPr>
          <p:spPr>
            <a:xfrm>
              <a:off x="0" y="35091"/>
              <a:ext cx="3326311" cy="1120898"/>
            </a:xfrm>
            <a:custGeom>
              <a:avLst/>
              <a:gdLst/>
              <a:ahLst/>
              <a:cxnLst/>
              <a:rect l="l" t="t" r="r" b="b"/>
              <a:pathLst>
                <a:path w="3326311" h="1217481">
                  <a:moveTo>
                    <a:pt x="0" y="0"/>
                  </a:moveTo>
                  <a:lnTo>
                    <a:pt x="3326311" y="0"/>
                  </a:lnTo>
                  <a:lnTo>
                    <a:pt x="3326311" y="1217481"/>
                  </a:lnTo>
                  <a:lnTo>
                    <a:pt x="0" y="1217481"/>
                  </a:lnTo>
                  <a:close/>
                </a:path>
              </a:pathLst>
            </a:custGeom>
            <a:grpFill/>
          </p:spPr>
          <p:txBody>
            <a:bodyPr/>
            <a:lstStyle/>
            <a:p>
              <a:endParaRPr lang="en-LK" dirty="0"/>
            </a:p>
          </p:txBody>
        </p:sp>
        <p:sp>
          <p:nvSpPr>
            <p:cNvPr id="6" name="TextBox 10">
              <a:extLst>
                <a:ext uri="{FF2B5EF4-FFF2-40B4-BE49-F238E27FC236}">
                  <a16:creationId xmlns:a16="http://schemas.microsoft.com/office/drawing/2014/main" id="{9D367C2C-320C-DDA7-F2BB-C0294D8C1202}"/>
                </a:ext>
              </a:extLst>
            </p:cNvPr>
            <p:cNvSpPr txBox="1"/>
            <p:nvPr/>
          </p:nvSpPr>
          <p:spPr>
            <a:xfrm>
              <a:off x="0" y="-38100"/>
              <a:ext cx="3326311" cy="1255581"/>
            </a:xfrm>
            <a:prstGeom prst="rect">
              <a:avLst/>
            </a:prstGeom>
            <a:grpFill/>
          </p:spPr>
          <p:txBody>
            <a:bodyPr lIns="50800" tIns="50800" rIns="50800" bIns="50800" rtlCol="0" anchor="ctr"/>
            <a:lstStyle/>
            <a:p>
              <a:pPr algn="ctr">
                <a:lnSpc>
                  <a:spcPts val="2659"/>
                </a:lnSpc>
                <a:spcBef>
                  <a:spcPct val="0"/>
                </a:spcBef>
              </a:pPr>
              <a:endParaRPr/>
            </a:p>
          </p:txBody>
        </p:sp>
      </p:grpSp>
      <p:sp>
        <p:nvSpPr>
          <p:cNvPr id="2" name="Rectangle 1">
            <a:extLst>
              <a:ext uri="{FF2B5EF4-FFF2-40B4-BE49-F238E27FC236}">
                <a16:creationId xmlns:a16="http://schemas.microsoft.com/office/drawing/2014/main" id="{B4805B7E-92F2-8663-0B90-2A523E20B9B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b="0" dirty="0">
              <a:solidFill>
                <a:schemeClr val="tx1"/>
              </a:solidFill>
            </a:endParaRPr>
          </a:p>
        </p:txBody>
      </p:sp>
      <p:sp>
        <p:nvSpPr>
          <p:cNvPr id="3" name="TextBox 2">
            <a:extLst>
              <a:ext uri="{FF2B5EF4-FFF2-40B4-BE49-F238E27FC236}">
                <a16:creationId xmlns:a16="http://schemas.microsoft.com/office/drawing/2014/main" id="{DADF7A51-EC89-A589-6E5C-2530309FB188}"/>
              </a:ext>
            </a:extLst>
          </p:cNvPr>
          <p:cNvSpPr txBox="1"/>
          <p:nvPr/>
        </p:nvSpPr>
        <p:spPr>
          <a:xfrm>
            <a:off x="2134423" y="435114"/>
            <a:ext cx="7695377" cy="707886"/>
          </a:xfrm>
          <a:prstGeom prst="rect">
            <a:avLst/>
          </a:prstGeom>
          <a:noFill/>
        </p:spPr>
        <p:txBody>
          <a:bodyPr wrap="square">
            <a:spAutoFit/>
          </a:bodyPr>
          <a:lstStyle/>
          <a:p>
            <a:pPr algn="ctr"/>
            <a:r>
              <a:rPr lang="en-US" sz="4000" b="1" dirty="0">
                <a:solidFill>
                  <a:schemeClr val="bg1"/>
                </a:solidFill>
              </a:rPr>
              <a:t>Gantt Chart</a:t>
            </a:r>
          </a:p>
        </p:txBody>
      </p:sp>
    </p:spTree>
    <p:extLst>
      <p:ext uri="{BB962C8B-B14F-4D97-AF65-F5344CB8AC3E}">
        <p14:creationId xmlns:p14="http://schemas.microsoft.com/office/powerpoint/2010/main" val="673512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9FA845-4782-DD43-9C3C-DAE2647551D9}"/>
              </a:ext>
            </a:extLst>
          </p:cNvPr>
          <p:cNvPicPr>
            <a:picLocks noChangeAspect="1"/>
          </p:cNvPicPr>
          <p:nvPr/>
        </p:nvPicPr>
        <p:blipFill rotWithShape="1">
          <a:blip r:embed="rId2">
            <a:extLst>
              <a:ext uri="{28A0092B-C50C-407E-A947-70E740481C1C}">
                <a14:useLocalDpi xmlns:a14="http://schemas.microsoft.com/office/drawing/2010/main" val="0"/>
              </a:ext>
            </a:extLst>
          </a:blip>
          <a:srcRect l="6515" t="7600" r="3251" b="29420"/>
          <a:stretch/>
        </p:blipFill>
        <p:spPr bwMode="auto">
          <a:xfrm>
            <a:off x="1292636" y="1398502"/>
            <a:ext cx="9606727" cy="5029200"/>
          </a:xfrm>
          <a:prstGeom prst="rect">
            <a:avLst/>
          </a:prstGeom>
          <a:noFill/>
          <a:ln>
            <a:noFill/>
          </a:ln>
          <a:extLst>
            <a:ext uri="{53640926-AAD7-44D8-BBD7-CCE9431645EC}">
              <a14:shadowObscured xmlns:a14="http://schemas.microsoft.com/office/drawing/2010/main"/>
            </a:ext>
          </a:extLst>
        </p:spPr>
      </p:pic>
      <p:grpSp>
        <p:nvGrpSpPr>
          <p:cNvPr id="5" name="Group 8">
            <a:extLst>
              <a:ext uri="{FF2B5EF4-FFF2-40B4-BE49-F238E27FC236}">
                <a16:creationId xmlns:a16="http://schemas.microsoft.com/office/drawing/2014/main" id="{87B2EEB4-3DD9-1261-5859-43B5EA3FE55B}"/>
              </a:ext>
            </a:extLst>
          </p:cNvPr>
          <p:cNvGrpSpPr/>
          <p:nvPr/>
        </p:nvGrpSpPr>
        <p:grpSpPr>
          <a:xfrm>
            <a:off x="1524000" y="362982"/>
            <a:ext cx="8686799" cy="1154798"/>
            <a:chOff x="0" y="-38100"/>
            <a:chExt cx="3326311" cy="1255581"/>
          </a:xfrm>
          <a:solidFill>
            <a:srgbClr val="4668A2"/>
          </a:solidFill>
        </p:grpSpPr>
        <p:sp>
          <p:nvSpPr>
            <p:cNvPr id="6" name="Freeform 9">
              <a:extLst>
                <a:ext uri="{FF2B5EF4-FFF2-40B4-BE49-F238E27FC236}">
                  <a16:creationId xmlns:a16="http://schemas.microsoft.com/office/drawing/2014/main" id="{CE6E4C42-44A2-76BA-C15F-59A08B0AFF3F}"/>
                </a:ext>
              </a:extLst>
            </p:cNvPr>
            <p:cNvSpPr/>
            <p:nvPr/>
          </p:nvSpPr>
          <p:spPr>
            <a:xfrm>
              <a:off x="0" y="35091"/>
              <a:ext cx="3326311" cy="1120898"/>
            </a:xfrm>
            <a:custGeom>
              <a:avLst/>
              <a:gdLst/>
              <a:ahLst/>
              <a:cxnLst/>
              <a:rect l="l" t="t" r="r" b="b"/>
              <a:pathLst>
                <a:path w="3326311" h="1217481">
                  <a:moveTo>
                    <a:pt x="0" y="0"/>
                  </a:moveTo>
                  <a:lnTo>
                    <a:pt x="3326311" y="0"/>
                  </a:lnTo>
                  <a:lnTo>
                    <a:pt x="3326311" y="1217481"/>
                  </a:lnTo>
                  <a:lnTo>
                    <a:pt x="0" y="1217481"/>
                  </a:lnTo>
                  <a:close/>
                </a:path>
              </a:pathLst>
            </a:custGeom>
            <a:grpFill/>
          </p:spPr>
          <p:txBody>
            <a:bodyPr/>
            <a:lstStyle/>
            <a:p>
              <a:endParaRPr lang="en-LK" dirty="0"/>
            </a:p>
          </p:txBody>
        </p:sp>
        <p:sp>
          <p:nvSpPr>
            <p:cNvPr id="7" name="TextBox 10">
              <a:extLst>
                <a:ext uri="{FF2B5EF4-FFF2-40B4-BE49-F238E27FC236}">
                  <a16:creationId xmlns:a16="http://schemas.microsoft.com/office/drawing/2014/main" id="{9E82077E-8E10-3A61-05EB-D321160A4549}"/>
                </a:ext>
              </a:extLst>
            </p:cNvPr>
            <p:cNvSpPr txBox="1"/>
            <p:nvPr/>
          </p:nvSpPr>
          <p:spPr>
            <a:xfrm>
              <a:off x="0" y="-38100"/>
              <a:ext cx="3326311" cy="1255581"/>
            </a:xfrm>
            <a:prstGeom prst="rect">
              <a:avLst/>
            </a:prstGeom>
            <a:grpFill/>
          </p:spPr>
          <p:txBody>
            <a:bodyPr lIns="50800" tIns="50800" rIns="50800" bIns="50800" rtlCol="0" anchor="ctr"/>
            <a:lstStyle/>
            <a:p>
              <a:pPr algn="ctr">
                <a:lnSpc>
                  <a:spcPts val="2659"/>
                </a:lnSpc>
                <a:spcBef>
                  <a:spcPct val="0"/>
                </a:spcBef>
              </a:pPr>
              <a:endParaRPr/>
            </a:p>
          </p:txBody>
        </p:sp>
      </p:grpSp>
      <p:sp>
        <p:nvSpPr>
          <p:cNvPr id="8" name="TextBox 7">
            <a:extLst>
              <a:ext uri="{FF2B5EF4-FFF2-40B4-BE49-F238E27FC236}">
                <a16:creationId xmlns:a16="http://schemas.microsoft.com/office/drawing/2014/main" id="{F42BF6D7-079A-D479-02ED-1B23926FCF82}"/>
              </a:ext>
            </a:extLst>
          </p:cNvPr>
          <p:cNvSpPr txBox="1"/>
          <p:nvPr/>
        </p:nvSpPr>
        <p:spPr>
          <a:xfrm>
            <a:off x="2134423" y="381000"/>
            <a:ext cx="7695377" cy="707886"/>
          </a:xfrm>
          <a:prstGeom prst="rect">
            <a:avLst/>
          </a:prstGeom>
          <a:noFill/>
        </p:spPr>
        <p:txBody>
          <a:bodyPr wrap="square">
            <a:spAutoFit/>
          </a:bodyPr>
          <a:lstStyle/>
          <a:p>
            <a:pPr algn="ctr"/>
            <a:r>
              <a:rPr lang="en-US" sz="4000" b="1" dirty="0">
                <a:solidFill>
                  <a:schemeClr val="bg1"/>
                </a:solidFill>
              </a:rPr>
              <a:t>Work Breakdown Structure</a:t>
            </a:r>
          </a:p>
        </p:txBody>
      </p:sp>
    </p:spTree>
    <p:extLst>
      <p:ext uri="{BB962C8B-B14F-4D97-AF65-F5344CB8AC3E}">
        <p14:creationId xmlns:p14="http://schemas.microsoft.com/office/powerpoint/2010/main" val="2908398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
            <a:extLst>
              <a:ext uri="{FF2B5EF4-FFF2-40B4-BE49-F238E27FC236}">
                <a16:creationId xmlns:a16="http://schemas.microsoft.com/office/drawing/2014/main" id="{BDA2D202-52DE-273E-1733-882E646EBE50}"/>
              </a:ext>
            </a:extLst>
          </p:cNvPr>
          <p:cNvGrpSpPr/>
          <p:nvPr/>
        </p:nvGrpSpPr>
        <p:grpSpPr>
          <a:xfrm>
            <a:off x="1752600" y="140602"/>
            <a:ext cx="8534400" cy="1307198"/>
            <a:chOff x="0" y="-38100"/>
            <a:chExt cx="3326311" cy="1255581"/>
          </a:xfrm>
          <a:solidFill>
            <a:srgbClr val="4668A2"/>
          </a:solidFill>
        </p:grpSpPr>
        <p:sp>
          <p:nvSpPr>
            <p:cNvPr id="5" name="Freeform 9">
              <a:extLst>
                <a:ext uri="{FF2B5EF4-FFF2-40B4-BE49-F238E27FC236}">
                  <a16:creationId xmlns:a16="http://schemas.microsoft.com/office/drawing/2014/main" id="{C5702163-E0F8-540E-59DF-5C564CCFA6E3}"/>
                </a:ext>
              </a:extLst>
            </p:cNvPr>
            <p:cNvSpPr/>
            <p:nvPr/>
          </p:nvSpPr>
          <p:spPr>
            <a:xfrm>
              <a:off x="0" y="35091"/>
              <a:ext cx="3326311" cy="1120898"/>
            </a:xfrm>
            <a:custGeom>
              <a:avLst/>
              <a:gdLst/>
              <a:ahLst/>
              <a:cxnLst/>
              <a:rect l="l" t="t" r="r" b="b"/>
              <a:pathLst>
                <a:path w="3326311" h="1217481">
                  <a:moveTo>
                    <a:pt x="0" y="0"/>
                  </a:moveTo>
                  <a:lnTo>
                    <a:pt x="3326311" y="0"/>
                  </a:lnTo>
                  <a:lnTo>
                    <a:pt x="3326311" y="1217481"/>
                  </a:lnTo>
                  <a:lnTo>
                    <a:pt x="0" y="1217481"/>
                  </a:lnTo>
                  <a:close/>
                </a:path>
              </a:pathLst>
            </a:custGeom>
            <a:grpFill/>
          </p:spPr>
          <p:txBody>
            <a:bodyPr/>
            <a:lstStyle/>
            <a:p>
              <a:endParaRPr lang="en-LK" dirty="0"/>
            </a:p>
          </p:txBody>
        </p:sp>
        <p:sp>
          <p:nvSpPr>
            <p:cNvPr id="6" name="TextBox 10">
              <a:extLst>
                <a:ext uri="{FF2B5EF4-FFF2-40B4-BE49-F238E27FC236}">
                  <a16:creationId xmlns:a16="http://schemas.microsoft.com/office/drawing/2014/main" id="{9D367C2C-320C-DDA7-F2BB-C0294D8C1202}"/>
                </a:ext>
              </a:extLst>
            </p:cNvPr>
            <p:cNvSpPr txBox="1"/>
            <p:nvPr/>
          </p:nvSpPr>
          <p:spPr>
            <a:xfrm>
              <a:off x="0" y="-38100"/>
              <a:ext cx="3326311" cy="1255581"/>
            </a:xfrm>
            <a:prstGeom prst="rect">
              <a:avLst/>
            </a:prstGeom>
            <a:grpFill/>
          </p:spPr>
          <p:txBody>
            <a:bodyPr lIns="50800" tIns="50800" rIns="50800" bIns="50800" rtlCol="0" anchor="ctr"/>
            <a:lstStyle/>
            <a:p>
              <a:pPr algn="ctr">
                <a:lnSpc>
                  <a:spcPts val="2659"/>
                </a:lnSpc>
                <a:spcBef>
                  <a:spcPct val="0"/>
                </a:spcBef>
              </a:pPr>
              <a:endParaRPr/>
            </a:p>
          </p:txBody>
        </p:sp>
      </p:grpSp>
      <p:sp>
        <p:nvSpPr>
          <p:cNvPr id="3" name="TextBox 2">
            <a:extLst>
              <a:ext uri="{FF2B5EF4-FFF2-40B4-BE49-F238E27FC236}">
                <a16:creationId xmlns:a16="http://schemas.microsoft.com/office/drawing/2014/main" id="{A1EB9955-5967-667B-C35E-EDDC8E4A8DC9}"/>
              </a:ext>
            </a:extLst>
          </p:cNvPr>
          <p:cNvSpPr txBox="1"/>
          <p:nvPr/>
        </p:nvSpPr>
        <p:spPr>
          <a:xfrm>
            <a:off x="4038600" y="381000"/>
            <a:ext cx="3886200" cy="830997"/>
          </a:xfrm>
          <a:prstGeom prst="rect">
            <a:avLst/>
          </a:prstGeom>
          <a:noFill/>
        </p:spPr>
        <p:txBody>
          <a:bodyPr wrap="square" rtlCol="0">
            <a:spAutoFit/>
          </a:bodyPr>
          <a:lstStyle/>
          <a:p>
            <a:pPr algn="ctr"/>
            <a:r>
              <a:rPr lang="en-LK" sz="4800" b="1" dirty="0">
                <a:solidFill>
                  <a:schemeClr val="bg1"/>
                </a:solidFill>
              </a:rPr>
              <a:t>References</a:t>
            </a:r>
          </a:p>
        </p:txBody>
      </p:sp>
      <p:sp>
        <p:nvSpPr>
          <p:cNvPr id="9" name="TextBox 8">
            <a:extLst>
              <a:ext uri="{FF2B5EF4-FFF2-40B4-BE49-F238E27FC236}">
                <a16:creationId xmlns:a16="http://schemas.microsoft.com/office/drawing/2014/main" id="{045C9F42-672E-F4BD-4EBB-85374558F9E4}"/>
              </a:ext>
            </a:extLst>
          </p:cNvPr>
          <p:cNvSpPr txBox="1"/>
          <p:nvPr/>
        </p:nvSpPr>
        <p:spPr>
          <a:xfrm>
            <a:off x="886960" y="1752600"/>
            <a:ext cx="10314439" cy="3397981"/>
          </a:xfrm>
          <a:prstGeom prst="rect">
            <a:avLst/>
          </a:prstGeom>
        </p:spPr>
        <p:txBody>
          <a:bodyPr wrap="square" lIns="0" tIns="0" rIns="0" bIns="0" rtlCol="0" anchor="t">
            <a:spAutoFit/>
          </a:bodyPr>
          <a:lstStyle/>
          <a:p>
            <a:pPr marL="171450" indent="-171450">
              <a:lnSpc>
                <a:spcPts val="1400"/>
              </a:lnSpc>
              <a:buFont typeface="Wingdings" panose="05000000000000000000" pitchFamily="2" charset="2"/>
              <a:buChar char="v"/>
            </a:pPr>
            <a:r>
              <a:rPr lang="en-US" sz="1400" dirty="0">
                <a:solidFill>
                  <a:srgbClr val="545454"/>
                </a:solidFill>
                <a:latin typeface="Montserrat"/>
              </a:rPr>
              <a:t>[1] “The easiest way to find the and compare building materials”,  Available: </a:t>
            </a:r>
            <a:r>
              <a:rPr lang="en-US" sz="1400" dirty="0">
                <a:solidFill>
                  <a:srgbClr val="545454"/>
                </a:solidFill>
                <a:latin typeface="Montserrat"/>
                <a:hlinkClick r:id="rId2"/>
              </a:rPr>
              <a:t>https://2050-materials.com/.</a:t>
            </a:r>
            <a:endParaRPr lang="en-US" sz="1400" dirty="0">
              <a:solidFill>
                <a:srgbClr val="545454"/>
              </a:solidFill>
              <a:latin typeface="Montserrat"/>
            </a:endParaRPr>
          </a:p>
          <a:p>
            <a:pPr marL="171450" indent="-171450">
              <a:lnSpc>
                <a:spcPts val="1400"/>
              </a:lnSpc>
              <a:buFont typeface="Wingdings" panose="05000000000000000000" pitchFamily="2" charset="2"/>
              <a:buChar char="v"/>
            </a:pPr>
            <a:endParaRPr lang="en-US" sz="1400" dirty="0">
              <a:solidFill>
                <a:srgbClr val="545454"/>
              </a:solidFill>
              <a:latin typeface="Montserrat"/>
            </a:endParaRPr>
          </a:p>
          <a:p>
            <a:pPr marL="171450" indent="-171450">
              <a:lnSpc>
                <a:spcPts val="1400"/>
              </a:lnSpc>
              <a:buFont typeface="Wingdings" panose="05000000000000000000" pitchFamily="2" charset="2"/>
              <a:buChar char="v"/>
            </a:pPr>
            <a:r>
              <a:rPr lang="en-US" sz="1400" dirty="0">
                <a:solidFill>
                  <a:srgbClr val="545454"/>
                </a:solidFill>
                <a:latin typeface="Montserrat"/>
              </a:rPr>
              <a:t> [2]“Building Materials”, Available: </a:t>
            </a:r>
            <a:r>
              <a:rPr lang="en-US" sz="1400" dirty="0">
                <a:solidFill>
                  <a:srgbClr val="545454"/>
                </a:solidFill>
                <a:latin typeface="Montserrat"/>
                <a:hlinkClick r:id="rId3"/>
              </a:rPr>
              <a:t>https://www.bimobject.com/en/categories/building-materials</a:t>
            </a:r>
            <a:r>
              <a:rPr lang="en-US" sz="1400" dirty="0">
                <a:solidFill>
                  <a:srgbClr val="545454"/>
                </a:solidFill>
                <a:latin typeface="Montserrat"/>
              </a:rPr>
              <a:t>.</a:t>
            </a:r>
          </a:p>
          <a:p>
            <a:pPr marL="171450" indent="-171450">
              <a:lnSpc>
                <a:spcPts val="1400"/>
              </a:lnSpc>
              <a:buFont typeface="Wingdings" panose="05000000000000000000" pitchFamily="2" charset="2"/>
              <a:buChar char="v"/>
            </a:pPr>
            <a:endParaRPr lang="en-US" sz="1400" dirty="0">
              <a:solidFill>
                <a:srgbClr val="545454"/>
              </a:solidFill>
              <a:latin typeface="Montserrat"/>
            </a:endParaRPr>
          </a:p>
          <a:p>
            <a:pPr marL="171450" indent="-171450">
              <a:lnSpc>
                <a:spcPts val="1400"/>
              </a:lnSpc>
              <a:buFont typeface="Wingdings" panose="05000000000000000000" pitchFamily="2" charset="2"/>
              <a:buChar char="v"/>
            </a:pPr>
            <a:r>
              <a:rPr lang="en-US" sz="1400" dirty="0">
                <a:solidFill>
                  <a:srgbClr val="545454"/>
                </a:solidFill>
                <a:latin typeface="Montserrat Bold"/>
              </a:rPr>
              <a:t>[3]</a:t>
            </a:r>
            <a:r>
              <a:rPr lang="en-US" sz="1400" dirty="0">
                <a:solidFill>
                  <a:srgbClr val="545454"/>
                </a:solidFill>
                <a:latin typeface="Montserrat"/>
              </a:rPr>
              <a:t> “Building Materials and Components statistics” : </a:t>
            </a:r>
            <a:r>
              <a:rPr lang="en-US" sz="1400" dirty="0">
                <a:solidFill>
                  <a:srgbClr val="545454"/>
                </a:solidFill>
                <a:latin typeface="Montserrat"/>
                <a:hlinkClick r:id="rId4"/>
              </a:rPr>
              <a:t>https://www.data.gov.uk/dataset/75ee36ed-21f7-4d7b-9e7c-f5bf4546145d/building-materials-and-components-statistics</a:t>
            </a:r>
            <a:r>
              <a:rPr lang="en-US" sz="1400" dirty="0">
                <a:solidFill>
                  <a:srgbClr val="545454"/>
                </a:solidFill>
                <a:latin typeface="Montserrat"/>
              </a:rPr>
              <a:t>.</a:t>
            </a:r>
            <a:endParaRPr lang="en-US" sz="1400" dirty="0">
              <a:solidFill>
                <a:srgbClr val="545454"/>
              </a:solidFill>
              <a:latin typeface="Montserrat Bold"/>
            </a:endParaRPr>
          </a:p>
          <a:p>
            <a:pPr marL="171450" indent="-171450">
              <a:lnSpc>
                <a:spcPts val="1400"/>
              </a:lnSpc>
              <a:buFont typeface="Wingdings" panose="05000000000000000000" pitchFamily="2" charset="2"/>
              <a:buChar char="v"/>
            </a:pPr>
            <a:endParaRPr lang="en-US" sz="1400" dirty="0">
              <a:solidFill>
                <a:srgbClr val="545454"/>
              </a:solidFill>
              <a:latin typeface="Montserrat"/>
            </a:endParaRPr>
          </a:p>
          <a:p>
            <a:pPr marL="171450" indent="-171450">
              <a:lnSpc>
                <a:spcPts val="1400"/>
              </a:lnSpc>
              <a:buFont typeface="Wingdings" panose="05000000000000000000" pitchFamily="2" charset="2"/>
              <a:buChar char="v"/>
            </a:pPr>
            <a:r>
              <a:rPr lang="en-US" sz="1400" dirty="0">
                <a:solidFill>
                  <a:srgbClr val="545454"/>
                </a:solidFill>
                <a:latin typeface="Montserrat Bold"/>
              </a:rPr>
              <a:t>[3]</a:t>
            </a:r>
            <a:r>
              <a:rPr lang="en-US" sz="1400" dirty="0">
                <a:solidFill>
                  <a:srgbClr val="545454"/>
                </a:solidFill>
                <a:latin typeface="Montserrat"/>
              </a:rPr>
              <a:t> “Climate change ” : </a:t>
            </a:r>
            <a:r>
              <a:rPr lang="en-US" sz="1400" dirty="0">
                <a:solidFill>
                  <a:srgbClr val="545454"/>
                </a:solidFill>
                <a:latin typeface="Montserrat"/>
                <a:hlinkClick r:id="rId4"/>
              </a:rPr>
              <a:t>https://www.data.gov.uk/dataset/75ee36ed-21f7-4d7b-9e7c-f5bf4546145d/building-materials-and-components-statistics</a:t>
            </a:r>
            <a:r>
              <a:rPr lang="en-US" sz="1400" dirty="0">
                <a:solidFill>
                  <a:srgbClr val="545454"/>
                </a:solidFill>
                <a:latin typeface="Montserrat"/>
              </a:rPr>
              <a:t>.</a:t>
            </a:r>
          </a:p>
          <a:p>
            <a:pPr>
              <a:lnSpc>
                <a:spcPts val="1400"/>
              </a:lnSpc>
            </a:pPr>
            <a:endParaRPr lang="en-US" sz="1400" dirty="0">
              <a:solidFill>
                <a:srgbClr val="545454"/>
              </a:solidFill>
              <a:latin typeface="Montserrat"/>
            </a:endParaRPr>
          </a:p>
          <a:p>
            <a:pPr marL="171450" indent="-171450">
              <a:lnSpc>
                <a:spcPts val="1400"/>
              </a:lnSpc>
              <a:buFont typeface="Wingdings" panose="05000000000000000000" pitchFamily="2" charset="2"/>
              <a:buChar char="v"/>
            </a:pPr>
            <a:r>
              <a:rPr lang="en-US" sz="1400" dirty="0">
                <a:solidFill>
                  <a:srgbClr val="545454"/>
                </a:solidFill>
                <a:latin typeface="Montserrat"/>
              </a:rPr>
              <a:t>[4]Kaggle : “Climate change Earth Surface Temperature Data” : </a:t>
            </a:r>
            <a:r>
              <a:rPr lang="en-US" sz="1400" dirty="0">
                <a:solidFill>
                  <a:srgbClr val="545454"/>
                </a:solidFill>
                <a:latin typeface="Montserrat"/>
                <a:hlinkClick r:id="rId5"/>
              </a:rPr>
              <a:t>https://www.kaggle.com/datasets/berkeleyearth/climate-change-earth-surface-temperature-data?select=GlobalLandTemperaturesByMajorCity.csv</a:t>
            </a:r>
            <a:endParaRPr lang="en-US" sz="1400" dirty="0">
              <a:solidFill>
                <a:srgbClr val="545454"/>
              </a:solidFill>
              <a:latin typeface="Montserrat Bold"/>
            </a:endParaRPr>
          </a:p>
          <a:p>
            <a:pPr marL="171450" indent="-171450">
              <a:lnSpc>
                <a:spcPts val="1400"/>
              </a:lnSpc>
              <a:buFont typeface="Wingdings" panose="05000000000000000000" pitchFamily="2" charset="2"/>
              <a:buChar char="v"/>
            </a:pPr>
            <a:endParaRPr lang="en-US" sz="1400" dirty="0">
              <a:solidFill>
                <a:srgbClr val="545454"/>
              </a:solidFill>
              <a:latin typeface="Montserrat"/>
            </a:endParaRPr>
          </a:p>
          <a:p>
            <a:pPr>
              <a:lnSpc>
                <a:spcPts val="1400"/>
              </a:lnSpc>
            </a:pPr>
            <a:endParaRPr lang="en-US" sz="1400" dirty="0">
              <a:solidFill>
                <a:srgbClr val="545454"/>
              </a:solidFill>
              <a:latin typeface="Montserrat"/>
            </a:endParaRPr>
          </a:p>
          <a:p>
            <a:pPr>
              <a:lnSpc>
                <a:spcPts val="1400"/>
              </a:lnSpc>
            </a:pPr>
            <a:endParaRPr lang="en-US" sz="1400" dirty="0">
              <a:solidFill>
                <a:srgbClr val="545454"/>
              </a:solidFill>
              <a:latin typeface="Montserrat"/>
              <a:hlinkClick r:id="" action="ppaction://noaction"/>
            </a:endParaRPr>
          </a:p>
          <a:p>
            <a:pPr>
              <a:lnSpc>
                <a:spcPts val="1400"/>
              </a:lnSpc>
            </a:pPr>
            <a:endParaRPr lang="en-US" sz="1000" dirty="0">
              <a:solidFill>
                <a:srgbClr val="545454"/>
              </a:solidFill>
              <a:latin typeface="Montserrat"/>
              <a:hlinkClick r:id="" action="ppaction://noaction"/>
            </a:endParaRPr>
          </a:p>
          <a:p>
            <a:pPr>
              <a:lnSpc>
                <a:spcPts val="1400"/>
              </a:lnSpc>
            </a:pPr>
            <a:endParaRPr lang="en-US" sz="1000" dirty="0">
              <a:solidFill>
                <a:srgbClr val="545454"/>
              </a:solidFill>
              <a:latin typeface="Montserrat"/>
              <a:hlinkClick r:id="" action="ppaction://noaction"/>
            </a:endParaRPr>
          </a:p>
          <a:p>
            <a:pPr>
              <a:lnSpc>
                <a:spcPts val="1400"/>
              </a:lnSpc>
            </a:pPr>
            <a:endParaRPr lang="en-US" sz="1000" dirty="0">
              <a:solidFill>
                <a:srgbClr val="545454"/>
              </a:solidFill>
              <a:latin typeface="Montserrat"/>
            </a:endParaRPr>
          </a:p>
        </p:txBody>
      </p:sp>
    </p:spTree>
    <p:extLst>
      <p:ext uri="{BB962C8B-B14F-4D97-AF65-F5344CB8AC3E}">
        <p14:creationId xmlns:p14="http://schemas.microsoft.com/office/powerpoint/2010/main" val="259984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
            <a:extLst>
              <a:ext uri="{FF2B5EF4-FFF2-40B4-BE49-F238E27FC236}">
                <a16:creationId xmlns:a16="http://schemas.microsoft.com/office/drawing/2014/main" id="{BDA2D202-52DE-273E-1733-882E646EBE50}"/>
              </a:ext>
            </a:extLst>
          </p:cNvPr>
          <p:cNvGrpSpPr/>
          <p:nvPr/>
        </p:nvGrpSpPr>
        <p:grpSpPr>
          <a:xfrm>
            <a:off x="2667000" y="2107253"/>
            <a:ext cx="6351151" cy="1093147"/>
            <a:chOff x="0" y="-38100"/>
            <a:chExt cx="3326311" cy="1255581"/>
          </a:xfrm>
          <a:solidFill>
            <a:srgbClr val="4668A2"/>
          </a:solidFill>
        </p:grpSpPr>
        <p:sp>
          <p:nvSpPr>
            <p:cNvPr id="5" name="Freeform 9">
              <a:extLst>
                <a:ext uri="{FF2B5EF4-FFF2-40B4-BE49-F238E27FC236}">
                  <a16:creationId xmlns:a16="http://schemas.microsoft.com/office/drawing/2014/main" id="{C5702163-E0F8-540E-59DF-5C564CCFA6E3}"/>
                </a:ext>
              </a:extLst>
            </p:cNvPr>
            <p:cNvSpPr/>
            <p:nvPr/>
          </p:nvSpPr>
          <p:spPr>
            <a:xfrm>
              <a:off x="0" y="0"/>
              <a:ext cx="3326311" cy="523191"/>
            </a:xfrm>
            <a:custGeom>
              <a:avLst/>
              <a:gdLst/>
              <a:ahLst/>
              <a:cxnLst/>
              <a:rect l="l" t="t" r="r" b="b"/>
              <a:pathLst>
                <a:path w="3326311" h="1217481">
                  <a:moveTo>
                    <a:pt x="0" y="0"/>
                  </a:moveTo>
                  <a:lnTo>
                    <a:pt x="3326311" y="0"/>
                  </a:lnTo>
                  <a:lnTo>
                    <a:pt x="3326311" y="1217481"/>
                  </a:lnTo>
                  <a:lnTo>
                    <a:pt x="0" y="1217481"/>
                  </a:lnTo>
                  <a:close/>
                </a:path>
              </a:pathLst>
            </a:custGeom>
            <a:grpFill/>
          </p:spPr>
          <p:txBody>
            <a:bodyPr/>
            <a:lstStyle/>
            <a:p>
              <a:endParaRPr lang="en-LK" dirty="0"/>
            </a:p>
          </p:txBody>
        </p:sp>
        <p:sp>
          <p:nvSpPr>
            <p:cNvPr id="6" name="TextBox 10">
              <a:extLst>
                <a:ext uri="{FF2B5EF4-FFF2-40B4-BE49-F238E27FC236}">
                  <a16:creationId xmlns:a16="http://schemas.microsoft.com/office/drawing/2014/main" id="{9D367C2C-320C-DDA7-F2BB-C0294D8C1202}"/>
                </a:ext>
              </a:extLst>
            </p:cNvPr>
            <p:cNvSpPr txBox="1"/>
            <p:nvPr/>
          </p:nvSpPr>
          <p:spPr>
            <a:xfrm>
              <a:off x="0" y="-38100"/>
              <a:ext cx="3326311" cy="1255581"/>
            </a:xfrm>
            <a:prstGeom prst="rect">
              <a:avLst/>
            </a:prstGeom>
            <a:grpFill/>
          </p:spPr>
          <p:txBody>
            <a:bodyPr lIns="50800" tIns="50800" rIns="50800" bIns="50800" rtlCol="0" anchor="ctr"/>
            <a:lstStyle/>
            <a:p>
              <a:pPr algn="ctr">
                <a:lnSpc>
                  <a:spcPts val="2659"/>
                </a:lnSpc>
                <a:spcBef>
                  <a:spcPct val="0"/>
                </a:spcBef>
              </a:pPr>
              <a:endParaRPr/>
            </a:p>
          </p:txBody>
        </p:sp>
      </p:grpSp>
      <p:sp>
        <p:nvSpPr>
          <p:cNvPr id="8" name="TextBox 7">
            <a:extLst>
              <a:ext uri="{FF2B5EF4-FFF2-40B4-BE49-F238E27FC236}">
                <a16:creationId xmlns:a16="http://schemas.microsoft.com/office/drawing/2014/main" id="{291FA56D-D5AA-C267-2B53-4E9F6663101A}"/>
              </a:ext>
            </a:extLst>
          </p:cNvPr>
          <p:cNvSpPr txBox="1"/>
          <p:nvPr/>
        </p:nvSpPr>
        <p:spPr>
          <a:xfrm>
            <a:off x="2794575" y="2366110"/>
            <a:ext cx="6096000" cy="646331"/>
          </a:xfrm>
          <a:prstGeom prst="rect">
            <a:avLst/>
          </a:prstGeom>
          <a:noFill/>
        </p:spPr>
        <p:txBody>
          <a:bodyPr wrap="square">
            <a:spAutoFit/>
          </a:bodyPr>
          <a:lstStyle/>
          <a:p>
            <a:pPr algn="ctr"/>
            <a:r>
              <a:rPr lang="en-US" sz="3600" b="1" dirty="0">
                <a:solidFill>
                  <a:schemeClr val="bg1"/>
                </a:solidFill>
              </a:rPr>
              <a:t>IT21188718 |R A Ahamed </a:t>
            </a:r>
            <a:endParaRPr lang="en-LK" sz="3600" b="1" dirty="0">
              <a:solidFill>
                <a:schemeClr val="bg1"/>
              </a:solidFill>
            </a:endParaRPr>
          </a:p>
        </p:txBody>
      </p:sp>
      <p:pic>
        <p:nvPicPr>
          <p:cNvPr id="3" name="Picture 2" descr="A person in a white shirt">
            <a:extLst>
              <a:ext uri="{FF2B5EF4-FFF2-40B4-BE49-F238E27FC236}">
                <a16:creationId xmlns:a16="http://schemas.microsoft.com/office/drawing/2014/main" id="{9750025E-2FC1-334F-85FC-411064D7FEE2}"/>
              </a:ext>
            </a:extLst>
          </p:cNvPr>
          <p:cNvPicPr>
            <a:picLocks noChangeAspect="1"/>
          </p:cNvPicPr>
          <p:nvPr/>
        </p:nvPicPr>
        <p:blipFill rotWithShape="1">
          <a:blip r:embed="rId2">
            <a:extLst>
              <a:ext uri="{28A0092B-C50C-407E-A947-70E740481C1C}">
                <a14:useLocalDpi xmlns:a14="http://schemas.microsoft.com/office/drawing/2010/main" val="0"/>
              </a:ext>
            </a:extLst>
          </a:blip>
          <a:srcRect r="7407"/>
          <a:stretch/>
        </p:blipFill>
        <p:spPr>
          <a:xfrm>
            <a:off x="9677400" y="325674"/>
            <a:ext cx="1905000" cy="1990165"/>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
        <p:nvSpPr>
          <p:cNvPr id="2" name="TextBox 1">
            <a:extLst>
              <a:ext uri="{FF2B5EF4-FFF2-40B4-BE49-F238E27FC236}">
                <a16:creationId xmlns:a16="http://schemas.microsoft.com/office/drawing/2014/main" id="{994D723C-6498-3C61-4A17-7590AB36F3BF}"/>
              </a:ext>
            </a:extLst>
          </p:cNvPr>
          <p:cNvSpPr txBox="1"/>
          <p:nvPr/>
        </p:nvSpPr>
        <p:spPr>
          <a:xfrm>
            <a:off x="2108775" y="3424535"/>
            <a:ext cx="7721025" cy="461665"/>
          </a:xfrm>
          <a:prstGeom prst="rect">
            <a:avLst/>
          </a:prstGeom>
          <a:noFill/>
        </p:spPr>
        <p:txBody>
          <a:bodyPr wrap="square">
            <a:spAutoFit/>
          </a:bodyPr>
          <a:lstStyle/>
          <a:p>
            <a:r>
              <a:rPr lang="en-US" sz="2400" dirty="0"/>
              <a:t>BSc (Hons) in Information Technology Specializing in IT</a:t>
            </a:r>
          </a:p>
        </p:txBody>
      </p:sp>
      <p:sp>
        <p:nvSpPr>
          <p:cNvPr id="9" name="Rectangle 8">
            <a:extLst>
              <a:ext uri="{FF2B5EF4-FFF2-40B4-BE49-F238E27FC236}">
                <a16:creationId xmlns:a16="http://schemas.microsoft.com/office/drawing/2014/main" id="{EA599757-28D3-B552-BA5C-4954F2EC5965}"/>
              </a:ext>
            </a:extLst>
          </p:cNvPr>
          <p:cNvSpPr/>
          <p:nvPr/>
        </p:nvSpPr>
        <p:spPr>
          <a:xfrm>
            <a:off x="3886200" y="6492875"/>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IT21158018</a:t>
            </a:r>
            <a:r>
              <a:rPr lang="en-US" sz="1800" dirty="0">
                <a:solidFill>
                  <a:schemeClr val="tx1"/>
                </a:solidFill>
              </a:rPr>
              <a:t>  |   </a:t>
            </a:r>
            <a:r>
              <a:rPr lang="en-US" dirty="0">
                <a:solidFill>
                  <a:schemeClr val="tx1"/>
                </a:solidFill>
              </a:rPr>
              <a:t>R A AHAMED </a:t>
            </a:r>
            <a:r>
              <a:rPr lang="en-US" sz="1800" dirty="0">
                <a:solidFill>
                  <a:schemeClr val="tx1"/>
                </a:solidFill>
              </a:rPr>
              <a:t>|  24-25J-201 </a:t>
            </a:r>
            <a:endParaRPr lang="en-US" sz="1800" b="0" dirty="0">
              <a:solidFill>
                <a:schemeClr val="tx1"/>
              </a:solidFill>
            </a:endParaRPr>
          </a:p>
        </p:txBody>
      </p:sp>
    </p:spTree>
    <p:extLst>
      <p:ext uri="{BB962C8B-B14F-4D97-AF65-F5344CB8AC3E}">
        <p14:creationId xmlns:p14="http://schemas.microsoft.com/office/powerpoint/2010/main" val="1674854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C52737-E19B-B0F1-5019-66C61745492E}"/>
              </a:ext>
            </a:extLst>
          </p:cNvPr>
          <p:cNvSpPr txBox="1"/>
          <p:nvPr/>
        </p:nvSpPr>
        <p:spPr>
          <a:xfrm>
            <a:off x="609601" y="273050"/>
            <a:ext cx="4011084" cy="1162050"/>
          </a:xfrm>
          <a:prstGeom prst="rect">
            <a:avLst/>
          </a:prstGeom>
        </p:spPr>
        <p:txBody>
          <a:bodyPr vert="horz" lIns="91440" tIns="45720" rIns="91440" bIns="45720" rtlCol="0" anchor="b">
            <a:normAutofit/>
          </a:bodyPr>
          <a:lstStyle/>
          <a:p>
            <a:pPr>
              <a:spcBef>
                <a:spcPct val="0"/>
              </a:spcBef>
              <a:spcAft>
                <a:spcPts val="600"/>
              </a:spcAft>
            </a:pPr>
            <a:r>
              <a:rPr lang="en-US" sz="3200" b="1" kern="1200" dirty="0">
                <a:latin typeface="Adobe Devanagari" pitchFamily="18" charset="0"/>
                <a:ea typeface="+mj-ea"/>
                <a:cs typeface="Adobe Devanagari" pitchFamily="18" charset="0"/>
              </a:rPr>
              <a:t>This is our Team</a:t>
            </a:r>
          </a:p>
        </p:txBody>
      </p:sp>
      <p:sp>
        <p:nvSpPr>
          <p:cNvPr id="3" name="TextBox 2">
            <a:extLst>
              <a:ext uri="{FF2B5EF4-FFF2-40B4-BE49-F238E27FC236}">
                <a16:creationId xmlns:a16="http://schemas.microsoft.com/office/drawing/2014/main" id="{7973E459-2235-5668-650A-05E29307866C}"/>
              </a:ext>
            </a:extLst>
          </p:cNvPr>
          <p:cNvSpPr txBox="1"/>
          <p:nvPr/>
        </p:nvSpPr>
        <p:spPr>
          <a:xfrm>
            <a:off x="609600" y="1435101"/>
            <a:ext cx="4953000" cy="4691063"/>
          </a:xfrm>
          <a:prstGeom prst="rect">
            <a:avLst/>
          </a:prstGeom>
        </p:spPr>
        <p:txBody>
          <a:bodyPr vert="horz" lIns="91440" tIns="45720" rIns="91440" bIns="45720" rtlCol="0">
            <a:normAutofit/>
          </a:bodyPr>
          <a:lstStyle/>
          <a:p>
            <a:pPr>
              <a:spcBef>
                <a:spcPct val="20000"/>
              </a:spcBef>
            </a:pPr>
            <a:r>
              <a:rPr lang="en-US" sz="1600" kern="1200" dirty="0">
                <a:latin typeface="+mn-lt"/>
                <a:ea typeface="+mn-ea"/>
                <a:cs typeface="+mn-cs"/>
              </a:rPr>
              <a:t>Supervisor</a:t>
            </a:r>
            <a:r>
              <a:rPr lang="en-US" sz="1400" kern="1200" dirty="0">
                <a:latin typeface="+mn-lt"/>
                <a:ea typeface="+mn-ea"/>
                <a:cs typeface="+mn-cs"/>
              </a:rPr>
              <a:t> - </a:t>
            </a:r>
            <a:r>
              <a:rPr lang="en-US" sz="1600" b="1" dirty="0"/>
              <a:t>Mr. </a:t>
            </a:r>
            <a:r>
              <a:rPr lang="en-US" sz="1600" b="1" dirty="0" err="1"/>
              <a:t>Supunya</a:t>
            </a:r>
            <a:r>
              <a:rPr lang="en-US" sz="1600" b="1" dirty="0"/>
              <a:t> </a:t>
            </a:r>
            <a:r>
              <a:rPr lang="en-US" sz="1600" b="1" dirty="0" err="1"/>
              <a:t>Swarnakantha</a:t>
            </a:r>
            <a:endParaRPr lang="en-US" sz="1600" b="1" dirty="0"/>
          </a:p>
          <a:p>
            <a:pPr>
              <a:spcBef>
                <a:spcPct val="20000"/>
              </a:spcBef>
            </a:pPr>
            <a:endParaRPr lang="en-US" sz="1400" kern="1200" dirty="0">
              <a:latin typeface="+mn-lt"/>
              <a:ea typeface="+mn-ea"/>
              <a:cs typeface="+mn-cs"/>
            </a:endParaRPr>
          </a:p>
          <a:p>
            <a:pPr>
              <a:spcBef>
                <a:spcPct val="20000"/>
              </a:spcBef>
            </a:pPr>
            <a:r>
              <a:rPr lang="en-US" sz="1600" kern="1200" dirty="0">
                <a:latin typeface="+mn-lt"/>
                <a:ea typeface="+mn-ea"/>
                <a:cs typeface="+mn-cs"/>
              </a:rPr>
              <a:t>Co- Supervisor </a:t>
            </a:r>
            <a:r>
              <a:rPr lang="en-US" sz="1400" kern="1200" dirty="0">
                <a:latin typeface="+mn-lt"/>
                <a:ea typeface="+mn-ea"/>
                <a:cs typeface="+mn-cs"/>
              </a:rPr>
              <a:t>- </a:t>
            </a:r>
            <a:r>
              <a:rPr lang="en-US" sz="1600" b="1" dirty="0"/>
              <a:t>Dr. </a:t>
            </a:r>
            <a:r>
              <a:rPr lang="en-US" sz="1600" b="1" dirty="0" err="1"/>
              <a:t>Dharshana</a:t>
            </a:r>
            <a:r>
              <a:rPr lang="en-US" sz="1600" b="1" dirty="0"/>
              <a:t> </a:t>
            </a:r>
            <a:r>
              <a:rPr lang="en-US" sz="1600" b="1" dirty="0" err="1"/>
              <a:t>Kasthurirathna</a:t>
            </a:r>
            <a:endParaRPr lang="en-US" sz="1600" b="1" dirty="0"/>
          </a:p>
          <a:p>
            <a:pPr>
              <a:spcBef>
                <a:spcPct val="20000"/>
              </a:spcBef>
            </a:pPr>
            <a:endParaRPr lang="en-US" sz="1400" kern="1200" dirty="0">
              <a:latin typeface="+mn-lt"/>
              <a:ea typeface="+mn-ea"/>
              <a:cs typeface="+mn-cs"/>
            </a:endParaRPr>
          </a:p>
        </p:txBody>
      </p:sp>
      <p:graphicFrame>
        <p:nvGraphicFramePr>
          <p:cNvPr id="2" name="Table 1">
            <a:extLst>
              <a:ext uri="{FF2B5EF4-FFF2-40B4-BE49-F238E27FC236}">
                <a16:creationId xmlns:a16="http://schemas.microsoft.com/office/drawing/2014/main" id="{8B2D98D0-AFE8-7672-09A8-BB09FC53C221}"/>
              </a:ext>
            </a:extLst>
          </p:cNvPr>
          <p:cNvGraphicFramePr>
            <a:graphicFrameLocks noGrp="1"/>
          </p:cNvGraphicFramePr>
          <p:nvPr>
            <p:extLst>
              <p:ext uri="{D42A27DB-BD31-4B8C-83A1-F6EECF244321}">
                <p14:modId xmlns:p14="http://schemas.microsoft.com/office/powerpoint/2010/main" val="3763790583"/>
              </p:ext>
            </p:extLst>
          </p:nvPr>
        </p:nvGraphicFramePr>
        <p:xfrm>
          <a:off x="5029200" y="2514600"/>
          <a:ext cx="6781800" cy="3830798"/>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1565953628"/>
                    </a:ext>
                  </a:extLst>
                </a:gridCol>
                <a:gridCol w="3581400">
                  <a:extLst>
                    <a:ext uri="{9D8B030D-6E8A-4147-A177-3AD203B41FA5}">
                      <a16:colId xmlns:a16="http://schemas.microsoft.com/office/drawing/2014/main" val="841293037"/>
                    </a:ext>
                  </a:extLst>
                </a:gridCol>
              </a:tblGrid>
              <a:tr h="1132396">
                <a:tc>
                  <a:txBody>
                    <a:bodyPr/>
                    <a:lstStyle/>
                    <a:p>
                      <a:r>
                        <a:rPr lang="en-US" sz="3200" dirty="0"/>
                        <a:t>STUDENT NAME</a:t>
                      </a:r>
                    </a:p>
                  </a:txBody>
                  <a:tcPr marL="162171" marR="162171" marT="81085" marB="81085">
                    <a:solidFill>
                      <a:srgbClr val="4668A2"/>
                    </a:solidFill>
                  </a:tcPr>
                </a:tc>
                <a:tc>
                  <a:txBody>
                    <a:bodyPr/>
                    <a:lstStyle/>
                    <a:p>
                      <a:r>
                        <a:rPr lang="en-US" sz="3200" dirty="0"/>
                        <a:t>REGISTRATION NUMBER</a:t>
                      </a:r>
                    </a:p>
                  </a:txBody>
                  <a:tcPr marL="162171" marR="162171" marT="81085" marB="81085">
                    <a:solidFill>
                      <a:srgbClr val="4668A2"/>
                    </a:solidFill>
                  </a:tcPr>
                </a:tc>
                <a:extLst>
                  <a:ext uri="{0D108BD9-81ED-4DB2-BD59-A6C34878D82A}">
                    <a16:rowId xmlns:a16="http://schemas.microsoft.com/office/drawing/2014/main" val="1225895155"/>
                  </a:ext>
                </a:extLst>
              </a:tr>
              <a:tr h="673317">
                <a:tc>
                  <a:txBody>
                    <a:bodyPr/>
                    <a:lstStyle/>
                    <a:p>
                      <a:r>
                        <a:rPr lang="en-US" sz="3200"/>
                        <a:t>Sathurjan . K</a:t>
                      </a:r>
                    </a:p>
                  </a:txBody>
                  <a:tcPr marL="162171" marR="162171" marT="81085" marB="8108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a:t>IT21188718</a:t>
                      </a:r>
                    </a:p>
                  </a:txBody>
                  <a:tcPr marL="162171" marR="162171" marT="81085" marB="81085"/>
                </a:tc>
                <a:extLst>
                  <a:ext uri="{0D108BD9-81ED-4DB2-BD59-A6C34878D82A}">
                    <a16:rowId xmlns:a16="http://schemas.microsoft.com/office/drawing/2014/main" val="1725975394"/>
                  </a:ext>
                </a:extLst>
              </a:tr>
              <a:tr h="673317">
                <a:tc>
                  <a:txBody>
                    <a:bodyPr/>
                    <a:lstStyle/>
                    <a:p>
                      <a:r>
                        <a:rPr lang="en-US" sz="3200"/>
                        <a:t>Linganathan. J</a:t>
                      </a:r>
                    </a:p>
                  </a:txBody>
                  <a:tcPr marL="162171" marR="162171" marT="81085" marB="81085"/>
                </a:tc>
                <a:tc>
                  <a:txBody>
                    <a:bodyPr/>
                    <a:lstStyle/>
                    <a:p>
                      <a:r>
                        <a:rPr lang="en-US" sz="3200" dirty="0"/>
                        <a:t>IT21223808</a:t>
                      </a:r>
                    </a:p>
                  </a:txBody>
                  <a:tcPr marL="162171" marR="162171" marT="81085" marB="81085"/>
                </a:tc>
                <a:extLst>
                  <a:ext uri="{0D108BD9-81ED-4DB2-BD59-A6C34878D82A}">
                    <a16:rowId xmlns:a16="http://schemas.microsoft.com/office/drawing/2014/main" val="1908197687"/>
                  </a:ext>
                </a:extLst>
              </a:tr>
              <a:tr h="673317">
                <a:tc>
                  <a:txBody>
                    <a:bodyPr/>
                    <a:lstStyle/>
                    <a:p>
                      <a:r>
                        <a:rPr lang="en-US" sz="3200" kern="1200">
                          <a:effectLst/>
                        </a:rPr>
                        <a:t>Silva A A I</a:t>
                      </a:r>
                      <a:endParaRPr lang="en-US" sz="3200"/>
                    </a:p>
                  </a:txBody>
                  <a:tcPr marL="162171" marR="162171" marT="81085" marB="8108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a:t>IT21188718</a:t>
                      </a:r>
                    </a:p>
                  </a:txBody>
                  <a:tcPr marL="162171" marR="162171" marT="81085" marB="81085"/>
                </a:tc>
                <a:extLst>
                  <a:ext uri="{0D108BD9-81ED-4DB2-BD59-A6C34878D82A}">
                    <a16:rowId xmlns:a16="http://schemas.microsoft.com/office/drawing/2014/main" val="125234148"/>
                  </a:ext>
                </a:extLst>
              </a:tr>
              <a:tr h="673317">
                <a:tc>
                  <a:txBody>
                    <a:bodyPr/>
                    <a:lstStyle/>
                    <a:p>
                      <a:r>
                        <a:rPr lang="en-US" sz="3200" kern="1200">
                          <a:effectLst/>
                        </a:rPr>
                        <a:t>R A AHAMED</a:t>
                      </a:r>
                      <a:endParaRPr lang="en-US" sz="3200"/>
                    </a:p>
                  </a:txBody>
                  <a:tcPr marL="162171" marR="162171" marT="81085" marB="8108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dirty="0"/>
                        <a:t>IT21223808</a:t>
                      </a:r>
                    </a:p>
                  </a:txBody>
                  <a:tcPr marL="162171" marR="162171" marT="81085" marB="81085"/>
                </a:tc>
                <a:extLst>
                  <a:ext uri="{0D108BD9-81ED-4DB2-BD59-A6C34878D82A}">
                    <a16:rowId xmlns:a16="http://schemas.microsoft.com/office/drawing/2014/main" val="2230983493"/>
                  </a:ext>
                </a:extLst>
              </a:tr>
            </a:tbl>
          </a:graphicData>
        </a:graphic>
      </p:graphicFrame>
    </p:spTree>
    <p:extLst>
      <p:ext uri="{BB962C8B-B14F-4D97-AF65-F5344CB8AC3E}">
        <p14:creationId xmlns:p14="http://schemas.microsoft.com/office/powerpoint/2010/main" val="3756887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9">
            <a:extLst>
              <a:ext uri="{FF2B5EF4-FFF2-40B4-BE49-F238E27FC236}">
                <a16:creationId xmlns:a16="http://schemas.microsoft.com/office/drawing/2014/main" id="{C5702163-E0F8-540E-59DF-5C564CCFA6E3}"/>
              </a:ext>
            </a:extLst>
          </p:cNvPr>
          <p:cNvSpPr/>
          <p:nvPr/>
        </p:nvSpPr>
        <p:spPr>
          <a:xfrm>
            <a:off x="-76200" y="-126106"/>
            <a:ext cx="12344400" cy="1036847"/>
          </a:xfrm>
          <a:custGeom>
            <a:avLst/>
            <a:gdLst/>
            <a:ahLst/>
            <a:cxnLst/>
            <a:rect l="l" t="t" r="r" b="b"/>
            <a:pathLst>
              <a:path w="3326311" h="1217481">
                <a:moveTo>
                  <a:pt x="0" y="0"/>
                </a:moveTo>
                <a:lnTo>
                  <a:pt x="3326311" y="0"/>
                </a:lnTo>
                <a:lnTo>
                  <a:pt x="3326311" y="1217481"/>
                </a:lnTo>
                <a:lnTo>
                  <a:pt x="0" y="1217481"/>
                </a:lnTo>
                <a:close/>
              </a:path>
            </a:pathLst>
          </a:custGeom>
          <a:solidFill>
            <a:srgbClr val="4668A2"/>
          </a:solidFill>
        </p:spPr>
        <p:txBody>
          <a:bodyPr/>
          <a:lstStyle/>
          <a:p>
            <a:endParaRPr lang="en-LK" dirty="0"/>
          </a:p>
        </p:txBody>
      </p:sp>
      <p:sp>
        <p:nvSpPr>
          <p:cNvPr id="2" name="Rectangle 1">
            <a:extLst>
              <a:ext uri="{FF2B5EF4-FFF2-40B4-BE49-F238E27FC236}">
                <a16:creationId xmlns:a16="http://schemas.microsoft.com/office/drawing/2014/main" id="{B4805B7E-92F2-8663-0B90-2A523E20B9B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b="0" dirty="0">
              <a:solidFill>
                <a:schemeClr val="tx1"/>
              </a:solidFill>
            </a:endParaRPr>
          </a:p>
        </p:txBody>
      </p:sp>
      <p:sp>
        <p:nvSpPr>
          <p:cNvPr id="7" name="TextBox 6">
            <a:extLst>
              <a:ext uri="{FF2B5EF4-FFF2-40B4-BE49-F238E27FC236}">
                <a16:creationId xmlns:a16="http://schemas.microsoft.com/office/drawing/2014/main" id="{1AA394BF-6D45-E8BB-C3AB-9B3B7E39FA16}"/>
              </a:ext>
            </a:extLst>
          </p:cNvPr>
          <p:cNvSpPr txBox="1"/>
          <p:nvPr/>
        </p:nvSpPr>
        <p:spPr>
          <a:xfrm>
            <a:off x="2795911" y="3717"/>
            <a:ext cx="6489412" cy="1015663"/>
          </a:xfrm>
          <a:prstGeom prst="rect">
            <a:avLst/>
          </a:prstGeom>
          <a:noFill/>
        </p:spPr>
        <p:txBody>
          <a:bodyPr wrap="square">
            <a:spAutoFit/>
          </a:bodyPr>
          <a:lstStyle/>
          <a:p>
            <a:pPr algn="ctr"/>
            <a:r>
              <a:rPr lang="en-US" sz="3600" b="1" dirty="0">
                <a:solidFill>
                  <a:schemeClr val="bg1"/>
                </a:solidFill>
              </a:rPr>
              <a:t>Introduction</a:t>
            </a:r>
          </a:p>
          <a:p>
            <a:endParaRPr lang="en-US" sz="2400" dirty="0"/>
          </a:p>
        </p:txBody>
      </p:sp>
      <p:sp>
        <p:nvSpPr>
          <p:cNvPr id="12" name="TextBox 11">
            <a:extLst>
              <a:ext uri="{FF2B5EF4-FFF2-40B4-BE49-F238E27FC236}">
                <a16:creationId xmlns:a16="http://schemas.microsoft.com/office/drawing/2014/main" id="{04BCDB15-C13D-6B9D-15B1-03795E900755}"/>
              </a:ext>
            </a:extLst>
          </p:cNvPr>
          <p:cNvSpPr txBox="1"/>
          <p:nvPr/>
        </p:nvSpPr>
        <p:spPr>
          <a:xfrm>
            <a:off x="609600" y="1366769"/>
            <a:ext cx="10972800" cy="4124462"/>
          </a:xfrm>
          <a:prstGeom prst="rect">
            <a:avLst/>
          </a:prstGeom>
          <a:noFill/>
        </p:spPr>
        <p:txBody>
          <a:bodyPr wrap="square" rtlCol="0">
            <a:spAutoFit/>
          </a:bodyPr>
          <a:lstStyle/>
          <a:p>
            <a:pPr marL="285750" marR="0" indent="-285750">
              <a:lnSpc>
                <a:spcPct val="115000"/>
              </a:lnSpc>
              <a:spcBef>
                <a:spcPts val="0"/>
              </a:spcBef>
              <a:spcAft>
                <a:spcPts val="800"/>
              </a:spcAft>
              <a:buFont typeface="Wingdings" panose="05000000000000000000" pitchFamily="2" charset="2"/>
              <a:buChar char="v"/>
            </a:pPr>
            <a:r>
              <a:rPr lang="en-US" sz="2000" kern="100" dirty="0">
                <a:effectLst/>
                <a:latin typeface="Aptos" panose="020B0004020202020204" pitchFamily="34" charset="0"/>
                <a:ea typeface="Aptos" panose="020B0004020202020204" pitchFamily="34" charset="0"/>
                <a:cs typeface="Latha" panose="020B0604020202020204" pitchFamily="34" charset="0"/>
              </a:rPr>
              <a:t>Overview:</a:t>
            </a:r>
          </a:p>
          <a:p>
            <a:pPr marL="800100" lvl="1" indent="-342900" algn="just">
              <a:lnSpc>
                <a:spcPct val="115000"/>
              </a:lnSpc>
              <a:spcAft>
                <a:spcPts val="800"/>
              </a:spcAft>
              <a:buFont typeface="Arial" panose="020B0604020202020204" pitchFamily="34" charset="0"/>
              <a:buChar char="•"/>
            </a:pPr>
            <a:r>
              <a:rPr lang="en-GB" sz="2000" dirty="0"/>
              <a:t>Construction projects often face challenges in cost estimation due to fluctuating material prices and varying project demands.</a:t>
            </a:r>
          </a:p>
          <a:p>
            <a:pPr marL="800100" lvl="1" indent="-342900" algn="just">
              <a:lnSpc>
                <a:spcPct val="115000"/>
              </a:lnSpc>
              <a:spcAft>
                <a:spcPts val="800"/>
              </a:spcAft>
              <a:buFont typeface="Arial" panose="020B0604020202020204" pitchFamily="34" charset="0"/>
              <a:buChar char="•"/>
            </a:pPr>
            <a:r>
              <a:rPr lang="en-GB" sz="2000" dirty="0"/>
              <a:t>Accurate and dynamic estimation methods can significantly improve budgeting and project planning.</a:t>
            </a:r>
            <a:endParaRPr lang="en-US" sz="2000" kern="100" dirty="0">
              <a:effectLst/>
              <a:latin typeface="Aptos" panose="020B0004020202020204" pitchFamily="34" charset="0"/>
              <a:ea typeface="Aptos" panose="020B0004020202020204" pitchFamily="34" charset="0"/>
              <a:cs typeface="Latha" panose="020B0604020202020204" pitchFamily="34" charset="0"/>
            </a:endParaRPr>
          </a:p>
          <a:p>
            <a:pPr marR="0">
              <a:lnSpc>
                <a:spcPct val="115000"/>
              </a:lnSpc>
              <a:spcBef>
                <a:spcPts val="0"/>
              </a:spcBef>
              <a:spcAft>
                <a:spcPts val="800"/>
              </a:spcAft>
            </a:pPr>
            <a:r>
              <a:rPr lang="en-US" sz="2000" kern="100" dirty="0">
                <a:effectLst/>
                <a:latin typeface="Aptos" panose="020B0004020202020204" pitchFamily="34" charset="0"/>
                <a:ea typeface="Aptos" panose="020B0004020202020204" pitchFamily="34" charset="0"/>
                <a:cs typeface="Latha" panose="020B0604020202020204" pitchFamily="34" charset="0"/>
              </a:rPr>
              <a:t>Project Aim:</a:t>
            </a:r>
          </a:p>
          <a:p>
            <a:pPr marL="800100" lvl="1" indent="-342900" algn="just">
              <a:lnSpc>
                <a:spcPct val="115000"/>
              </a:lnSpc>
              <a:spcAft>
                <a:spcPts val="800"/>
              </a:spcAft>
              <a:buFont typeface="Arial" panose="020B0604020202020204" pitchFamily="34" charset="0"/>
              <a:buChar char="•"/>
            </a:pPr>
            <a:r>
              <a:rPr lang="en-GB" sz="2000" dirty="0"/>
              <a:t>Develop a system that uses machine learning to provide real-time construction cost and material estimations.</a:t>
            </a:r>
          </a:p>
          <a:p>
            <a:pPr marL="800100" lvl="1" indent="-342900" algn="just">
              <a:lnSpc>
                <a:spcPct val="115000"/>
              </a:lnSpc>
              <a:spcAft>
                <a:spcPts val="800"/>
              </a:spcAft>
              <a:buFont typeface="Arial" panose="020B0604020202020204" pitchFamily="34" charset="0"/>
              <a:buChar char="•"/>
            </a:pPr>
            <a:r>
              <a:rPr lang="en-GB" sz="2000" dirty="0"/>
              <a:t>Base estimations on current market data and historical trends to ensure accuracy and adaptability.</a:t>
            </a:r>
            <a:endParaRPr lang="en-US" sz="2000" kern="100" dirty="0">
              <a:effectLst/>
              <a:latin typeface="Aptos" panose="020B0004020202020204" pitchFamily="34" charset="0"/>
              <a:ea typeface="Aptos" panose="020B0004020202020204" pitchFamily="34" charset="0"/>
              <a:cs typeface="Latha" panose="020B0604020202020204" pitchFamily="34" charset="0"/>
            </a:endParaRPr>
          </a:p>
        </p:txBody>
      </p:sp>
    </p:spTree>
    <p:extLst>
      <p:ext uri="{BB962C8B-B14F-4D97-AF65-F5344CB8AC3E}">
        <p14:creationId xmlns:p14="http://schemas.microsoft.com/office/powerpoint/2010/main" val="1660991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8">
            <a:extLst>
              <a:ext uri="{FF2B5EF4-FFF2-40B4-BE49-F238E27FC236}">
                <a16:creationId xmlns:a16="http://schemas.microsoft.com/office/drawing/2014/main" id="{FB39C935-392E-B676-5CA7-EC8C076A38C2}"/>
              </a:ext>
            </a:extLst>
          </p:cNvPr>
          <p:cNvSpPr txBox="1"/>
          <p:nvPr/>
        </p:nvSpPr>
        <p:spPr>
          <a:xfrm>
            <a:off x="914400" y="918448"/>
            <a:ext cx="10363200" cy="1470025"/>
          </a:xfrm>
          <a:prstGeom prst="rect">
            <a:avLst/>
          </a:prstGeom>
        </p:spPr>
        <p:txBody>
          <a:bodyPr vert="horz" lIns="91440" tIns="45720" rIns="91440" bIns="45720" rtlCol="0" anchor="ctr">
            <a:normAutofit/>
          </a:bodyPr>
          <a:lstStyle/>
          <a:p>
            <a:pPr algn="ctr">
              <a:spcBef>
                <a:spcPct val="0"/>
              </a:spcBef>
              <a:spcAft>
                <a:spcPts val="600"/>
              </a:spcAft>
            </a:pPr>
            <a:r>
              <a:rPr lang="en-US" sz="4400" b="1" kern="1200" dirty="0">
                <a:solidFill>
                  <a:srgbClr val="4668A2"/>
                </a:solidFill>
                <a:latin typeface="Adobe Devanagari" pitchFamily="18" charset="0"/>
                <a:ea typeface="+mj-ea"/>
                <a:cs typeface="Adobe Devanagari" pitchFamily="18" charset="0"/>
              </a:rPr>
              <a:t>Research Problem</a:t>
            </a:r>
          </a:p>
        </p:txBody>
      </p:sp>
      <p:sp>
        <p:nvSpPr>
          <p:cNvPr id="7" name="TextBox 6">
            <a:extLst>
              <a:ext uri="{FF2B5EF4-FFF2-40B4-BE49-F238E27FC236}">
                <a16:creationId xmlns:a16="http://schemas.microsoft.com/office/drawing/2014/main" id="{374E35BA-A82C-BD8E-4827-33B2CBA5FA7C}"/>
              </a:ext>
            </a:extLst>
          </p:cNvPr>
          <p:cNvSpPr txBox="1"/>
          <p:nvPr/>
        </p:nvSpPr>
        <p:spPr>
          <a:xfrm>
            <a:off x="1828800" y="2388473"/>
            <a:ext cx="8534400" cy="1752600"/>
          </a:xfrm>
          <a:prstGeom prst="rect">
            <a:avLst/>
          </a:prstGeom>
        </p:spPr>
        <p:txBody>
          <a:bodyPr vert="horz" lIns="91440" tIns="45720" rIns="91440" bIns="45720" rtlCol="0">
            <a:normAutofit/>
          </a:bodyPr>
          <a:lstStyle/>
          <a:p>
            <a:pPr algn="just">
              <a:lnSpc>
                <a:spcPct val="90000"/>
              </a:lnSpc>
              <a:spcBef>
                <a:spcPct val="20000"/>
              </a:spcBef>
            </a:pPr>
            <a:r>
              <a:rPr lang="en-US" sz="2200" kern="1200" dirty="0">
                <a:latin typeface="+mn-lt"/>
                <a:ea typeface="+mn-ea"/>
                <a:cs typeface="+mn-cs"/>
              </a:rPr>
              <a:t>The construction industry still relies heavily on static and outdated methods for cost estimation, leading to inaccuracies and budget overruns. This project aims to integrate machine learning to dynamically adjust cost predictions based on real-time data, addressing these critical shortcomings.[1]</a:t>
            </a:r>
          </a:p>
        </p:txBody>
      </p:sp>
    </p:spTree>
    <p:extLst>
      <p:ext uri="{BB962C8B-B14F-4D97-AF65-F5344CB8AC3E}">
        <p14:creationId xmlns:p14="http://schemas.microsoft.com/office/powerpoint/2010/main" val="3986381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F831D0C-74D1-3D90-B006-0A5B35AB5A85}"/>
              </a:ext>
            </a:extLst>
          </p:cNvPr>
          <p:cNvSpPr txBox="1"/>
          <p:nvPr/>
        </p:nvSpPr>
        <p:spPr>
          <a:xfrm>
            <a:off x="4314093" y="0"/>
            <a:ext cx="3124200" cy="769441"/>
          </a:xfrm>
          <a:prstGeom prst="rect">
            <a:avLst/>
          </a:prstGeom>
          <a:noFill/>
        </p:spPr>
        <p:txBody>
          <a:bodyPr wrap="square">
            <a:spAutoFit/>
          </a:bodyPr>
          <a:lstStyle/>
          <a:p>
            <a:r>
              <a:rPr lang="en-LK" sz="4400" b="1" dirty="0">
                <a:solidFill>
                  <a:srgbClr val="4668A2"/>
                </a:solidFill>
              </a:rPr>
              <a:t>Objectives</a:t>
            </a:r>
          </a:p>
        </p:txBody>
      </p:sp>
      <p:sp>
        <p:nvSpPr>
          <p:cNvPr id="14" name="TextBox 13">
            <a:extLst>
              <a:ext uri="{FF2B5EF4-FFF2-40B4-BE49-F238E27FC236}">
                <a16:creationId xmlns:a16="http://schemas.microsoft.com/office/drawing/2014/main" id="{22750C41-6134-56B4-83C7-3EF5D47300DD}"/>
              </a:ext>
            </a:extLst>
          </p:cNvPr>
          <p:cNvSpPr txBox="1"/>
          <p:nvPr/>
        </p:nvSpPr>
        <p:spPr>
          <a:xfrm>
            <a:off x="232997" y="1890640"/>
            <a:ext cx="5410200" cy="1133900"/>
          </a:xfrm>
          <a:prstGeom prst="rect">
            <a:avLst/>
          </a:prstGeom>
          <a:noFill/>
        </p:spPr>
        <p:txBody>
          <a:bodyPr wrap="square">
            <a:spAutoFit/>
          </a:bodyPr>
          <a:lstStyle/>
          <a:p>
            <a:pPr marL="285750" marR="0" indent="-285750" algn="just">
              <a:lnSpc>
                <a:spcPct val="115000"/>
              </a:lnSpc>
              <a:spcBef>
                <a:spcPts val="0"/>
              </a:spcBef>
              <a:spcAft>
                <a:spcPts val="800"/>
              </a:spcAft>
              <a:buFont typeface="Arial" panose="020B0604020202020204" pitchFamily="34" charset="0"/>
              <a:buChar char="•"/>
            </a:pPr>
            <a:r>
              <a:rPr lang="en-GB" sz="2000" dirty="0"/>
              <a:t>To create a robust machine learning model that can predict construction costs and material needs accurately and adaptively.</a:t>
            </a:r>
            <a:endParaRPr lang="en-US" sz="2000" kern="100" dirty="0">
              <a:effectLst/>
              <a:latin typeface="Aptos" panose="020B0004020202020204" pitchFamily="34" charset="0"/>
              <a:ea typeface="Aptos" panose="020B0004020202020204" pitchFamily="34" charset="0"/>
              <a:cs typeface="Latha" panose="020B0604020202020204" pitchFamily="34" charset="0"/>
            </a:endParaRPr>
          </a:p>
        </p:txBody>
      </p:sp>
      <p:sp>
        <p:nvSpPr>
          <p:cNvPr id="15" name="Freeform 21">
            <a:extLst>
              <a:ext uri="{FF2B5EF4-FFF2-40B4-BE49-F238E27FC236}">
                <a16:creationId xmlns:a16="http://schemas.microsoft.com/office/drawing/2014/main" id="{63A1CBB1-C21C-C5E8-95D9-BE18DA4E4868}"/>
              </a:ext>
            </a:extLst>
          </p:cNvPr>
          <p:cNvSpPr/>
          <p:nvPr/>
        </p:nvSpPr>
        <p:spPr>
          <a:xfrm>
            <a:off x="6140447" y="1245671"/>
            <a:ext cx="474985" cy="474985"/>
          </a:xfrm>
          <a:custGeom>
            <a:avLst/>
            <a:gdLst/>
            <a:ahLst/>
            <a:cxnLst/>
            <a:rect l="l" t="t" r="r" b="b"/>
            <a:pathLst>
              <a:path w="474985" h="474985">
                <a:moveTo>
                  <a:pt x="0" y="0"/>
                </a:moveTo>
                <a:lnTo>
                  <a:pt x="474985" y="0"/>
                </a:lnTo>
                <a:lnTo>
                  <a:pt x="474985" y="474985"/>
                </a:lnTo>
                <a:lnTo>
                  <a:pt x="0" y="4749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LK"/>
          </a:p>
        </p:txBody>
      </p:sp>
      <p:sp>
        <p:nvSpPr>
          <p:cNvPr id="16" name="TextBox 22">
            <a:extLst>
              <a:ext uri="{FF2B5EF4-FFF2-40B4-BE49-F238E27FC236}">
                <a16:creationId xmlns:a16="http://schemas.microsoft.com/office/drawing/2014/main" id="{6B080466-5780-849D-344C-86B0FA42F198}"/>
              </a:ext>
            </a:extLst>
          </p:cNvPr>
          <p:cNvSpPr txBox="1"/>
          <p:nvPr/>
        </p:nvSpPr>
        <p:spPr>
          <a:xfrm>
            <a:off x="6690900" y="1245671"/>
            <a:ext cx="3997415" cy="928844"/>
          </a:xfrm>
          <a:prstGeom prst="rect">
            <a:avLst/>
          </a:prstGeom>
        </p:spPr>
        <p:txBody>
          <a:bodyPr wrap="square" lIns="0" tIns="0" rIns="0" bIns="0" rtlCol="0" anchor="t">
            <a:spAutoFit/>
          </a:bodyPr>
          <a:lstStyle/>
          <a:p>
            <a:pPr algn="just">
              <a:lnSpc>
                <a:spcPts val="3811"/>
              </a:lnSpc>
            </a:pPr>
            <a:r>
              <a:rPr lang="en-US" sz="2400" b="1" dirty="0">
                <a:solidFill>
                  <a:srgbClr val="4668A2"/>
                </a:solidFill>
              </a:rPr>
              <a:t>Specific Objectives</a:t>
            </a:r>
          </a:p>
          <a:p>
            <a:pPr algn="just">
              <a:lnSpc>
                <a:spcPts val="3811"/>
              </a:lnSpc>
            </a:pPr>
            <a:endParaRPr lang="en-US" sz="2400" spc="-97" dirty="0">
              <a:solidFill>
                <a:srgbClr val="00949D"/>
              </a:solidFill>
              <a:latin typeface="Montserrat Medium"/>
            </a:endParaRPr>
          </a:p>
        </p:txBody>
      </p:sp>
      <p:sp>
        <p:nvSpPr>
          <p:cNvPr id="20" name="TextBox 19">
            <a:extLst>
              <a:ext uri="{FF2B5EF4-FFF2-40B4-BE49-F238E27FC236}">
                <a16:creationId xmlns:a16="http://schemas.microsoft.com/office/drawing/2014/main" id="{B8BBAF12-34A9-FD5B-29C1-5CA8CB6612A0}"/>
              </a:ext>
            </a:extLst>
          </p:cNvPr>
          <p:cNvSpPr txBox="1"/>
          <p:nvPr/>
        </p:nvSpPr>
        <p:spPr>
          <a:xfrm>
            <a:off x="5876193" y="1896679"/>
            <a:ext cx="6172200" cy="2391039"/>
          </a:xfrm>
          <a:prstGeom prst="rect">
            <a:avLst/>
          </a:prstGeom>
          <a:noFill/>
        </p:spPr>
        <p:txBody>
          <a:bodyPr wrap="square">
            <a:spAutoFit/>
          </a:bodyPr>
          <a:lstStyle/>
          <a:p>
            <a:pPr marL="285750" marR="0" indent="-285750" algn="just">
              <a:lnSpc>
                <a:spcPct val="115000"/>
              </a:lnSpc>
              <a:spcBef>
                <a:spcPts val="0"/>
              </a:spcBef>
              <a:spcAft>
                <a:spcPts val="800"/>
              </a:spcAft>
              <a:buFont typeface="Arial" panose="020B0604020202020204" pitchFamily="34" charset="0"/>
              <a:buChar char="•"/>
            </a:pPr>
            <a:r>
              <a:rPr lang="en-GB" sz="2000" dirty="0"/>
              <a:t>Enhance the model's ability to adapt to new data and improve estimation accuracy over time.</a:t>
            </a:r>
          </a:p>
          <a:p>
            <a:pPr marL="285750" marR="0" indent="-285750" algn="just">
              <a:lnSpc>
                <a:spcPct val="115000"/>
              </a:lnSpc>
              <a:spcBef>
                <a:spcPts val="0"/>
              </a:spcBef>
              <a:spcAft>
                <a:spcPts val="800"/>
              </a:spcAft>
              <a:buFont typeface="Arial" panose="020B0604020202020204" pitchFamily="34" charset="0"/>
              <a:buChar char="•"/>
            </a:pPr>
            <a:r>
              <a:rPr lang="en-GB" sz="2000" dirty="0"/>
              <a:t>Develop a user-friendly interface for inputting project parameters and retrieving estimates.</a:t>
            </a:r>
          </a:p>
          <a:p>
            <a:pPr marL="285750" marR="0" indent="-285750" algn="just">
              <a:lnSpc>
                <a:spcPct val="115000"/>
              </a:lnSpc>
              <a:spcBef>
                <a:spcPts val="0"/>
              </a:spcBef>
              <a:spcAft>
                <a:spcPts val="800"/>
              </a:spcAft>
              <a:buFont typeface="Arial" panose="020B0604020202020204" pitchFamily="34" charset="0"/>
              <a:buChar char="•"/>
            </a:pPr>
            <a:r>
              <a:rPr lang="en-GB" sz="2000" dirty="0"/>
              <a:t>Utilize historical data to refine the model's predictive accuracy and responsiveness.</a:t>
            </a:r>
            <a:endParaRPr lang="en-LK" sz="1800" dirty="0">
              <a:solidFill>
                <a:srgbClr val="096A72"/>
              </a:solidFill>
            </a:endParaRPr>
          </a:p>
        </p:txBody>
      </p:sp>
      <p:sp>
        <p:nvSpPr>
          <p:cNvPr id="18" name="Freeform 21">
            <a:extLst>
              <a:ext uri="{FF2B5EF4-FFF2-40B4-BE49-F238E27FC236}">
                <a16:creationId xmlns:a16="http://schemas.microsoft.com/office/drawing/2014/main" id="{99F7408C-8779-7ADD-6372-CAF81D0D9292}"/>
              </a:ext>
            </a:extLst>
          </p:cNvPr>
          <p:cNvSpPr/>
          <p:nvPr/>
        </p:nvSpPr>
        <p:spPr>
          <a:xfrm>
            <a:off x="420100" y="1227378"/>
            <a:ext cx="474985" cy="474985"/>
          </a:xfrm>
          <a:custGeom>
            <a:avLst/>
            <a:gdLst/>
            <a:ahLst/>
            <a:cxnLst/>
            <a:rect l="l" t="t" r="r" b="b"/>
            <a:pathLst>
              <a:path w="474985" h="474985">
                <a:moveTo>
                  <a:pt x="0" y="0"/>
                </a:moveTo>
                <a:lnTo>
                  <a:pt x="474985" y="0"/>
                </a:lnTo>
                <a:lnTo>
                  <a:pt x="474985" y="474985"/>
                </a:lnTo>
                <a:lnTo>
                  <a:pt x="0" y="47498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LK"/>
          </a:p>
        </p:txBody>
      </p:sp>
      <p:sp>
        <p:nvSpPr>
          <p:cNvPr id="19" name="TextBox 22">
            <a:extLst>
              <a:ext uri="{FF2B5EF4-FFF2-40B4-BE49-F238E27FC236}">
                <a16:creationId xmlns:a16="http://schemas.microsoft.com/office/drawing/2014/main" id="{489BA8EB-F727-64CB-AC90-4F5EEDED2BAF}"/>
              </a:ext>
            </a:extLst>
          </p:cNvPr>
          <p:cNvSpPr txBox="1"/>
          <p:nvPr/>
        </p:nvSpPr>
        <p:spPr>
          <a:xfrm>
            <a:off x="895085" y="1219200"/>
            <a:ext cx="1543315" cy="435440"/>
          </a:xfrm>
          <a:prstGeom prst="rect">
            <a:avLst/>
          </a:prstGeom>
        </p:spPr>
        <p:txBody>
          <a:bodyPr wrap="square" lIns="0" tIns="0" rIns="0" bIns="0" rtlCol="0" anchor="t">
            <a:spAutoFit/>
          </a:bodyPr>
          <a:lstStyle/>
          <a:p>
            <a:pPr algn="just">
              <a:lnSpc>
                <a:spcPts val="3811"/>
              </a:lnSpc>
            </a:pPr>
            <a:r>
              <a:rPr lang="en-US" sz="2400" b="1" dirty="0">
                <a:solidFill>
                  <a:srgbClr val="4668A2"/>
                </a:solidFill>
              </a:rPr>
              <a:t>Objectives</a:t>
            </a:r>
          </a:p>
        </p:txBody>
      </p:sp>
      <p:sp>
        <p:nvSpPr>
          <p:cNvPr id="26" name="TextBox 25">
            <a:extLst>
              <a:ext uri="{FF2B5EF4-FFF2-40B4-BE49-F238E27FC236}">
                <a16:creationId xmlns:a16="http://schemas.microsoft.com/office/drawing/2014/main" id="{D569EC22-68C4-E017-BDE0-A7F97F3BEF6F}"/>
              </a:ext>
            </a:extLst>
          </p:cNvPr>
          <p:cNvSpPr txBox="1"/>
          <p:nvPr/>
        </p:nvSpPr>
        <p:spPr>
          <a:xfrm>
            <a:off x="9177251" y="532015"/>
            <a:ext cx="184731" cy="369332"/>
          </a:xfrm>
          <a:prstGeom prst="rect">
            <a:avLst/>
          </a:prstGeom>
          <a:noFill/>
        </p:spPr>
        <p:txBody>
          <a:bodyPr wrap="none" rtlCol="0">
            <a:spAutoFit/>
          </a:bodyPr>
          <a:lstStyle/>
          <a:p>
            <a:endParaRPr lang="en-LK"/>
          </a:p>
        </p:txBody>
      </p:sp>
      <p:sp>
        <p:nvSpPr>
          <p:cNvPr id="27" name="TextBox 26">
            <a:extLst>
              <a:ext uri="{FF2B5EF4-FFF2-40B4-BE49-F238E27FC236}">
                <a16:creationId xmlns:a16="http://schemas.microsoft.com/office/drawing/2014/main" id="{7B6A65C0-84F3-535D-4CB6-0E89D8CA084E}"/>
              </a:ext>
            </a:extLst>
          </p:cNvPr>
          <p:cNvSpPr txBox="1"/>
          <p:nvPr/>
        </p:nvSpPr>
        <p:spPr>
          <a:xfrm>
            <a:off x="382385" y="5403273"/>
            <a:ext cx="184731" cy="369332"/>
          </a:xfrm>
          <a:prstGeom prst="rect">
            <a:avLst/>
          </a:prstGeom>
          <a:noFill/>
        </p:spPr>
        <p:txBody>
          <a:bodyPr wrap="none" rtlCol="0">
            <a:spAutoFit/>
          </a:bodyPr>
          <a:lstStyle/>
          <a:p>
            <a:endParaRPr lang="en-LK" dirty="0"/>
          </a:p>
        </p:txBody>
      </p:sp>
      <p:sp>
        <p:nvSpPr>
          <p:cNvPr id="28" name="TextBox 27">
            <a:extLst>
              <a:ext uri="{FF2B5EF4-FFF2-40B4-BE49-F238E27FC236}">
                <a16:creationId xmlns:a16="http://schemas.microsoft.com/office/drawing/2014/main" id="{0F05CAEC-5F01-18CE-8948-FE5B62D860D2}"/>
              </a:ext>
            </a:extLst>
          </p:cNvPr>
          <p:cNvSpPr txBox="1"/>
          <p:nvPr/>
        </p:nvSpPr>
        <p:spPr>
          <a:xfrm>
            <a:off x="1712422" y="4688378"/>
            <a:ext cx="184731" cy="369332"/>
          </a:xfrm>
          <a:prstGeom prst="rect">
            <a:avLst/>
          </a:prstGeom>
          <a:noFill/>
        </p:spPr>
        <p:txBody>
          <a:bodyPr wrap="none" rtlCol="0">
            <a:spAutoFit/>
          </a:bodyPr>
          <a:lstStyle/>
          <a:p>
            <a:endParaRPr lang="en-LK"/>
          </a:p>
        </p:txBody>
      </p:sp>
    </p:spTree>
    <p:extLst>
      <p:ext uri="{BB962C8B-B14F-4D97-AF65-F5344CB8AC3E}">
        <p14:creationId xmlns:p14="http://schemas.microsoft.com/office/powerpoint/2010/main" val="4179064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
            <a:extLst>
              <a:ext uri="{FF2B5EF4-FFF2-40B4-BE49-F238E27FC236}">
                <a16:creationId xmlns:a16="http://schemas.microsoft.com/office/drawing/2014/main" id="{BDA2D202-52DE-273E-1733-882E646EBE50}"/>
              </a:ext>
            </a:extLst>
          </p:cNvPr>
          <p:cNvGrpSpPr/>
          <p:nvPr/>
        </p:nvGrpSpPr>
        <p:grpSpPr>
          <a:xfrm>
            <a:off x="0" y="-87998"/>
            <a:ext cx="8534400" cy="1307198"/>
            <a:chOff x="0" y="-38100"/>
            <a:chExt cx="3326311" cy="1255581"/>
          </a:xfrm>
          <a:solidFill>
            <a:srgbClr val="4668A2"/>
          </a:solidFill>
        </p:grpSpPr>
        <p:sp>
          <p:nvSpPr>
            <p:cNvPr id="5" name="Freeform 9">
              <a:extLst>
                <a:ext uri="{FF2B5EF4-FFF2-40B4-BE49-F238E27FC236}">
                  <a16:creationId xmlns:a16="http://schemas.microsoft.com/office/drawing/2014/main" id="{C5702163-E0F8-540E-59DF-5C564CCFA6E3}"/>
                </a:ext>
              </a:extLst>
            </p:cNvPr>
            <p:cNvSpPr/>
            <p:nvPr/>
          </p:nvSpPr>
          <p:spPr>
            <a:xfrm>
              <a:off x="0" y="35091"/>
              <a:ext cx="3326311" cy="1120898"/>
            </a:xfrm>
            <a:custGeom>
              <a:avLst/>
              <a:gdLst/>
              <a:ahLst/>
              <a:cxnLst/>
              <a:rect l="l" t="t" r="r" b="b"/>
              <a:pathLst>
                <a:path w="3326311" h="1217481">
                  <a:moveTo>
                    <a:pt x="0" y="0"/>
                  </a:moveTo>
                  <a:lnTo>
                    <a:pt x="3326311" y="0"/>
                  </a:lnTo>
                  <a:lnTo>
                    <a:pt x="3326311" y="1217481"/>
                  </a:lnTo>
                  <a:lnTo>
                    <a:pt x="0" y="1217481"/>
                  </a:lnTo>
                  <a:close/>
                </a:path>
              </a:pathLst>
            </a:custGeom>
            <a:grpFill/>
          </p:spPr>
          <p:txBody>
            <a:bodyPr/>
            <a:lstStyle/>
            <a:p>
              <a:endParaRPr lang="en-LK" dirty="0"/>
            </a:p>
          </p:txBody>
        </p:sp>
        <p:sp>
          <p:nvSpPr>
            <p:cNvPr id="6" name="TextBox 10">
              <a:extLst>
                <a:ext uri="{FF2B5EF4-FFF2-40B4-BE49-F238E27FC236}">
                  <a16:creationId xmlns:a16="http://schemas.microsoft.com/office/drawing/2014/main" id="{9D367C2C-320C-DDA7-F2BB-C0294D8C1202}"/>
                </a:ext>
              </a:extLst>
            </p:cNvPr>
            <p:cNvSpPr txBox="1"/>
            <p:nvPr/>
          </p:nvSpPr>
          <p:spPr>
            <a:xfrm>
              <a:off x="0" y="-38100"/>
              <a:ext cx="3326311" cy="1255581"/>
            </a:xfrm>
            <a:prstGeom prst="rect">
              <a:avLst/>
            </a:prstGeom>
            <a:grpFill/>
          </p:spPr>
          <p:txBody>
            <a:bodyPr lIns="50800" tIns="50800" rIns="50800" bIns="50800" rtlCol="0" anchor="ctr"/>
            <a:lstStyle/>
            <a:p>
              <a:pPr algn="ctr">
                <a:lnSpc>
                  <a:spcPts val="2659"/>
                </a:lnSpc>
                <a:spcBef>
                  <a:spcPct val="0"/>
                </a:spcBef>
              </a:pPr>
              <a:endParaRPr/>
            </a:p>
          </p:txBody>
        </p:sp>
      </p:grpSp>
      <p:sp>
        <p:nvSpPr>
          <p:cNvPr id="2" name="Rectangle 1">
            <a:extLst>
              <a:ext uri="{FF2B5EF4-FFF2-40B4-BE49-F238E27FC236}">
                <a16:creationId xmlns:a16="http://schemas.microsoft.com/office/drawing/2014/main" id="{B4805B7E-92F2-8663-0B90-2A523E20B9B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b="0" dirty="0">
              <a:solidFill>
                <a:schemeClr val="tx1"/>
              </a:solidFill>
            </a:endParaRPr>
          </a:p>
        </p:txBody>
      </p:sp>
      <p:sp>
        <p:nvSpPr>
          <p:cNvPr id="3" name="TextBox 2">
            <a:extLst>
              <a:ext uri="{FF2B5EF4-FFF2-40B4-BE49-F238E27FC236}">
                <a16:creationId xmlns:a16="http://schemas.microsoft.com/office/drawing/2014/main" id="{6D0B69B5-80E4-8C53-D0F5-3C6363AC3816}"/>
              </a:ext>
            </a:extLst>
          </p:cNvPr>
          <p:cNvSpPr txBox="1"/>
          <p:nvPr/>
        </p:nvSpPr>
        <p:spPr>
          <a:xfrm>
            <a:off x="-838200" y="137159"/>
            <a:ext cx="6133689" cy="707886"/>
          </a:xfrm>
          <a:prstGeom prst="rect">
            <a:avLst/>
          </a:prstGeom>
          <a:noFill/>
        </p:spPr>
        <p:txBody>
          <a:bodyPr wrap="square">
            <a:spAutoFit/>
          </a:bodyPr>
          <a:lstStyle/>
          <a:p>
            <a:pPr algn="ctr"/>
            <a:r>
              <a:rPr lang="en-US" sz="4000" b="1" dirty="0">
                <a:solidFill>
                  <a:schemeClr val="bg1"/>
                </a:solidFill>
              </a:rPr>
              <a:t>Research Gap</a:t>
            </a:r>
          </a:p>
        </p:txBody>
      </p:sp>
      <p:sp>
        <p:nvSpPr>
          <p:cNvPr id="7" name="TextBox 6">
            <a:extLst>
              <a:ext uri="{FF2B5EF4-FFF2-40B4-BE49-F238E27FC236}">
                <a16:creationId xmlns:a16="http://schemas.microsoft.com/office/drawing/2014/main" id="{275667FC-CB4C-F28C-3C99-2A670D8D5E0A}"/>
              </a:ext>
            </a:extLst>
          </p:cNvPr>
          <p:cNvSpPr txBox="1"/>
          <p:nvPr/>
        </p:nvSpPr>
        <p:spPr>
          <a:xfrm>
            <a:off x="381000" y="1705239"/>
            <a:ext cx="10591800" cy="300928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b="1" dirty="0"/>
              <a:t>Lack of Dynamic Methods:</a:t>
            </a:r>
            <a:r>
              <a:rPr lang="en-US" sz="1600" dirty="0"/>
              <a:t> Existing research lacks dynamic and adaptable methods for construction cost and material estimations.[</a:t>
            </a:r>
          </a:p>
          <a:p>
            <a:pPr marL="285750" indent="-285750" algn="just">
              <a:lnSpc>
                <a:spcPct val="150000"/>
              </a:lnSpc>
              <a:buFont typeface="Arial" panose="020B0604020202020204" pitchFamily="34" charset="0"/>
              <a:buChar char="•"/>
            </a:pPr>
            <a:r>
              <a:rPr lang="en-US" sz="1600" b="1" dirty="0"/>
              <a:t>Reliance on Static Data:</a:t>
            </a:r>
            <a:r>
              <a:rPr lang="en-US" sz="1600" dirty="0"/>
              <a:t> Current methods often rely on static data, which does not account for real-time fluctuations in material prices and labor costs.[2]</a:t>
            </a:r>
          </a:p>
          <a:p>
            <a:pPr marL="285750" indent="-285750" algn="just">
              <a:lnSpc>
                <a:spcPct val="150000"/>
              </a:lnSpc>
              <a:buFont typeface="Arial" panose="020B0604020202020204" pitchFamily="34" charset="0"/>
              <a:buChar char="•"/>
            </a:pPr>
            <a:r>
              <a:rPr lang="en-US" sz="1600" b="1" dirty="0"/>
              <a:t>Need for Adaptive Approach:</a:t>
            </a:r>
            <a:r>
              <a:rPr lang="en-US" sz="1600" dirty="0"/>
              <a:t> There is a clear need for a more adaptive and data-driven approach to address these limitations.[3]</a:t>
            </a:r>
          </a:p>
          <a:p>
            <a:pPr marL="285750" indent="-285750" algn="just">
              <a:lnSpc>
                <a:spcPct val="150000"/>
              </a:lnSpc>
              <a:buFont typeface="Arial" panose="020B0604020202020204" pitchFamily="34" charset="0"/>
              <a:buChar char="•"/>
            </a:pPr>
            <a:r>
              <a:rPr lang="en-US" sz="1600" b="1" dirty="0"/>
              <a:t>Proposed Solution:</a:t>
            </a:r>
            <a:r>
              <a:rPr lang="en-US" sz="1600" dirty="0"/>
              <a:t> The proposed research aims to develop a system that uses machine learning algorithms to dynamically adjust cost estimations.</a:t>
            </a:r>
            <a:endParaRPr lang="en-US" sz="1600" dirty="0">
              <a:latin typeface="Aptos" panose="020B0004020202020204" pitchFamily="34" charset="0"/>
            </a:endParaRPr>
          </a:p>
        </p:txBody>
      </p:sp>
    </p:spTree>
    <p:extLst>
      <p:ext uri="{BB962C8B-B14F-4D97-AF65-F5344CB8AC3E}">
        <p14:creationId xmlns:p14="http://schemas.microsoft.com/office/powerpoint/2010/main" val="3967841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
            <a:extLst>
              <a:ext uri="{FF2B5EF4-FFF2-40B4-BE49-F238E27FC236}">
                <a16:creationId xmlns:a16="http://schemas.microsoft.com/office/drawing/2014/main" id="{BDA2D202-52DE-273E-1733-882E646EBE50}"/>
              </a:ext>
            </a:extLst>
          </p:cNvPr>
          <p:cNvGrpSpPr/>
          <p:nvPr/>
        </p:nvGrpSpPr>
        <p:grpSpPr>
          <a:xfrm>
            <a:off x="1676400" y="233744"/>
            <a:ext cx="8610600" cy="1002398"/>
            <a:chOff x="0" y="-38100"/>
            <a:chExt cx="3326311" cy="1255581"/>
          </a:xfrm>
          <a:solidFill>
            <a:srgbClr val="4668A2"/>
          </a:solidFill>
        </p:grpSpPr>
        <p:sp>
          <p:nvSpPr>
            <p:cNvPr id="5" name="Freeform 9">
              <a:extLst>
                <a:ext uri="{FF2B5EF4-FFF2-40B4-BE49-F238E27FC236}">
                  <a16:creationId xmlns:a16="http://schemas.microsoft.com/office/drawing/2014/main" id="{C5702163-E0F8-540E-59DF-5C564CCFA6E3}"/>
                </a:ext>
              </a:extLst>
            </p:cNvPr>
            <p:cNvSpPr/>
            <p:nvPr/>
          </p:nvSpPr>
          <p:spPr>
            <a:xfrm>
              <a:off x="0" y="35091"/>
              <a:ext cx="3326311" cy="1120898"/>
            </a:xfrm>
            <a:custGeom>
              <a:avLst/>
              <a:gdLst/>
              <a:ahLst/>
              <a:cxnLst/>
              <a:rect l="l" t="t" r="r" b="b"/>
              <a:pathLst>
                <a:path w="3326311" h="1217481">
                  <a:moveTo>
                    <a:pt x="0" y="0"/>
                  </a:moveTo>
                  <a:lnTo>
                    <a:pt x="3326311" y="0"/>
                  </a:lnTo>
                  <a:lnTo>
                    <a:pt x="3326311" y="1217481"/>
                  </a:lnTo>
                  <a:lnTo>
                    <a:pt x="0" y="1217481"/>
                  </a:lnTo>
                  <a:close/>
                </a:path>
              </a:pathLst>
            </a:custGeom>
            <a:grpFill/>
          </p:spPr>
          <p:txBody>
            <a:bodyPr/>
            <a:lstStyle/>
            <a:p>
              <a:endParaRPr lang="en-LK" dirty="0"/>
            </a:p>
          </p:txBody>
        </p:sp>
        <p:sp>
          <p:nvSpPr>
            <p:cNvPr id="6" name="TextBox 10">
              <a:extLst>
                <a:ext uri="{FF2B5EF4-FFF2-40B4-BE49-F238E27FC236}">
                  <a16:creationId xmlns:a16="http://schemas.microsoft.com/office/drawing/2014/main" id="{9D367C2C-320C-DDA7-F2BB-C0294D8C1202}"/>
                </a:ext>
              </a:extLst>
            </p:cNvPr>
            <p:cNvSpPr txBox="1"/>
            <p:nvPr/>
          </p:nvSpPr>
          <p:spPr>
            <a:xfrm>
              <a:off x="0" y="-38100"/>
              <a:ext cx="3326311" cy="1255581"/>
            </a:xfrm>
            <a:prstGeom prst="rect">
              <a:avLst/>
            </a:prstGeom>
            <a:grpFill/>
          </p:spPr>
          <p:txBody>
            <a:bodyPr lIns="50800" tIns="50800" rIns="50800" bIns="50800" rtlCol="0" anchor="ctr"/>
            <a:lstStyle/>
            <a:p>
              <a:pPr algn="ctr">
                <a:lnSpc>
                  <a:spcPts val="2659"/>
                </a:lnSpc>
                <a:spcBef>
                  <a:spcPct val="0"/>
                </a:spcBef>
              </a:pPr>
              <a:endParaRPr/>
            </a:p>
          </p:txBody>
        </p:sp>
      </p:grpSp>
      <p:sp>
        <p:nvSpPr>
          <p:cNvPr id="3" name="TextBox 2">
            <a:extLst>
              <a:ext uri="{FF2B5EF4-FFF2-40B4-BE49-F238E27FC236}">
                <a16:creationId xmlns:a16="http://schemas.microsoft.com/office/drawing/2014/main" id="{FE5AF69F-DF91-595C-53C3-5696719C5EB9}"/>
              </a:ext>
            </a:extLst>
          </p:cNvPr>
          <p:cNvSpPr txBox="1"/>
          <p:nvPr/>
        </p:nvSpPr>
        <p:spPr>
          <a:xfrm>
            <a:off x="2819400" y="381000"/>
            <a:ext cx="6096000" cy="707886"/>
          </a:xfrm>
          <a:prstGeom prst="rect">
            <a:avLst/>
          </a:prstGeom>
          <a:noFill/>
        </p:spPr>
        <p:txBody>
          <a:bodyPr wrap="square">
            <a:spAutoFit/>
          </a:bodyPr>
          <a:lstStyle/>
          <a:p>
            <a:pPr algn="ctr"/>
            <a:r>
              <a:rPr lang="en-US" sz="4000" b="1" dirty="0">
                <a:solidFill>
                  <a:schemeClr val="bg1"/>
                </a:solidFill>
              </a:rPr>
              <a:t>Component  Diagram</a:t>
            </a:r>
          </a:p>
        </p:txBody>
      </p:sp>
      <p:pic>
        <p:nvPicPr>
          <p:cNvPr id="7" name="Picture 6" descr="A diagram of a process">
            <a:extLst>
              <a:ext uri="{FF2B5EF4-FFF2-40B4-BE49-F238E27FC236}">
                <a16:creationId xmlns:a16="http://schemas.microsoft.com/office/drawing/2014/main" id="{780AF0BD-470A-D656-377C-689AC17E4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447800"/>
            <a:ext cx="10820400" cy="4240244"/>
          </a:xfrm>
          <a:prstGeom prst="rect">
            <a:avLst/>
          </a:prstGeom>
        </p:spPr>
      </p:pic>
    </p:spTree>
    <p:extLst>
      <p:ext uri="{BB962C8B-B14F-4D97-AF65-F5344CB8AC3E}">
        <p14:creationId xmlns:p14="http://schemas.microsoft.com/office/powerpoint/2010/main" val="2707669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805B7E-92F2-8663-0B90-2A523E20B9B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b="0" dirty="0">
              <a:solidFill>
                <a:schemeClr val="tx1"/>
              </a:solidFill>
            </a:endParaRPr>
          </a:p>
        </p:txBody>
      </p:sp>
      <p:sp>
        <p:nvSpPr>
          <p:cNvPr id="10" name="Google Shape;596;p19">
            <a:extLst>
              <a:ext uri="{FF2B5EF4-FFF2-40B4-BE49-F238E27FC236}">
                <a16:creationId xmlns:a16="http://schemas.microsoft.com/office/drawing/2014/main" id="{1D7DBED4-F8FF-737D-668A-843445D89413}"/>
              </a:ext>
            </a:extLst>
          </p:cNvPr>
          <p:cNvSpPr/>
          <p:nvPr/>
        </p:nvSpPr>
        <p:spPr>
          <a:xfrm rot="5400000">
            <a:off x="-1657649" y="1657651"/>
            <a:ext cx="6287099" cy="2971799"/>
          </a:xfrm>
          <a:prstGeom prst="rect">
            <a:avLst/>
          </a:prstGeom>
          <a:solidFill>
            <a:srgbClr val="4668A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Calibri"/>
              <a:buNone/>
            </a:pPr>
            <a:endParaRPr sz="1867" b="0" i="0" u="none" strike="noStrike" cap="none">
              <a:solidFill>
                <a:srgbClr val="000000"/>
              </a:solidFill>
              <a:latin typeface="Arial"/>
              <a:ea typeface="Arial"/>
              <a:cs typeface="Arial"/>
              <a:sym typeface="Arial"/>
            </a:endParaRPr>
          </a:p>
        </p:txBody>
      </p:sp>
      <p:sp>
        <p:nvSpPr>
          <p:cNvPr id="12" name="TextBox 11">
            <a:extLst>
              <a:ext uri="{FF2B5EF4-FFF2-40B4-BE49-F238E27FC236}">
                <a16:creationId xmlns:a16="http://schemas.microsoft.com/office/drawing/2014/main" id="{82AE947E-3DC3-DD99-D798-D2CEF8EEC530}"/>
              </a:ext>
            </a:extLst>
          </p:cNvPr>
          <p:cNvSpPr txBox="1"/>
          <p:nvPr/>
        </p:nvSpPr>
        <p:spPr>
          <a:xfrm>
            <a:off x="-76200" y="1721822"/>
            <a:ext cx="3124200" cy="2062103"/>
          </a:xfrm>
          <a:prstGeom prst="rect">
            <a:avLst/>
          </a:prstGeom>
          <a:noFill/>
        </p:spPr>
        <p:txBody>
          <a:bodyPr wrap="square" rtlCol="0">
            <a:spAutoFit/>
          </a:bodyPr>
          <a:lstStyle/>
          <a:p>
            <a:pPr algn="ctr"/>
            <a:r>
              <a:rPr lang="en-US" sz="3200" b="1" dirty="0">
                <a:solidFill>
                  <a:schemeClr val="bg1"/>
                </a:solidFill>
              </a:rPr>
              <a:t>Technologies</a:t>
            </a:r>
          </a:p>
          <a:p>
            <a:pPr algn="ctr"/>
            <a:r>
              <a:rPr lang="en-US" sz="3200" b="1" dirty="0">
                <a:solidFill>
                  <a:schemeClr val="bg1"/>
                </a:solidFill>
              </a:rPr>
              <a:t>and </a:t>
            </a:r>
          </a:p>
          <a:p>
            <a:pPr algn="ctr"/>
            <a:r>
              <a:rPr lang="en-US" sz="3200" b="1" dirty="0">
                <a:solidFill>
                  <a:schemeClr val="bg1"/>
                </a:solidFill>
              </a:rPr>
              <a:t>Algorithms</a:t>
            </a:r>
          </a:p>
          <a:p>
            <a:pPr algn="ctr"/>
            <a:endParaRPr lang="en-US" sz="3200" b="1" dirty="0">
              <a:solidFill>
                <a:schemeClr val="bg1"/>
              </a:solidFill>
            </a:endParaRPr>
          </a:p>
        </p:txBody>
      </p:sp>
      <p:sp>
        <p:nvSpPr>
          <p:cNvPr id="15" name="TextBox 14">
            <a:extLst>
              <a:ext uri="{FF2B5EF4-FFF2-40B4-BE49-F238E27FC236}">
                <a16:creationId xmlns:a16="http://schemas.microsoft.com/office/drawing/2014/main" id="{1FDBE37A-9AD4-B93D-6736-419AE362B6C4}"/>
              </a:ext>
            </a:extLst>
          </p:cNvPr>
          <p:cNvSpPr txBox="1"/>
          <p:nvPr/>
        </p:nvSpPr>
        <p:spPr>
          <a:xfrm>
            <a:off x="3180674" y="685800"/>
            <a:ext cx="7600274" cy="2646878"/>
          </a:xfrm>
          <a:prstGeom prst="rect">
            <a:avLst/>
          </a:prstGeom>
          <a:noFill/>
        </p:spPr>
        <p:txBody>
          <a:bodyPr wrap="square" rtlCol="0">
            <a:spAutoFit/>
          </a:bodyPr>
          <a:lstStyle/>
          <a:p>
            <a:r>
              <a:rPr lang="en-US" sz="2400" dirty="0"/>
              <a:t>Technologies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GB" sz="2000" b="1" dirty="0"/>
              <a:t>Machine Learning:</a:t>
            </a:r>
            <a:r>
              <a:rPr lang="en-GB" sz="2000" dirty="0"/>
              <a:t> Enhance predictive accuracy and adaptability.</a:t>
            </a:r>
          </a:p>
          <a:p>
            <a:pPr marL="342900" indent="-342900">
              <a:buFont typeface="Arial" panose="020B0604020202020204" pitchFamily="34" charset="0"/>
              <a:buChar char="•"/>
            </a:pPr>
            <a:r>
              <a:rPr lang="en-GB" sz="2000" b="1" dirty="0"/>
              <a:t>Python:</a:t>
            </a:r>
            <a:r>
              <a:rPr lang="en-GB" sz="2000" dirty="0"/>
              <a:t> For backend development and model implementation.</a:t>
            </a:r>
          </a:p>
          <a:p>
            <a:pPr marL="342900" indent="-342900">
              <a:buFont typeface="Arial" panose="020B0604020202020204" pitchFamily="34" charset="0"/>
              <a:buChar char="•"/>
            </a:pPr>
            <a:r>
              <a:rPr lang="en-GB" sz="2000" b="1" dirty="0"/>
              <a:t>MongoDB:</a:t>
            </a:r>
            <a:r>
              <a:rPr lang="en-GB" sz="2000" dirty="0"/>
              <a:t> To store and manage dynamic data inputs and outputs.</a:t>
            </a:r>
          </a:p>
          <a:p>
            <a:endParaRPr lang="en-US" dirty="0"/>
          </a:p>
        </p:txBody>
      </p:sp>
      <p:sp>
        <p:nvSpPr>
          <p:cNvPr id="16" name="TextBox 15">
            <a:extLst>
              <a:ext uri="{FF2B5EF4-FFF2-40B4-BE49-F238E27FC236}">
                <a16:creationId xmlns:a16="http://schemas.microsoft.com/office/drawing/2014/main" id="{0453FA29-EEB9-D584-27F0-86D16F3ABD97}"/>
              </a:ext>
            </a:extLst>
          </p:cNvPr>
          <p:cNvSpPr txBox="1"/>
          <p:nvPr/>
        </p:nvSpPr>
        <p:spPr>
          <a:xfrm>
            <a:off x="3243864" y="3803273"/>
            <a:ext cx="8871936" cy="1692771"/>
          </a:xfrm>
          <a:prstGeom prst="rect">
            <a:avLst/>
          </a:prstGeom>
          <a:noFill/>
        </p:spPr>
        <p:txBody>
          <a:bodyPr wrap="square" rtlCol="0">
            <a:spAutoFit/>
          </a:bodyPr>
          <a:lstStyle/>
          <a:p>
            <a:r>
              <a:rPr lang="en-US" sz="2400" dirty="0"/>
              <a:t>Algorithms</a:t>
            </a:r>
            <a:endParaRPr lang="en-US" dirty="0"/>
          </a:p>
          <a:p>
            <a:endParaRPr lang="en-GB" sz="2000" b="1" dirty="0"/>
          </a:p>
          <a:p>
            <a:pPr marL="342900" indent="-342900">
              <a:buFont typeface="Arial" panose="020B0604020202020204" pitchFamily="34" charset="0"/>
              <a:buChar char="•"/>
            </a:pPr>
            <a:r>
              <a:rPr lang="en-GB" sz="2000" b="1" dirty="0"/>
              <a:t>Linear Regression:</a:t>
            </a:r>
            <a:r>
              <a:rPr lang="en-GB" sz="2000" dirty="0"/>
              <a:t> To predict costs based on various inputs.</a:t>
            </a:r>
          </a:p>
          <a:p>
            <a:pPr marL="342900" indent="-342900">
              <a:buFont typeface="Arial" panose="020B0604020202020204" pitchFamily="34" charset="0"/>
              <a:buChar char="•"/>
            </a:pPr>
            <a:r>
              <a:rPr lang="en-GB" sz="2000" b="1" dirty="0"/>
              <a:t>Clustering Algorithms:</a:t>
            </a:r>
            <a:r>
              <a:rPr lang="en-GB" sz="2000" dirty="0"/>
              <a:t> To categorize materials and associated costs for better estimation.</a:t>
            </a:r>
          </a:p>
        </p:txBody>
      </p:sp>
      <p:pic>
        <p:nvPicPr>
          <p:cNvPr id="17" name="Google Shape;775;p29">
            <a:extLst>
              <a:ext uri="{FF2B5EF4-FFF2-40B4-BE49-F238E27FC236}">
                <a16:creationId xmlns:a16="http://schemas.microsoft.com/office/drawing/2014/main" id="{C25F5AF6-2802-87CC-DE98-705BE39FB893}"/>
              </a:ext>
            </a:extLst>
          </p:cNvPr>
          <p:cNvPicPr preferRelativeResize="0"/>
          <p:nvPr/>
        </p:nvPicPr>
        <p:blipFill rotWithShape="1">
          <a:blip r:embed="rId2">
            <a:alphaModFix/>
          </a:blip>
          <a:srcRect/>
          <a:stretch/>
        </p:blipFill>
        <p:spPr>
          <a:xfrm>
            <a:off x="10857148" y="1179231"/>
            <a:ext cx="1085182" cy="1085182"/>
          </a:xfrm>
          <a:prstGeom prst="rect">
            <a:avLst/>
          </a:prstGeom>
          <a:noFill/>
          <a:ln>
            <a:noFill/>
          </a:ln>
        </p:spPr>
      </p:pic>
      <p:pic>
        <p:nvPicPr>
          <p:cNvPr id="21" name="Picture 20" descr="A blue and white symbol&#10;&#10;Description automatically generated">
            <a:extLst>
              <a:ext uri="{FF2B5EF4-FFF2-40B4-BE49-F238E27FC236}">
                <a16:creationId xmlns:a16="http://schemas.microsoft.com/office/drawing/2014/main" id="{FC17924A-A008-4A1A-FE1C-1CFBB1DC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5602" y="2973407"/>
            <a:ext cx="1493739" cy="1295400"/>
          </a:xfrm>
          <a:prstGeom prst="rect">
            <a:avLst/>
          </a:prstGeom>
        </p:spPr>
      </p:pic>
    </p:spTree>
    <p:extLst>
      <p:ext uri="{BB962C8B-B14F-4D97-AF65-F5344CB8AC3E}">
        <p14:creationId xmlns:p14="http://schemas.microsoft.com/office/powerpoint/2010/main" val="2944135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
            <a:extLst>
              <a:ext uri="{FF2B5EF4-FFF2-40B4-BE49-F238E27FC236}">
                <a16:creationId xmlns:a16="http://schemas.microsoft.com/office/drawing/2014/main" id="{BDA2D202-52DE-273E-1733-882E646EBE50}"/>
              </a:ext>
            </a:extLst>
          </p:cNvPr>
          <p:cNvGrpSpPr/>
          <p:nvPr/>
        </p:nvGrpSpPr>
        <p:grpSpPr>
          <a:xfrm>
            <a:off x="0" y="64402"/>
            <a:ext cx="12192000" cy="1002398"/>
            <a:chOff x="0" y="-38100"/>
            <a:chExt cx="3326311" cy="1255581"/>
          </a:xfrm>
        </p:grpSpPr>
        <p:sp>
          <p:nvSpPr>
            <p:cNvPr id="5" name="Freeform 9">
              <a:extLst>
                <a:ext uri="{FF2B5EF4-FFF2-40B4-BE49-F238E27FC236}">
                  <a16:creationId xmlns:a16="http://schemas.microsoft.com/office/drawing/2014/main" id="{C5702163-E0F8-540E-59DF-5C564CCFA6E3}"/>
                </a:ext>
              </a:extLst>
            </p:cNvPr>
            <p:cNvSpPr/>
            <p:nvPr/>
          </p:nvSpPr>
          <p:spPr>
            <a:xfrm>
              <a:off x="0" y="35091"/>
              <a:ext cx="3326311" cy="1120898"/>
            </a:xfrm>
            <a:custGeom>
              <a:avLst/>
              <a:gdLst/>
              <a:ahLst/>
              <a:cxnLst/>
              <a:rect l="l" t="t" r="r" b="b"/>
              <a:pathLst>
                <a:path w="3326311" h="1217481">
                  <a:moveTo>
                    <a:pt x="0" y="0"/>
                  </a:moveTo>
                  <a:lnTo>
                    <a:pt x="3326311" y="0"/>
                  </a:lnTo>
                  <a:lnTo>
                    <a:pt x="3326311" y="1217481"/>
                  </a:lnTo>
                  <a:lnTo>
                    <a:pt x="0" y="1217481"/>
                  </a:lnTo>
                  <a:close/>
                </a:path>
              </a:pathLst>
            </a:custGeom>
            <a:solidFill>
              <a:srgbClr val="4668A2"/>
            </a:solidFill>
          </p:spPr>
          <p:txBody>
            <a:bodyPr/>
            <a:lstStyle/>
            <a:p>
              <a:endParaRPr lang="en-LK" dirty="0"/>
            </a:p>
          </p:txBody>
        </p:sp>
        <p:sp>
          <p:nvSpPr>
            <p:cNvPr id="6" name="TextBox 10">
              <a:extLst>
                <a:ext uri="{FF2B5EF4-FFF2-40B4-BE49-F238E27FC236}">
                  <a16:creationId xmlns:a16="http://schemas.microsoft.com/office/drawing/2014/main" id="{9D367C2C-320C-DDA7-F2BB-C0294D8C1202}"/>
                </a:ext>
              </a:extLst>
            </p:cNvPr>
            <p:cNvSpPr txBox="1"/>
            <p:nvPr/>
          </p:nvSpPr>
          <p:spPr>
            <a:xfrm>
              <a:off x="0" y="-38100"/>
              <a:ext cx="3326311" cy="1255581"/>
            </a:xfrm>
            <a:prstGeom prst="rect">
              <a:avLst/>
            </a:prstGeom>
          </p:spPr>
          <p:txBody>
            <a:bodyPr lIns="50800" tIns="50800" rIns="50800" bIns="50800" rtlCol="0" anchor="ctr"/>
            <a:lstStyle/>
            <a:p>
              <a:pPr algn="ctr">
                <a:lnSpc>
                  <a:spcPts val="2659"/>
                </a:lnSpc>
                <a:spcBef>
                  <a:spcPct val="0"/>
                </a:spcBef>
              </a:pPr>
              <a:endParaRPr/>
            </a:p>
          </p:txBody>
        </p:sp>
      </p:grpSp>
      <p:sp>
        <p:nvSpPr>
          <p:cNvPr id="2" name="Rectangle 1">
            <a:extLst>
              <a:ext uri="{FF2B5EF4-FFF2-40B4-BE49-F238E27FC236}">
                <a16:creationId xmlns:a16="http://schemas.microsoft.com/office/drawing/2014/main" id="{B4805B7E-92F2-8663-0B90-2A523E20B9B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IT21223808</a:t>
            </a:r>
            <a:r>
              <a:rPr lang="en-US" sz="1800" dirty="0">
                <a:solidFill>
                  <a:schemeClr val="tx1"/>
                </a:solidFill>
              </a:rPr>
              <a:t>  |   LINGANATHAN . J|  24-25J-201 </a:t>
            </a:r>
            <a:endParaRPr lang="en-US" sz="1800" b="0" dirty="0">
              <a:solidFill>
                <a:schemeClr val="tx1"/>
              </a:solidFill>
            </a:endParaRPr>
          </a:p>
        </p:txBody>
      </p:sp>
      <p:sp>
        <p:nvSpPr>
          <p:cNvPr id="3" name="TextBox 2">
            <a:extLst>
              <a:ext uri="{FF2B5EF4-FFF2-40B4-BE49-F238E27FC236}">
                <a16:creationId xmlns:a16="http://schemas.microsoft.com/office/drawing/2014/main" id="{FE5AF69F-DF91-595C-53C3-5696719C5EB9}"/>
              </a:ext>
            </a:extLst>
          </p:cNvPr>
          <p:cNvSpPr txBox="1"/>
          <p:nvPr/>
        </p:nvSpPr>
        <p:spPr>
          <a:xfrm>
            <a:off x="-304800" y="265093"/>
            <a:ext cx="12725400" cy="954107"/>
          </a:xfrm>
          <a:prstGeom prst="rect">
            <a:avLst/>
          </a:prstGeom>
          <a:noFill/>
        </p:spPr>
        <p:txBody>
          <a:bodyPr wrap="square">
            <a:spAutoFit/>
          </a:bodyPr>
          <a:lstStyle/>
          <a:p>
            <a:pPr algn="ctr"/>
            <a:r>
              <a:rPr lang="en-US" sz="2800" b="1" dirty="0">
                <a:solidFill>
                  <a:schemeClr val="bg1"/>
                </a:solidFill>
                <a:latin typeface="Open Sans Bold"/>
              </a:rPr>
              <a:t>The system, Personnel and Software specification requirements</a:t>
            </a:r>
          </a:p>
          <a:p>
            <a:pPr algn="ctr"/>
            <a:endParaRPr lang="en-US" sz="2800" b="1" dirty="0">
              <a:solidFill>
                <a:schemeClr val="bg1"/>
              </a:solidFill>
            </a:endParaRPr>
          </a:p>
        </p:txBody>
      </p:sp>
      <p:sp>
        <p:nvSpPr>
          <p:cNvPr id="8" name="TextBox 7">
            <a:extLst>
              <a:ext uri="{FF2B5EF4-FFF2-40B4-BE49-F238E27FC236}">
                <a16:creationId xmlns:a16="http://schemas.microsoft.com/office/drawing/2014/main" id="{BA858159-04C7-9D6B-EC43-9645DB2B1C0C}"/>
              </a:ext>
            </a:extLst>
          </p:cNvPr>
          <p:cNvSpPr txBox="1"/>
          <p:nvPr/>
        </p:nvSpPr>
        <p:spPr>
          <a:xfrm>
            <a:off x="381000" y="1467683"/>
            <a:ext cx="4572000" cy="5078313"/>
          </a:xfrm>
          <a:prstGeom prst="rect">
            <a:avLst/>
          </a:prstGeom>
          <a:noFill/>
        </p:spPr>
        <p:txBody>
          <a:bodyPr wrap="square" rtlCol="0">
            <a:spAutoFit/>
          </a:bodyPr>
          <a:lstStyle/>
          <a:p>
            <a:r>
              <a:rPr lang="en-US" sz="1800" dirty="0">
                <a:solidFill>
                  <a:srgbClr val="444F27"/>
                </a:solidFill>
                <a:latin typeface="Aptos" panose="020B0004020202020204" pitchFamily="34" charset="0"/>
              </a:rPr>
              <a:t>Functional Requirements</a:t>
            </a:r>
            <a:endParaRPr lang="en-GB" sz="1800" b="1" dirty="0"/>
          </a:p>
          <a:p>
            <a:pPr marL="285750" indent="-285750">
              <a:buFont typeface="Arial" panose="020B0604020202020204" pitchFamily="34" charset="0"/>
              <a:buChar char="•"/>
            </a:pPr>
            <a:r>
              <a:rPr lang="en-GB" sz="1800" b="1" dirty="0"/>
              <a:t>User-Friendly Interface for Data Input:</a:t>
            </a:r>
            <a:r>
              <a:rPr lang="en-GB" sz="1800" dirty="0"/>
              <a:t> Include forms to enter built-up area and estimated cost per square foot along with other project-specific details.</a:t>
            </a:r>
          </a:p>
          <a:p>
            <a:pPr marL="285750" indent="-285750">
              <a:buFont typeface="Arial" panose="020B0604020202020204" pitchFamily="34" charset="0"/>
              <a:buChar char="•"/>
            </a:pPr>
            <a:r>
              <a:rPr lang="en-GB" sz="1800" b="1" dirty="0"/>
              <a:t>Dashboard to Display Cost Breakdowns:</a:t>
            </a:r>
            <a:r>
              <a:rPr lang="en-GB" sz="1800" dirty="0"/>
              <a:t> Show detailed breakdowns of construction costs, material estimations, and potential savings.</a:t>
            </a:r>
          </a:p>
          <a:p>
            <a:pPr marL="285750" indent="-285750">
              <a:buFont typeface="Arial" panose="020B0604020202020204" pitchFamily="34" charset="0"/>
              <a:buChar char="•"/>
            </a:pPr>
            <a:r>
              <a:rPr lang="en-GB" sz="1800" b="1" dirty="0"/>
              <a:t>Real-Time Data Processing:</a:t>
            </a:r>
            <a:r>
              <a:rPr lang="en-GB" sz="1800" dirty="0"/>
              <a:t> Ability to handle real-time data for accurate and dynamic cost estimation.</a:t>
            </a:r>
          </a:p>
          <a:p>
            <a:pPr marL="285750" indent="-285750">
              <a:buFont typeface="Arial" panose="020B0604020202020204" pitchFamily="34" charset="0"/>
              <a:buChar char="•"/>
            </a:pPr>
            <a:r>
              <a:rPr lang="en-GB" sz="1800" b="1" dirty="0"/>
              <a:t>Machine Learning Model Implementation:</a:t>
            </a:r>
            <a:r>
              <a:rPr lang="en-GB" sz="1800" dirty="0"/>
              <a:t> Utilize regression models and other algorithms to predict and adjust construction costs based on historical data and ongoing market trends.</a:t>
            </a:r>
          </a:p>
        </p:txBody>
      </p:sp>
      <p:sp>
        <p:nvSpPr>
          <p:cNvPr id="13" name="TextBox 12">
            <a:extLst>
              <a:ext uri="{FF2B5EF4-FFF2-40B4-BE49-F238E27FC236}">
                <a16:creationId xmlns:a16="http://schemas.microsoft.com/office/drawing/2014/main" id="{D865FBDD-B1B5-F332-803D-B0B7E3DE3172}"/>
              </a:ext>
            </a:extLst>
          </p:cNvPr>
          <p:cNvSpPr txBox="1"/>
          <p:nvPr/>
        </p:nvSpPr>
        <p:spPr>
          <a:xfrm>
            <a:off x="152400" y="1017707"/>
            <a:ext cx="5486400" cy="738664"/>
          </a:xfrm>
          <a:prstGeom prst="rect">
            <a:avLst/>
          </a:prstGeom>
          <a:noFill/>
        </p:spPr>
        <p:txBody>
          <a:bodyPr wrap="square" rtlCol="0">
            <a:spAutoFit/>
          </a:bodyPr>
          <a:lstStyle/>
          <a:p>
            <a:r>
              <a:rPr lang="en-US" sz="2400" b="1" dirty="0"/>
              <a:t>Software Specification Requirement</a:t>
            </a:r>
          </a:p>
          <a:p>
            <a:endParaRPr lang="en-US" dirty="0"/>
          </a:p>
        </p:txBody>
      </p:sp>
      <p:sp>
        <p:nvSpPr>
          <p:cNvPr id="14" name="TextBox 13">
            <a:extLst>
              <a:ext uri="{FF2B5EF4-FFF2-40B4-BE49-F238E27FC236}">
                <a16:creationId xmlns:a16="http://schemas.microsoft.com/office/drawing/2014/main" id="{89BA72A3-19AC-B863-99D2-8042C6885D74}"/>
              </a:ext>
            </a:extLst>
          </p:cNvPr>
          <p:cNvSpPr txBox="1"/>
          <p:nvPr/>
        </p:nvSpPr>
        <p:spPr>
          <a:xfrm>
            <a:off x="5195455" y="1452587"/>
            <a:ext cx="5715000" cy="2782300"/>
          </a:xfrm>
          <a:prstGeom prst="rect">
            <a:avLst/>
          </a:prstGeom>
          <a:noFill/>
        </p:spPr>
        <p:txBody>
          <a:bodyPr wrap="square" rtlCol="0">
            <a:spAutoFit/>
          </a:bodyPr>
          <a:lstStyle/>
          <a:p>
            <a:r>
              <a:rPr lang="en-US" sz="1800" dirty="0">
                <a:solidFill>
                  <a:srgbClr val="444F27"/>
                </a:solidFill>
                <a:latin typeface="Aptos" panose="020B0004020202020204" pitchFamily="34" charset="0"/>
              </a:rPr>
              <a:t>Non-Functional Requirements</a:t>
            </a:r>
          </a:p>
          <a:p>
            <a:pPr marL="285750" indent="-285750">
              <a:buFont typeface="Arial" panose="020B0604020202020204" pitchFamily="34" charset="0"/>
              <a:buChar char="•"/>
            </a:pPr>
            <a:r>
              <a:rPr lang="en-GB" sz="1800" b="1" dirty="0"/>
              <a:t>Scalability:</a:t>
            </a:r>
            <a:r>
              <a:rPr lang="en-GB" sz="1800" dirty="0"/>
              <a:t> The system must efficiently handle large datasets and multiple user queries without performance degradation.</a:t>
            </a:r>
          </a:p>
          <a:p>
            <a:pPr marL="285750" indent="-285750">
              <a:buFont typeface="Arial" panose="020B0604020202020204" pitchFamily="34" charset="0"/>
              <a:buChar char="•"/>
            </a:pPr>
            <a:r>
              <a:rPr lang="en-GB" sz="1800" b="1" dirty="0"/>
              <a:t>Security:</a:t>
            </a:r>
            <a:r>
              <a:rPr lang="en-GB" sz="1800" dirty="0"/>
              <a:t> Ensure high levels of security to protect sensitive construction cost data and user inputs.</a:t>
            </a:r>
          </a:p>
          <a:p>
            <a:pPr marL="0" marR="0">
              <a:lnSpc>
                <a:spcPct val="115000"/>
              </a:lnSpc>
              <a:spcBef>
                <a:spcPts val="0"/>
              </a:spcBef>
              <a:spcAft>
                <a:spcPts val="800"/>
              </a:spcAft>
            </a:pPr>
            <a:r>
              <a:rPr lang="en-US" sz="1800" kern="100" dirty="0">
                <a:effectLst/>
                <a:ea typeface="Aptos" panose="020B0004020202020204" pitchFamily="34" charset="0"/>
                <a:cs typeface="Latha" panose="020B0604020202020204" pitchFamily="34" charset="0"/>
              </a:rPr>
              <a:t> </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dirty="0"/>
          </a:p>
        </p:txBody>
      </p:sp>
      <p:sp>
        <p:nvSpPr>
          <p:cNvPr id="15" name="TextBox 14">
            <a:extLst>
              <a:ext uri="{FF2B5EF4-FFF2-40B4-BE49-F238E27FC236}">
                <a16:creationId xmlns:a16="http://schemas.microsoft.com/office/drawing/2014/main" id="{0B1F2BAC-AE7A-A5D0-99ED-42A68BF9F4BE}"/>
              </a:ext>
            </a:extLst>
          </p:cNvPr>
          <p:cNvSpPr txBox="1"/>
          <p:nvPr/>
        </p:nvSpPr>
        <p:spPr>
          <a:xfrm>
            <a:off x="5334000" y="3466100"/>
            <a:ext cx="6629400" cy="2698687"/>
          </a:xfrm>
          <a:prstGeom prst="rect">
            <a:avLst/>
          </a:prstGeom>
          <a:noFill/>
        </p:spPr>
        <p:txBody>
          <a:bodyPr wrap="square" rtlCol="0">
            <a:spAutoFit/>
          </a:bodyPr>
          <a:lstStyle/>
          <a:p>
            <a:r>
              <a:rPr lang="en-US" sz="1800" dirty="0">
                <a:solidFill>
                  <a:srgbClr val="444F27"/>
                </a:solidFill>
                <a:latin typeface="Aptos" panose="020B0004020202020204" pitchFamily="34" charset="0"/>
              </a:rPr>
              <a:t>Required Data Set</a:t>
            </a:r>
          </a:p>
          <a:p>
            <a:pPr marL="285750" indent="-285750">
              <a:buFont typeface="Arial" panose="020B0604020202020204" pitchFamily="34" charset="0"/>
              <a:buChar char="•"/>
            </a:pPr>
            <a:endParaRPr lang="en-US" sz="1800" dirty="0">
              <a:solidFill>
                <a:srgbClr val="444F27"/>
              </a:solidFill>
              <a:latin typeface="Aptos" panose="020B0004020202020204" pitchFamily="34" charset="0"/>
            </a:endParaRPr>
          </a:p>
          <a:p>
            <a:pPr marL="465675" lvl="1" indent="-285750">
              <a:lnSpc>
                <a:spcPts val="2333"/>
              </a:lnSpc>
              <a:buFont typeface="Arial" panose="020B0604020202020204" pitchFamily="34" charset="0"/>
              <a:buChar char="•"/>
            </a:pPr>
            <a:r>
              <a:rPr lang="en-GB" sz="1800" b="1" dirty="0"/>
              <a:t>Historical Construction Cost Data:</a:t>
            </a:r>
            <a:r>
              <a:rPr lang="en-GB" sz="1800" dirty="0"/>
              <a:t> Gathered from past projects and standard construction cost databases.</a:t>
            </a:r>
          </a:p>
          <a:p>
            <a:pPr marL="465675" lvl="1" indent="-285750">
              <a:lnSpc>
                <a:spcPts val="2333"/>
              </a:lnSpc>
              <a:buFont typeface="Arial" panose="020B0604020202020204" pitchFamily="34" charset="0"/>
              <a:buChar char="•"/>
            </a:pPr>
            <a:r>
              <a:rPr lang="en-GB" sz="1800" b="1" dirty="0"/>
              <a:t>Real-Time Market Data:</a:t>
            </a:r>
            <a:r>
              <a:rPr lang="en-GB" sz="1800" dirty="0"/>
              <a:t> Use APIs to fetch current material costs and </a:t>
            </a:r>
            <a:r>
              <a:rPr lang="en-GB" sz="1800" dirty="0" err="1"/>
              <a:t>labor</a:t>
            </a:r>
            <a:r>
              <a:rPr lang="en-GB" sz="1800" dirty="0"/>
              <a:t> rates.</a:t>
            </a:r>
          </a:p>
          <a:p>
            <a:pPr marL="465675" lvl="1" indent="-285750">
              <a:lnSpc>
                <a:spcPts val="2333"/>
              </a:lnSpc>
              <a:buFont typeface="Arial" panose="020B0604020202020204" pitchFamily="34" charset="0"/>
              <a:buChar char="•"/>
            </a:pPr>
            <a:r>
              <a:rPr lang="en-GB" sz="1800" b="1" dirty="0"/>
              <a:t>User-Entered Project Details:</a:t>
            </a:r>
            <a:r>
              <a:rPr lang="en-GB" sz="1800" dirty="0"/>
              <a:t> Forms that capture detailed information about the construction project’s scope and specifications.</a:t>
            </a:r>
            <a:endParaRPr lang="en-US" sz="1800" dirty="0">
              <a:solidFill>
                <a:srgbClr val="545454"/>
              </a:solidFill>
              <a:latin typeface="Aptos" panose="020B0004020202020204" pitchFamily="34" charset="0"/>
            </a:endParaRPr>
          </a:p>
        </p:txBody>
      </p:sp>
      <p:pic>
        <p:nvPicPr>
          <p:cNvPr id="16" name="Picture 6">
            <a:extLst>
              <a:ext uri="{FF2B5EF4-FFF2-40B4-BE49-F238E27FC236}">
                <a16:creationId xmlns:a16="http://schemas.microsoft.com/office/drawing/2014/main" id="{41F4A408-3561-1BD3-B265-C56D89AFAB96}"/>
              </a:ext>
            </a:extLst>
          </p:cNvPr>
          <p:cNvPicPr>
            <a:picLocks noChangeAspect="1"/>
          </p:cNvPicPr>
          <p:nvPr/>
        </p:nvPicPr>
        <p:blipFill>
          <a:blip r:embed="rId2"/>
          <a:srcRect/>
          <a:stretch>
            <a:fillRect/>
          </a:stretch>
        </p:blipFill>
        <p:spPr>
          <a:xfrm>
            <a:off x="8243411" y="5947387"/>
            <a:ext cx="1586389" cy="613226"/>
          </a:xfrm>
          <a:prstGeom prst="rect">
            <a:avLst/>
          </a:prstGeom>
        </p:spPr>
      </p:pic>
    </p:spTree>
    <p:extLst>
      <p:ext uri="{BB962C8B-B14F-4D97-AF65-F5344CB8AC3E}">
        <p14:creationId xmlns:p14="http://schemas.microsoft.com/office/powerpoint/2010/main" val="2265158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0">
            <a:extLst>
              <a:ext uri="{FF2B5EF4-FFF2-40B4-BE49-F238E27FC236}">
                <a16:creationId xmlns:a16="http://schemas.microsoft.com/office/drawing/2014/main" id="{15CD7C27-A762-A064-B904-FC3E33ED2A44}"/>
              </a:ext>
            </a:extLst>
          </p:cNvPr>
          <p:cNvSpPr txBox="1"/>
          <p:nvPr/>
        </p:nvSpPr>
        <p:spPr>
          <a:xfrm>
            <a:off x="2438400" y="304800"/>
            <a:ext cx="7924801" cy="970372"/>
          </a:xfrm>
          <a:prstGeom prst="rect">
            <a:avLst/>
          </a:prstGeom>
          <a:solidFill>
            <a:srgbClr val="4668A2"/>
          </a:solidFill>
        </p:spPr>
        <p:txBody>
          <a:bodyPr lIns="50800" tIns="50800" rIns="50800" bIns="50800" rtlCol="0" anchor="ctr"/>
          <a:lstStyle/>
          <a:p>
            <a:pPr algn="just"/>
            <a:endParaRPr lang="en-US" sz="1800" dirty="0"/>
          </a:p>
        </p:txBody>
      </p:sp>
      <p:sp>
        <p:nvSpPr>
          <p:cNvPr id="4" name="TextBox 3">
            <a:extLst>
              <a:ext uri="{FF2B5EF4-FFF2-40B4-BE49-F238E27FC236}">
                <a16:creationId xmlns:a16="http://schemas.microsoft.com/office/drawing/2014/main" id="{84376EE6-5D44-D817-E18F-E502F265701A}"/>
              </a:ext>
            </a:extLst>
          </p:cNvPr>
          <p:cNvSpPr txBox="1"/>
          <p:nvPr/>
        </p:nvSpPr>
        <p:spPr>
          <a:xfrm>
            <a:off x="2807369" y="1904902"/>
            <a:ext cx="7555832" cy="2585323"/>
          </a:xfrm>
          <a:prstGeom prst="rect">
            <a:avLst/>
          </a:prstGeom>
          <a:noFill/>
        </p:spPr>
        <p:txBody>
          <a:bodyPr wrap="square">
            <a:spAutoFit/>
          </a:bodyPr>
          <a:lstStyle/>
          <a:p>
            <a:pPr algn="just"/>
            <a:r>
              <a:rPr lang="en-US" sz="1800" b="0" i="0" dirty="0">
                <a:effectLst/>
              </a:rPr>
              <a:t>To commercialize the machine learning-powered construction cost estimation system, focus on key areas: identify market demand for digital tools in construction industry; market the system to construction companies, project management firms and government; adopt a tiered pricing structure for different levels of service; emphasize the systems ability to give live, accurate cost estimates; and look at different revenue models such as subscription fees, professional services and value added via data analysis. </a:t>
            </a:r>
            <a:r>
              <a:rPr lang="en-US" sz="1800" b="0" i="0" dirty="0">
                <a:effectLst/>
                <a:highlight>
                  <a:srgbClr val="FFFFFF"/>
                </a:highlight>
              </a:rPr>
              <a:t>It will also have a better marketing and distribution strategy that will cover extensive market and sustainable long-term.</a:t>
            </a:r>
            <a:endParaRPr lang="en-US" sz="1800" dirty="0"/>
          </a:p>
        </p:txBody>
      </p:sp>
      <p:pic>
        <p:nvPicPr>
          <p:cNvPr id="5" name="Picture 4">
            <a:extLst>
              <a:ext uri="{FF2B5EF4-FFF2-40B4-BE49-F238E27FC236}">
                <a16:creationId xmlns:a16="http://schemas.microsoft.com/office/drawing/2014/main" id="{DBA73548-620E-30F1-B214-8B5ACA1E36DB}"/>
              </a:ext>
            </a:extLst>
          </p:cNvPr>
          <p:cNvPicPr>
            <a:picLocks noChangeAspect="1"/>
          </p:cNvPicPr>
          <p:nvPr/>
        </p:nvPicPr>
        <p:blipFill>
          <a:blip r:embed="rId2"/>
          <a:stretch>
            <a:fillRect/>
          </a:stretch>
        </p:blipFill>
        <p:spPr>
          <a:xfrm>
            <a:off x="3593375" y="304800"/>
            <a:ext cx="5005250" cy="1066892"/>
          </a:xfrm>
          <a:prstGeom prst="rect">
            <a:avLst/>
          </a:prstGeom>
        </p:spPr>
      </p:pic>
    </p:spTree>
    <p:extLst>
      <p:ext uri="{BB962C8B-B14F-4D97-AF65-F5344CB8AC3E}">
        <p14:creationId xmlns:p14="http://schemas.microsoft.com/office/powerpoint/2010/main" val="19133299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
            <a:extLst>
              <a:ext uri="{FF2B5EF4-FFF2-40B4-BE49-F238E27FC236}">
                <a16:creationId xmlns:a16="http://schemas.microsoft.com/office/drawing/2014/main" id="{BDA2D202-52DE-273E-1733-882E646EBE50}"/>
              </a:ext>
            </a:extLst>
          </p:cNvPr>
          <p:cNvGrpSpPr/>
          <p:nvPr/>
        </p:nvGrpSpPr>
        <p:grpSpPr>
          <a:xfrm>
            <a:off x="1600200" y="140602"/>
            <a:ext cx="8686799" cy="1307198"/>
            <a:chOff x="0" y="-38100"/>
            <a:chExt cx="3326311" cy="1255581"/>
          </a:xfrm>
          <a:solidFill>
            <a:srgbClr val="4668A2"/>
          </a:solidFill>
        </p:grpSpPr>
        <p:sp>
          <p:nvSpPr>
            <p:cNvPr id="5" name="Freeform 9">
              <a:extLst>
                <a:ext uri="{FF2B5EF4-FFF2-40B4-BE49-F238E27FC236}">
                  <a16:creationId xmlns:a16="http://schemas.microsoft.com/office/drawing/2014/main" id="{C5702163-E0F8-540E-59DF-5C564CCFA6E3}"/>
                </a:ext>
              </a:extLst>
            </p:cNvPr>
            <p:cNvSpPr/>
            <p:nvPr/>
          </p:nvSpPr>
          <p:spPr>
            <a:xfrm>
              <a:off x="0" y="35091"/>
              <a:ext cx="3326311" cy="1120898"/>
            </a:xfrm>
            <a:custGeom>
              <a:avLst/>
              <a:gdLst/>
              <a:ahLst/>
              <a:cxnLst/>
              <a:rect l="l" t="t" r="r" b="b"/>
              <a:pathLst>
                <a:path w="3326311" h="1217481">
                  <a:moveTo>
                    <a:pt x="0" y="0"/>
                  </a:moveTo>
                  <a:lnTo>
                    <a:pt x="3326311" y="0"/>
                  </a:lnTo>
                  <a:lnTo>
                    <a:pt x="3326311" y="1217481"/>
                  </a:lnTo>
                  <a:lnTo>
                    <a:pt x="0" y="1217481"/>
                  </a:lnTo>
                  <a:close/>
                </a:path>
              </a:pathLst>
            </a:custGeom>
            <a:grpFill/>
          </p:spPr>
          <p:txBody>
            <a:bodyPr/>
            <a:lstStyle/>
            <a:p>
              <a:endParaRPr lang="en-LK" dirty="0"/>
            </a:p>
          </p:txBody>
        </p:sp>
        <p:sp>
          <p:nvSpPr>
            <p:cNvPr id="6" name="TextBox 10">
              <a:extLst>
                <a:ext uri="{FF2B5EF4-FFF2-40B4-BE49-F238E27FC236}">
                  <a16:creationId xmlns:a16="http://schemas.microsoft.com/office/drawing/2014/main" id="{9D367C2C-320C-DDA7-F2BB-C0294D8C1202}"/>
                </a:ext>
              </a:extLst>
            </p:cNvPr>
            <p:cNvSpPr txBox="1"/>
            <p:nvPr/>
          </p:nvSpPr>
          <p:spPr>
            <a:xfrm>
              <a:off x="0" y="-38100"/>
              <a:ext cx="3326311" cy="1255581"/>
            </a:xfrm>
            <a:prstGeom prst="rect">
              <a:avLst/>
            </a:prstGeom>
            <a:grpFill/>
          </p:spPr>
          <p:txBody>
            <a:bodyPr lIns="50800" tIns="50800" rIns="50800" bIns="50800" rtlCol="0" anchor="ctr"/>
            <a:lstStyle/>
            <a:p>
              <a:pPr algn="ctr">
                <a:lnSpc>
                  <a:spcPts val="2659"/>
                </a:lnSpc>
                <a:spcBef>
                  <a:spcPct val="0"/>
                </a:spcBef>
              </a:pPr>
              <a:endParaRPr/>
            </a:p>
          </p:txBody>
        </p:sp>
      </p:grpSp>
      <p:sp>
        <p:nvSpPr>
          <p:cNvPr id="2" name="Rectangle 1">
            <a:extLst>
              <a:ext uri="{FF2B5EF4-FFF2-40B4-BE49-F238E27FC236}">
                <a16:creationId xmlns:a16="http://schemas.microsoft.com/office/drawing/2014/main" id="{B4805B7E-92F2-8663-0B90-2A523E20B9B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b="0" dirty="0">
              <a:solidFill>
                <a:schemeClr val="tx1"/>
              </a:solidFill>
            </a:endParaRPr>
          </a:p>
        </p:txBody>
      </p:sp>
      <p:sp>
        <p:nvSpPr>
          <p:cNvPr id="3" name="TextBox 2">
            <a:extLst>
              <a:ext uri="{FF2B5EF4-FFF2-40B4-BE49-F238E27FC236}">
                <a16:creationId xmlns:a16="http://schemas.microsoft.com/office/drawing/2014/main" id="{DADF7A51-EC89-A589-6E5C-2530309FB188}"/>
              </a:ext>
            </a:extLst>
          </p:cNvPr>
          <p:cNvSpPr txBox="1"/>
          <p:nvPr/>
        </p:nvSpPr>
        <p:spPr>
          <a:xfrm>
            <a:off x="2134423" y="435114"/>
            <a:ext cx="7695377" cy="707886"/>
          </a:xfrm>
          <a:prstGeom prst="rect">
            <a:avLst/>
          </a:prstGeom>
          <a:noFill/>
        </p:spPr>
        <p:txBody>
          <a:bodyPr wrap="square">
            <a:spAutoFit/>
          </a:bodyPr>
          <a:lstStyle/>
          <a:p>
            <a:pPr algn="ctr"/>
            <a:r>
              <a:rPr lang="en-US" sz="4000" b="1" dirty="0">
                <a:solidFill>
                  <a:schemeClr val="bg1"/>
                </a:solidFill>
              </a:rPr>
              <a:t>Gantt Chart</a:t>
            </a:r>
          </a:p>
        </p:txBody>
      </p:sp>
      <p:pic>
        <p:nvPicPr>
          <p:cNvPr id="7" name="Picture 6" descr="A graph with a diagram">
            <a:extLst>
              <a:ext uri="{FF2B5EF4-FFF2-40B4-BE49-F238E27FC236}">
                <a16:creationId xmlns:a16="http://schemas.microsoft.com/office/drawing/2014/main" id="{66DC6604-9407-ED62-6BAD-04BFCC992A21}"/>
              </a:ext>
            </a:extLst>
          </p:cNvPr>
          <p:cNvPicPr>
            <a:picLocks noChangeAspect="1"/>
          </p:cNvPicPr>
          <p:nvPr/>
        </p:nvPicPr>
        <p:blipFill rotWithShape="1">
          <a:blip r:embed="rId2">
            <a:extLst>
              <a:ext uri="{28A0092B-C50C-407E-A947-70E740481C1C}">
                <a14:useLocalDpi xmlns:a14="http://schemas.microsoft.com/office/drawing/2010/main" val="0"/>
              </a:ext>
            </a:extLst>
          </a:blip>
          <a:srcRect l="10499" t="15607" r="8516" b="15888"/>
          <a:stretch/>
        </p:blipFill>
        <p:spPr>
          <a:xfrm>
            <a:off x="1524000" y="1219200"/>
            <a:ext cx="9220200" cy="5273674"/>
          </a:xfrm>
          <a:prstGeom prst="rect">
            <a:avLst/>
          </a:prstGeom>
        </p:spPr>
      </p:pic>
    </p:spTree>
    <p:extLst>
      <p:ext uri="{BB962C8B-B14F-4D97-AF65-F5344CB8AC3E}">
        <p14:creationId xmlns:p14="http://schemas.microsoft.com/office/powerpoint/2010/main" val="42408457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A3EE00-CC23-157D-1305-F016952CCD35}"/>
              </a:ext>
            </a:extLst>
          </p:cNvPr>
          <p:cNvPicPr>
            <a:picLocks noChangeAspect="1"/>
          </p:cNvPicPr>
          <p:nvPr/>
        </p:nvPicPr>
        <p:blipFill rotWithShape="1">
          <a:blip r:embed="rId2">
            <a:extLst>
              <a:ext uri="{28A0092B-C50C-407E-A947-70E740481C1C}">
                <a14:useLocalDpi xmlns:a14="http://schemas.microsoft.com/office/drawing/2010/main" val="0"/>
              </a:ext>
            </a:extLst>
          </a:blip>
          <a:srcRect b="24904"/>
          <a:stretch/>
        </p:blipFill>
        <p:spPr>
          <a:xfrm>
            <a:off x="1524000" y="1219199"/>
            <a:ext cx="8991600" cy="5064235"/>
          </a:xfrm>
          <a:prstGeom prst="rect">
            <a:avLst/>
          </a:prstGeom>
        </p:spPr>
      </p:pic>
      <p:grpSp>
        <p:nvGrpSpPr>
          <p:cNvPr id="4" name="Group 8">
            <a:extLst>
              <a:ext uri="{FF2B5EF4-FFF2-40B4-BE49-F238E27FC236}">
                <a16:creationId xmlns:a16="http://schemas.microsoft.com/office/drawing/2014/main" id="{1F733FDB-43AC-9516-CC9F-7E0EEBDDA57F}"/>
              </a:ext>
            </a:extLst>
          </p:cNvPr>
          <p:cNvGrpSpPr/>
          <p:nvPr/>
        </p:nvGrpSpPr>
        <p:grpSpPr>
          <a:xfrm>
            <a:off x="1600200" y="0"/>
            <a:ext cx="8686799" cy="1154798"/>
            <a:chOff x="0" y="-38100"/>
            <a:chExt cx="3326311" cy="1255581"/>
          </a:xfrm>
          <a:solidFill>
            <a:srgbClr val="4668A2"/>
          </a:solidFill>
        </p:grpSpPr>
        <p:sp>
          <p:nvSpPr>
            <p:cNvPr id="5" name="Freeform 9">
              <a:extLst>
                <a:ext uri="{FF2B5EF4-FFF2-40B4-BE49-F238E27FC236}">
                  <a16:creationId xmlns:a16="http://schemas.microsoft.com/office/drawing/2014/main" id="{4B8C7D89-A527-147E-8439-BF2ADEF1ADA0}"/>
                </a:ext>
              </a:extLst>
            </p:cNvPr>
            <p:cNvSpPr/>
            <p:nvPr/>
          </p:nvSpPr>
          <p:spPr>
            <a:xfrm>
              <a:off x="0" y="35091"/>
              <a:ext cx="3326311" cy="1120898"/>
            </a:xfrm>
            <a:custGeom>
              <a:avLst/>
              <a:gdLst/>
              <a:ahLst/>
              <a:cxnLst/>
              <a:rect l="l" t="t" r="r" b="b"/>
              <a:pathLst>
                <a:path w="3326311" h="1217481">
                  <a:moveTo>
                    <a:pt x="0" y="0"/>
                  </a:moveTo>
                  <a:lnTo>
                    <a:pt x="3326311" y="0"/>
                  </a:lnTo>
                  <a:lnTo>
                    <a:pt x="3326311" y="1217481"/>
                  </a:lnTo>
                  <a:lnTo>
                    <a:pt x="0" y="1217481"/>
                  </a:lnTo>
                  <a:close/>
                </a:path>
              </a:pathLst>
            </a:custGeom>
            <a:grpFill/>
          </p:spPr>
          <p:txBody>
            <a:bodyPr/>
            <a:lstStyle/>
            <a:p>
              <a:endParaRPr lang="en-LK" dirty="0"/>
            </a:p>
          </p:txBody>
        </p:sp>
        <p:sp>
          <p:nvSpPr>
            <p:cNvPr id="6" name="TextBox 10">
              <a:extLst>
                <a:ext uri="{FF2B5EF4-FFF2-40B4-BE49-F238E27FC236}">
                  <a16:creationId xmlns:a16="http://schemas.microsoft.com/office/drawing/2014/main" id="{0137ECF7-2034-945B-9CE9-110BE2C87A7F}"/>
                </a:ext>
              </a:extLst>
            </p:cNvPr>
            <p:cNvSpPr txBox="1"/>
            <p:nvPr/>
          </p:nvSpPr>
          <p:spPr>
            <a:xfrm>
              <a:off x="0" y="-38100"/>
              <a:ext cx="3326311" cy="1255581"/>
            </a:xfrm>
            <a:prstGeom prst="rect">
              <a:avLst/>
            </a:prstGeom>
            <a:grpFill/>
          </p:spPr>
          <p:txBody>
            <a:bodyPr lIns="50800" tIns="50800" rIns="50800" bIns="50800" rtlCol="0" anchor="ctr"/>
            <a:lstStyle/>
            <a:p>
              <a:pPr algn="ctr">
                <a:lnSpc>
                  <a:spcPts val="2659"/>
                </a:lnSpc>
                <a:spcBef>
                  <a:spcPct val="0"/>
                </a:spcBef>
              </a:pPr>
              <a:endParaRPr/>
            </a:p>
          </p:txBody>
        </p:sp>
      </p:grpSp>
      <p:sp>
        <p:nvSpPr>
          <p:cNvPr id="8" name="TextBox 7">
            <a:extLst>
              <a:ext uri="{FF2B5EF4-FFF2-40B4-BE49-F238E27FC236}">
                <a16:creationId xmlns:a16="http://schemas.microsoft.com/office/drawing/2014/main" id="{CCF42172-DDAA-9BBD-3D87-E89323C1778F}"/>
              </a:ext>
            </a:extLst>
          </p:cNvPr>
          <p:cNvSpPr txBox="1"/>
          <p:nvPr/>
        </p:nvSpPr>
        <p:spPr>
          <a:xfrm>
            <a:off x="3048778" y="3034395"/>
            <a:ext cx="6097554" cy="369332"/>
          </a:xfrm>
          <a:prstGeom prst="rect">
            <a:avLst/>
          </a:prstGeom>
          <a:noFill/>
        </p:spPr>
        <p:txBody>
          <a:bodyPr wrap="square">
            <a:spAutoFit/>
          </a:bodyPr>
          <a:lstStyle/>
          <a:p>
            <a:pPr algn="ctr"/>
            <a:r>
              <a:rPr lang="en-US" sz="1800" b="1" dirty="0">
                <a:solidFill>
                  <a:schemeClr val="bg1"/>
                </a:solidFill>
              </a:rPr>
              <a:t>Work Breakdown Structure</a:t>
            </a:r>
          </a:p>
        </p:txBody>
      </p:sp>
      <p:sp>
        <p:nvSpPr>
          <p:cNvPr id="10" name="TextBox 9">
            <a:extLst>
              <a:ext uri="{FF2B5EF4-FFF2-40B4-BE49-F238E27FC236}">
                <a16:creationId xmlns:a16="http://schemas.microsoft.com/office/drawing/2014/main" id="{9925AE2D-7665-C81E-20CF-765F5025DB59}"/>
              </a:ext>
            </a:extLst>
          </p:cNvPr>
          <p:cNvSpPr txBox="1"/>
          <p:nvPr/>
        </p:nvSpPr>
        <p:spPr>
          <a:xfrm>
            <a:off x="2743200" y="226546"/>
            <a:ext cx="6097554" cy="646331"/>
          </a:xfrm>
          <a:prstGeom prst="rect">
            <a:avLst/>
          </a:prstGeom>
          <a:noFill/>
        </p:spPr>
        <p:txBody>
          <a:bodyPr wrap="square">
            <a:spAutoFit/>
          </a:bodyPr>
          <a:lstStyle/>
          <a:p>
            <a:pPr algn="ctr"/>
            <a:r>
              <a:rPr lang="en-US" sz="3600" b="1" dirty="0">
                <a:solidFill>
                  <a:schemeClr val="bg1"/>
                </a:solidFill>
              </a:rPr>
              <a:t>Work Breakdown Structure</a:t>
            </a:r>
          </a:p>
        </p:txBody>
      </p:sp>
    </p:spTree>
    <p:extLst>
      <p:ext uri="{BB962C8B-B14F-4D97-AF65-F5344CB8AC3E}">
        <p14:creationId xmlns:p14="http://schemas.microsoft.com/office/powerpoint/2010/main" val="293117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reeform 2">
            <a:extLst>
              <a:ext uri="{FF2B5EF4-FFF2-40B4-BE49-F238E27FC236}">
                <a16:creationId xmlns:a16="http://schemas.microsoft.com/office/drawing/2014/main" id="{9BAE51BA-4BD0-277D-57F3-F3E8D21A342A}"/>
              </a:ext>
            </a:extLst>
          </p:cNvPr>
          <p:cNvSpPr/>
          <p:nvPr/>
        </p:nvSpPr>
        <p:spPr>
          <a:xfrm>
            <a:off x="0" y="0"/>
            <a:ext cx="12192000" cy="6324311"/>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518" b="-9518"/>
            </a:stretch>
          </a:blipFill>
          <a:ln>
            <a:solidFill>
              <a:srgbClr val="ACA880"/>
            </a:solidFill>
          </a:ln>
        </p:spPr>
        <p:txBody>
          <a:bodyPr/>
          <a:lstStyle/>
          <a:p>
            <a:endParaRPr lang="en-LK" dirty="0"/>
          </a:p>
        </p:txBody>
      </p:sp>
      <p:grpSp>
        <p:nvGrpSpPr>
          <p:cNvPr id="5" name="Group 3">
            <a:extLst>
              <a:ext uri="{FF2B5EF4-FFF2-40B4-BE49-F238E27FC236}">
                <a16:creationId xmlns:a16="http://schemas.microsoft.com/office/drawing/2014/main" id="{9D10624E-E1B1-8D46-E209-D3DFFD3CB30D}"/>
              </a:ext>
            </a:extLst>
          </p:cNvPr>
          <p:cNvGrpSpPr/>
          <p:nvPr/>
        </p:nvGrpSpPr>
        <p:grpSpPr>
          <a:xfrm>
            <a:off x="-15240" y="177072"/>
            <a:ext cx="3586328" cy="6071576"/>
            <a:chOff x="0" y="-38100"/>
            <a:chExt cx="1301213" cy="2747433"/>
          </a:xfrm>
          <a:solidFill>
            <a:srgbClr val="4668A2"/>
          </a:solidFill>
        </p:grpSpPr>
        <p:sp>
          <p:nvSpPr>
            <p:cNvPr id="6" name="Freeform 4">
              <a:extLst>
                <a:ext uri="{FF2B5EF4-FFF2-40B4-BE49-F238E27FC236}">
                  <a16:creationId xmlns:a16="http://schemas.microsoft.com/office/drawing/2014/main" id="{AD7598B2-EC8F-2ED7-802A-550E40E35143}"/>
                </a:ext>
              </a:extLst>
            </p:cNvPr>
            <p:cNvSpPr/>
            <p:nvPr/>
          </p:nvSpPr>
          <p:spPr>
            <a:xfrm>
              <a:off x="0" y="0"/>
              <a:ext cx="1301213" cy="2709333"/>
            </a:xfrm>
            <a:custGeom>
              <a:avLst/>
              <a:gdLst/>
              <a:ahLst/>
              <a:cxnLst/>
              <a:rect l="l" t="t" r="r" b="b"/>
              <a:pathLst>
                <a:path w="1301213" h="2709333">
                  <a:moveTo>
                    <a:pt x="0" y="0"/>
                  </a:moveTo>
                  <a:lnTo>
                    <a:pt x="1301213" y="0"/>
                  </a:lnTo>
                  <a:lnTo>
                    <a:pt x="1301213" y="2709333"/>
                  </a:lnTo>
                  <a:lnTo>
                    <a:pt x="0" y="2709333"/>
                  </a:lnTo>
                  <a:close/>
                </a:path>
              </a:pathLst>
            </a:custGeom>
            <a:grpFill/>
          </p:spPr>
          <p:txBody>
            <a:bodyPr/>
            <a:lstStyle/>
            <a:p>
              <a:endParaRPr lang="en-LK" dirty="0"/>
            </a:p>
          </p:txBody>
        </p:sp>
        <p:sp>
          <p:nvSpPr>
            <p:cNvPr id="7" name="TextBox 5">
              <a:extLst>
                <a:ext uri="{FF2B5EF4-FFF2-40B4-BE49-F238E27FC236}">
                  <a16:creationId xmlns:a16="http://schemas.microsoft.com/office/drawing/2014/main" id="{E362F7F2-B7A8-0A31-BB11-87F64C05DA6C}"/>
                </a:ext>
              </a:extLst>
            </p:cNvPr>
            <p:cNvSpPr txBox="1"/>
            <p:nvPr/>
          </p:nvSpPr>
          <p:spPr>
            <a:xfrm>
              <a:off x="0" y="-38100"/>
              <a:ext cx="1301213" cy="2747433"/>
            </a:xfrm>
            <a:prstGeom prst="rect">
              <a:avLst/>
            </a:prstGeom>
            <a:grpFill/>
          </p:spPr>
          <p:txBody>
            <a:bodyPr lIns="50800" tIns="50800" rIns="50800" bIns="50800" rtlCol="0" anchor="ctr"/>
            <a:lstStyle/>
            <a:p>
              <a:pPr algn="ctr">
                <a:lnSpc>
                  <a:spcPts val="2659"/>
                </a:lnSpc>
                <a:spcBef>
                  <a:spcPct val="0"/>
                </a:spcBef>
              </a:pPr>
              <a:endParaRPr/>
            </a:p>
          </p:txBody>
        </p:sp>
      </p:grpSp>
      <p:pic>
        <p:nvPicPr>
          <p:cNvPr id="8" name="Picture 7" descr="A group of people in hard hats at a construction site">
            <a:extLst>
              <a:ext uri="{FF2B5EF4-FFF2-40B4-BE49-F238E27FC236}">
                <a16:creationId xmlns:a16="http://schemas.microsoft.com/office/drawing/2014/main" id="{D0FDB84E-E356-09F2-F29B-B27E888441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 y="763929"/>
            <a:ext cx="3615460" cy="5008037"/>
          </a:xfrm>
          <a:prstGeom prst="rect">
            <a:avLst/>
          </a:prstGeom>
        </p:spPr>
      </p:pic>
      <p:grpSp>
        <p:nvGrpSpPr>
          <p:cNvPr id="11" name="Group 15">
            <a:extLst>
              <a:ext uri="{FF2B5EF4-FFF2-40B4-BE49-F238E27FC236}">
                <a16:creationId xmlns:a16="http://schemas.microsoft.com/office/drawing/2014/main" id="{1B19FA96-AAD1-931D-EB3F-6D04BD5E59F4}"/>
              </a:ext>
            </a:extLst>
          </p:cNvPr>
          <p:cNvGrpSpPr/>
          <p:nvPr/>
        </p:nvGrpSpPr>
        <p:grpSpPr>
          <a:xfrm>
            <a:off x="4079459" y="336933"/>
            <a:ext cx="8036341" cy="5987378"/>
            <a:chOff x="650840" y="-160293"/>
            <a:chExt cx="14299969" cy="9755605"/>
          </a:xfrm>
          <a:solidFill>
            <a:srgbClr val="4668A2"/>
          </a:solidFill>
        </p:grpSpPr>
        <p:sp>
          <p:nvSpPr>
            <p:cNvPr id="12" name="Freeform 16">
              <a:extLst>
                <a:ext uri="{FF2B5EF4-FFF2-40B4-BE49-F238E27FC236}">
                  <a16:creationId xmlns:a16="http://schemas.microsoft.com/office/drawing/2014/main" id="{6A7448F6-2F1F-2A46-284A-D62B3E2624A0}"/>
                </a:ext>
              </a:extLst>
            </p:cNvPr>
            <p:cNvSpPr/>
            <p:nvPr/>
          </p:nvSpPr>
          <p:spPr>
            <a:xfrm>
              <a:off x="650840" y="-160293"/>
              <a:ext cx="14299969" cy="9755605"/>
            </a:xfrm>
            <a:custGeom>
              <a:avLst/>
              <a:gdLst/>
              <a:ahLst/>
              <a:cxnLst/>
              <a:rect l="l" t="t" r="r" b="b"/>
              <a:pathLst>
                <a:path w="14544035" h="9755605">
                  <a:moveTo>
                    <a:pt x="0" y="0"/>
                  </a:moveTo>
                  <a:lnTo>
                    <a:pt x="0" y="9755605"/>
                  </a:lnTo>
                  <a:lnTo>
                    <a:pt x="14544035" y="9755605"/>
                  </a:lnTo>
                  <a:lnTo>
                    <a:pt x="14544035" y="0"/>
                  </a:lnTo>
                  <a:lnTo>
                    <a:pt x="0" y="0"/>
                  </a:lnTo>
                  <a:close/>
                  <a:moveTo>
                    <a:pt x="14483076" y="9694645"/>
                  </a:moveTo>
                  <a:lnTo>
                    <a:pt x="59690" y="9694645"/>
                  </a:lnTo>
                  <a:lnTo>
                    <a:pt x="59690" y="59690"/>
                  </a:lnTo>
                  <a:lnTo>
                    <a:pt x="14483076" y="59690"/>
                  </a:lnTo>
                  <a:lnTo>
                    <a:pt x="14483076" y="9694645"/>
                  </a:lnTo>
                  <a:close/>
                </a:path>
              </a:pathLst>
            </a:custGeom>
            <a:grpFill/>
            <a:ln>
              <a:solidFill>
                <a:srgbClr val="ACA880"/>
              </a:solidFill>
            </a:ln>
          </p:spPr>
          <p:txBody>
            <a:bodyPr/>
            <a:lstStyle/>
            <a:p>
              <a:endParaRPr lang="en-LK" dirty="0"/>
            </a:p>
          </p:txBody>
        </p:sp>
      </p:grpSp>
      <p:sp>
        <p:nvSpPr>
          <p:cNvPr id="13" name="TextBox 18">
            <a:extLst>
              <a:ext uri="{FF2B5EF4-FFF2-40B4-BE49-F238E27FC236}">
                <a16:creationId xmlns:a16="http://schemas.microsoft.com/office/drawing/2014/main" id="{B7CF0D11-F9EF-BDFB-5942-3721974068DD}"/>
              </a:ext>
            </a:extLst>
          </p:cNvPr>
          <p:cNvSpPr txBox="1"/>
          <p:nvPr/>
        </p:nvSpPr>
        <p:spPr>
          <a:xfrm>
            <a:off x="4154742" y="707523"/>
            <a:ext cx="8762477" cy="971292"/>
          </a:xfrm>
          <a:prstGeom prst="rect">
            <a:avLst/>
          </a:prstGeom>
        </p:spPr>
        <p:txBody>
          <a:bodyPr wrap="square" lIns="0" tIns="0" rIns="0" bIns="0" rtlCol="0" anchor="t">
            <a:spAutoFit/>
          </a:bodyPr>
          <a:lstStyle/>
          <a:p>
            <a:pPr>
              <a:lnSpc>
                <a:spcPts val="8049"/>
              </a:lnSpc>
            </a:pPr>
            <a:r>
              <a:rPr lang="en-US" sz="6000" spc="272" dirty="0">
                <a:solidFill>
                  <a:srgbClr val="4668A2"/>
                </a:solidFill>
                <a:latin typeface="Anton Bold"/>
              </a:rPr>
              <a:t>Introduction</a:t>
            </a:r>
          </a:p>
        </p:txBody>
      </p:sp>
      <p:sp>
        <p:nvSpPr>
          <p:cNvPr id="14" name="TextBox 20">
            <a:extLst>
              <a:ext uri="{FF2B5EF4-FFF2-40B4-BE49-F238E27FC236}">
                <a16:creationId xmlns:a16="http://schemas.microsoft.com/office/drawing/2014/main" id="{BD32C392-15F6-E85D-AB71-6BA2A81F14D6}"/>
              </a:ext>
            </a:extLst>
          </p:cNvPr>
          <p:cNvSpPr txBox="1"/>
          <p:nvPr/>
        </p:nvSpPr>
        <p:spPr>
          <a:xfrm>
            <a:off x="4154742" y="1605030"/>
            <a:ext cx="7884858" cy="1329595"/>
          </a:xfrm>
          <a:prstGeom prst="rect">
            <a:avLst/>
          </a:prstGeom>
        </p:spPr>
        <p:txBody>
          <a:bodyPr wrap="square" lIns="0" tIns="0" rIns="0" bIns="0" rtlCol="0" anchor="t">
            <a:spAutoFit/>
          </a:bodyPr>
          <a:lstStyle/>
          <a:p>
            <a:pPr algn="just">
              <a:lnSpc>
                <a:spcPct val="90000"/>
              </a:lnSpc>
            </a:pPr>
            <a:r>
              <a:rPr lang="en-US" sz="2400" dirty="0"/>
              <a:t>Automated construction is  a user-friendly website for users . It uses machine learning to analyze neck circumference cost estimation, material recommends, solar</a:t>
            </a:r>
            <a:r>
              <a:rPr lang="en-US" sz="2400" kern="100" dirty="0">
                <a:effectLst/>
                <a:latin typeface="Aptos" panose="020B0004020202020204" pitchFamily="34" charset="0"/>
                <a:ea typeface="Aptos" panose="020B0004020202020204" pitchFamily="34" charset="0"/>
                <a:cs typeface="Latha" panose="020B0604020202020204" pitchFamily="34" charset="0"/>
              </a:rPr>
              <a:t> panel specifications </a:t>
            </a:r>
            <a:r>
              <a:rPr lang="en-US" sz="2400" dirty="0"/>
              <a:t>Interior Design </a:t>
            </a:r>
            <a:r>
              <a:rPr lang="en-US" sz="2400" kern="100" dirty="0">
                <a:effectLst/>
                <a:latin typeface="Aptos" panose="020B0004020202020204" pitchFamily="34" charset="0"/>
                <a:ea typeface="Aptos" panose="020B0004020202020204" pitchFamily="34" charset="0"/>
                <a:cs typeface="Latha" panose="020B0604020202020204" pitchFamily="34" charset="0"/>
              </a:rPr>
              <a:t>,</a:t>
            </a:r>
            <a:endParaRPr lang="en-US" sz="2400" dirty="0"/>
          </a:p>
        </p:txBody>
      </p:sp>
      <p:sp>
        <p:nvSpPr>
          <p:cNvPr id="15" name="TextBox 14">
            <a:extLst>
              <a:ext uri="{FF2B5EF4-FFF2-40B4-BE49-F238E27FC236}">
                <a16:creationId xmlns:a16="http://schemas.microsoft.com/office/drawing/2014/main" id="{560CFB60-3069-5965-5852-82150251513E}"/>
              </a:ext>
            </a:extLst>
          </p:cNvPr>
          <p:cNvSpPr txBox="1"/>
          <p:nvPr/>
        </p:nvSpPr>
        <p:spPr>
          <a:xfrm>
            <a:off x="4139502" y="3088154"/>
            <a:ext cx="7743938" cy="2240613"/>
          </a:xfrm>
          <a:prstGeom prst="rect">
            <a:avLst/>
          </a:prstGeom>
          <a:noFill/>
        </p:spPr>
        <p:txBody>
          <a:bodyPr wrap="square" rtlCol="0">
            <a:spAutoFit/>
          </a:bodyPr>
          <a:lstStyle/>
          <a:p>
            <a:pPr marL="342900" indent="-342900" algn="l">
              <a:lnSpc>
                <a:spcPct val="90000"/>
              </a:lnSpc>
              <a:buFont typeface="Arial" pitchFamily="34" charset="0"/>
              <a:buChar char="•"/>
            </a:pPr>
            <a:r>
              <a:rPr lang="en-US" sz="2600" dirty="0"/>
              <a:t>Simple interface for accessibility to all users</a:t>
            </a:r>
          </a:p>
          <a:p>
            <a:pPr algn="l">
              <a:lnSpc>
                <a:spcPct val="90000"/>
              </a:lnSpc>
            </a:pPr>
            <a:endParaRPr lang="en-US" sz="2600" dirty="0"/>
          </a:p>
          <a:p>
            <a:pPr marL="342900" indent="-342900" algn="l">
              <a:lnSpc>
                <a:spcPct val="90000"/>
              </a:lnSpc>
              <a:buFont typeface="Arial" pitchFamily="34" charset="0"/>
              <a:buChar char="•"/>
            </a:pPr>
            <a:r>
              <a:rPr lang="en-US" sz="2400" dirty="0"/>
              <a:t>The system aims to automate key planning tasks, enhance decision-making accuracy, and improve project efficiency</a:t>
            </a:r>
          </a:p>
          <a:p>
            <a:endParaRPr lang="en-LK" sz="2800" dirty="0"/>
          </a:p>
        </p:txBody>
      </p:sp>
    </p:spTree>
    <p:extLst>
      <p:ext uri="{BB962C8B-B14F-4D97-AF65-F5344CB8AC3E}">
        <p14:creationId xmlns:p14="http://schemas.microsoft.com/office/powerpoint/2010/main" val="1500769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
            <a:extLst>
              <a:ext uri="{FF2B5EF4-FFF2-40B4-BE49-F238E27FC236}">
                <a16:creationId xmlns:a16="http://schemas.microsoft.com/office/drawing/2014/main" id="{BDA2D202-52DE-273E-1733-882E646EBE50}"/>
              </a:ext>
            </a:extLst>
          </p:cNvPr>
          <p:cNvGrpSpPr/>
          <p:nvPr/>
        </p:nvGrpSpPr>
        <p:grpSpPr>
          <a:xfrm>
            <a:off x="1752600" y="140602"/>
            <a:ext cx="8534400" cy="1307198"/>
            <a:chOff x="0" y="-38100"/>
            <a:chExt cx="3326311" cy="1255581"/>
          </a:xfrm>
          <a:solidFill>
            <a:srgbClr val="4668A2"/>
          </a:solidFill>
        </p:grpSpPr>
        <p:sp>
          <p:nvSpPr>
            <p:cNvPr id="5" name="Freeform 9">
              <a:extLst>
                <a:ext uri="{FF2B5EF4-FFF2-40B4-BE49-F238E27FC236}">
                  <a16:creationId xmlns:a16="http://schemas.microsoft.com/office/drawing/2014/main" id="{C5702163-E0F8-540E-59DF-5C564CCFA6E3}"/>
                </a:ext>
              </a:extLst>
            </p:cNvPr>
            <p:cNvSpPr/>
            <p:nvPr/>
          </p:nvSpPr>
          <p:spPr>
            <a:xfrm>
              <a:off x="0" y="35091"/>
              <a:ext cx="3326311" cy="1120898"/>
            </a:xfrm>
            <a:custGeom>
              <a:avLst/>
              <a:gdLst/>
              <a:ahLst/>
              <a:cxnLst/>
              <a:rect l="l" t="t" r="r" b="b"/>
              <a:pathLst>
                <a:path w="3326311" h="1217481">
                  <a:moveTo>
                    <a:pt x="0" y="0"/>
                  </a:moveTo>
                  <a:lnTo>
                    <a:pt x="3326311" y="0"/>
                  </a:lnTo>
                  <a:lnTo>
                    <a:pt x="3326311" y="1217481"/>
                  </a:lnTo>
                  <a:lnTo>
                    <a:pt x="0" y="1217481"/>
                  </a:lnTo>
                  <a:close/>
                </a:path>
              </a:pathLst>
            </a:custGeom>
            <a:grpFill/>
          </p:spPr>
          <p:txBody>
            <a:bodyPr/>
            <a:lstStyle/>
            <a:p>
              <a:endParaRPr lang="en-LK" dirty="0"/>
            </a:p>
          </p:txBody>
        </p:sp>
        <p:sp>
          <p:nvSpPr>
            <p:cNvPr id="6" name="TextBox 10">
              <a:extLst>
                <a:ext uri="{FF2B5EF4-FFF2-40B4-BE49-F238E27FC236}">
                  <a16:creationId xmlns:a16="http://schemas.microsoft.com/office/drawing/2014/main" id="{9D367C2C-320C-DDA7-F2BB-C0294D8C1202}"/>
                </a:ext>
              </a:extLst>
            </p:cNvPr>
            <p:cNvSpPr txBox="1"/>
            <p:nvPr/>
          </p:nvSpPr>
          <p:spPr>
            <a:xfrm>
              <a:off x="0" y="-38100"/>
              <a:ext cx="3326311" cy="1255581"/>
            </a:xfrm>
            <a:prstGeom prst="rect">
              <a:avLst/>
            </a:prstGeom>
            <a:grpFill/>
          </p:spPr>
          <p:txBody>
            <a:bodyPr lIns="50800" tIns="50800" rIns="50800" bIns="50800" rtlCol="0" anchor="ctr"/>
            <a:lstStyle/>
            <a:p>
              <a:pPr algn="ctr">
                <a:lnSpc>
                  <a:spcPts val="2659"/>
                </a:lnSpc>
                <a:spcBef>
                  <a:spcPct val="0"/>
                </a:spcBef>
              </a:pPr>
              <a:endParaRPr/>
            </a:p>
          </p:txBody>
        </p:sp>
      </p:grpSp>
      <p:sp>
        <p:nvSpPr>
          <p:cNvPr id="3" name="TextBox 2">
            <a:extLst>
              <a:ext uri="{FF2B5EF4-FFF2-40B4-BE49-F238E27FC236}">
                <a16:creationId xmlns:a16="http://schemas.microsoft.com/office/drawing/2014/main" id="{A1EB9955-5967-667B-C35E-EDDC8E4A8DC9}"/>
              </a:ext>
            </a:extLst>
          </p:cNvPr>
          <p:cNvSpPr txBox="1"/>
          <p:nvPr/>
        </p:nvSpPr>
        <p:spPr>
          <a:xfrm>
            <a:off x="4038600" y="381000"/>
            <a:ext cx="3886200" cy="830997"/>
          </a:xfrm>
          <a:prstGeom prst="rect">
            <a:avLst/>
          </a:prstGeom>
          <a:noFill/>
        </p:spPr>
        <p:txBody>
          <a:bodyPr wrap="square" rtlCol="0">
            <a:spAutoFit/>
          </a:bodyPr>
          <a:lstStyle/>
          <a:p>
            <a:pPr algn="ctr"/>
            <a:r>
              <a:rPr lang="en-LK" sz="4800" b="1" dirty="0">
                <a:solidFill>
                  <a:schemeClr val="bg1"/>
                </a:solidFill>
              </a:rPr>
              <a:t>References</a:t>
            </a:r>
          </a:p>
        </p:txBody>
      </p:sp>
      <p:sp>
        <p:nvSpPr>
          <p:cNvPr id="7" name="TextBox 6">
            <a:extLst>
              <a:ext uri="{FF2B5EF4-FFF2-40B4-BE49-F238E27FC236}">
                <a16:creationId xmlns:a16="http://schemas.microsoft.com/office/drawing/2014/main" id="{A30A2F4C-FF69-02A9-AF65-22F077E5830A}"/>
              </a:ext>
            </a:extLst>
          </p:cNvPr>
          <p:cNvSpPr txBox="1"/>
          <p:nvPr/>
        </p:nvSpPr>
        <p:spPr>
          <a:xfrm>
            <a:off x="886961" y="1752600"/>
            <a:ext cx="10238240" cy="3959033"/>
          </a:xfrm>
          <a:prstGeom prst="rect">
            <a:avLst/>
          </a:prstGeom>
        </p:spPr>
        <p:txBody>
          <a:bodyPr wrap="square" lIns="0" tIns="0" rIns="0" bIns="0" rtlCol="0" anchor="t">
            <a:spAutoFit/>
          </a:bodyPr>
          <a:lstStyle/>
          <a:p>
            <a:pPr>
              <a:lnSpc>
                <a:spcPts val="1400"/>
              </a:lnSpc>
            </a:pPr>
            <a:r>
              <a:rPr lang="en-US" sz="1600" dirty="0">
                <a:solidFill>
                  <a:srgbClr val="545454"/>
                </a:solidFill>
                <a:latin typeface="+mj-lt"/>
              </a:rPr>
              <a:t>[1] </a:t>
            </a:r>
            <a:r>
              <a:rPr lang="en-US" sz="1600" dirty="0" err="1">
                <a:solidFill>
                  <a:srgbClr val="545454"/>
                </a:solidFill>
                <a:latin typeface="+mj-lt"/>
              </a:rPr>
              <a:t>Sphurti</a:t>
            </a:r>
            <a:r>
              <a:rPr lang="en-US" sz="1600" dirty="0">
                <a:solidFill>
                  <a:srgbClr val="545454"/>
                </a:solidFill>
                <a:latin typeface="+mj-lt"/>
              </a:rPr>
              <a:t> S. </a:t>
            </a:r>
            <a:r>
              <a:rPr lang="en-US" sz="1600" dirty="0" err="1">
                <a:solidFill>
                  <a:srgbClr val="545454"/>
                </a:solidFill>
                <a:latin typeface="+mj-lt"/>
              </a:rPr>
              <a:t>Arage</a:t>
            </a:r>
            <a:r>
              <a:rPr lang="en-US" sz="1600" dirty="0">
                <a:solidFill>
                  <a:srgbClr val="545454"/>
                </a:solidFill>
                <a:latin typeface="+mj-lt"/>
              </a:rPr>
              <a:t> and Nagaraj V. </a:t>
            </a:r>
            <a:r>
              <a:rPr lang="en-US" sz="1600" dirty="0" err="1">
                <a:solidFill>
                  <a:srgbClr val="545454"/>
                </a:solidFill>
                <a:latin typeface="+mj-lt"/>
              </a:rPr>
              <a:t>Dharwadkar</a:t>
            </a:r>
            <a:r>
              <a:rPr lang="en-US" sz="1600" dirty="0">
                <a:solidFill>
                  <a:srgbClr val="545454"/>
                </a:solidFill>
                <a:latin typeface="+mj-lt"/>
              </a:rPr>
              <a:t>, "Cost Estimation of Civil Construction Projects Using Machine Learning Paradigm," IEEE. Available: [</a:t>
            </a:r>
            <a:r>
              <a:rPr lang="en-US" sz="1600" dirty="0">
                <a:solidFill>
                  <a:srgbClr val="545454"/>
                </a:solidFill>
                <a:latin typeface="+mj-lt"/>
                <a:hlinkClick r:id="rId2" action="ppaction://hlinkpres?slideindex=1&amp;slidetitle="/>
              </a:rPr>
              <a:t>https://ieeexplore.ieee.org/document/8058249](</a:t>
            </a:r>
            <a:r>
              <a:rPr lang="en-US" sz="1600" dirty="0">
                <a:solidFill>
                  <a:srgbClr val="545454"/>
                </a:solidFill>
                <a:latin typeface="+mj-lt"/>
                <a:hlinkClick r:id="rId3"/>
              </a:rPr>
              <a:t>https://ieeexplore.ieee.org/document/8058249</a:t>
            </a:r>
            <a:r>
              <a:rPr lang="en-US" sz="1600" dirty="0">
                <a:solidFill>
                  <a:srgbClr val="545454"/>
                </a:solidFill>
                <a:latin typeface="+mj-lt"/>
              </a:rPr>
              <a:t>).</a:t>
            </a:r>
          </a:p>
          <a:p>
            <a:pPr>
              <a:lnSpc>
                <a:spcPts val="1400"/>
              </a:lnSpc>
            </a:pPr>
            <a:endParaRPr lang="en-US" sz="1600" dirty="0">
              <a:solidFill>
                <a:srgbClr val="545454"/>
              </a:solidFill>
              <a:latin typeface="+mj-lt"/>
            </a:endParaRPr>
          </a:p>
          <a:p>
            <a:pPr>
              <a:lnSpc>
                <a:spcPts val="1400"/>
              </a:lnSpc>
            </a:pPr>
            <a:endParaRPr lang="en-US" sz="1600" dirty="0">
              <a:solidFill>
                <a:srgbClr val="545454"/>
              </a:solidFill>
              <a:latin typeface="+mj-lt"/>
            </a:endParaRPr>
          </a:p>
          <a:p>
            <a:pPr>
              <a:lnSpc>
                <a:spcPts val="1400"/>
              </a:lnSpc>
            </a:pPr>
            <a:r>
              <a:rPr lang="en-US" sz="1600" dirty="0">
                <a:solidFill>
                  <a:srgbClr val="545454"/>
                </a:solidFill>
                <a:latin typeface="+mj-lt"/>
              </a:rPr>
              <a:t>[2] </a:t>
            </a:r>
            <a:r>
              <a:rPr lang="en-US" sz="1600" dirty="0" err="1">
                <a:solidFill>
                  <a:srgbClr val="545454"/>
                </a:solidFill>
                <a:latin typeface="+mj-lt"/>
              </a:rPr>
              <a:t>Sanaz</a:t>
            </a:r>
            <a:r>
              <a:rPr lang="en-US" sz="1600" dirty="0">
                <a:solidFill>
                  <a:srgbClr val="545454"/>
                </a:solidFill>
                <a:latin typeface="+mj-lt"/>
              </a:rPr>
              <a:t> </a:t>
            </a:r>
            <a:r>
              <a:rPr lang="en-US" sz="1600" dirty="0" err="1">
                <a:solidFill>
                  <a:srgbClr val="545454"/>
                </a:solidFill>
                <a:latin typeface="+mj-lt"/>
              </a:rPr>
              <a:t>Tayefeh</a:t>
            </a:r>
            <a:r>
              <a:rPr lang="en-US" sz="1600" dirty="0">
                <a:solidFill>
                  <a:srgbClr val="545454"/>
                </a:solidFill>
                <a:latin typeface="+mj-lt"/>
              </a:rPr>
              <a:t> Hashemi, Omid Mahdi </a:t>
            </a:r>
            <a:r>
              <a:rPr lang="en-US" sz="1600" dirty="0" err="1">
                <a:solidFill>
                  <a:srgbClr val="545454"/>
                </a:solidFill>
                <a:latin typeface="+mj-lt"/>
              </a:rPr>
              <a:t>Ebadati</a:t>
            </a:r>
            <a:r>
              <a:rPr lang="en-US" sz="1600" dirty="0">
                <a:solidFill>
                  <a:srgbClr val="545454"/>
                </a:solidFill>
                <a:latin typeface="+mj-lt"/>
              </a:rPr>
              <a:t>, and Harleen Kaur, "Cost Estimation and Prediction in Construction Projects: A Systematic Review on Machine Learning Techniques," SN Applied Sciences, vol. 2, article 1703, September 2020. Available: [</a:t>
            </a:r>
            <a:r>
              <a:rPr lang="en-US" sz="1600" dirty="0">
                <a:solidFill>
                  <a:srgbClr val="545454"/>
                </a:solidFill>
                <a:latin typeface="+mj-lt"/>
                <a:hlinkClick r:id="rId2" action="ppaction://hlinkpres?slideindex=1&amp;slidetitle="/>
              </a:rPr>
              <a:t>https://link.springer.com/article/10.1007/s42452-020-03497-1](</a:t>
            </a:r>
            <a:r>
              <a:rPr lang="en-US" sz="1600" dirty="0">
                <a:solidFill>
                  <a:srgbClr val="545454"/>
                </a:solidFill>
                <a:latin typeface="+mj-lt"/>
                <a:hlinkClick r:id="rId4"/>
              </a:rPr>
              <a:t>https://link.springer.com/article/10.1007/s42452-020-03497-1</a:t>
            </a:r>
            <a:r>
              <a:rPr lang="en-US" sz="1600" dirty="0">
                <a:solidFill>
                  <a:srgbClr val="545454"/>
                </a:solidFill>
                <a:latin typeface="+mj-lt"/>
              </a:rPr>
              <a:t>).</a:t>
            </a:r>
          </a:p>
          <a:p>
            <a:pPr>
              <a:lnSpc>
                <a:spcPts val="1400"/>
              </a:lnSpc>
            </a:pPr>
            <a:endParaRPr lang="en-US" sz="1600" dirty="0">
              <a:solidFill>
                <a:srgbClr val="545454"/>
              </a:solidFill>
              <a:latin typeface="+mj-lt"/>
            </a:endParaRPr>
          </a:p>
          <a:p>
            <a:pPr>
              <a:lnSpc>
                <a:spcPts val="1400"/>
              </a:lnSpc>
            </a:pPr>
            <a:r>
              <a:rPr lang="en-US" sz="1600" dirty="0">
                <a:solidFill>
                  <a:srgbClr val="545454"/>
                </a:solidFill>
                <a:latin typeface="+mj-lt"/>
              </a:rPr>
              <a:t>[3] Salman </a:t>
            </a:r>
            <a:r>
              <a:rPr lang="en-US" sz="1600" dirty="0" err="1">
                <a:solidFill>
                  <a:srgbClr val="545454"/>
                </a:solidFill>
                <a:latin typeface="+mj-lt"/>
              </a:rPr>
              <a:t>Saeidlou</a:t>
            </a:r>
            <a:r>
              <a:rPr lang="en-US" sz="1600" dirty="0">
                <a:solidFill>
                  <a:srgbClr val="545454"/>
                </a:solidFill>
                <a:latin typeface="+mj-lt"/>
              </a:rPr>
              <a:t> and </a:t>
            </a:r>
            <a:r>
              <a:rPr lang="en-US" sz="1600" dirty="0" err="1">
                <a:solidFill>
                  <a:srgbClr val="545454"/>
                </a:solidFill>
                <a:latin typeface="+mj-lt"/>
              </a:rPr>
              <a:t>Nikdokht</a:t>
            </a:r>
            <a:r>
              <a:rPr lang="en-US" sz="1600" dirty="0">
                <a:solidFill>
                  <a:srgbClr val="545454"/>
                </a:solidFill>
                <a:latin typeface="+mj-lt"/>
              </a:rPr>
              <a:t> </a:t>
            </a:r>
            <a:r>
              <a:rPr lang="en-US" sz="1600" dirty="0" err="1">
                <a:solidFill>
                  <a:srgbClr val="545454"/>
                </a:solidFill>
                <a:latin typeface="+mj-lt"/>
              </a:rPr>
              <a:t>Ghadiminia</a:t>
            </a:r>
            <a:r>
              <a:rPr lang="en-US" sz="1600" dirty="0">
                <a:solidFill>
                  <a:srgbClr val="545454"/>
                </a:solidFill>
                <a:latin typeface="+mj-lt"/>
              </a:rPr>
              <a:t>, "A Construction Cost Estimation Framework Using DNN and Validation Unit," Available: </a:t>
            </a:r>
            <a:r>
              <a:rPr lang="en-US" sz="1600" dirty="0">
                <a:solidFill>
                  <a:srgbClr val="545454"/>
                </a:solidFill>
                <a:latin typeface="+mj-lt"/>
                <a:hlinkClick r:id="rId2" action="ppaction://hlinkpres?slideindex=1&amp;slidetitle="/>
              </a:rPr>
              <a:t>[https://www.tandfonline.com/doi/full/10.1080/09613218.2023.2196388](https://www.tandfonline.com/doi/full/10.1080/09613218.2023.2196388).</a:t>
            </a:r>
            <a:endParaRPr lang="en-US" sz="1600" dirty="0">
              <a:solidFill>
                <a:srgbClr val="545454"/>
              </a:solidFill>
              <a:latin typeface="+mj-lt"/>
            </a:endParaRPr>
          </a:p>
          <a:p>
            <a:pPr>
              <a:lnSpc>
                <a:spcPts val="1400"/>
              </a:lnSpc>
            </a:pPr>
            <a:endParaRPr lang="en-US" sz="1600" dirty="0">
              <a:solidFill>
                <a:srgbClr val="545454"/>
              </a:solidFill>
              <a:latin typeface="+mj-lt"/>
            </a:endParaRPr>
          </a:p>
          <a:p>
            <a:pPr>
              <a:lnSpc>
                <a:spcPts val="1400"/>
              </a:lnSpc>
            </a:pPr>
            <a:r>
              <a:rPr lang="en-US" sz="1600" dirty="0">
                <a:solidFill>
                  <a:srgbClr val="545454"/>
                </a:solidFill>
                <a:latin typeface="+mj-lt"/>
              </a:rPr>
              <a:t>[4] </a:t>
            </a:r>
            <a:r>
              <a:rPr lang="en-US" sz="1600" dirty="0" err="1">
                <a:latin typeface="+mj-lt"/>
              </a:rPr>
              <a:t>Suchitha</a:t>
            </a:r>
            <a:r>
              <a:rPr lang="en-US" sz="1600" dirty="0">
                <a:latin typeface="+mj-lt"/>
              </a:rPr>
              <a:t>, N. V., Adithya, S., Ashik, S., Dhanush, S., &amp; </a:t>
            </a:r>
            <a:r>
              <a:rPr lang="en-US" sz="1600" dirty="0" err="1">
                <a:latin typeface="+mj-lt"/>
              </a:rPr>
              <a:t>Thrinsh</a:t>
            </a:r>
            <a:r>
              <a:rPr lang="en-US" sz="1600" dirty="0">
                <a:latin typeface="+mj-lt"/>
              </a:rPr>
              <a:t> Reddy S. G. (Year). </a:t>
            </a:r>
            <a:r>
              <a:rPr lang="en-US" sz="1600" i="1" dirty="0">
                <a:latin typeface="+mj-lt"/>
              </a:rPr>
              <a:t>Home construction cost estimation using ML</a:t>
            </a:r>
            <a:r>
              <a:rPr lang="en-US" sz="1600" dirty="0">
                <a:latin typeface="+mj-lt"/>
              </a:rPr>
              <a:t>. </a:t>
            </a:r>
            <a:r>
              <a:rPr lang="en-US" sz="1600" i="1" dirty="0">
                <a:latin typeface="+mj-lt"/>
              </a:rPr>
              <a:t>Sri </a:t>
            </a:r>
            <a:r>
              <a:rPr lang="en-US" sz="1600" i="1" dirty="0" err="1">
                <a:latin typeface="+mj-lt"/>
              </a:rPr>
              <a:t>Dharmasthala</a:t>
            </a:r>
            <a:r>
              <a:rPr lang="en-US" sz="1600" i="1" dirty="0">
                <a:latin typeface="+mj-lt"/>
              </a:rPr>
              <a:t> </a:t>
            </a:r>
            <a:r>
              <a:rPr lang="en-US" sz="1600" i="1" dirty="0" err="1">
                <a:latin typeface="+mj-lt"/>
              </a:rPr>
              <a:t>Manjunatheshwara</a:t>
            </a:r>
            <a:r>
              <a:rPr lang="en-US" sz="1600" i="1" dirty="0">
                <a:latin typeface="+mj-lt"/>
              </a:rPr>
              <a:t> Institute of Technology</a:t>
            </a:r>
            <a:r>
              <a:rPr lang="en-US" sz="1600" dirty="0">
                <a:latin typeface="+mj-lt"/>
              </a:rPr>
              <a:t>. Retrieved from </a:t>
            </a:r>
            <a:r>
              <a:rPr lang="en-US" sz="1600" dirty="0">
                <a:latin typeface="+mj-lt"/>
                <a:hlinkClick r:id="rId5"/>
              </a:rPr>
              <a:t>https://www.irejournals.com/formatedpaper/1704488.pdf</a:t>
            </a:r>
            <a:endParaRPr lang="en-US" sz="1600" dirty="0">
              <a:latin typeface="+mj-lt"/>
            </a:endParaRPr>
          </a:p>
          <a:p>
            <a:pPr>
              <a:lnSpc>
                <a:spcPts val="1400"/>
              </a:lnSpc>
            </a:pPr>
            <a:endParaRPr lang="en-US" sz="1600" dirty="0">
              <a:solidFill>
                <a:srgbClr val="545454"/>
              </a:solidFill>
              <a:latin typeface="+mj-lt"/>
            </a:endParaRPr>
          </a:p>
          <a:p>
            <a:pPr>
              <a:lnSpc>
                <a:spcPts val="1400"/>
              </a:lnSpc>
            </a:pPr>
            <a:endParaRPr lang="en-US" sz="1600" dirty="0">
              <a:solidFill>
                <a:srgbClr val="545454"/>
              </a:solidFill>
              <a:latin typeface="+mj-lt"/>
            </a:endParaRPr>
          </a:p>
          <a:p>
            <a:pPr>
              <a:lnSpc>
                <a:spcPts val="1400"/>
              </a:lnSpc>
            </a:pPr>
            <a:endParaRPr lang="en-US" sz="1600" dirty="0">
              <a:solidFill>
                <a:srgbClr val="545454"/>
              </a:solidFill>
              <a:latin typeface="+mj-lt"/>
            </a:endParaRPr>
          </a:p>
          <a:p>
            <a:pPr>
              <a:lnSpc>
                <a:spcPts val="1400"/>
              </a:lnSpc>
            </a:pPr>
            <a:endParaRPr lang="en-US" sz="1600" dirty="0">
              <a:solidFill>
                <a:srgbClr val="545454"/>
              </a:solidFill>
              <a:latin typeface="+mj-lt"/>
            </a:endParaRPr>
          </a:p>
        </p:txBody>
      </p:sp>
    </p:spTree>
    <p:extLst>
      <p:ext uri="{BB962C8B-B14F-4D97-AF65-F5344CB8AC3E}">
        <p14:creationId xmlns:p14="http://schemas.microsoft.com/office/powerpoint/2010/main" val="15084623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
            <a:extLst>
              <a:ext uri="{FF2B5EF4-FFF2-40B4-BE49-F238E27FC236}">
                <a16:creationId xmlns:a16="http://schemas.microsoft.com/office/drawing/2014/main" id="{BDA2D202-52DE-273E-1733-882E646EBE50}"/>
              </a:ext>
            </a:extLst>
          </p:cNvPr>
          <p:cNvGrpSpPr/>
          <p:nvPr/>
        </p:nvGrpSpPr>
        <p:grpSpPr>
          <a:xfrm>
            <a:off x="2184975" y="1905000"/>
            <a:ext cx="7467600" cy="1118439"/>
            <a:chOff x="0" y="-38100"/>
            <a:chExt cx="3326311" cy="1255581"/>
          </a:xfrm>
          <a:solidFill>
            <a:srgbClr val="4668A2"/>
          </a:solidFill>
        </p:grpSpPr>
        <p:sp>
          <p:nvSpPr>
            <p:cNvPr id="5" name="Freeform 9">
              <a:extLst>
                <a:ext uri="{FF2B5EF4-FFF2-40B4-BE49-F238E27FC236}">
                  <a16:creationId xmlns:a16="http://schemas.microsoft.com/office/drawing/2014/main" id="{C5702163-E0F8-540E-59DF-5C564CCFA6E3}"/>
                </a:ext>
              </a:extLst>
            </p:cNvPr>
            <p:cNvSpPr/>
            <p:nvPr/>
          </p:nvSpPr>
          <p:spPr>
            <a:xfrm>
              <a:off x="0" y="0"/>
              <a:ext cx="3326311" cy="523191"/>
            </a:xfrm>
            <a:custGeom>
              <a:avLst/>
              <a:gdLst/>
              <a:ahLst/>
              <a:cxnLst/>
              <a:rect l="l" t="t" r="r" b="b"/>
              <a:pathLst>
                <a:path w="3326311" h="1217481">
                  <a:moveTo>
                    <a:pt x="0" y="0"/>
                  </a:moveTo>
                  <a:lnTo>
                    <a:pt x="3326311" y="0"/>
                  </a:lnTo>
                  <a:lnTo>
                    <a:pt x="3326311" y="1217481"/>
                  </a:lnTo>
                  <a:lnTo>
                    <a:pt x="0" y="1217481"/>
                  </a:lnTo>
                  <a:close/>
                </a:path>
              </a:pathLst>
            </a:custGeom>
            <a:grpFill/>
          </p:spPr>
          <p:txBody>
            <a:bodyPr/>
            <a:lstStyle/>
            <a:p>
              <a:endParaRPr lang="en-LK" dirty="0"/>
            </a:p>
          </p:txBody>
        </p:sp>
        <p:sp>
          <p:nvSpPr>
            <p:cNvPr id="6" name="TextBox 10">
              <a:extLst>
                <a:ext uri="{FF2B5EF4-FFF2-40B4-BE49-F238E27FC236}">
                  <a16:creationId xmlns:a16="http://schemas.microsoft.com/office/drawing/2014/main" id="{9D367C2C-320C-DDA7-F2BB-C0294D8C1202}"/>
                </a:ext>
              </a:extLst>
            </p:cNvPr>
            <p:cNvSpPr txBox="1"/>
            <p:nvPr/>
          </p:nvSpPr>
          <p:spPr>
            <a:xfrm>
              <a:off x="0" y="-38100"/>
              <a:ext cx="3326311" cy="1255581"/>
            </a:xfrm>
            <a:prstGeom prst="rect">
              <a:avLst/>
            </a:prstGeom>
            <a:grpFill/>
          </p:spPr>
          <p:txBody>
            <a:bodyPr lIns="50800" tIns="50800" rIns="50800" bIns="50800" rtlCol="0" anchor="ctr"/>
            <a:lstStyle/>
            <a:p>
              <a:pPr algn="ctr">
                <a:lnSpc>
                  <a:spcPts val="2659"/>
                </a:lnSpc>
                <a:spcBef>
                  <a:spcPct val="0"/>
                </a:spcBef>
              </a:pPr>
              <a:endParaRPr/>
            </a:p>
          </p:txBody>
        </p:sp>
      </p:grpSp>
      <p:sp>
        <p:nvSpPr>
          <p:cNvPr id="8" name="TextBox 7">
            <a:extLst>
              <a:ext uri="{FF2B5EF4-FFF2-40B4-BE49-F238E27FC236}">
                <a16:creationId xmlns:a16="http://schemas.microsoft.com/office/drawing/2014/main" id="{291FA56D-D5AA-C267-2B53-4E9F6663101A}"/>
              </a:ext>
            </a:extLst>
          </p:cNvPr>
          <p:cNvSpPr txBox="1"/>
          <p:nvPr/>
        </p:nvSpPr>
        <p:spPr>
          <a:xfrm>
            <a:off x="2870775" y="2133600"/>
            <a:ext cx="6096000" cy="646331"/>
          </a:xfrm>
          <a:prstGeom prst="rect">
            <a:avLst/>
          </a:prstGeom>
          <a:noFill/>
        </p:spPr>
        <p:txBody>
          <a:bodyPr wrap="square">
            <a:spAutoFit/>
          </a:bodyPr>
          <a:lstStyle/>
          <a:p>
            <a:pPr algn="ctr"/>
            <a:r>
              <a:rPr lang="en-US" sz="3600" b="1" dirty="0">
                <a:solidFill>
                  <a:schemeClr val="bg1"/>
                </a:solidFill>
              </a:rPr>
              <a:t>IT21223808 |</a:t>
            </a:r>
            <a:r>
              <a:rPr lang="en-US" sz="3600" b="1" dirty="0" err="1">
                <a:solidFill>
                  <a:schemeClr val="bg1"/>
                </a:solidFill>
              </a:rPr>
              <a:t>Linganathan.J</a:t>
            </a:r>
            <a:r>
              <a:rPr lang="en-US" sz="3600" b="1" dirty="0">
                <a:solidFill>
                  <a:schemeClr val="bg1"/>
                </a:solidFill>
              </a:rPr>
              <a:t> </a:t>
            </a:r>
            <a:endParaRPr lang="en-LK" sz="3600" b="1" dirty="0">
              <a:solidFill>
                <a:schemeClr val="bg1"/>
              </a:solidFill>
            </a:endParaRPr>
          </a:p>
        </p:txBody>
      </p:sp>
      <p:pic>
        <p:nvPicPr>
          <p:cNvPr id="3" name="Picture 2" descr="A child with long hair&#10;&#10;Description automatically generated">
            <a:extLst>
              <a:ext uri="{FF2B5EF4-FFF2-40B4-BE49-F238E27FC236}">
                <a16:creationId xmlns:a16="http://schemas.microsoft.com/office/drawing/2014/main" id="{01457A89-2D00-BEDC-36BD-FBA1EF789C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41545" y="457200"/>
            <a:ext cx="1981066" cy="1921635"/>
          </a:xfrm>
          <a:prstGeom prst="ellipse">
            <a:avLst/>
          </a:prstGeom>
          <a:ln w="63500" cap="rnd">
            <a:noFill/>
          </a:ln>
          <a:effectLst/>
        </p:spPr>
      </p:pic>
      <p:sp>
        <p:nvSpPr>
          <p:cNvPr id="2" name="Rectangle 1">
            <a:extLst>
              <a:ext uri="{FF2B5EF4-FFF2-40B4-BE49-F238E27FC236}">
                <a16:creationId xmlns:a16="http://schemas.microsoft.com/office/drawing/2014/main" id="{B4805B7E-92F2-8663-0B90-2A523E20B9B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IT21223808</a:t>
            </a:r>
            <a:r>
              <a:rPr lang="en-US" sz="1800" dirty="0">
                <a:solidFill>
                  <a:schemeClr val="tx1"/>
                </a:solidFill>
              </a:rPr>
              <a:t>  |   LINGANATHAN . J|  24-25J-201 </a:t>
            </a:r>
            <a:endParaRPr lang="en-US" sz="1800" b="0" dirty="0">
              <a:solidFill>
                <a:schemeClr val="tx1"/>
              </a:solidFill>
            </a:endParaRPr>
          </a:p>
        </p:txBody>
      </p:sp>
      <p:sp>
        <p:nvSpPr>
          <p:cNvPr id="7" name="TextBox 6">
            <a:extLst>
              <a:ext uri="{FF2B5EF4-FFF2-40B4-BE49-F238E27FC236}">
                <a16:creationId xmlns:a16="http://schemas.microsoft.com/office/drawing/2014/main" id="{1AA394BF-6D45-E8BB-C3AB-9B3B7E39FA16}"/>
              </a:ext>
            </a:extLst>
          </p:cNvPr>
          <p:cNvSpPr txBox="1"/>
          <p:nvPr/>
        </p:nvSpPr>
        <p:spPr>
          <a:xfrm>
            <a:off x="2108775" y="3424535"/>
            <a:ext cx="7721025" cy="461665"/>
          </a:xfrm>
          <a:prstGeom prst="rect">
            <a:avLst/>
          </a:prstGeom>
          <a:noFill/>
        </p:spPr>
        <p:txBody>
          <a:bodyPr wrap="square">
            <a:spAutoFit/>
          </a:bodyPr>
          <a:lstStyle/>
          <a:p>
            <a:r>
              <a:rPr lang="en-US" sz="2400" dirty="0"/>
              <a:t>BSc (Hons) in Information Technology Specializing in IT</a:t>
            </a:r>
          </a:p>
        </p:txBody>
      </p:sp>
    </p:spTree>
    <p:extLst>
      <p:ext uri="{BB962C8B-B14F-4D97-AF65-F5344CB8AC3E}">
        <p14:creationId xmlns:p14="http://schemas.microsoft.com/office/powerpoint/2010/main" val="10304710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
            <a:extLst>
              <a:ext uri="{FF2B5EF4-FFF2-40B4-BE49-F238E27FC236}">
                <a16:creationId xmlns:a16="http://schemas.microsoft.com/office/drawing/2014/main" id="{BDA2D202-52DE-273E-1733-882E646EBE50}"/>
              </a:ext>
            </a:extLst>
          </p:cNvPr>
          <p:cNvGrpSpPr/>
          <p:nvPr/>
        </p:nvGrpSpPr>
        <p:grpSpPr>
          <a:xfrm>
            <a:off x="2133600" y="36027"/>
            <a:ext cx="8001000" cy="1161431"/>
            <a:chOff x="0" y="-38100"/>
            <a:chExt cx="3326311" cy="1255581"/>
          </a:xfrm>
          <a:solidFill>
            <a:srgbClr val="4668A2"/>
          </a:solidFill>
        </p:grpSpPr>
        <p:sp>
          <p:nvSpPr>
            <p:cNvPr id="5" name="Freeform 9">
              <a:extLst>
                <a:ext uri="{FF2B5EF4-FFF2-40B4-BE49-F238E27FC236}">
                  <a16:creationId xmlns:a16="http://schemas.microsoft.com/office/drawing/2014/main" id="{C5702163-E0F8-540E-59DF-5C564CCFA6E3}"/>
                </a:ext>
              </a:extLst>
            </p:cNvPr>
            <p:cNvSpPr/>
            <p:nvPr/>
          </p:nvSpPr>
          <p:spPr>
            <a:xfrm>
              <a:off x="0" y="35091"/>
              <a:ext cx="3326311" cy="1120898"/>
            </a:xfrm>
            <a:custGeom>
              <a:avLst/>
              <a:gdLst/>
              <a:ahLst/>
              <a:cxnLst/>
              <a:rect l="l" t="t" r="r" b="b"/>
              <a:pathLst>
                <a:path w="3326311" h="1217481">
                  <a:moveTo>
                    <a:pt x="0" y="0"/>
                  </a:moveTo>
                  <a:lnTo>
                    <a:pt x="3326311" y="0"/>
                  </a:lnTo>
                  <a:lnTo>
                    <a:pt x="3326311" y="1217481"/>
                  </a:lnTo>
                  <a:lnTo>
                    <a:pt x="0" y="1217481"/>
                  </a:lnTo>
                  <a:close/>
                </a:path>
              </a:pathLst>
            </a:custGeom>
            <a:grpFill/>
          </p:spPr>
          <p:txBody>
            <a:bodyPr/>
            <a:lstStyle/>
            <a:p>
              <a:endParaRPr lang="en-LK" dirty="0"/>
            </a:p>
          </p:txBody>
        </p:sp>
        <p:sp>
          <p:nvSpPr>
            <p:cNvPr id="6" name="TextBox 10">
              <a:extLst>
                <a:ext uri="{FF2B5EF4-FFF2-40B4-BE49-F238E27FC236}">
                  <a16:creationId xmlns:a16="http://schemas.microsoft.com/office/drawing/2014/main" id="{9D367C2C-320C-DDA7-F2BB-C0294D8C1202}"/>
                </a:ext>
              </a:extLst>
            </p:cNvPr>
            <p:cNvSpPr txBox="1"/>
            <p:nvPr/>
          </p:nvSpPr>
          <p:spPr>
            <a:xfrm>
              <a:off x="0" y="-38100"/>
              <a:ext cx="3326311" cy="1255581"/>
            </a:xfrm>
            <a:prstGeom prst="rect">
              <a:avLst/>
            </a:prstGeom>
            <a:grpFill/>
          </p:spPr>
          <p:txBody>
            <a:bodyPr lIns="50800" tIns="50800" rIns="50800" bIns="50800" rtlCol="0" anchor="ctr"/>
            <a:lstStyle/>
            <a:p>
              <a:pPr algn="ctr">
                <a:lnSpc>
                  <a:spcPts val="2659"/>
                </a:lnSpc>
                <a:spcBef>
                  <a:spcPct val="0"/>
                </a:spcBef>
              </a:pPr>
              <a:endParaRPr/>
            </a:p>
          </p:txBody>
        </p:sp>
      </p:grpSp>
      <p:sp>
        <p:nvSpPr>
          <p:cNvPr id="2" name="Rectangle 1">
            <a:extLst>
              <a:ext uri="{FF2B5EF4-FFF2-40B4-BE49-F238E27FC236}">
                <a16:creationId xmlns:a16="http://schemas.microsoft.com/office/drawing/2014/main" id="{B4805B7E-92F2-8663-0B90-2A523E20B9B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IT21223808</a:t>
            </a:r>
            <a:r>
              <a:rPr lang="en-US" sz="1800" dirty="0">
                <a:solidFill>
                  <a:schemeClr val="tx1"/>
                </a:solidFill>
              </a:rPr>
              <a:t>  |   LINGANATHAN . J|  24-25J-201 </a:t>
            </a:r>
            <a:endParaRPr lang="en-US" sz="1800" b="0" dirty="0">
              <a:solidFill>
                <a:schemeClr val="tx1"/>
              </a:solidFill>
            </a:endParaRPr>
          </a:p>
        </p:txBody>
      </p:sp>
      <p:sp>
        <p:nvSpPr>
          <p:cNvPr id="7" name="TextBox 6">
            <a:extLst>
              <a:ext uri="{FF2B5EF4-FFF2-40B4-BE49-F238E27FC236}">
                <a16:creationId xmlns:a16="http://schemas.microsoft.com/office/drawing/2014/main" id="{1AA394BF-6D45-E8BB-C3AB-9B3B7E39FA16}"/>
              </a:ext>
            </a:extLst>
          </p:cNvPr>
          <p:cNvSpPr txBox="1"/>
          <p:nvPr/>
        </p:nvSpPr>
        <p:spPr>
          <a:xfrm>
            <a:off x="2971800" y="181795"/>
            <a:ext cx="6489412" cy="1015663"/>
          </a:xfrm>
          <a:prstGeom prst="rect">
            <a:avLst/>
          </a:prstGeom>
          <a:solidFill>
            <a:srgbClr val="4668A2"/>
          </a:solidFill>
        </p:spPr>
        <p:txBody>
          <a:bodyPr wrap="square">
            <a:spAutoFit/>
          </a:bodyPr>
          <a:lstStyle/>
          <a:p>
            <a:pPr algn="ctr"/>
            <a:r>
              <a:rPr lang="en-US" sz="3600" b="1" dirty="0">
                <a:solidFill>
                  <a:schemeClr val="bg1"/>
                </a:solidFill>
              </a:rPr>
              <a:t>Introduction</a:t>
            </a:r>
          </a:p>
          <a:p>
            <a:endParaRPr lang="en-US" sz="2400" dirty="0"/>
          </a:p>
        </p:txBody>
      </p:sp>
      <p:sp>
        <p:nvSpPr>
          <p:cNvPr id="12" name="TextBox 11">
            <a:extLst>
              <a:ext uri="{FF2B5EF4-FFF2-40B4-BE49-F238E27FC236}">
                <a16:creationId xmlns:a16="http://schemas.microsoft.com/office/drawing/2014/main" id="{04BCDB15-C13D-6B9D-15B1-03795E900755}"/>
              </a:ext>
            </a:extLst>
          </p:cNvPr>
          <p:cNvSpPr txBox="1"/>
          <p:nvPr/>
        </p:nvSpPr>
        <p:spPr>
          <a:xfrm>
            <a:off x="762000" y="1905000"/>
            <a:ext cx="10972800" cy="3462486"/>
          </a:xfrm>
          <a:prstGeom prst="rect">
            <a:avLst/>
          </a:prstGeom>
          <a:noFill/>
        </p:spPr>
        <p:txBody>
          <a:bodyPr wrap="square" rtlCol="0">
            <a:spAutoFit/>
          </a:bodyPr>
          <a:lstStyle/>
          <a:p>
            <a:pPr marL="285750" marR="0" indent="-285750">
              <a:lnSpc>
                <a:spcPct val="115000"/>
              </a:lnSpc>
              <a:spcBef>
                <a:spcPts val="0"/>
              </a:spcBef>
              <a:spcAft>
                <a:spcPts val="800"/>
              </a:spcAft>
              <a:buFont typeface="Wingdings" panose="05000000000000000000" pitchFamily="2" charset="2"/>
              <a:buChar char="v"/>
            </a:pPr>
            <a:r>
              <a:rPr lang="en-US" sz="2000" kern="100" dirty="0">
                <a:effectLst/>
                <a:latin typeface="Aptos" panose="020B0004020202020204" pitchFamily="34" charset="0"/>
                <a:ea typeface="Aptos" panose="020B0004020202020204" pitchFamily="34" charset="0"/>
                <a:cs typeface="Latha" panose="020B0604020202020204" pitchFamily="34" charset="0"/>
              </a:rPr>
              <a:t>Overview:</a:t>
            </a:r>
          </a:p>
          <a:p>
            <a:pPr marR="0">
              <a:lnSpc>
                <a:spcPct val="115000"/>
              </a:lnSpc>
              <a:spcBef>
                <a:spcPts val="0"/>
              </a:spcBef>
              <a:spcAft>
                <a:spcPts val="800"/>
              </a:spcAft>
            </a:pPr>
            <a:r>
              <a:rPr lang="en-US" sz="2000" kern="100" dirty="0">
                <a:latin typeface="Aptos" panose="020B0004020202020204" pitchFamily="34" charset="0"/>
                <a:ea typeface="Aptos" panose="020B0004020202020204" pitchFamily="34" charset="0"/>
                <a:cs typeface="Latha" panose="020B0604020202020204" pitchFamily="34" charset="0"/>
              </a:rPr>
              <a:t>        </a:t>
            </a:r>
            <a:r>
              <a:rPr lang="en-US" sz="2000" kern="100" dirty="0">
                <a:effectLst/>
                <a:latin typeface="Aptos" panose="020B0004020202020204" pitchFamily="34" charset="0"/>
                <a:ea typeface="Aptos" panose="020B0004020202020204" pitchFamily="34" charset="0"/>
                <a:cs typeface="Latha" panose="020B0604020202020204" pitchFamily="34" charset="0"/>
              </a:rPr>
              <a:t>  - Solar energy is a key solution to the growing energy needs and environmental concerns</a:t>
            </a:r>
          </a:p>
          <a:p>
            <a:pPr marR="0">
              <a:lnSpc>
                <a:spcPct val="115000"/>
              </a:lnSpc>
              <a:spcBef>
                <a:spcPts val="0"/>
              </a:spcBef>
              <a:spcAft>
                <a:spcPts val="800"/>
              </a:spcAft>
            </a:pPr>
            <a:r>
              <a:rPr lang="en-US" sz="2000" kern="100" dirty="0">
                <a:effectLst/>
                <a:latin typeface="Aptos" panose="020B0004020202020204" pitchFamily="34" charset="0"/>
                <a:ea typeface="Aptos" panose="020B0004020202020204" pitchFamily="34" charset="0"/>
                <a:cs typeface="Latha" panose="020B0604020202020204" pitchFamily="34" charset="0"/>
              </a:rPr>
              <a:t>          - Harnessing solar power efficiently can significantly reduce carbon footprint and energy costs.</a:t>
            </a:r>
          </a:p>
          <a:p>
            <a:pPr marL="285750" marR="0" indent="-285750">
              <a:lnSpc>
                <a:spcPct val="115000"/>
              </a:lnSpc>
              <a:spcBef>
                <a:spcPts val="0"/>
              </a:spcBef>
              <a:spcAft>
                <a:spcPts val="800"/>
              </a:spcAft>
              <a:buFont typeface="Wingdings" panose="05000000000000000000" pitchFamily="2" charset="2"/>
              <a:buChar char="v"/>
            </a:pPr>
            <a:r>
              <a:rPr lang="en-US" sz="2000" kern="100" dirty="0">
                <a:effectLst/>
                <a:latin typeface="Aptos" panose="020B0004020202020204" pitchFamily="34" charset="0"/>
                <a:ea typeface="Aptos" panose="020B0004020202020204" pitchFamily="34" charset="0"/>
                <a:cs typeface="Latha" panose="020B0604020202020204" pitchFamily="34" charset="0"/>
              </a:rPr>
              <a:t>  Project Aim:</a:t>
            </a:r>
          </a:p>
          <a:p>
            <a:pPr marR="0">
              <a:lnSpc>
                <a:spcPct val="115000"/>
              </a:lnSpc>
              <a:spcBef>
                <a:spcPts val="0"/>
              </a:spcBef>
              <a:spcAft>
                <a:spcPts val="800"/>
              </a:spcAft>
            </a:pPr>
            <a:r>
              <a:rPr lang="en-US" sz="2000" kern="100" dirty="0">
                <a:effectLst/>
                <a:latin typeface="Aptos" panose="020B0004020202020204" pitchFamily="34" charset="0"/>
                <a:ea typeface="Aptos" panose="020B0004020202020204" pitchFamily="34" charset="0"/>
                <a:cs typeface="Latha" panose="020B0604020202020204" pitchFamily="34" charset="0"/>
              </a:rPr>
              <a:t>         - Develop a system to recommend optimal solar panel specifications and pricing.</a:t>
            </a:r>
          </a:p>
          <a:p>
            <a:pPr marR="0">
              <a:lnSpc>
                <a:spcPct val="115000"/>
              </a:lnSpc>
              <a:spcBef>
                <a:spcPts val="0"/>
              </a:spcBef>
              <a:spcAft>
                <a:spcPts val="800"/>
              </a:spcAft>
            </a:pPr>
            <a:r>
              <a:rPr lang="en-US" sz="2000" kern="100" dirty="0">
                <a:effectLst/>
                <a:latin typeface="Aptos" panose="020B0004020202020204" pitchFamily="34" charset="0"/>
                <a:ea typeface="Aptos" panose="020B0004020202020204" pitchFamily="34" charset="0"/>
                <a:cs typeface="Latha" panose="020B0604020202020204" pitchFamily="34" charset="0"/>
              </a:rPr>
              <a:t>         - Base recommendations on estimated energy consumption and available land area.</a:t>
            </a:r>
          </a:p>
          <a:p>
            <a:pPr marL="285750" indent="-285750">
              <a:buFont typeface="Wingdings" panose="05000000000000000000" pitchFamily="2" charset="2"/>
              <a:buChar char="v"/>
            </a:pPr>
            <a:endParaRPr lang="en-US" dirty="0"/>
          </a:p>
        </p:txBody>
      </p:sp>
    </p:spTree>
    <p:extLst>
      <p:ext uri="{BB962C8B-B14F-4D97-AF65-F5344CB8AC3E}">
        <p14:creationId xmlns:p14="http://schemas.microsoft.com/office/powerpoint/2010/main" val="40303866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
            <a:extLst>
              <a:ext uri="{FF2B5EF4-FFF2-40B4-BE49-F238E27FC236}">
                <a16:creationId xmlns:a16="http://schemas.microsoft.com/office/drawing/2014/main" id="{BDA2D202-52DE-273E-1733-882E646EBE50}"/>
              </a:ext>
            </a:extLst>
          </p:cNvPr>
          <p:cNvGrpSpPr/>
          <p:nvPr/>
        </p:nvGrpSpPr>
        <p:grpSpPr>
          <a:xfrm>
            <a:off x="-21021" y="4343400"/>
            <a:ext cx="2916621" cy="1307198"/>
            <a:chOff x="0" y="-38100"/>
            <a:chExt cx="3326311" cy="1255581"/>
          </a:xfrm>
          <a:solidFill>
            <a:srgbClr val="4668A2"/>
          </a:solidFill>
        </p:grpSpPr>
        <p:sp>
          <p:nvSpPr>
            <p:cNvPr id="5" name="Freeform 9">
              <a:extLst>
                <a:ext uri="{FF2B5EF4-FFF2-40B4-BE49-F238E27FC236}">
                  <a16:creationId xmlns:a16="http://schemas.microsoft.com/office/drawing/2014/main" id="{C5702163-E0F8-540E-59DF-5C564CCFA6E3}"/>
                </a:ext>
              </a:extLst>
            </p:cNvPr>
            <p:cNvSpPr/>
            <p:nvPr/>
          </p:nvSpPr>
          <p:spPr>
            <a:xfrm>
              <a:off x="0" y="35091"/>
              <a:ext cx="3326311" cy="1120898"/>
            </a:xfrm>
            <a:custGeom>
              <a:avLst/>
              <a:gdLst/>
              <a:ahLst/>
              <a:cxnLst/>
              <a:rect l="l" t="t" r="r" b="b"/>
              <a:pathLst>
                <a:path w="3326311" h="1217481">
                  <a:moveTo>
                    <a:pt x="0" y="0"/>
                  </a:moveTo>
                  <a:lnTo>
                    <a:pt x="3326311" y="0"/>
                  </a:lnTo>
                  <a:lnTo>
                    <a:pt x="3326311" y="1217481"/>
                  </a:lnTo>
                  <a:lnTo>
                    <a:pt x="0" y="1217481"/>
                  </a:lnTo>
                  <a:close/>
                </a:path>
              </a:pathLst>
            </a:custGeom>
            <a:grpFill/>
          </p:spPr>
          <p:txBody>
            <a:bodyPr/>
            <a:lstStyle/>
            <a:p>
              <a:endParaRPr lang="en-LK" dirty="0"/>
            </a:p>
          </p:txBody>
        </p:sp>
        <p:sp>
          <p:nvSpPr>
            <p:cNvPr id="6" name="TextBox 10">
              <a:extLst>
                <a:ext uri="{FF2B5EF4-FFF2-40B4-BE49-F238E27FC236}">
                  <a16:creationId xmlns:a16="http://schemas.microsoft.com/office/drawing/2014/main" id="{9D367C2C-320C-DDA7-F2BB-C0294D8C1202}"/>
                </a:ext>
              </a:extLst>
            </p:cNvPr>
            <p:cNvSpPr txBox="1"/>
            <p:nvPr/>
          </p:nvSpPr>
          <p:spPr>
            <a:xfrm>
              <a:off x="0" y="-38100"/>
              <a:ext cx="3326311" cy="1255581"/>
            </a:xfrm>
            <a:prstGeom prst="rect">
              <a:avLst/>
            </a:prstGeom>
            <a:grpFill/>
          </p:spPr>
          <p:txBody>
            <a:bodyPr lIns="50800" tIns="50800" rIns="50800" bIns="50800" rtlCol="0" anchor="ctr"/>
            <a:lstStyle/>
            <a:p>
              <a:pPr algn="ctr">
                <a:lnSpc>
                  <a:spcPts val="2659"/>
                </a:lnSpc>
                <a:spcBef>
                  <a:spcPct val="0"/>
                </a:spcBef>
              </a:pPr>
              <a:endParaRPr/>
            </a:p>
          </p:txBody>
        </p:sp>
      </p:grpSp>
      <p:sp>
        <p:nvSpPr>
          <p:cNvPr id="2" name="Rectangle 1">
            <a:extLst>
              <a:ext uri="{FF2B5EF4-FFF2-40B4-BE49-F238E27FC236}">
                <a16:creationId xmlns:a16="http://schemas.microsoft.com/office/drawing/2014/main" id="{B4805B7E-92F2-8663-0B90-2A523E20B9B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IT21223808</a:t>
            </a:r>
            <a:r>
              <a:rPr lang="en-US" sz="1800" dirty="0">
                <a:solidFill>
                  <a:schemeClr val="tx1"/>
                </a:solidFill>
              </a:rPr>
              <a:t>  |   LINGANATHAN . J |  24-25J-201 </a:t>
            </a:r>
            <a:endParaRPr lang="en-US" sz="1800" b="0" dirty="0">
              <a:solidFill>
                <a:schemeClr val="tx1"/>
              </a:solidFill>
            </a:endParaRPr>
          </a:p>
        </p:txBody>
      </p:sp>
      <p:sp>
        <p:nvSpPr>
          <p:cNvPr id="3" name="TextBox 18">
            <a:extLst>
              <a:ext uri="{FF2B5EF4-FFF2-40B4-BE49-F238E27FC236}">
                <a16:creationId xmlns:a16="http://schemas.microsoft.com/office/drawing/2014/main" id="{42CB8062-A915-A57C-8144-7F0EFA6BBA37}"/>
              </a:ext>
            </a:extLst>
          </p:cNvPr>
          <p:cNvSpPr txBox="1"/>
          <p:nvPr/>
        </p:nvSpPr>
        <p:spPr>
          <a:xfrm>
            <a:off x="1143000" y="0"/>
            <a:ext cx="4267200" cy="874470"/>
          </a:xfrm>
          <a:prstGeom prst="rect">
            <a:avLst/>
          </a:prstGeom>
        </p:spPr>
        <p:txBody>
          <a:bodyPr wrap="square" lIns="0" tIns="0" rIns="0" bIns="0" rtlCol="0" anchor="t">
            <a:spAutoFit/>
          </a:bodyPr>
          <a:lstStyle/>
          <a:p>
            <a:pPr>
              <a:lnSpc>
                <a:spcPts val="8049"/>
              </a:lnSpc>
            </a:pPr>
            <a:r>
              <a:rPr lang="en-US" sz="3600" b="1" dirty="0">
                <a:solidFill>
                  <a:srgbClr val="4668A2"/>
                </a:solidFill>
              </a:rPr>
              <a:t>Research problem</a:t>
            </a:r>
          </a:p>
        </p:txBody>
      </p:sp>
      <p:grpSp>
        <p:nvGrpSpPr>
          <p:cNvPr id="8" name="Group 8">
            <a:extLst>
              <a:ext uri="{FF2B5EF4-FFF2-40B4-BE49-F238E27FC236}">
                <a16:creationId xmlns:a16="http://schemas.microsoft.com/office/drawing/2014/main" id="{6AC8D67F-F11F-D7B3-F158-C6EC10AB00C4}"/>
              </a:ext>
            </a:extLst>
          </p:cNvPr>
          <p:cNvGrpSpPr/>
          <p:nvPr/>
        </p:nvGrpSpPr>
        <p:grpSpPr>
          <a:xfrm>
            <a:off x="9067800" y="152400"/>
            <a:ext cx="3124200" cy="1307198"/>
            <a:chOff x="0" y="-38100"/>
            <a:chExt cx="3326311" cy="1255581"/>
          </a:xfrm>
          <a:solidFill>
            <a:srgbClr val="4668A2"/>
          </a:solidFill>
        </p:grpSpPr>
        <p:sp>
          <p:nvSpPr>
            <p:cNvPr id="9" name="Freeform 9">
              <a:extLst>
                <a:ext uri="{FF2B5EF4-FFF2-40B4-BE49-F238E27FC236}">
                  <a16:creationId xmlns:a16="http://schemas.microsoft.com/office/drawing/2014/main" id="{1E278022-1DFD-446E-6D01-06518D4889A8}"/>
                </a:ext>
              </a:extLst>
            </p:cNvPr>
            <p:cNvSpPr/>
            <p:nvPr/>
          </p:nvSpPr>
          <p:spPr>
            <a:xfrm>
              <a:off x="0" y="35091"/>
              <a:ext cx="3326311" cy="1120898"/>
            </a:xfrm>
            <a:custGeom>
              <a:avLst/>
              <a:gdLst/>
              <a:ahLst/>
              <a:cxnLst/>
              <a:rect l="l" t="t" r="r" b="b"/>
              <a:pathLst>
                <a:path w="3326311" h="1217481">
                  <a:moveTo>
                    <a:pt x="0" y="0"/>
                  </a:moveTo>
                  <a:lnTo>
                    <a:pt x="3326311" y="0"/>
                  </a:lnTo>
                  <a:lnTo>
                    <a:pt x="3326311" y="1217481"/>
                  </a:lnTo>
                  <a:lnTo>
                    <a:pt x="0" y="1217481"/>
                  </a:lnTo>
                  <a:close/>
                </a:path>
              </a:pathLst>
            </a:custGeom>
            <a:grpFill/>
          </p:spPr>
          <p:txBody>
            <a:bodyPr/>
            <a:lstStyle/>
            <a:p>
              <a:endParaRPr lang="en-LK" dirty="0"/>
            </a:p>
          </p:txBody>
        </p:sp>
        <p:sp>
          <p:nvSpPr>
            <p:cNvPr id="10" name="TextBox 10">
              <a:extLst>
                <a:ext uri="{FF2B5EF4-FFF2-40B4-BE49-F238E27FC236}">
                  <a16:creationId xmlns:a16="http://schemas.microsoft.com/office/drawing/2014/main" id="{3B5E44FB-8779-C7C6-3E04-D83FD135595D}"/>
                </a:ext>
              </a:extLst>
            </p:cNvPr>
            <p:cNvSpPr txBox="1"/>
            <p:nvPr/>
          </p:nvSpPr>
          <p:spPr>
            <a:xfrm>
              <a:off x="0" y="-38100"/>
              <a:ext cx="3326311" cy="1255581"/>
            </a:xfrm>
            <a:prstGeom prst="rect">
              <a:avLst/>
            </a:prstGeom>
            <a:grpFill/>
          </p:spPr>
          <p:txBody>
            <a:bodyPr lIns="50800" tIns="50800" rIns="50800" bIns="50800" rtlCol="0" anchor="ctr"/>
            <a:lstStyle/>
            <a:p>
              <a:pPr algn="ctr">
                <a:lnSpc>
                  <a:spcPts val="2659"/>
                </a:lnSpc>
                <a:spcBef>
                  <a:spcPct val="0"/>
                </a:spcBef>
              </a:pPr>
              <a:endParaRPr/>
            </a:p>
          </p:txBody>
        </p:sp>
      </p:grpSp>
      <p:grpSp>
        <p:nvGrpSpPr>
          <p:cNvPr id="11" name="Group 15">
            <a:extLst>
              <a:ext uri="{FF2B5EF4-FFF2-40B4-BE49-F238E27FC236}">
                <a16:creationId xmlns:a16="http://schemas.microsoft.com/office/drawing/2014/main" id="{5DE5B215-535A-5949-BA6F-710EAA24DC0F}"/>
              </a:ext>
            </a:extLst>
          </p:cNvPr>
          <p:cNvGrpSpPr/>
          <p:nvPr/>
        </p:nvGrpSpPr>
        <p:grpSpPr>
          <a:xfrm>
            <a:off x="2971800" y="1535798"/>
            <a:ext cx="8487685" cy="4435968"/>
            <a:chOff x="0" y="0"/>
            <a:chExt cx="14544035" cy="9755605"/>
          </a:xfrm>
          <a:solidFill>
            <a:srgbClr val="4668A2"/>
          </a:solidFill>
        </p:grpSpPr>
        <p:sp>
          <p:nvSpPr>
            <p:cNvPr id="12" name="Freeform 16">
              <a:extLst>
                <a:ext uri="{FF2B5EF4-FFF2-40B4-BE49-F238E27FC236}">
                  <a16:creationId xmlns:a16="http://schemas.microsoft.com/office/drawing/2014/main" id="{55367E7B-E1BB-4B01-191D-EFDF30AFCCD0}"/>
                </a:ext>
              </a:extLst>
            </p:cNvPr>
            <p:cNvSpPr/>
            <p:nvPr/>
          </p:nvSpPr>
          <p:spPr>
            <a:xfrm>
              <a:off x="0" y="0"/>
              <a:ext cx="14544035" cy="9755605"/>
            </a:xfrm>
            <a:custGeom>
              <a:avLst/>
              <a:gdLst/>
              <a:ahLst/>
              <a:cxnLst/>
              <a:rect l="l" t="t" r="r" b="b"/>
              <a:pathLst>
                <a:path w="14544035" h="9755605">
                  <a:moveTo>
                    <a:pt x="0" y="0"/>
                  </a:moveTo>
                  <a:lnTo>
                    <a:pt x="0" y="9755605"/>
                  </a:lnTo>
                  <a:lnTo>
                    <a:pt x="14544035" y="9755605"/>
                  </a:lnTo>
                  <a:lnTo>
                    <a:pt x="14544035" y="0"/>
                  </a:lnTo>
                  <a:lnTo>
                    <a:pt x="0" y="0"/>
                  </a:lnTo>
                  <a:close/>
                  <a:moveTo>
                    <a:pt x="14483076" y="9694645"/>
                  </a:moveTo>
                  <a:lnTo>
                    <a:pt x="59690" y="9694645"/>
                  </a:lnTo>
                  <a:lnTo>
                    <a:pt x="59690" y="59690"/>
                  </a:lnTo>
                  <a:lnTo>
                    <a:pt x="14483076" y="59690"/>
                  </a:lnTo>
                  <a:lnTo>
                    <a:pt x="14483076" y="9694645"/>
                  </a:lnTo>
                  <a:close/>
                </a:path>
              </a:pathLst>
            </a:custGeom>
            <a:grpFill/>
            <a:ln>
              <a:solidFill>
                <a:srgbClr val="ACA880"/>
              </a:solidFill>
            </a:ln>
          </p:spPr>
          <p:txBody>
            <a:bodyPr/>
            <a:lstStyle/>
            <a:p>
              <a:endParaRPr lang="en-LK" dirty="0"/>
            </a:p>
          </p:txBody>
        </p:sp>
      </p:grpSp>
      <p:pic>
        <p:nvPicPr>
          <p:cNvPr id="13" name="Picture 12">
            <a:extLst>
              <a:ext uri="{FF2B5EF4-FFF2-40B4-BE49-F238E27FC236}">
                <a16:creationId xmlns:a16="http://schemas.microsoft.com/office/drawing/2014/main" id="{933A9249-A1F7-F247-A5E8-17DA17FAD472}"/>
              </a:ext>
            </a:extLst>
          </p:cNvPr>
          <p:cNvPicPr>
            <a:picLocks noChangeAspect="1"/>
          </p:cNvPicPr>
          <p:nvPr/>
        </p:nvPicPr>
        <p:blipFill>
          <a:blip r:embed="rId2"/>
          <a:stretch>
            <a:fillRect/>
          </a:stretch>
        </p:blipFill>
        <p:spPr>
          <a:xfrm>
            <a:off x="381000" y="1676400"/>
            <a:ext cx="2328874" cy="2566638"/>
          </a:xfrm>
          <a:prstGeom prst="rect">
            <a:avLst/>
          </a:prstGeom>
        </p:spPr>
      </p:pic>
      <p:sp>
        <p:nvSpPr>
          <p:cNvPr id="7" name="TextBox 6">
            <a:extLst>
              <a:ext uri="{FF2B5EF4-FFF2-40B4-BE49-F238E27FC236}">
                <a16:creationId xmlns:a16="http://schemas.microsoft.com/office/drawing/2014/main" id="{374E35BA-A82C-BD8E-4827-33B2CBA5FA7C}"/>
              </a:ext>
            </a:extLst>
          </p:cNvPr>
          <p:cNvSpPr txBox="1"/>
          <p:nvPr/>
        </p:nvSpPr>
        <p:spPr>
          <a:xfrm>
            <a:off x="3047999" y="1520994"/>
            <a:ext cx="8411485" cy="4438331"/>
          </a:xfrm>
          <a:prstGeom prst="rect">
            <a:avLst/>
          </a:prstGeom>
          <a:noFill/>
        </p:spPr>
        <p:txBody>
          <a:bodyPr wrap="square" rtlCol="0">
            <a:spAutoFit/>
          </a:bodyPr>
          <a:lstStyle/>
          <a:p>
            <a:pPr>
              <a:lnSpc>
                <a:spcPct val="200000"/>
              </a:lnSpc>
            </a:pPr>
            <a:r>
              <a:rPr lang="en-US" dirty="0"/>
              <a:t>The growing demand for renewable energy necessitates cost-effective solar panel installations. However, challenges like predicting energy consumption, selecting suitable configurations, and balancing cost, efficiency, and space constraints remain.</a:t>
            </a:r>
          </a:p>
          <a:p>
            <a:pPr>
              <a:lnSpc>
                <a:spcPct val="200000"/>
              </a:lnSpc>
            </a:pPr>
            <a:r>
              <a:rPr lang="en-US" dirty="0"/>
              <a:t> </a:t>
            </a:r>
          </a:p>
          <a:p>
            <a:pPr>
              <a:lnSpc>
                <a:spcPct val="200000"/>
              </a:lnSpc>
            </a:pPr>
            <a:r>
              <a:rPr lang="en-US" dirty="0"/>
              <a:t>The research aims to recommend solar panel specifications and pricing based on estimated energy consumption and available land area. It explores models, algorithms, selection methods, and cost estimation methods to develop a tailored system for reliable solar panel recommendations.</a:t>
            </a:r>
          </a:p>
        </p:txBody>
      </p:sp>
    </p:spTree>
    <p:extLst>
      <p:ext uri="{BB962C8B-B14F-4D97-AF65-F5344CB8AC3E}">
        <p14:creationId xmlns:p14="http://schemas.microsoft.com/office/powerpoint/2010/main" val="36443393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2">
            <a:extLst>
              <a:ext uri="{FF2B5EF4-FFF2-40B4-BE49-F238E27FC236}">
                <a16:creationId xmlns:a16="http://schemas.microsoft.com/office/drawing/2014/main" id="{8D59F15E-A56A-4860-DA3E-1CED9AD9AB46}"/>
              </a:ext>
            </a:extLst>
          </p:cNvPr>
          <p:cNvSpPr/>
          <p:nvPr/>
        </p:nvSpPr>
        <p:spPr>
          <a:xfrm>
            <a:off x="0" y="0"/>
            <a:ext cx="12209587" cy="641354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518" b="-9518"/>
            </a:stretch>
          </a:blipFill>
        </p:spPr>
        <p:txBody>
          <a:bodyPr/>
          <a:lstStyle/>
          <a:p>
            <a:endParaRPr lang="en-LK" dirty="0"/>
          </a:p>
        </p:txBody>
      </p:sp>
      <p:grpSp>
        <p:nvGrpSpPr>
          <p:cNvPr id="4" name="Group 3">
            <a:extLst>
              <a:ext uri="{FF2B5EF4-FFF2-40B4-BE49-F238E27FC236}">
                <a16:creationId xmlns:a16="http://schemas.microsoft.com/office/drawing/2014/main" id="{E1526BE5-2EF3-3039-360D-6F665CB9F1BF}"/>
              </a:ext>
            </a:extLst>
          </p:cNvPr>
          <p:cNvGrpSpPr/>
          <p:nvPr/>
        </p:nvGrpSpPr>
        <p:grpSpPr>
          <a:xfrm>
            <a:off x="381000" y="76200"/>
            <a:ext cx="5410200" cy="6324600"/>
            <a:chOff x="0" y="0"/>
            <a:chExt cx="2408296" cy="2709333"/>
          </a:xfrm>
          <a:solidFill>
            <a:srgbClr val="4668A2"/>
          </a:solidFill>
        </p:grpSpPr>
        <p:sp>
          <p:nvSpPr>
            <p:cNvPr id="5" name="Freeform 4">
              <a:extLst>
                <a:ext uri="{FF2B5EF4-FFF2-40B4-BE49-F238E27FC236}">
                  <a16:creationId xmlns:a16="http://schemas.microsoft.com/office/drawing/2014/main" id="{3718DF06-B85B-2D88-B499-A0ADE3AC6820}"/>
                </a:ext>
              </a:extLst>
            </p:cNvPr>
            <p:cNvSpPr/>
            <p:nvPr/>
          </p:nvSpPr>
          <p:spPr>
            <a:xfrm>
              <a:off x="0" y="0"/>
              <a:ext cx="2408296" cy="2709333"/>
            </a:xfrm>
            <a:custGeom>
              <a:avLst/>
              <a:gdLst/>
              <a:ahLst/>
              <a:cxnLst/>
              <a:rect l="l" t="t" r="r" b="b"/>
              <a:pathLst>
                <a:path w="2408296" h="2709333">
                  <a:moveTo>
                    <a:pt x="0" y="0"/>
                  </a:moveTo>
                  <a:lnTo>
                    <a:pt x="2408296" y="0"/>
                  </a:lnTo>
                  <a:lnTo>
                    <a:pt x="2408296" y="2709333"/>
                  </a:lnTo>
                  <a:lnTo>
                    <a:pt x="0" y="2709333"/>
                  </a:lnTo>
                  <a:close/>
                </a:path>
              </a:pathLst>
            </a:custGeom>
            <a:grpFill/>
          </p:spPr>
          <p:txBody>
            <a:bodyPr/>
            <a:lstStyle/>
            <a:p>
              <a:endParaRPr lang="en-LK"/>
            </a:p>
          </p:txBody>
        </p:sp>
        <p:sp>
          <p:nvSpPr>
            <p:cNvPr id="6" name="TextBox 5">
              <a:extLst>
                <a:ext uri="{FF2B5EF4-FFF2-40B4-BE49-F238E27FC236}">
                  <a16:creationId xmlns:a16="http://schemas.microsoft.com/office/drawing/2014/main" id="{1794E381-2E0B-0F44-DF4A-041B87A8F6F8}"/>
                </a:ext>
              </a:extLst>
            </p:cNvPr>
            <p:cNvSpPr txBox="1"/>
            <p:nvPr/>
          </p:nvSpPr>
          <p:spPr>
            <a:xfrm>
              <a:off x="0" y="-38100"/>
              <a:ext cx="2408296" cy="2747433"/>
            </a:xfrm>
            <a:prstGeom prst="rect">
              <a:avLst/>
            </a:prstGeom>
            <a:grpFill/>
          </p:spPr>
          <p:txBody>
            <a:bodyPr lIns="50800" tIns="50800" rIns="50800" bIns="50800" rtlCol="0" anchor="ctr"/>
            <a:lstStyle/>
            <a:p>
              <a:pPr algn="ctr">
                <a:lnSpc>
                  <a:spcPts val="2659"/>
                </a:lnSpc>
                <a:spcBef>
                  <a:spcPct val="0"/>
                </a:spcBef>
              </a:pPr>
              <a:endParaRPr/>
            </a:p>
          </p:txBody>
        </p:sp>
      </p:grpSp>
      <p:sp>
        <p:nvSpPr>
          <p:cNvPr id="8" name="TextBox 7">
            <a:extLst>
              <a:ext uri="{FF2B5EF4-FFF2-40B4-BE49-F238E27FC236}">
                <a16:creationId xmlns:a16="http://schemas.microsoft.com/office/drawing/2014/main" id="{0F831D0C-74D1-3D90-B006-0A5B35AB5A85}"/>
              </a:ext>
            </a:extLst>
          </p:cNvPr>
          <p:cNvSpPr txBox="1"/>
          <p:nvPr/>
        </p:nvSpPr>
        <p:spPr>
          <a:xfrm>
            <a:off x="4343400" y="0"/>
            <a:ext cx="6172200" cy="769441"/>
          </a:xfrm>
          <a:prstGeom prst="rect">
            <a:avLst/>
          </a:prstGeom>
          <a:noFill/>
        </p:spPr>
        <p:txBody>
          <a:bodyPr wrap="square">
            <a:spAutoFit/>
          </a:bodyPr>
          <a:lstStyle/>
          <a:p>
            <a:r>
              <a:rPr lang="en-LK" sz="4400" dirty="0">
                <a:solidFill>
                  <a:schemeClr val="bg1"/>
                </a:solidFill>
              </a:rPr>
              <a:t>Objec</a:t>
            </a:r>
            <a:r>
              <a:rPr lang="en-LK" sz="4400" b="1" dirty="0">
                <a:solidFill>
                  <a:srgbClr val="4668A2"/>
                </a:solidFill>
              </a:rPr>
              <a:t>tives</a:t>
            </a:r>
          </a:p>
        </p:txBody>
      </p:sp>
      <p:sp>
        <p:nvSpPr>
          <p:cNvPr id="9" name="Freeform 16">
            <a:extLst>
              <a:ext uri="{FF2B5EF4-FFF2-40B4-BE49-F238E27FC236}">
                <a16:creationId xmlns:a16="http://schemas.microsoft.com/office/drawing/2014/main" id="{7C9E7E6F-120D-01E9-4222-347F4D8C4CE7}"/>
              </a:ext>
            </a:extLst>
          </p:cNvPr>
          <p:cNvSpPr/>
          <p:nvPr/>
        </p:nvSpPr>
        <p:spPr>
          <a:xfrm>
            <a:off x="1028700" y="838200"/>
            <a:ext cx="474985" cy="474985"/>
          </a:xfrm>
          <a:custGeom>
            <a:avLst/>
            <a:gdLst/>
            <a:ahLst/>
            <a:cxnLst/>
            <a:rect l="l" t="t" r="r" b="b"/>
            <a:pathLst>
              <a:path w="474985" h="474985">
                <a:moveTo>
                  <a:pt x="0" y="0"/>
                </a:moveTo>
                <a:lnTo>
                  <a:pt x="474985" y="0"/>
                </a:lnTo>
                <a:lnTo>
                  <a:pt x="474985" y="474985"/>
                </a:lnTo>
                <a:lnTo>
                  <a:pt x="0" y="47498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LK"/>
          </a:p>
        </p:txBody>
      </p:sp>
      <p:sp>
        <p:nvSpPr>
          <p:cNvPr id="11" name="TextBox 10">
            <a:extLst>
              <a:ext uri="{FF2B5EF4-FFF2-40B4-BE49-F238E27FC236}">
                <a16:creationId xmlns:a16="http://schemas.microsoft.com/office/drawing/2014/main" id="{D0F21872-B264-0133-075A-4A7575AA55C9}"/>
              </a:ext>
            </a:extLst>
          </p:cNvPr>
          <p:cNvSpPr txBox="1"/>
          <p:nvPr/>
        </p:nvSpPr>
        <p:spPr>
          <a:xfrm>
            <a:off x="1503685" y="762000"/>
            <a:ext cx="2230115" cy="1002197"/>
          </a:xfrm>
          <a:prstGeom prst="rect">
            <a:avLst/>
          </a:prstGeom>
          <a:noFill/>
        </p:spPr>
        <p:txBody>
          <a:bodyPr wrap="square">
            <a:spAutoFit/>
          </a:bodyPr>
          <a:lstStyle/>
          <a:p>
            <a:pPr algn="just">
              <a:lnSpc>
                <a:spcPts val="3811"/>
              </a:lnSpc>
            </a:pPr>
            <a:r>
              <a:rPr lang="en-US" sz="2000" b="1" dirty="0">
                <a:solidFill>
                  <a:schemeClr val="bg1"/>
                </a:solidFill>
              </a:rPr>
              <a:t>Main Objective </a:t>
            </a:r>
            <a:r>
              <a:rPr lang="en-US" sz="2000" dirty="0">
                <a:solidFill>
                  <a:schemeClr val="bg1"/>
                </a:solidFill>
              </a:rPr>
              <a:t>:</a:t>
            </a:r>
          </a:p>
          <a:p>
            <a:pPr algn="just">
              <a:lnSpc>
                <a:spcPts val="3811"/>
              </a:lnSpc>
            </a:pPr>
            <a:r>
              <a:rPr lang="en-US" sz="2000" spc="-97" dirty="0">
                <a:solidFill>
                  <a:srgbClr val="FFFFFF"/>
                </a:solidFill>
                <a:latin typeface="Montserrat Medium"/>
              </a:rPr>
              <a:t> </a:t>
            </a:r>
          </a:p>
        </p:txBody>
      </p:sp>
      <p:sp>
        <p:nvSpPr>
          <p:cNvPr id="14" name="TextBox 13">
            <a:extLst>
              <a:ext uri="{FF2B5EF4-FFF2-40B4-BE49-F238E27FC236}">
                <a16:creationId xmlns:a16="http://schemas.microsoft.com/office/drawing/2014/main" id="{22750C41-6134-56B4-83C7-3EF5D47300DD}"/>
              </a:ext>
            </a:extLst>
          </p:cNvPr>
          <p:cNvSpPr txBox="1"/>
          <p:nvPr/>
        </p:nvSpPr>
        <p:spPr>
          <a:xfrm>
            <a:off x="381000" y="3581400"/>
            <a:ext cx="5410200" cy="2403735"/>
          </a:xfrm>
          <a:prstGeom prst="rect">
            <a:avLst/>
          </a:prstGeom>
          <a:noFill/>
        </p:spPr>
        <p:txBody>
          <a:bodyPr wrap="square">
            <a:spAutoFit/>
          </a:bodyPr>
          <a:lstStyle/>
          <a:p>
            <a:pPr marL="285750" marR="0" indent="-285750">
              <a:lnSpc>
                <a:spcPct val="115000"/>
              </a:lnSpc>
              <a:spcBef>
                <a:spcPts val="0"/>
              </a:spcBef>
              <a:spcAft>
                <a:spcPts val="800"/>
              </a:spcAft>
              <a:buFont typeface="Arial" panose="020B0604020202020204" pitchFamily="34" charset="0"/>
              <a:buChar char="•"/>
            </a:pPr>
            <a:r>
              <a:rPr lang="en-US" sz="2000" kern="100" dirty="0">
                <a:solidFill>
                  <a:schemeClr val="bg1"/>
                </a:solidFill>
                <a:effectLst/>
                <a:latin typeface="Aptos" panose="020B0004020202020204" pitchFamily="34" charset="0"/>
                <a:ea typeface="Aptos" panose="020B0004020202020204" pitchFamily="34" charset="0"/>
                <a:cs typeface="Latha" panose="020B0604020202020204" pitchFamily="34" charset="0"/>
              </a:rPr>
              <a:t> Create algorithms to calculate land area and  estimate power demand.</a:t>
            </a:r>
          </a:p>
          <a:p>
            <a:pPr marL="285750" marR="0" indent="-285750">
              <a:lnSpc>
                <a:spcPct val="115000"/>
              </a:lnSpc>
              <a:spcBef>
                <a:spcPts val="0"/>
              </a:spcBef>
              <a:spcAft>
                <a:spcPts val="800"/>
              </a:spcAft>
              <a:buFont typeface="Arial" panose="020B0604020202020204" pitchFamily="34" charset="0"/>
              <a:buChar char="•"/>
            </a:pPr>
            <a:r>
              <a:rPr lang="en-US" sz="2000" kern="100" dirty="0">
                <a:solidFill>
                  <a:schemeClr val="bg1"/>
                </a:solidFill>
                <a:effectLst/>
                <a:latin typeface="Aptos" panose="020B0004020202020204" pitchFamily="34" charset="0"/>
                <a:ea typeface="Aptos" panose="020B0004020202020204" pitchFamily="34" charset="0"/>
                <a:cs typeface="Latha" panose="020B0604020202020204" pitchFamily="34" charset="0"/>
              </a:rPr>
              <a:t> Develop a user-friendly interface for data collection.</a:t>
            </a:r>
          </a:p>
          <a:p>
            <a:pPr marL="285750" marR="0" indent="-285750">
              <a:lnSpc>
                <a:spcPct val="115000"/>
              </a:lnSpc>
              <a:spcBef>
                <a:spcPts val="0"/>
              </a:spcBef>
              <a:spcAft>
                <a:spcPts val="800"/>
              </a:spcAft>
              <a:buFont typeface="Arial" panose="020B0604020202020204" pitchFamily="34" charset="0"/>
              <a:buChar char="•"/>
            </a:pPr>
            <a:r>
              <a:rPr lang="en-US" sz="2000" kern="100" dirty="0">
                <a:solidFill>
                  <a:schemeClr val="bg1"/>
                </a:solidFill>
                <a:effectLst/>
                <a:latin typeface="Aptos" panose="020B0004020202020204" pitchFamily="34" charset="0"/>
                <a:ea typeface="Aptos" panose="020B0004020202020204" pitchFamily="34" charset="0"/>
                <a:cs typeface="Latha" panose="020B0604020202020204" pitchFamily="34" charset="0"/>
              </a:rPr>
              <a:t>Integrate cost consumption estimation using Linear Regression and Clustering Algorithms.</a:t>
            </a:r>
          </a:p>
        </p:txBody>
      </p:sp>
      <p:sp>
        <p:nvSpPr>
          <p:cNvPr id="15" name="Freeform 21">
            <a:extLst>
              <a:ext uri="{FF2B5EF4-FFF2-40B4-BE49-F238E27FC236}">
                <a16:creationId xmlns:a16="http://schemas.microsoft.com/office/drawing/2014/main" id="{63A1CBB1-C21C-C5E8-95D9-BE18DA4E4868}"/>
              </a:ext>
            </a:extLst>
          </p:cNvPr>
          <p:cNvSpPr/>
          <p:nvPr/>
        </p:nvSpPr>
        <p:spPr>
          <a:xfrm>
            <a:off x="6140447" y="1245671"/>
            <a:ext cx="474985" cy="474985"/>
          </a:xfrm>
          <a:custGeom>
            <a:avLst/>
            <a:gdLst/>
            <a:ahLst/>
            <a:cxnLst/>
            <a:rect l="l" t="t" r="r" b="b"/>
            <a:pathLst>
              <a:path w="474985" h="474985">
                <a:moveTo>
                  <a:pt x="0" y="0"/>
                </a:moveTo>
                <a:lnTo>
                  <a:pt x="474985" y="0"/>
                </a:lnTo>
                <a:lnTo>
                  <a:pt x="474985" y="474985"/>
                </a:lnTo>
                <a:lnTo>
                  <a:pt x="0" y="47498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LK"/>
          </a:p>
        </p:txBody>
      </p:sp>
      <p:sp>
        <p:nvSpPr>
          <p:cNvPr id="16" name="TextBox 22">
            <a:extLst>
              <a:ext uri="{FF2B5EF4-FFF2-40B4-BE49-F238E27FC236}">
                <a16:creationId xmlns:a16="http://schemas.microsoft.com/office/drawing/2014/main" id="{6B080466-5780-849D-344C-86B0FA42F198}"/>
              </a:ext>
            </a:extLst>
          </p:cNvPr>
          <p:cNvSpPr txBox="1"/>
          <p:nvPr/>
        </p:nvSpPr>
        <p:spPr>
          <a:xfrm>
            <a:off x="6690900" y="1245671"/>
            <a:ext cx="3997415" cy="928844"/>
          </a:xfrm>
          <a:prstGeom prst="rect">
            <a:avLst/>
          </a:prstGeom>
        </p:spPr>
        <p:txBody>
          <a:bodyPr wrap="square" lIns="0" tIns="0" rIns="0" bIns="0" rtlCol="0" anchor="t">
            <a:spAutoFit/>
          </a:bodyPr>
          <a:lstStyle/>
          <a:p>
            <a:pPr algn="just">
              <a:lnSpc>
                <a:spcPts val="3811"/>
              </a:lnSpc>
            </a:pPr>
            <a:r>
              <a:rPr lang="en-US" sz="2400" b="1" dirty="0">
                <a:solidFill>
                  <a:srgbClr val="4668A2"/>
                </a:solidFill>
              </a:rPr>
              <a:t>Specific Objectives</a:t>
            </a:r>
          </a:p>
          <a:p>
            <a:pPr algn="just">
              <a:lnSpc>
                <a:spcPts val="3811"/>
              </a:lnSpc>
            </a:pPr>
            <a:endParaRPr lang="en-US" sz="2400" spc="-97" dirty="0">
              <a:solidFill>
                <a:srgbClr val="4668A2"/>
              </a:solidFill>
              <a:latin typeface="Montserrat Medium"/>
            </a:endParaRPr>
          </a:p>
        </p:txBody>
      </p:sp>
      <p:sp>
        <p:nvSpPr>
          <p:cNvPr id="20" name="TextBox 19">
            <a:extLst>
              <a:ext uri="{FF2B5EF4-FFF2-40B4-BE49-F238E27FC236}">
                <a16:creationId xmlns:a16="http://schemas.microsoft.com/office/drawing/2014/main" id="{B8BBAF12-34A9-FD5B-29C1-5CA8CB6612A0}"/>
              </a:ext>
            </a:extLst>
          </p:cNvPr>
          <p:cNvSpPr txBox="1"/>
          <p:nvPr/>
        </p:nvSpPr>
        <p:spPr>
          <a:xfrm>
            <a:off x="5876192" y="1896679"/>
            <a:ext cx="6392007" cy="2092881"/>
          </a:xfrm>
          <a:prstGeom prst="rect">
            <a:avLst/>
          </a:prstGeom>
          <a:noFill/>
        </p:spPr>
        <p:txBody>
          <a:bodyPr wrap="square">
            <a:spAutoFit/>
          </a:bodyPr>
          <a:lstStyle/>
          <a:p>
            <a:pPr marL="285750" marR="0" indent="-285750">
              <a:lnSpc>
                <a:spcPct val="115000"/>
              </a:lnSpc>
              <a:spcBef>
                <a:spcPts val="0"/>
              </a:spcBef>
              <a:spcAft>
                <a:spcPts val="800"/>
              </a:spcAft>
              <a:buFont typeface="Arial" panose="020B0604020202020204" pitchFamily="34" charset="0"/>
              <a:buChar char="•"/>
            </a:pPr>
            <a:r>
              <a:rPr lang="en-US" sz="2000" kern="100" dirty="0">
                <a:effectLst/>
                <a:latin typeface="Aptos" panose="020B0004020202020204" pitchFamily="34" charset="0"/>
                <a:ea typeface="Aptos" panose="020B0004020202020204" pitchFamily="34" charset="0"/>
                <a:cs typeface="Latha" panose="020B0604020202020204" pitchFamily="34" charset="0"/>
              </a:rPr>
              <a:t>     Ensure scalability and accuracy of the system.</a:t>
            </a:r>
          </a:p>
          <a:p>
            <a:pPr marL="285750" marR="0" indent="-285750">
              <a:lnSpc>
                <a:spcPct val="115000"/>
              </a:lnSpc>
              <a:spcBef>
                <a:spcPts val="0"/>
              </a:spcBef>
              <a:spcAft>
                <a:spcPts val="800"/>
              </a:spcAft>
              <a:buFont typeface="Arial" panose="020B0604020202020204" pitchFamily="34" charset="0"/>
              <a:buChar char="•"/>
            </a:pPr>
            <a:r>
              <a:rPr lang="en-US" sz="2000" kern="100" dirty="0">
                <a:effectLst/>
                <a:latin typeface="Aptos" panose="020B0004020202020204" pitchFamily="34" charset="0"/>
                <a:ea typeface="Aptos" panose="020B0004020202020204" pitchFamily="34" charset="0"/>
                <a:cs typeface="Latha" panose="020B0604020202020204" pitchFamily="34" charset="0"/>
              </a:rPr>
              <a:t>     Provide secure and private data handling.</a:t>
            </a:r>
          </a:p>
          <a:p>
            <a:pPr marL="285750" marR="0" indent="-285750">
              <a:lnSpc>
                <a:spcPct val="115000"/>
              </a:lnSpc>
              <a:spcBef>
                <a:spcPts val="0"/>
              </a:spcBef>
              <a:spcAft>
                <a:spcPts val="800"/>
              </a:spcAft>
              <a:buFont typeface="Arial" panose="020B0604020202020204" pitchFamily="34" charset="0"/>
              <a:buChar char="•"/>
            </a:pPr>
            <a:r>
              <a:rPr lang="en-US" sz="2000" kern="100" dirty="0">
                <a:effectLst/>
                <a:latin typeface="Aptos" panose="020B0004020202020204" pitchFamily="34" charset="0"/>
                <a:ea typeface="Aptos" panose="020B0004020202020204" pitchFamily="34" charset="0"/>
                <a:cs typeface="Latha" panose="020B0604020202020204" pitchFamily="34" charset="0"/>
              </a:rPr>
              <a:t>     Maintain high performance and quick response        times.</a:t>
            </a:r>
          </a:p>
          <a:p>
            <a:pPr marL="285750" indent="-285750" algn="just">
              <a:buFont typeface="Arial" panose="020B0604020202020204" pitchFamily="34" charset="0"/>
              <a:buChar char="•"/>
            </a:pPr>
            <a:endParaRPr lang="en-LK" sz="1800" dirty="0">
              <a:solidFill>
                <a:srgbClr val="096A72"/>
              </a:solidFill>
            </a:endParaRPr>
          </a:p>
        </p:txBody>
      </p:sp>
      <p:pic>
        <p:nvPicPr>
          <p:cNvPr id="3" name="Picture 2" descr="A white figure holding a puzzle piece">
            <a:extLst>
              <a:ext uri="{FF2B5EF4-FFF2-40B4-BE49-F238E27FC236}">
                <a16:creationId xmlns:a16="http://schemas.microsoft.com/office/drawing/2014/main" id="{8211FA9F-A6F9-8E5C-D102-BA31CFA761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04937" y="1371600"/>
            <a:ext cx="3548063" cy="2031325"/>
          </a:xfrm>
          <a:prstGeom prst="rect">
            <a:avLst/>
          </a:prstGeom>
        </p:spPr>
      </p:pic>
    </p:spTree>
    <p:extLst>
      <p:ext uri="{BB962C8B-B14F-4D97-AF65-F5344CB8AC3E}">
        <p14:creationId xmlns:p14="http://schemas.microsoft.com/office/powerpoint/2010/main" val="24773112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
            <a:extLst>
              <a:ext uri="{FF2B5EF4-FFF2-40B4-BE49-F238E27FC236}">
                <a16:creationId xmlns:a16="http://schemas.microsoft.com/office/drawing/2014/main" id="{BDA2D202-52DE-273E-1733-882E646EBE50}"/>
              </a:ext>
            </a:extLst>
          </p:cNvPr>
          <p:cNvGrpSpPr/>
          <p:nvPr/>
        </p:nvGrpSpPr>
        <p:grpSpPr>
          <a:xfrm>
            <a:off x="-76200" y="-76200"/>
            <a:ext cx="8610600" cy="1219200"/>
            <a:chOff x="0" y="-38100"/>
            <a:chExt cx="3326311" cy="1255581"/>
          </a:xfrm>
          <a:solidFill>
            <a:srgbClr val="4668A2"/>
          </a:solidFill>
        </p:grpSpPr>
        <p:sp>
          <p:nvSpPr>
            <p:cNvPr id="5" name="Freeform 9">
              <a:extLst>
                <a:ext uri="{FF2B5EF4-FFF2-40B4-BE49-F238E27FC236}">
                  <a16:creationId xmlns:a16="http://schemas.microsoft.com/office/drawing/2014/main" id="{C5702163-E0F8-540E-59DF-5C564CCFA6E3}"/>
                </a:ext>
              </a:extLst>
            </p:cNvPr>
            <p:cNvSpPr/>
            <p:nvPr/>
          </p:nvSpPr>
          <p:spPr>
            <a:xfrm>
              <a:off x="0" y="35091"/>
              <a:ext cx="3326311" cy="1120898"/>
            </a:xfrm>
            <a:custGeom>
              <a:avLst/>
              <a:gdLst/>
              <a:ahLst/>
              <a:cxnLst/>
              <a:rect l="l" t="t" r="r" b="b"/>
              <a:pathLst>
                <a:path w="3326311" h="1217481">
                  <a:moveTo>
                    <a:pt x="0" y="0"/>
                  </a:moveTo>
                  <a:lnTo>
                    <a:pt x="3326311" y="0"/>
                  </a:lnTo>
                  <a:lnTo>
                    <a:pt x="3326311" y="1217481"/>
                  </a:lnTo>
                  <a:lnTo>
                    <a:pt x="0" y="1217481"/>
                  </a:lnTo>
                  <a:close/>
                </a:path>
              </a:pathLst>
            </a:custGeom>
            <a:grpFill/>
          </p:spPr>
          <p:txBody>
            <a:bodyPr/>
            <a:lstStyle/>
            <a:p>
              <a:endParaRPr lang="en-LK" dirty="0"/>
            </a:p>
          </p:txBody>
        </p:sp>
        <p:sp>
          <p:nvSpPr>
            <p:cNvPr id="6" name="TextBox 10">
              <a:extLst>
                <a:ext uri="{FF2B5EF4-FFF2-40B4-BE49-F238E27FC236}">
                  <a16:creationId xmlns:a16="http://schemas.microsoft.com/office/drawing/2014/main" id="{9D367C2C-320C-DDA7-F2BB-C0294D8C1202}"/>
                </a:ext>
              </a:extLst>
            </p:cNvPr>
            <p:cNvSpPr txBox="1"/>
            <p:nvPr/>
          </p:nvSpPr>
          <p:spPr>
            <a:xfrm>
              <a:off x="0" y="-38100"/>
              <a:ext cx="3326311" cy="1255581"/>
            </a:xfrm>
            <a:prstGeom prst="rect">
              <a:avLst/>
            </a:prstGeom>
            <a:grpFill/>
          </p:spPr>
          <p:txBody>
            <a:bodyPr lIns="50800" tIns="50800" rIns="50800" bIns="50800" rtlCol="0" anchor="ctr"/>
            <a:lstStyle/>
            <a:p>
              <a:pPr algn="ctr">
                <a:lnSpc>
                  <a:spcPts val="2659"/>
                </a:lnSpc>
                <a:spcBef>
                  <a:spcPct val="0"/>
                </a:spcBef>
              </a:pPr>
              <a:endParaRPr/>
            </a:p>
          </p:txBody>
        </p:sp>
      </p:grpSp>
      <p:sp>
        <p:nvSpPr>
          <p:cNvPr id="2" name="Rectangle 1">
            <a:extLst>
              <a:ext uri="{FF2B5EF4-FFF2-40B4-BE49-F238E27FC236}">
                <a16:creationId xmlns:a16="http://schemas.microsoft.com/office/drawing/2014/main" id="{B4805B7E-92F2-8663-0B90-2A523E20B9B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IT21223808</a:t>
            </a:r>
            <a:r>
              <a:rPr lang="en-US" sz="1800" dirty="0">
                <a:solidFill>
                  <a:schemeClr val="tx1"/>
                </a:solidFill>
              </a:rPr>
              <a:t>  |   LINGANATHAN . J|  24-25J-201 </a:t>
            </a:r>
            <a:endParaRPr lang="en-US" sz="1800" b="0" dirty="0">
              <a:solidFill>
                <a:schemeClr val="tx1"/>
              </a:solidFill>
            </a:endParaRPr>
          </a:p>
        </p:txBody>
      </p:sp>
      <p:sp>
        <p:nvSpPr>
          <p:cNvPr id="3" name="TextBox 2">
            <a:extLst>
              <a:ext uri="{FF2B5EF4-FFF2-40B4-BE49-F238E27FC236}">
                <a16:creationId xmlns:a16="http://schemas.microsoft.com/office/drawing/2014/main" id="{6D0B69B5-80E4-8C53-D0F5-3C6363AC3816}"/>
              </a:ext>
            </a:extLst>
          </p:cNvPr>
          <p:cNvSpPr txBox="1"/>
          <p:nvPr/>
        </p:nvSpPr>
        <p:spPr>
          <a:xfrm>
            <a:off x="-304800" y="137159"/>
            <a:ext cx="5066889" cy="707886"/>
          </a:xfrm>
          <a:prstGeom prst="rect">
            <a:avLst/>
          </a:prstGeom>
          <a:noFill/>
        </p:spPr>
        <p:txBody>
          <a:bodyPr wrap="square">
            <a:spAutoFit/>
          </a:bodyPr>
          <a:lstStyle/>
          <a:p>
            <a:pPr algn="ctr"/>
            <a:r>
              <a:rPr lang="en-US" sz="4000" b="1" dirty="0">
                <a:solidFill>
                  <a:schemeClr val="bg1"/>
                </a:solidFill>
              </a:rPr>
              <a:t>Research Gap</a:t>
            </a:r>
          </a:p>
        </p:txBody>
      </p:sp>
      <p:sp>
        <p:nvSpPr>
          <p:cNvPr id="7" name="TextBox 6">
            <a:extLst>
              <a:ext uri="{FF2B5EF4-FFF2-40B4-BE49-F238E27FC236}">
                <a16:creationId xmlns:a16="http://schemas.microsoft.com/office/drawing/2014/main" id="{275667FC-CB4C-F28C-3C99-2A670D8D5E0A}"/>
              </a:ext>
            </a:extLst>
          </p:cNvPr>
          <p:cNvSpPr txBox="1"/>
          <p:nvPr/>
        </p:nvSpPr>
        <p:spPr>
          <a:xfrm>
            <a:off x="381000" y="1705239"/>
            <a:ext cx="10515600" cy="419595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Aptos" panose="020B0004020202020204" pitchFamily="34" charset="0"/>
              </a:rPr>
              <a:t>The existing research literature lacks accurate and personalized solar panel installation recommendations. </a:t>
            </a:r>
          </a:p>
          <a:p>
            <a:pPr marL="285750" indent="-285750" algn="just">
              <a:lnSpc>
                <a:spcPct val="150000"/>
              </a:lnSpc>
              <a:buFont typeface="Arial" panose="020B0604020202020204" pitchFamily="34" charset="0"/>
              <a:buChar char="•"/>
            </a:pPr>
            <a:r>
              <a:rPr lang="en-US" dirty="0">
                <a:latin typeface="Aptos" panose="020B0004020202020204" pitchFamily="34" charset="0"/>
              </a:rPr>
              <a:t>Current methods often fail to integrate energy consumption predictions with customized configurations and cost estimations. </a:t>
            </a:r>
          </a:p>
          <a:p>
            <a:pPr marL="285750" indent="-285750" algn="just">
              <a:lnSpc>
                <a:spcPct val="150000"/>
              </a:lnSpc>
              <a:buFont typeface="Arial" panose="020B0604020202020204" pitchFamily="34" charset="0"/>
              <a:buChar char="•"/>
            </a:pPr>
            <a:r>
              <a:rPr lang="en-US" dirty="0">
                <a:latin typeface="Aptos" panose="020B0004020202020204" pitchFamily="34" charset="0"/>
              </a:rPr>
              <a:t>This gap highlights the need for a more comprehensive approach. </a:t>
            </a:r>
          </a:p>
          <a:p>
            <a:pPr marL="285750" indent="-285750" algn="just">
              <a:lnSpc>
                <a:spcPct val="150000"/>
              </a:lnSpc>
              <a:buFont typeface="Arial" panose="020B0604020202020204" pitchFamily="34" charset="0"/>
              <a:buChar char="•"/>
            </a:pPr>
            <a:r>
              <a:rPr lang="en-US" dirty="0">
                <a:latin typeface="Aptos" panose="020B0004020202020204" pitchFamily="34" charset="0"/>
              </a:rPr>
              <a:t>The proposed research aims to fill this gap by developing a system using advanced algorithms to predict energy consumption, optimize solar panel configurations, and integrate cost estimation methods. </a:t>
            </a:r>
          </a:p>
          <a:p>
            <a:pPr marL="285750" indent="-285750" algn="just">
              <a:lnSpc>
                <a:spcPct val="150000"/>
              </a:lnSpc>
              <a:buFont typeface="Arial" panose="020B0604020202020204" pitchFamily="34" charset="0"/>
              <a:buChar char="•"/>
            </a:pPr>
            <a:r>
              <a:rPr lang="en-US" dirty="0">
                <a:latin typeface="Aptos" panose="020B0004020202020204" pitchFamily="34" charset="0"/>
              </a:rPr>
              <a:t>This will provide precise, efficient, and cost-effective solar panel recommendations, enhancing the adoption and effectiveness of solar energy solutions.</a:t>
            </a:r>
          </a:p>
        </p:txBody>
      </p:sp>
    </p:spTree>
    <p:extLst>
      <p:ext uri="{BB962C8B-B14F-4D97-AF65-F5344CB8AC3E}">
        <p14:creationId xmlns:p14="http://schemas.microsoft.com/office/powerpoint/2010/main" val="31062873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
            <a:extLst>
              <a:ext uri="{FF2B5EF4-FFF2-40B4-BE49-F238E27FC236}">
                <a16:creationId xmlns:a16="http://schemas.microsoft.com/office/drawing/2014/main" id="{BDA2D202-52DE-273E-1733-882E646EBE50}"/>
              </a:ext>
            </a:extLst>
          </p:cNvPr>
          <p:cNvGrpSpPr/>
          <p:nvPr/>
        </p:nvGrpSpPr>
        <p:grpSpPr>
          <a:xfrm>
            <a:off x="1676400" y="233744"/>
            <a:ext cx="8610600" cy="1002398"/>
            <a:chOff x="0" y="-38100"/>
            <a:chExt cx="3326311" cy="1255581"/>
          </a:xfrm>
          <a:solidFill>
            <a:srgbClr val="4668A2"/>
          </a:solidFill>
        </p:grpSpPr>
        <p:sp>
          <p:nvSpPr>
            <p:cNvPr id="5" name="Freeform 9">
              <a:extLst>
                <a:ext uri="{FF2B5EF4-FFF2-40B4-BE49-F238E27FC236}">
                  <a16:creationId xmlns:a16="http://schemas.microsoft.com/office/drawing/2014/main" id="{C5702163-E0F8-540E-59DF-5C564CCFA6E3}"/>
                </a:ext>
              </a:extLst>
            </p:cNvPr>
            <p:cNvSpPr/>
            <p:nvPr/>
          </p:nvSpPr>
          <p:spPr>
            <a:xfrm>
              <a:off x="0" y="35091"/>
              <a:ext cx="3326311" cy="1120898"/>
            </a:xfrm>
            <a:custGeom>
              <a:avLst/>
              <a:gdLst/>
              <a:ahLst/>
              <a:cxnLst/>
              <a:rect l="l" t="t" r="r" b="b"/>
              <a:pathLst>
                <a:path w="3326311" h="1217481">
                  <a:moveTo>
                    <a:pt x="0" y="0"/>
                  </a:moveTo>
                  <a:lnTo>
                    <a:pt x="3326311" y="0"/>
                  </a:lnTo>
                  <a:lnTo>
                    <a:pt x="3326311" y="1217481"/>
                  </a:lnTo>
                  <a:lnTo>
                    <a:pt x="0" y="1217481"/>
                  </a:lnTo>
                  <a:close/>
                </a:path>
              </a:pathLst>
            </a:custGeom>
            <a:grpFill/>
          </p:spPr>
          <p:txBody>
            <a:bodyPr/>
            <a:lstStyle/>
            <a:p>
              <a:endParaRPr lang="en-LK" dirty="0"/>
            </a:p>
          </p:txBody>
        </p:sp>
        <p:sp>
          <p:nvSpPr>
            <p:cNvPr id="6" name="TextBox 10">
              <a:extLst>
                <a:ext uri="{FF2B5EF4-FFF2-40B4-BE49-F238E27FC236}">
                  <a16:creationId xmlns:a16="http://schemas.microsoft.com/office/drawing/2014/main" id="{9D367C2C-320C-DDA7-F2BB-C0294D8C1202}"/>
                </a:ext>
              </a:extLst>
            </p:cNvPr>
            <p:cNvSpPr txBox="1"/>
            <p:nvPr/>
          </p:nvSpPr>
          <p:spPr>
            <a:xfrm>
              <a:off x="0" y="-38100"/>
              <a:ext cx="3326311" cy="1255581"/>
            </a:xfrm>
            <a:prstGeom prst="rect">
              <a:avLst/>
            </a:prstGeom>
            <a:grpFill/>
          </p:spPr>
          <p:txBody>
            <a:bodyPr lIns="50800" tIns="50800" rIns="50800" bIns="50800" rtlCol="0" anchor="ctr"/>
            <a:lstStyle/>
            <a:p>
              <a:pPr algn="ctr">
                <a:lnSpc>
                  <a:spcPts val="2659"/>
                </a:lnSpc>
                <a:spcBef>
                  <a:spcPct val="0"/>
                </a:spcBef>
              </a:pPr>
              <a:endParaRPr/>
            </a:p>
          </p:txBody>
        </p:sp>
      </p:grpSp>
      <p:sp>
        <p:nvSpPr>
          <p:cNvPr id="2" name="Rectangle 1">
            <a:extLst>
              <a:ext uri="{FF2B5EF4-FFF2-40B4-BE49-F238E27FC236}">
                <a16:creationId xmlns:a16="http://schemas.microsoft.com/office/drawing/2014/main" id="{B4805B7E-92F2-8663-0B90-2A523E20B9B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IT21223808</a:t>
            </a:r>
            <a:r>
              <a:rPr lang="en-US" sz="1800" dirty="0">
                <a:solidFill>
                  <a:schemeClr val="tx1"/>
                </a:solidFill>
              </a:rPr>
              <a:t>  |   LINGANATHAN . J|  24-25J-201 </a:t>
            </a:r>
            <a:endParaRPr lang="en-US" sz="1800" b="0" dirty="0">
              <a:solidFill>
                <a:schemeClr val="tx1"/>
              </a:solidFill>
            </a:endParaRPr>
          </a:p>
        </p:txBody>
      </p:sp>
      <p:sp>
        <p:nvSpPr>
          <p:cNvPr id="3" name="TextBox 2">
            <a:extLst>
              <a:ext uri="{FF2B5EF4-FFF2-40B4-BE49-F238E27FC236}">
                <a16:creationId xmlns:a16="http://schemas.microsoft.com/office/drawing/2014/main" id="{FE5AF69F-DF91-595C-53C3-5696719C5EB9}"/>
              </a:ext>
            </a:extLst>
          </p:cNvPr>
          <p:cNvSpPr txBox="1"/>
          <p:nvPr/>
        </p:nvSpPr>
        <p:spPr>
          <a:xfrm>
            <a:off x="2819400" y="381000"/>
            <a:ext cx="6172200" cy="707886"/>
          </a:xfrm>
          <a:prstGeom prst="rect">
            <a:avLst/>
          </a:prstGeom>
          <a:noFill/>
        </p:spPr>
        <p:txBody>
          <a:bodyPr wrap="square">
            <a:spAutoFit/>
          </a:bodyPr>
          <a:lstStyle/>
          <a:p>
            <a:pPr algn="ctr"/>
            <a:r>
              <a:rPr lang="en-US" sz="4000" b="1" dirty="0">
                <a:solidFill>
                  <a:schemeClr val="bg1"/>
                </a:solidFill>
              </a:rPr>
              <a:t>Component Diagram</a:t>
            </a:r>
          </a:p>
        </p:txBody>
      </p:sp>
      <p:pic>
        <p:nvPicPr>
          <p:cNvPr id="8" name="Picture 7" descr="A diagram of a data center&#10;&#10;Description automatically generated">
            <a:extLst>
              <a:ext uri="{FF2B5EF4-FFF2-40B4-BE49-F238E27FC236}">
                <a16:creationId xmlns:a16="http://schemas.microsoft.com/office/drawing/2014/main" id="{B6064D09-60B3-78F3-5D4B-E416AD1098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4128" y="1323130"/>
            <a:ext cx="8839200" cy="4972050"/>
          </a:xfrm>
          <a:prstGeom prst="rect">
            <a:avLst/>
          </a:prstGeom>
        </p:spPr>
      </p:pic>
    </p:spTree>
    <p:extLst>
      <p:ext uri="{BB962C8B-B14F-4D97-AF65-F5344CB8AC3E}">
        <p14:creationId xmlns:p14="http://schemas.microsoft.com/office/powerpoint/2010/main" val="33013342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805B7E-92F2-8663-0B90-2A523E20B9B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IT21223808</a:t>
            </a:r>
            <a:r>
              <a:rPr lang="en-US" sz="1800" dirty="0">
                <a:solidFill>
                  <a:schemeClr val="tx1"/>
                </a:solidFill>
              </a:rPr>
              <a:t>  |   LINGANATHAN . J|  24-25J-201 </a:t>
            </a:r>
            <a:endParaRPr lang="en-US" sz="1800" b="0" dirty="0">
              <a:solidFill>
                <a:schemeClr val="tx1"/>
              </a:solidFill>
            </a:endParaRPr>
          </a:p>
        </p:txBody>
      </p:sp>
      <p:sp>
        <p:nvSpPr>
          <p:cNvPr id="10" name="Google Shape;596;p19">
            <a:extLst>
              <a:ext uri="{FF2B5EF4-FFF2-40B4-BE49-F238E27FC236}">
                <a16:creationId xmlns:a16="http://schemas.microsoft.com/office/drawing/2014/main" id="{1D7DBED4-F8FF-737D-668A-843445D89413}"/>
              </a:ext>
            </a:extLst>
          </p:cNvPr>
          <p:cNvSpPr/>
          <p:nvPr/>
        </p:nvSpPr>
        <p:spPr>
          <a:xfrm rot="5400000">
            <a:off x="-1657649" y="1657651"/>
            <a:ext cx="6287099" cy="2971799"/>
          </a:xfrm>
          <a:prstGeom prst="rect">
            <a:avLst/>
          </a:prstGeom>
          <a:solidFill>
            <a:srgbClr val="4668A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Calibri"/>
              <a:buNone/>
            </a:pPr>
            <a:endParaRPr sz="1867" b="0" i="0" u="none" strike="noStrike" cap="none">
              <a:solidFill>
                <a:srgbClr val="000000"/>
              </a:solidFill>
              <a:latin typeface="Arial"/>
              <a:ea typeface="Arial"/>
              <a:cs typeface="Arial"/>
              <a:sym typeface="Arial"/>
            </a:endParaRPr>
          </a:p>
        </p:txBody>
      </p:sp>
      <p:sp>
        <p:nvSpPr>
          <p:cNvPr id="12" name="TextBox 11">
            <a:extLst>
              <a:ext uri="{FF2B5EF4-FFF2-40B4-BE49-F238E27FC236}">
                <a16:creationId xmlns:a16="http://schemas.microsoft.com/office/drawing/2014/main" id="{82AE947E-3DC3-DD99-D798-D2CEF8EEC530}"/>
              </a:ext>
            </a:extLst>
          </p:cNvPr>
          <p:cNvSpPr txBox="1"/>
          <p:nvPr/>
        </p:nvSpPr>
        <p:spPr>
          <a:xfrm>
            <a:off x="-76200" y="1721822"/>
            <a:ext cx="3124200" cy="2062103"/>
          </a:xfrm>
          <a:prstGeom prst="rect">
            <a:avLst/>
          </a:prstGeom>
          <a:noFill/>
        </p:spPr>
        <p:txBody>
          <a:bodyPr wrap="square" rtlCol="0">
            <a:spAutoFit/>
          </a:bodyPr>
          <a:lstStyle/>
          <a:p>
            <a:pPr algn="ctr"/>
            <a:r>
              <a:rPr lang="en-US" sz="3200" b="1" dirty="0">
                <a:solidFill>
                  <a:schemeClr val="bg1"/>
                </a:solidFill>
              </a:rPr>
              <a:t>Technologies</a:t>
            </a:r>
          </a:p>
          <a:p>
            <a:pPr algn="ctr"/>
            <a:r>
              <a:rPr lang="en-US" sz="3200" b="1" dirty="0">
                <a:solidFill>
                  <a:schemeClr val="bg1"/>
                </a:solidFill>
              </a:rPr>
              <a:t>and </a:t>
            </a:r>
          </a:p>
          <a:p>
            <a:pPr algn="ctr"/>
            <a:r>
              <a:rPr lang="en-US" sz="3200" b="1" dirty="0">
                <a:solidFill>
                  <a:schemeClr val="bg1"/>
                </a:solidFill>
              </a:rPr>
              <a:t>Algorithms</a:t>
            </a:r>
          </a:p>
          <a:p>
            <a:pPr algn="ctr"/>
            <a:endParaRPr lang="en-US" sz="3200" b="1" dirty="0">
              <a:solidFill>
                <a:schemeClr val="bg1"/>
              </a:solidFill>
            </a:endParaRPr>
          </a:p>
        </p:txBody>
      </p:sp>
      <p:sp>
        <p:nvSpPr>
          <p:cNvPr id="15" name="TextBox 14">
            <a:extLst>
              <a:ext uri="{FF2B5EF4-FFF2-40B4-BE49-F238E27FC236}">
                <a16:creationId xmlns:a16="http://schemas.microsoft.com/office/drawing/2014/main" id="{1FDBE37A-9AD4-B93D-6736-419AE362B6C4}"/>
              </a:ext>
            </a:extLst>
          </p:cNvPr>
          <p:cNvSpPr txBox="1"/>
          <p:nvPr/>
        </p:nvSpPr>
        <p:spPr>
          <a:xfrm>
            <a:off x="3733800" y="666452"/>
            <a:ext cx="4800600" cy="2000548"/>
          </a:xfrm>
          <a:prstGeom prst="rect">
            <a:avLst/>
          </a:prstGeom>
          <a:noFill/>
        </p:spPr>
        <p:txBody>
          <a:bodyPr wrap="square" rtlCol="0">
            <a:spAutoFit/>
          </a:bodyPr>
          <a:lstStyle/>
          <a:p>
            <a:r>
              <a:rPr lang="en-US" sz="2400" dirty="0"/>
              <a:t>Technologies</a:t>
            </a:r>
          </a:p>
          <a:p>
            <a:endParaRPr lang="en-US" sz="2400" dirty="0"/>
          </a:p>
          <a:p>
            <a:pPr marL="285750" indent="-285750">
              <a:buFont typeface="Wingdings" panose="05000000000000000000" pitchFamily="2" charset="2"/>
              <a:buChar char="§"/>
            </a:pPr>
            <a:r>
              <a:rPr lang="en-US" sz="2000" dirty="0"/>
              <a:t>Machine learning</a:t>
            </a:r>
          </a:p>
          <a:p>
            <a:pPr marL="285750" indent="-285750">
              <a:buFont typeface="Wingdings" panose="05000000000000000000" pitchFamily="2" charset="2"/>
              <a:buChar char="§"/>
            </a:pPr>
            <a:r>
              <a:rPr lang="en-US" sz="2000" dirty="0"/>
              <a:t>Python, React, MongoDB (</a:t>
            </a:r>
            <a:r>
              <a:rPr lang="en-US" sz="2000" dirty="0" err="1"/>
              <a:t>pymongo</a:t>
            </a:r>
            <a:r>
              <a:rPr lang="en-US" sz="2000" dirty="0"/>
              <a:t>)</a:t>
            </a:r>
          </a:p>
          <a:p>
            <a:endParaRPr lang="en-US" dirty="0"/>
          </a:p>
          <a:p>
            <a:endParaRPr lang="en-US" dirty="0"/>
          </a:p>
        </p:txBody>
      </p:sp>
      <p:sp>
        <p:nvSpPr>
          <p:cNvPr id="16" name="TextBox 15">
            <a:extLst>
              <a:ext uri="{FF2B5EF4-FFF2-40B4-BE49-F238E27FC236}">
                <a16:creationId xmlns:a16="http://schemas.microsoft.com/office/drawing/2014/main" id="{0453FA29-EEB9-D584-27F0-86D16F3ABD97}"/>
              </a:ext>
            </a:extLst>
          </p:cNvPr>
          <p:cNvSpPr txBox="1"/>
          <p:nvPr/>
        </p:nvSpPr>
        <p:spPr>
          <a:xfrm>
            <a:off x="3810000" y="2895600"/>
            <a:ext cx="5334000" cy="1354217"/>
          </a:xfrm>
          <a:prstGeom prst="rect">
            <a:avLst/>
          </a:prstGeom>
          <a:noFill/>
        </p:spPr>
        <p:txBody>
          <a:bodyPr wrap="square" rtlCol="0">
            <a:spAutoFit/>
          </a:bodyPr>
          <a:lstStyle/>
          <a:p>
            <a:r>
              <a:rPr lang="en-US" sz="2400" dirty="0"/>
              <a:t>Algorithms</a:t>
            </a:r>
          </a:p>
          <a:p>
            <a:endParaRPr lang="en-US" dirty="0"/>
          </a:p>
          <a:p>
            <a:pPr marL="285750" indent="-285750">
              <a:buFont typeface="Arial" panose="020B0604020202020204" pitchFamily="34" charset="0"/>
              <a:buChar char="•"/>
            </a:pPr>
            <a:r>
              <a:rPr lang="en-US" sz="2000" dirty="0"/>
              <a:t>Linear Regression </a:t>
            </a:r>
          </a:p>
          <a:p>
            <a:pPr marL="285750" indent="-285750">
              <a:buFont typeface="Arial" panose="020B0604020202020204" pitchFamily="34" charset="0"/>
              <a:buChar char="•"/>
            </a:pPr>
            <a:r>
              <a:rPr lang="en-US" sz="2000" dirty="0"/>
              <a:t>Clustering Algorithms</a:t>
            </a:r>
          </a:p>
        </p:txBody>
      </p:sp>
      <p:pic>
        <p:nvPicPr>
          <p:cNvPr id="17" name="Google Shape;775;p29">
            <a:extLst>
              <a:ext uri="{FF2B5EF4-FFF2-40B4-BE49-F238E27FC236}">
                <a16:creationId xmlns:a16="http://schemas.microsoft.com/office/drawing/2014/main" id="{C25F5AF6-2802-87CC-DE98-705BE39FB893}"/>
              </a:ext>
            </a:extLst>
          </p:cNvPr>
          <p:cNvPicPr preferRelativeResize="0"/>
          <p:nvPr/>
        </p:nvPicPr>
        <p:blipFill rotWithShape="1">
          <a:blip r:embed="rId2">
            <a:alphaModFix/>
          </a:blip>
          <a:srcRect/>
          <a:stretch/>
        </p:blipFill>
        <p:spPr>
          <a:xfrm>
            <a:off x="8820818" y="688890"/>
            <a:ext cx="1085182" cy="1085182"/>
          </a:xfrm>
          <a:prstGeom prst="rect">
            <a:avLst/>
          </a:prstGeom>
          <a:noFill/>
          <a:ln>
            <a:noFill/>
          </a:ln>
        </p:spPr>
      </p:pic>
      <p:pic>
        <p:nvPicPr>
          <p:cNvPr id="21" name="Picture 20" descr="A blue and white symbol&#10;&#10;Description automatically generated">
            <a:extLst>
              <a:ext uri="{FF2B5EF4-FFF2-40B4-BE49-F238E27FC236}">
                <a16:creationId xmlns:a16="http://schemas.microsoft.com/office/drawing/2014/main" id="{FC17924A-A008-4A1A-FE1C-1CFBB1DC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3558" y="1581818"/>
            <a:ext cx="1251334" cy="1085182"/>
          </a:xfrm>
          <a:prstGeom prst="rect">
            <a:avLst/>
          </a:prstGeom>
        </p:spPr>
      </p:pic>
    </p:spTree>
    <p:extLst>
      <p:ext uri="{BB962C8B-B14F-4D97-AF65-F5344CB8AC3E}">
        <p14:creationId xmlns:p14="http://schemas.microsoft.com/office/powerpoint/2010/main" val="13532761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
            <a:extLst>
              <a:ext uri="{FF2B5EF4-FFF2-40B4-BE49-F238E27FC236}">
                <a16:creationId xmlns:a16="http://schemas.microsoft.com/office/drawing/2014/main" id="{BDA2D202-52DE-273E-1733-882E646EBE50}"/>
              </a:ext>
            </a:extLst>
          </p:cNvPr>
          <p:cNvGrpSpPr/>
          <p:nvPr/>
        </p:nvGrpSpPr>
        <p:grpSpPr>
          <a:xfrm>
            <a:off x="0" y="64402"/>
            <a:ext cx="12192000" cy="1002398"/>
            <a:chOff x="0" y="-38100"/>
            <a:chExt cx="3326311" cy="1255581"/>
          </a:xfrm>
          <a:solidFill>
            <a:srgbClr val="4668A2"/>
          </a:solidFill>
        </p:grpSpPr>
        <p:sp>
          <p:nvSpPr>
            <p:cNvPr id="5" name="Freeform 9">
              <a:extLst>
                <a:ext uri="{FF2B5EF4-FFF2-40B4-BE49-F238E27FC236}">
                  <a16:creationId xmlns:a16="http://schemas.microsoft.com/office/drawing/2014/main" id="{C5702163-E0F8-540E-59DF-5C564CCFA6E3}"/>
                </a:ext>
              </a:extLst>
            </p:cNvPr>
            <p:cNvSpPr/>
            <p:nvPr/>
          </p:nvSpPr>
          <p:spPr>
            <a:xfrm>
              <a:off x="0" y="35091"/>
              <a:ext cx="3326311" cy="1120898"/>
            </a:xfrm>
            <a:custGeom>
              <a:avLst/>
              <a:gdLst/>
              <a:ahLst/>
              <a:cxnLst/>
              <a:rect l="l" t="t" r="r" b="b"/>
              <a:pathLst>
                <a:path w="3326311" h="1217481">
                  <a:moveTo>
                    <a:pt x="0" y="0"/>
                  </a:moveTo>
                  <a:lnTo>
                    <a:pt x="3326311" y="0"/>
                  </a:lnTo>
                  <a:lnTo>
                    <a:pt x="3326311" y="1217481"/>
                  </a:lnTo>
                  <a:lnTo>
                    <a:pt x="0" y="1217481"/>
                  </a:lnTo>
                  <a:close/>
                </a:path>
              </a:pathLst>
            </a:custGeom>
            <a:grpFill/>
          </p:spPr>
          <p:txBody>
            <a:bodyPr/>
            <a:lstStyle/>
            <a:p>
              <a:endParaRPr lang="en-LK" dirty="0"/>
            </a:p>
          </p:txBody>
        </p:sp>
        <p:sp>
          <p:nvSpPr>
            <p:cNvPr id="6" name="TextBox 10">
              <a:extLst>
                <a:ext uri="{FF2B5EF4-FFF2-40B4-BE49-F238E27FC236}">
                  <a16:creationId xmlns:a16="http://schemas.microsoft.com/office/drawing/2014/main" id="{9D367C2C-320C-DDA7-F2BB-C0294D8C1202}"/>
                </a:ext>
              </a:extLst>
            </p:cNvPr>
            <p:cNvSpPr txBox="1"/>
            <p:nvPr/>
          </p:nvSpPr>
          <p:spPr>
            <a:xfrm>
              <a:off x="0" y="-38100"/>
              <a:ext cx="3326311" cy="1255581"/>
            </a:xfrm>
            <a:prstGeom prst="rect">
              <a:avLst/>
            </a:prstGeom>
            <a:grpFill/>
          </p:spPr>
          <p:txBody>
            <a:bodyPr lIns="50800" tIns="50800" rIns="50800" bIns="50800" rtlCol="0" anchor="ctr"/>
            <a:lstStyle/>
            <a:p>
              <a:pPr algn="ctr">
                <a:lnSpc>
                  <a:spcPts val="2659"/>
                </a:lnSpc>
                <a:spcBef>
                  <a:spcPct val="0"/>
                </a:spcBef>
              </a:pPr>
              <a:endParaRPr/>
            </a:p>
          </p:txBody>
        </p:sp>
      </p:grpSp>
      <p:sp>
        <p:nvSpPr>
          <p:cNvPr id="2" name="Rectangle 1">
            <a:extLst>
              <a:ext uri="{FF2B5EF4-FFF2-40B4-BE49-F238E27FC236}">
                <a16:creationId xmlns:a16="http://schemas.microsoft.com/office/drawing/2014/main" id="{B4805B7E-92F2-8663-0B90-2A523E20B9B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IT21223808</a:t>
            </a:r>
            <a:r>
              <a:rPr lang="en-US" sz="1800" dirty="0">
                <a:solidFill>
                  <a:schemeClr val="tx1"/>
                </a:solidFill>
              </a:rPr>
              <a:t>  |   LINGANATHAN . J|  24-25J-201 </a:t>
            </a:r>
            <a:endParaRPr lang="en-US" sz="1800" b="0" dirty="0">
              <a:solidFill>
                <a:schemeClr val="tx1"/>
              </a:solidFill>
            </a:endParaRPr>
          </a:p>
        </p:txBody>
      </p:sp>
      <p:sp>
        <p:nvSpPr>
          <p:cNvPr id="3" name="TextBox 2">
            <a:extLst>
              <a:ext uri="{FF2B5EF4-FFF2-40B4-BE49-F238E27FC236}">
                <a16:creationId xmlns:a16="http://schemas.microsoft.com/office/drawing/2014/main" id="{FE5AF69F-DF91-595C-53C3-5696719C5EB9}"/>
              </a:ext>
            </a:extLst>
          </p:cNvPr>
          <p:cNvSpPr txBox="1"/>
          <p:nvPr/>
        </p:nvSpPr>
        <p:spPr>
          <a:xfrm>
            <a:off x="-304800" y="265093"/>
            <a:ext cx="12725400" cy="954107"/>
          </a:xfrm>
          <a:prstGeom prst="rect">
            <a:avLst/>
          </a:prstGeom>
          <a:noFill/>
        </p:spPr>
        <p:txBody>
          <a:bodyPr wrap="square">
            <a:spAutoFit/>
          </a:bodyPr>
          <a:lstStyle/>
          <a:p>
            <a:pPr algn="ctr"/>
            <a:r>
              <a:rPr lang="en-US" sz="2800" b="1" dirty="0">
                <a:solidFill>
                  <a:schemeClr val="bg1"/>
                </a:solidFill>
                <a:latin typeface="Open Sans Bold"/>
              </a:rPr>
              <a:t>The system, Personnel and Software specification requirements</a:t>
            </a:r>
          </a:p>
          <a:p>
            <a:pPr algn="ctr"/>
            <a:endParaRPr lang="en-US" sz="2800" b="1" dirty="0">
              <a:solidFill>
                <a:schemeClr val="bg1"/>
              </a:solidFill>
            </a:endParaRPr>
          </a:p>
        </p:txBody>
      </p:sp>
      <p:sp>
        <p:nvSpPr>
          <p:cNvPr id="8" name="TextBox 7">
            <a:extLst>
              <a:ext uri="{FF2B5EF4-FFF2-40B4-BE49-F238E27FC236}">
                <a16:creationId xmlns:a16="http://schemas.microsoft.com/office/drawing/2014/main" id="{BA858159-04C7-9D6B-EC43-9645DB2B1C0C}"/>
              </a:ext>
            </a:extLst>
          </p:cNvPr>
          <p:cNvSpPr txBox="1"/>
          <p:nvPr/>
        </p:nvSpPr>
        <p:spPr>
          <a:xfrm>
            <a:off x="838200" y="1620083"/>
            <a:ext cx="4572000" cy="4247317"/>
          </a:xfrm>
          <a:prstGeom prst="rect">
            <a:avLst/>
          </a:prstGeom>
          <a:noFill/>
        </p:spPr>
        <p:txBody>
          <a:bodyPr wrap="square" rtlCol="0">
            <a:spAutoFit/>
          </a:bodyPr>
          <a:lstStyle/>
          <a:p>
            <a:r>
              <a:rPr lang="en-US" sz="1800" dirty="0">
                <a:solidFill>
                  <a:srgbClr val="444F27"/>
                </a:solidFill>
                <a:latin typeface="Aptos" panose="020B0004020202020204" pitchFamily="34" charset="0"/>
              </a:rPr>
              <a:t>Functional Requirements</a:t>
            </a:r>
          </a:p>
          <a:p>
            <a:endParaRPr lang="en-US" b="1" dirty="0"/>
          </a:p>
          <a:p>
            <a:pPr marL="285750" indent="-285750">
              <a:buFont typeface="Arial" panose="020B0604020202020204" pitchFamily="34" charset="0"/>
              <a:buChar char="•"/>
            </a:pPr>
            <a:r>
              <a:rPr lang="en-US" dirty="0"/>
              <a:t>User-friendly data input interface.</a:t>
            </a:r>
          </a:p>
          <a:p>
            <a:pPr marL="285750" indent="-285750">
              <a:buFont typeface="Arial" panose="020B0604020202020204" pitchFamily="34" charset="0"/>
              <a:buChar char="•"/>
            </a:pPr>
            <a:r>
              <a:rPr lang="en-US" dirty="0"/>
              <a:t>Dashboard for solar panel recommendations, energy consumption, and cost analysis.</a:t>
            </a:r>
          </a:p>
          <a:p>
            <a:pPr marL="285750" indent="-285750">
              <a:buFont typeface="Arial" panose="020B0604020202020204" pitchFamily="34" charset="0"/>
              <a:buChar char="•"/>
            </a:pPr>
            <a:r>
              <a:rPr kumimoji="0" lang="en-US" altLang="en-US" sz="1800" b="0" i="0" u="none" strike="noStrike" cap="none" normalizeH="0" baseline="0" dirty="0">
                <a:ln>
                  <a:noFill/>
                </a:ln>
                <a:solidFill>
                  <a:schemeClr val="tx1"/>
                </a:solidFill>
                <a:effectLst/>
              </a:rPr>
              <a:t>Historical energy consumption data processing.</a:t>
            </a:r>
          </a:p>
          <a:p>
            <a:pPr marL="285750" indent="-285750">
              <a:buFont typeface="Arial" panose="020B0604020202020204" pitchFamily="34" charset="0"/>
              <a:buChar char="•"/>
            </a:pPr>
            <a:r>
              <a:rPr lang="en-US" dirty="0"/>
              <a:t>Machine learning models for predicting future energy consumption.</a:t>
            </a:r>
          </a:p>
          <a:p>
            <a:pPr marL="285750" indent="-285750">
              <a:buFont typeface="Arial" panose="020B0604020202020204" pitchFamily="34" charset="0"/>
              <a:buChar char="•"/>
            </a:pPr>
            <a:r>
              <a:rPr lang="en-US" dirty="0"/>
              <a:t>Algorithms for handling various data types and formats.</a:t>
            </a:r>
          </a:p>
          <a:p>
            <a:pPr marL="285750" indent="-285750">
              <a:buFont typeface="Arial" panose="020B0604020202020204" pitchFamily="34" charset="0"/>
              <a:buChar char="•"/>
            </a:pPr>
            <a:r>
              <a:rPr lang="en-US" dirty="0"/>
              <a:t>Linear Regression and Clustering Algorithms for cost and savings estimation.</a:t>
            </a:r>
          </a:p>
        </p:txBody>
      </p:sp>
      <p:sp>
        <p:nvSpPr>
          <p:cNvPr id="13" name="TextBox 12">
            <a:extLst>
              <a:ext uri="{FF2B5EF4-FFF2-40B4-BE49-F238E27FC236}">
                <a16:creationId xmlns:a16="http://schemas.microsoft.com/office/drawing/2014/main" id="{D865FBDD-B1B5-F332-803D-B0B7E3DE3172}"/>
              </a:ext>
            </a:extLst>
          </p:cNvPr>
          <p:cNvSpPr txBox="1"/>
          <p:nvPr/>
        </p:nvSpPr>
        <p:spPr>
          <a:xfrm>
            <a:off x="152400" y="1017707"/>
            <a:ext cx="5486400" cy="738664"/>
          </a:xfrm>
          <a:prstGeom prst="rect">
            <a:avLst/>
          </a:prstGeom>
          <a:noFill/>
        </p:spPr>
        <p:txBody>
          <a:bodyPr wrap="square" rtlCol="0">
            <a:spAutoFit/>
          </a:bodyPr>
          <a:lstStyle/>
          <a:p>
            <a:r>
              <a:rPr lang="en-US" sz="2400" b="1" dirty="0"/>
              <a:t>Software Specification Requirement</a:t>
            </a:r>
          </a:p>
          <a:p>
            <a:endParaRPr lang="en-US" dirty="0"/>
          </a:p>
        </p:txBody>
      </p:sp>
      <p:sp>
        <p:nvSpPr>
          <p:cNvPr id="14" name="TextBox 13">
            <a:extLst>
              <a:ext uri="{FF2B5EF4-FFF2-40B4-BE49-F238E27FC236}">
                <a16:creationId xmlns:a16="http://schemas.microsoft.com/office/drawing/2014/main" id="{89BA72A3-19AC-B863-99D2-8042C6885D74}"/>
              </a:ext>
            </a:extLst>
          </p:cNvPr>
          <p:cNvSpPr txBox="1"/>
          <p:nvPr/>
        </p:nvSpPr>
        <p:spPr>
          <a:xfrm>
            <a:off x="5943600" y="1391483"/>
            <a:ext cx="5715000" cy="2782300"/>
          </a:xfrm>
          <a:prstGeom prst="rect">
            <a:avLst/>
          </a:prstGeom>
          <a:noFill/>
        </p:spPr>
        <p:txBody>
          <a:bodyPr wrap="square" rtlCol="0">
            <a:spAutoFit/>
          </a:bodyPr>
          <a:lstStyle/>
          <a:p>
            <a:r>
              <a:rPr lang="en-US" sz="1800" dirty="0">
                <a:solidFill>
                  <a:srgbClr val="444F27"/>
                </a:solidFill>
                <a:latin typeface="Aptos" panose="020B0004020202020204" pitchFamily="34" charset="0"/>
              </a:rPr>
              <a:t>Non-Functional Requirements</a:t>
            </a:r>
          </a:p>
          <a:p>
            <a:endParaRPr lang="en-US" sz="1800" dirty="0">
              <a:solidFill>
                <a:srgbClr val="444F27"/>
              </a:solidFill>
              <a:latin typeface="Aptos" panose="020B0004020202020204" pitchFamily="34" charset="0"/>
            </a:endParaRPr>
          </a:p>
          <a:p>
            <a:pPr marL="285750" marR="0" indent="-285750">
              <a:lnSpc>
                <a:spcPct val="115000"/>
              </a:lnSpc>
              <a:spcBef>
                <a:spcPts val="0"/>
              </a:spcBef>
              <a:spcAft>
                <a:spcPts val="800"/>
              </a:spcAft>
              <a:buFont typeface="Arial" panose="020B0604020202020204" pitchFamily="34" charset="0"/>
              <a:buChar char="•"/>
            </a:pPr>
            <a:r>
              <a:rPr lang="en-US" sz="1800" b="1" kern="100" dirty="0">
                <a:effectLst/>
                <a:ea typeface="Aptos" panose="020B0004020202020204" pitchFamily="34" charset="0"/>
                <a:cs typeface="Latha" panose="020B0604020202020204" pitchFamily="34" charset="0"/>
              </a:rPr>
              <a:t>Scalability</a:t>
            </a:r>
            <a:r>
              <a:rPr lang="en-US" sz="1800" kern="100" dirty="0">
                <a:effectLst/>
                <a:ea typeface="Aptos" panose="020B0004020202020204" pitchFamily="34" charset="0"/>
                <a:cs typeface="Latha" panose="020B0604020202020204" pitchFamily="34" charset="0"/>
              </a:rPr>
              <a:t> - Handle large datasets and numerous user requests.</a:t>
            </a:r>
          </a:p>
          <a:p>
            <a:pPr marL="285750" marR="0" indent="-285750">
              <a:lnSpc>
                <a:spcPct val="115000"/>
              </a:lnSpc>
              <a:spcBef>
                <a:spcPts val="0"/>
              </a:spcBef>
              <a:spcAft>
                <a:spcPts val="800"/>
              </a:spcAft>
              <a:buFont typeface="Arial" panose="020B0604020202020204" pitchFamily="34" charset="0"/>
              <a:buChar char="•"/>
            </a:pPr>
            <a:r>
              <a:rPr lang="en-US" sz="1800" b="1" kern="100" dirty="0">
                <a:effectLst/>
                <a:ea typeface="Aptos" panose="020B0004020202020204" pitchFamily="34" charset="0"/>
                <a:cs typeface="Latha" panose="020B0604020202020204" pitchFamily="34" charset="0"/>
              </a:rPr>
              <a:t> Security </a:t>
            </a:r>
            <a:r>
              <a:rPr lang="en-US" sz="1800" kern="100" dirty="0">
                <a:effectLst/>
                <a:ea typeface="Aptos" panose="020B0004020202020204" pitchFamily="34" charset="0"/>
                <a:cs typeface="Latha" panose="020B0604020202020204" pitchFamily="34" charset="0"/>
              </a:rPr>
              <a:t>- Protect user data and ensure privacy.</a:t>
            </a:r>
          </a:p>
          <a:p>
            <a:pPr marL="0" marR="0">
              <a:lnSpc>
                <a:spcPct val="115000"/>
              </a:lnSpc>
              <a:spcBef>
                <a:spcPts val="0"/>
              </a:spcBef>
              <a:spcAft>
                <a:spcPts val="800"/>
              </a:spcAft>
            </a:pPr>
            <a:r>
              <a:rPr lang="en-US" sz="1800" kern="100" dirty="0">
                <a:effectLst/>
                <a:ea typeface="Aptos" panose="020B0004020202020204" pitchFamily="34" charset="0"/>
                <a:cs typeface="Latha" panose="020B0604020202020204" pitchFamily="34" charset="0"/>
              </a:rPr>
              <a:t> </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dirty="0"/>
          </a:p>
        </p:txBody>
      </p:sp>
      <p:sp>
        <p:nvSpPr>
          <p:cNvPr id="15" name="TextBox 14">
            <a:extLst>
              <a:ext uri="{FF2B5EF4-FFF2-40B4-BE49-F238E27FC236}">
                <a16:creationId xmlns:a16="http://schemas.microsoft.com/office/drawing/2014/main" id="{0B1F2BAC-AE7A-A5D0-99ED-42A68BF9F4BE}"/>
              </a:ext>
            </a:extLst>
          </p:cNvPr>
          <p:cNvSpPr txBox="1"/>
          <p:nvPr/>
        </p:nvSpPr>
        <p:spPr>
          <a:xfrm>
            <a:off x="6096000" y="3466100"/>
            <a:ext cx="5715000" cy="1898468"/>
          </a:xfrm>
          <a:prstGeom prst="rect">
            <a:avLst/>
          </a:prstGeom>
          <a:noFill/>
        </p:spPr>
        <p:txBody>
          <a:bodyPr wrap="square" rtlCol="0">
            <a:spAutoFit/>
          </a:bodyPr>
          <a:lstStyle/>
          <a:p>
            <a:r>
              <a:rPr lang="en-US" sz="1800" dirty="0">
                <a:solidFill>
                  <a:srgbClr val="444F27"/>
                </a:solidFill>
                <a:latin typeface="Aptos" panose="020B0004020202020204" pitchFamily="34" charset="0"/>
              </a:rPr>
              <a:t>Required Data Set</a:t>
            </a:r>
          </a:p>
          <a:p>
            <a:endParaRPr lang="en-US" sz="1800" dirty="0">
              <a:solidFill>
                <a:srgbClr val="444F27"/>
              </a:solidFill>
              <a:latin typeface="Aptos" panose="020B0004020202020204" pitchFamily="34" charset="0"/>
            </a:endParaRPr>
          </a:p>
          <a:p>
            <a:pPr marL="285750" indent="-285750">
              <a:buFont typeface="Arial" panose="020B0604020202020204" pitchFamily="34" charset="0"/>
              <a:buChar char="•"/>
            </a:pPr>
            <a:r>
              <a:rPr lang="en-US" dirty="0"/>
              <a:t>Online Dataset</a:t>
            </a:r>
            <a:endParaRPr lang="en-US" sz="1800" dirty="0"/>
          </a:p>
          <a:p>
            <a:pPr marL="0" marR="0">
              <a:lnSpc>
                <a:spcPct val="115000"/>
              </a:lnSpc>
              <a:spcBef>
                <a:spcPts val="0"/>
              </a:spcBef>
              <a:spcAft>
                <a:spcPts val="800"/>
              </a:spcAft>
            </a:pPr>
            <a:r>
              <a:rPr lang="en-US" sz="1800" kern="100" dirty="0">
                <a:effectLst/>
                <a:latin typeface="Aptos" panose="020B0004020202020204" pitchFamily="34" charset="0"/>
                <a:ea typeface="Aptos" panose="020B0004020202020204" pitchFamily="34" charset="0"/>
                <a:cs typeface="Latha" panose="020B0604020202020204" pitchFamily="34" charset="0"/>
              </a:rPr>
              <a:t> </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dirty="0"/>
          </a:p>
        </p:txBody>
      </p:sp>
      <p:pic>
        <p:nvPicPr>
          <p:cNvPr id="16" name="Picture 6">
            <a:extLst>
              <a:ext uri="{FF2B5EF4-FFF2-40B4-BE49-F238E27FC236}">
                <a16:creationId xmlns:a16="http://schemas.microsoft.com/office/drawing/2014/main" id="{41F4A408-3561-1BD3-B265-C56D89AFAB96}"/>
              </a:ext>
            </a:extLst>
          </p:cNvPr>
          <p:cNvPicPr>
            <a:picLocks noChangeAspect="1"/>
          </p:cNvPicPr>
          <p:nvPr/>
        </p:nvPicPr>
        <p:blipFill>
          <a:blip r:embed="rId2"/>
          <a:srcRect/>
          <a:stretch>
            <a:fillRect/>
          </a:stretch>
        </p:blipFill>
        <p:spPr>
          <a:xfrm>
            <a:off x="8686800" y="3830156"/>
            <a:ext cx="2348389" cy="907780"/>
          </a:xfrm>
          <a:prstGeom prst="rect">
            <a:avLst/>
          </a:prstGeom>
        </p:spPr>
      </p:pic>
    </p:spTree>
    <p:extLst>
      <p:ext uri="{BB962C8B-B14F-4D97-AF65-F5344CB8AC3E}">
        <p14:creationId xmlns:p14="http://schemas.microsoft.com/office/powerpoint/2010/main" val="38932451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a:extLst>
              <a:ext uri="{FF2B5EF4-FFF2-40B4-BE49-F238E27FC236}">
                <a16:creationId xmlns:a16="http://schemas.microsoft.com/office/drawing/2014/main" id="{78CD6A7C-62A6-526B-615A-181995F0540B}"/>
              </a:ext>
            </a:extLst>
          </p:cNvPr>
          <p:cNvGrpSpPr/>
          <p:nvPr/>
        </p:nvGrpSpPr>
        <p:grpSpPr>
          <a:xfrm>
            <a:off x="1600200" y="0"/>
            <a:ext cx="8686799" cy="1154798"/>
            <a:chOff x="0" y="-38100"/>
            <a:chExt cx="3326311" cy="1255581"/>
          </a:xfrm>
          <a:solidFill>
            <a:srgbClr val="4668A2"/>
          </a:solidFill>
        </p:grpSpPr>
        <p:sp>
          <p:nvSpPr>
            <p:cNvPr id="3" name="Freeform 9">
              <a:extLst>
                <a:ext uri="{FF2B5EF4-FFF2-40B4-BE49-F238E27FC236}">
                  <a16:creationId xmlns:a16="http://schemas.microsoft.com/office/drawing/2014/main" id="{F2ACDBE7-AC02-4CED-2BA2-2283B2474DDB}"/>
                </a:ext>
              </a:extLst>
            </p:cNvPr>
            <p:cNvSpPr/>
            <p:nvPr/>
          </p:nvSpPr>
          <p:spPr>
            <a:xfrm>
              <a:off x="0" y="35091"/>
              <a:ext cx="3326311" cy="1120898"/>
            </a:xfrm>
            <a:custGeom>
              <a:avLst/>
              <a:gdLst/>
              <a:ahLst/>
              <a:cxnLst/>
              <a:rect l="l" t="t" r="r" b="b"/>
              <a:pathLst>
                <a:path w="3326311" h="1217481">
                  <a:moveTo>
                    <a:pt x="0" y="0"/>
                  </a:moveTo>
                  <a:lnTo>
                    <a:pt x="3326311" y="0"/>
                  </a:lnTo>
                  <a:lnTo>
                    <a:pt x="3326311" y="1217481"/>
                  </a:lnTo>
                  <a:lnTo>
                    <a:pt x="0" y="1217481"/>
                  </a:lnTo>
                  <a:close/>
                </a:path>
              </a:pathLst>
            </a:custGeom>
            <a:grpFill/>
          </p:spPr>
          <p:txBody>
            <a:bodyPr/>
            <a:lstStyle/>
            <a:p>
              <a:endParaRPr lang="en-LK" dirty="0"/>
            </a:p>
          </p:txBody>
        </p:sp>
        <p:sp>
          <p:nvSpPr>
            <p:cNvPr id="4" name="TextBox 10">
              <a:extLst>
                <a:ext uri="{FF2B5EF4-FFF2-40B4-BE49-F238E27FC236}">
                  <a16:creationId xmlns:a16="http://schemas.microsoft.com/office/drawing/2014/main" id="{0CC4248B-CD17-74CA-E0CF-EC471916A251}"/>
                </a:ext>
              </a:extLst>
            </p:cNvPr>
            <p:cNvSpPr txBox="1"/>
            <p:nvPr/>
          </p:nvSpPr>
          <p:spPr>
            <a:xfrm>
              <a:off x="0" y="-38100"/>
              <a:ext cx="3326311" cy="1255581"/>
            </a:xfrm>
            <a:prstGeom prst="rect">
              <a:avLst/>
            </a:prstGeom>
            <a:grpFill/>
          </p:spPr>
          <p:txBody>
            <a:bodyPr lIns="50800" tIns="50800" rIns="50800" bIns="50800" rtlCol="0" anchor="ctr"/>
            <a:lstStyle/>
            <a:p>
              <a:pPr algn="ctr">
                <a:lnSpc>
                  <a:spcPts val="2659"/>
                </a:lnSpc>
                <a:spcBef>
                  <a:spcPct val="0"/>
                </a:spcBef>
              </a:pPr>
              <a:endParaRPr dirty="0"/>
            </a:p>
          </p:txBody>
        </p:sp>
      </p:grpSp>
      <p:sp>
        <p:nvSpPr>
          <p:cNvPr id="5" name="TextBox 4">
            <a:extLst>
              <a:ext uri="{FF2B5EF4-FFF2-40B4-BE49-F238E27FC236}">
                <a16:creationId xmlns:a16="http://schemas.microsoft.com/office/drawing/2014/main" id="{AC011B82-8EFA-9BC1-C633-04FE533471F6}"/>
              </a:ext>
            </a:extLst>
          </p:cNvPr>
          <p:cNvSpPr txBox="1"/>
          <p:nvPr/>
        </p:nvSpPr>
        <p:spPr>
          <a:xfrm>
            <a:off x="2134423" y="206514"/>
            <a:ext cx="7695377" cy="707886"/>
          </a:xfrm>
          <a:prstGeom prst="rect">
            <a:avLst/>
          </a:prstGeom>
          <a:noFill/>
        </p:spPr>
        <p:txBody>
          <a:bodyPr wrap="square">
            <a:spAutoFit/>
          </a:bodyPr>
          <a:lstStyle/>
          <a:p>
            <a:pPr algn="ctr"/>
            <a:r>
              <a:rPr lang="en-US" sz="4000" b="1" dirty="0">
                <a:solidFill>
                  <a:schemeClr val="bg1"/>
                </a:solidFill>
              </a:rPr>
              <a:t>Commercialization</a:t>
            </a:r>
          </a:p>
        </p:txBody>
      </p:sp>
      <p:sp>
        <p:nvSpPr>
          <p:cNvPr id="7" name="TextBox 6">
            <a:extLst>
              <a:ext uri="{FF2B5EF4-FFF2-40B4-BE49-F238E27FC236}">
                <a16:creationId xmlns:a16="http://schemas.microsoft.com/office/drawing/2014/main" id="{219380F4-39E0-9630-BDEE-BE8FA7942690}"/>
              </a:ext>
            </a:extLst>
          </p:cNvPr>
          <p:cNvSpPr txBox="1"/>
          <p:nvPr/>
        </p:nvSpPr>
        <p:spPr>
          <a:xfrm>
            <a:off x="1828800" y="1447800"/>
            <a:ext cx="9372600" cy="3970318"/>
          </a:xfrm>
          <a:prstGeom prst="rect">
            <a:avLst/>
          </a:prstGeom>
          <a:noFill/>
        </p:spPr>
        <p:txBody>
          <a:bodyPr wrap="square" rtlCol="0">
            <a:spAutoFit/>
          </a:bodyPr>
          <a:lstStyle/>
          <a:p>
            <a:pPr marL="285750" indent="-285750">
              <a:buFont typeface="Wingdings" panose="05000000000000000000" pitchFamily="2" charset="2"/>
              <a:buChar char="v"/>
            </a:pPr>
            <a:r>
              <a:rPr lang="en-US" dirty="0"/>
              <a:t>Market Potential :   High demand for renewable energy creates a strong opportunity. The system offers precise, affordable solar recommendations</a:t>
            </a:r>
          </a:p>
          <a:p>
            <a:endParaRPr lang="en-US" dirty="0"/>
          </a:p>
          <a:p>
            <a:endParaRPr lang="en-US" dirty="0"/>
          </a:p>
          <a:p>
            <a:pPr marL="285750" indent="-285750">
              <a:buFont typeface="Wingdings" panose="05000000000000000000" pitchFamily="2" charset="2"/>
              <a:buChar char="v"/>
            </a:pPr>
            <a:r>
              <a:rPr lang="en-US" dirty="0"/>
              <a:t>Business Model  :   A subscription-based model for end-users and a licensing model for businesses, with tiered plans based on service levels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Commercialization Strategy : Market analysis to identify target clients, pricing, and partners and product refinement on improve based on pilot feedback</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Scaling  : Scale the system with new features and expand to international markets as the user base grows.</a:t>
            </a:r>
          </a:p>
        </p:txBody>
      </p:sp>
    </p:spTree>
    <p:extLst>
      <p:ext uri="{BB962C8B-B14F-4D97-AF65-F5344CB8AC3E}">
        <p14:creationId xmlns:p14="http://schemas.microsoft.com/office/powerpoint/2010/main" val="215047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2">
            <a:extLst>
              <a:ext uri="{FF2B5EF4-FFF2-40B4-BE49-F238E27FC236}">
                <a16:creationId xmlns:a16="http://schemas.microsoft.com/office/drawing/2014/main" id="{40BAF941-3380-6F20-2EA9-7FFAB1BA7F17}"/>
              </a:ext>
            </a:extLst>
          </p:cNvPr>
          <p:cNvSpPr/>
          <p:nvPr/>
        </p:nvSpPr>
        <p:spPr>
          <a:xfrm>
            <a:off x="0" y="0"/>
            <a:ext cx="12209587" cy="6172201"/>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518" b="-9518"/>
            </a:stretch>
          </a:blipFill>
        </p:spPr>
        <p:txBody>
          <a:bodyPr/>
          <a:lstStyle/>
          <a:p>
            <a:endParaRPr lang="en-LK" dirty="0"/>
          </a:p>
        </p:txBody>
      </p:sp>
      <p:sp>
        <p:nvSpPr>
          <p:cNvPr id="6" name="TextBox 5">
            <a:extLst>
              <a:ext uri="{FF2B5EF4-FFF2-40B4-BE49-F238E27FC236}">
                <a16:creationId xmlns:a16="http://schemas.microsoft.com/office/drawing/2014/main" id="{5E0A63B9-4D90-7C58-7E49-15C2FB913011}"/>
              </a:ext>
            </a:extLst>
          </p:cNvPr>
          <p:cNvSpPr txBox="1"/>
          <p:nvPr/>
        </p:nvSpPr>
        <p:spPr>
          <a:xfrm>
            <a:off x="6096000" y="216932"/>
            <a:ext cx="3352800" cy="6336268"/>
          </a:xfrm>
          <a:prstGeom prst="rect">
            <a:avLst/>
          </a:prstGeom>
        </p:spPr>
        <p:txBody>
          <a:bodyPr lIns="50800" tIns="50800" rIns="50800" bIns="50800" rtlCol="0" anchor="ctr"/>
          <a:lstStyle/>
          <a:p>
            <a:pPr algn="ctr">
              <a:lnSpc>
                <a:spcPts val="2659"/>
              </a:lnSpc>
              <a:spcBef>
                <a:spcPct val="0"/>
              </a:spcBef>
            </a:pPr>
            <a:endParaRPr>
              <a:solidFill>
                <a:srgbClr val="ACA880"/>
              </a:solidFill>
            </a:endParaRPr>
          </a:p>
        </p:txBody>
      </p:sp>
      <p:sp>
        <p:nvSpPr>
          <p:cNvPr id="8" name="Freeform 4">
            <a:extLst>
              <a:ext uri="{FF2B5EF4-FFF2-40B4-BE49-F238E27FC236}">
                <a16:creationId xmlns:a16="http://schemas.microsoft.com/office/drawing/2014/main" id="{A99C5D24-7245-5B00-7D3B-B5A5D50B7DC0}"/>
              </a:ext>
            </a:extLst>
          </p:cNvPr>
          <p:cNvSpPr/>
          <p:nvPr/>
        </p:nvSpPr>
        <p:spPr>
          <a:xfrm>
            <a:off x="8229600" y="0"/>
            <a:ext cx="3979987" cy="6447296"/>
          </a:xfrm>
          <a:custGeom>
            <a:avLst/>
            <a:gdLst/>
            <a:ahLst/>
            <a:cxnLst/>
            <a:rect l="l" t="t" r="r" b="b"/>
            <a:pathLst>
              <a:path w="1301213" h="2709333">
                <a:moveTo>
                  <a:pt x="0" y="0"/>
                </a:moveTo>
                <a:lnTo>
                  <a:pt x="1301213" y="0"/>
                </a:lnTo>
                <a:lnTo>
                  <a:pt x="1301213" y="2709333"/>
                </a:lnTo>
                <a:lnTo>
                  <a:pt x="0" y="2709333"/>
                </a:lnTo>
                <a:close/>
              </a:path>
            </a:pathLst>
          </a:custGeom>
          <a:solidFill>
            <a:srgbClr val="4668A2"/>
          </a:solidFill>
        </p:spPr>
        <p:txBody>
          <a:bodyPr/>
          <a:lstStyle/>
          <a:p>
            <a:endParaRPr lang="en-LK" dirty="0"/>
          </a:p>
        </p:txBody>
      </p:sp>
      <p:sp>
        <p:nvSpPr>
          <p:cNvPr id="10" name="TextBox 16">
            <a:extLst>
              <a:ext uri="{FF2B5EF4-FFF2-40B4-BE49-F238E27FC236}">
                <a16:creationId xmlns:a16="http://schemas.microsoft.com/office/drawing/2014/main" id="{F8B0B6D5-6F34-15F0-125C-096255E7030E}"/>
              </a:ext>
            </a:extLst>
          </p:cNvPr>
          <p:cNvSpPr txBox="1"/>
          <p:nvPr/>
        </p:nvSpPr>
        <p:spPr>
          <a:xfrm>
            <a:off x="530835" y="4839"/>
            <a:ext cx="6063030" cy="913327"/>
          </a:xfrm>
          <a:prstGeom prst="rect">
            <a:avLst/>
          </a:prstGeom>
        </p:spPr>
        <p:txBody>
          <a:bodyPr wrap="square" lIns="0" tIns="0" rIns="0" bIns="0" rtlCol="0" anchor="t">
            <a:spAutoFit/>
          </a:bodyPr>
          <a:lstStyle/>
          <a:p>
            <a:pPr>
              <a:lnSpc>
                <a:spcPts val="8049"/>
              </a:lnSpc>
            </a:pPr>
            <a:r>
              <a:rPr lang="en-US" sz="4400" b="1" dirty="0">
                <a:solidFill>
                  <a:srgbClr val="4668A2"/>
                </a:solidFill>
                <a:latin typeface="Cambria (Body)"/>
              </a:rPr>
              <a:t>Research Question</a:t>
            </a:r>
            <a:endParaRPr lang="en-US" sz="4400" spc="272" dirty="0">
              <a:solidFill>
                <a:srgbClr val="4668A2"/>
              </a:solidFill>
              <a:latin typeface="Anton Bold"/>
            </a:endParaRPr>
          </a:p>
        </p:txBody>
      </p:sp>
      <p:sp>
        <p:nvSpPr>
          <p:cNvPr id="11" name="TextBox 10">
            <a:extLst>
              <a:ext uri="{FF2B5EF4-FFF2-40B4-BE49-F238E27FC236}">
                <a16:creationId xmlns:a16="http://schemas.microsoft.com/office/drawing/2014/main" id="{36248CF6-4B61-1EB7-616C-AB81CDCA20D9}"/>
              </a:ext>
            </a:extLst>
          </p:cNvPr>
          <p:cNvSpPr txBox="1"/>
          <p:nvPr/>
        </p:nvSpPr>
        <p:spPr>
          <a:xfrm>
            <a:off x="204385" y="1178137"/>
            <a:ext cx="7207348" cy="4195957"/>
          </a:xfrm>
          <a:prstGeom prst="rect">
            <a:avLst/>
          </a:prstGeom>
          <a:noFill/>
        </p:spPr>
        <p:txBody>
          <a:bodyPr wrap="square" rtlCol="0">
            <a:spAutoFit/>
          </a:bodyPr>
          <a:lstStyle/>
          <a:p>
            <a:pPr marL="342900" indent="-342900" algn="just">
              <a:lnSpc>
                <a:spcPct val="150000"/>
              </a:lnSpc>
              <a:buFont typeface="Wingdings" pitchFamily="2" charset="2"/>
              <a:buChar char="ü"/>
            </a:pPr>
            <a:r>
              <a:rPr lang="en-US" dirty="0">
                <a:solidFill>
                  <a:schemeClr val="tx1">
                    <a:lumMod val="85000"/>
                    <a:lumOff val="15000"/>
                  </a:schemeClr>
                </a:solidFill>
              </a:rPr>
              <a:t>Accurate, real-time cost and material estimates, considering local market variations and project specifics? </a:t>
            </a:r>
          </a:p>
          <a:p>
            <a:pPr marL="342900" indent="-342900" algn="just">
              <a:lnSpc>
                <a:spcPct val="150000"/>
              </a:lnSpc>
              <a:buFont typeface="Wingdings" pitchFamily="2" charset="2"/>
              <a:buChar char="ü"/>
            </a:pPr>
            <a:r>
              <a:rPr lang="en-US" dirty="0">
                <a:solidFill>
                  <a:schemeClr val="tx1">
                    <a:lumMod val="85000"/>
                    <a:lumOff val="15000"/>
                  </a:schemeClr>
                </a:solidFill>
              </a:rPr>
              <a:t>Recommend suitable materials using building plans and weather data, and what are the impacts on durability</a:t>
            </a:r>
          </a:p>
          <a:p>
            <a:pPr marL="342900" indent="-342900" algn="just">
              <a:lnSpc>
                <a:spcPct val="150000"/>
              </a:lnSpc>
              <a:buFont typeface="Wingdings" pitchFamily="2" charset="2"/>
              <a:buChar char="ü"/>
            </a:pPr>
            <a:r>
              <a:rPr lang="en-US" dirty="0">
                <a:solidFill>
                  <a:schemeClr val="tx1">
                    <a:lumMod val="85000"/>
                    <a:lumOff val="15000"/>
                  </a:schemeClr>
                </a:solidFill>
              </a:rPr>
              <a:t>What techniques can recommend optimal solar panel specifications and pricing based on energy consumption, location, and technology?</a:t>
            </a:r>
          </a:p>
          <a:p>
            <a:pPr marL="342900" indent="-342900" algn="just">
              <a:lnSpc>
                <a:spcPct val="150000"/>
              </a:lnSpc>
              <a:buFont typeface="Wingdings" pitchFamily="2" charset="2"/>
              <a:buChar char="ü"/>
            </a:pPr>
            <a:r>
              <a:rPr lang="en-US" dirty="0">
                <a:solidFill>
                  <a:schemeClr val="tx1">
                    <a:lumMod val="85000"/>
                    <a:lumOff val="15000"/>
                  </a:schemeClr>
                </a:solidFill>
              </a:rPr>
              <a:t>Learning tools improve communication between clients and architects, ensuring requirements are effectively incorporated into designs?</a:t>
            </a:r>
          </a:p>
          <a:p>
            <a:pPr marL="342900" indent="-342900" algn="just">
              <a:lnSpc>
                <a:spcPct val="150000"/>
              </a:lnSpc>
              <a:buFont typeface="Wingdings" pitchFamily="2" charset="2"/>
              <a:buChar char="ü"/>
            </a:pPr>
            <a:endParaRPr lang="en-US" dirty="0">
              <a:solidFill>
                <a:schemeClr val="tx1">
                  <a:lumMod val="85000"/>
                  <a:lumOff val="15000"/>
                </a:schemeClr>
              </a:solidFill>
            </a:endParaRPr>
          </a:p>
        </p:txBody>
      </p:sp>
      <p:pic>
        <p:nvPicPr>
          <p:cNvPr id="12" name="Picture 11" descr="A picture containing linedrawing">
            <a:extLst>
              <a:ext uri="{FF2B5EF4-FFF2-40B4-BE49-F238E27FC236}">
                <a16:creationId xmlns:a16="http://schemas.microsoft.com/office/drawing/2014/main" id="{DEB597AE-6A54-4F17-D5F4-99FAD8DFD8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4813" y="1193377"/>
            <a:ext cx="3774863" cy="3774863"/>
          </a:xfrm>
          <a:prstGeom prst="rect">
            <a:avLst/>
          </a:prstGeom>
          <a:noFill/>
        </p:spPr>
      </p:pic>
    </p:spTree>
    <p:extLst>
      <p:ext uri="{BB962C8B-B14F-4D97-AF65-F5344CB8AC3E}">
        <p14:creationId xmlns:p14="http://schemas.microsoft.com/office/powerpoint/2010/main" val="30983235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
            <a:extLst>
              <a:ext uri="{FF2B5EF4-FFF2-40B4-BE49-F238E27FC236}">
                <a16:creationId xmlns:a16="http://schemas.microsoft.com/office/drawing/2014/main" id="{BDA2D202-52DE-273E-1733-882E646EBE50}"/>
              </a:ext>
            </a:extLst>
          </p:cNvPr>
          <p:cNvGrpSpPr/>
          <p:nvPr/>
        </p:nvGrpSpPr>
        <p:grpSpPr>
          <a:xfrm>
            <a:off x="1600200" y="140602"/>
            <a:ext cx="8686799" cy="1154798"/>
            <a:chOff x="0" y="-38100"/>
            <a:chExt cx="3326311" cy="1255581"/>
          </a:xfrm>
          <a:solidFill>
            <a:srgbClr val="4668A2"/>
          </a:solidFill>
        </p:grpSpPr>
        <p:sp>
          <p:nvSpPr>
            <p:cNvPr id="5" name="Freeform 9">
              <a:extLst>
                <a:ext uri="{FF2B5EF4-FFF2-40B4-BE49-F238E27FC236}">
                  <a16:creationId xmlns:a16="http://schemas.microsoft.com/office/drawing/2014/main" id="{C5702163-E0F8-540E-59DF-5C564CCFA6E3}"/>
                </a:ext>
              </a:extLst>
            </p:cNvPr>
            <p:cNvSpPr/>
            <p:nvPr/>
          </p:nvSpPr>
          <p:spPr>
            <a:xfrm>
              <a:off x="0" y="35091"/>
              <a:ext cx="3326311" cy="1120898"/>
            </a:xfrm>
            <a:custGeom>
              <a:avLst/>
              <a:gdLst/>
              <a:ahLst/>
              <a:cxnLst/>
              <a:rect l="l" t="t" r="r" b="b"/>
              <a:pathLst>
                <a:path w="3326311" h="1217481">
                  <a:moveTo>
                    <a:pt x="0" y="0"/>
                  </a:moveTo>
                  <a:lnTo>
                    <a:pt x="3326311" y="0"/>
                  </a:lnTo>
                  <a:lnTo>
                    <a:pt x="3326311" y="1217481"/>
                  </a:lnTo>
                  <a:lnTo>
                    <a:pt x="0" y="1217481"/>
                  </a:lnTo>
                  <a:close/>
                </a:path>
              </a:pathLst>
            </a:custGeom>
            <a:grpFill/>
          </p:spPr>
          <p:txBody>
            <a:bodyPr/>
            <a:lstStyle/>
            <a:p>
              <a:endParaRPr lang="en-LK" dirty="0"/>
            </a:p>
          </p:txBody>
        </p:sp>
        <p:sp>
          <p:nvSpPr>
            <p:cNvPr id="6" name="TextBox 10">
              <a:extLst>
                <a:ext uri="{FF2B5EF4-FFF2-40B4-BE49-F238E27FC236}">
                  <a16:creationId xmlns:a16="http://schemas.microsoft.com/office/drawing/2014/main" id="{9D367C2C-320C-DDA7-F2BB-C0294D8C1202}"/>
                </a:ext>
              </a:extLst>
            </p:cNvPr>
            <p:cNvSpPr txBox="1"/>
            <p:nvPr/>
          </p:nvSpPr>
          <p:spPr>
            <a:xfrm>
              <a:off x="0" y="-38100"/>
              <a:ext cx="3326311" cy="1255581"/>
            </a:xfrm>
            <a:prstGeom prst="rect">
              <a:avLst/>
            </a:prstGeom>
            <a:grpFill/>
          </p:spPr>
          <p:txBody>
            <a:bodyPr lIns="50800" tIns="50800" rIns="50800" bIns="50800" rtlCol="0" anchor="ctr"/>
            <a:lstStyle/>
            <a:p>
              <a:pPr algn="ctr">
                <a:lnSpc>
                  <a:spcPts val="2659"/>
                </a:lnSpc>
                <a:spcBef>
                  <a:spcPct val="0"/>
                </a:spcBef>
              </a:pPr>
              <a:endParaRPr/>
            </a:p>
          </p:txBody>
        </p:sp>
      </p:grpSp>
      <p:sp>
        <p:nvSpPr>
          <p:cNvPr id="2" name="Rectangle 1">
            <a:extLst>
              <a:ext uri="{FF2B5EF4-FFF2-40B4-BE49-F238E27FC236}">
                <a16:creationId xmlns:a16="http://schemas.microsoft.com/office/drawing/2014/main" id="{B4805B7E-92F2-8663-0B90-2A523E20B9B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IT21223808</a:t>
            </a:r>
            <a:r>
              <a:rPr lang="en-US" sz="1800" dirty="0">
                <a:solidFill>
                  <a:schemeClr val="tx1"/>
                </a:solidFill>
              </a:rPr>
              <a:t>  |   LINGANATHAN . J|  24-25J-201 </a:t>
            </a:r>
            <a:endParaRPr lang="en-US" sz="1800" b="0" dirty="0">
              <a:solidFill>
                <a:schemeClr val="tx1"/>
              </a:solidFill>
            </a:endParaRPr>
          </a:p>
        </p:txBody>
      </p:sp>
      <p:sp>
        <p:nvSpPr>
          <p:cNvPr id="3" name="TextBox 2">
            <a:extLst>
              <a:ext uri="{FF2B5EF4-FFF2-40B4-BE49-F238E27FC236}">
                <a16:creationId xmlns:a16="http://schemas.microsoft.com/office/drawing/2014/main" id="{DADF7A51-EC89-A589-6E5C-2530309FB188}"/>
              </a:ext>
            </a:extLst>
          </p:cNvPr>
          <p:cNvSpPr txBox="1"/>
          <p:nvPr/>
        </p:nvSpPr>
        <p:spPr>
          <a:xfrm>
            <a:off x="2134423" y="304800"/>
            <a:ext cx="7695377" cy="707886"/>
          </a:xfrm>
          <a:prstGeom prst="rect">
            <a:avLst/>
          </a:prstGeom>
          <a:noFill/>
        </p:spPr>
        <p:txBody>
          <a:bodyPr wrap="square">
            <a:spAutoFit/>
          </a:bodyPr>
          <a:lstStyle/>
          <a:p>
            <a:pPr algn="ctr"/>
            <a:r>
              <a:rPr lang="en-US" sz="4000" b="1" dirty="0">
                <a:solidFill>
                  <a:schemeClr val="bg1"/>
                </a:solidFill>
              </a:rPr>
              <a:t>Gantt Chart</a:t>
            </a:r>
          </a:p>
        </p:txBody>
      </p:sp>
      <p:pic>
        <p:nvPicPr>
          <p:cNvPr id="9" name="Picture 8" descr="A graph with a graph on it&#10;&#10;Description automatically generated with medium confidence">
            <a:extLst>
              <a:ext uri="{FF2B5EF4-FFF2-40B4-BE49-F238E27FC236}">
                <a16:creationId xmlns:a16="http://schemas.microsoft.com/office/drawing/2014/main" id="{59D9237B-A340-4863-E847-C7E1596F48CA}"/>
              </a:ext>
            </a:extLst>
          </p:cNvPr>
          <p:cNvPicPr>
            <a:picLocks noChangeAspect="1"/>
          </p:cNvPicPr>
          <p:nvPr/>
        </p:nvPicPr>
        <p:blipFill rotWithShape="1">
          <a:blip r:embed="rId2">
            <a:extLst>
              <a:ext uri="{28A0092B-C50C-407E-A947-70E740481C1C}">
                <a14:useLocalDpi xmlns:a14="http://schemas.microsoft.com/office/drawing/2010/main" val="0"/>
              </a:ext>
            </a:extLst>
          </a:blip>
          <a:srcRect l="10535" t="16453" r="9573" b="18062"/>
          <a:stretch/>
        </p:blipFill>
        <p:spPr>
          <a:xfrm>
            <a:off x="1295400" y="1295400"/>
            <a:ext cx="9448800" cy="5033772"/>
          </a:xfrm>
          <a:prstGeom prst="rect">
            <a:avLst/>
          </a:prstGeom>
        </p:spPr>
      </p:pic>
    </p:spTree>
    <p:extLst>
      <p:ext uri="{BB962C8B-B14F-4D97-AF65-F5344CB8AC3E}">
        <p14:creationId xmlns:p14="http://schemas.microsoft.com/office/powerpoint/2010/main" val="26445021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a:extLst>
              <a:ext uri="{FF2B5EF4-FFF2-40B4-BE49-F238E27FC236}">
                <a16:creationId xmlns:a16="http://schemas.microsoft.com/office/drawing/2014/main" id="{554A808E-4886-1579-589F-715DF916A688}"/>
              </a:ext>
            </a:extLst>
          </p:cNvPr>
          <p:cNvGrpSpPr/>
          <p:nvPr/>
        </p:nvGrpSpPr>
        <p:grpSpPr>
          <a:xfrm>
            <a:off x="1600200" y="140602"/>
            <a:ext cx="8686799" cy="1154798"/>
            <a:chOff x="0" y="-38100"/>
            <a:chExt cx="3326311" cy="1255581"/>
          </a:xfrm>
          <a:solidFill>
            <a:srgbClr val="4668A2"/>
          </a:solidFill>
        </p:grpSpPr>
        <p:sp>
          <p:nvSpPr>
            <p:cNvPr id="3" name="Freeform 9">
              <a:extLst>
                <a:ext uri="{FF2B5EF4-FFF2-40B4-BE49-F238E27FC236}">
                  <a16:creationId xmlns:a16="http://schemas.microsoft.com/office/drawing/2014/main" id="{A52C8780-6168-3FF3-8852-BC07491F0ACE}"/>
                </a:ext>
              </a:extLst>
            </p:cNvPr>
            <p:cNvSpPr/>
            <p:nvPr/>
          </p:nvSpPr>
          <p:spPr>
            <a:xfrm>
              <a:off x="0" y="35091"/>
              <a:ext cx="3326311" cy="1120898"/>
            </a:xfrm>
            <a:custGeom>
              <a:avLst/>
              <a:gdLst/>
              <a:ahLst/>
              <a:cxnLst/>
              <a:rect l="l" t="t" r="r" b="b"/>
              <a:pathLst>
                <a:path w="3326311" h="1217481">
                  <a:moveTo>
                    <a:pt x="0" y="0"/>
                  </a:moveTo>
                  <a:lnTo>
                    <a:pt x="3326311" y="0"/>
                  </a:lnTo>
                  <a:lnTo>
                    <a:pt x="3326311" y="1217481"/>
                  </a:lnTo>
                  <a:lnTo>
                    <a:pt x="0" y="1217481"/>
                  </a:lnTo>
                  <a:close/>
                </a:path>
              </a:pathLst>
            </a:custGeom>
            <a:grpFill/>
          </p:spPr>
          <p:txBody>
            <a:bodyPr/>
            <a:lstStyle/>
            <a:p>
              <a:endParaRPr lang="en-LK" dirty="0"/>
            </a:p>
          </p:txBody>
        </p:sp>
        <p:sp>
          <p:nvSpPr>
            <p:cNvPr id="4" name="TextBox 10">
              <a:extLst>
                <a:ext uri="{FF2B5EF4-FFF2-40B4-BE49-F238E27FC236}">
                  <a16:creationId xmlns:a16="http://schemas.microsoft.com/office/drawing/2014/main" id="{6429E3D8-E223-BC78-8D0C-489CD0851369}"/>
                </a:ext>
              </a:extLst>
            </p:cNvPr>
            <p:cNvSpPr txBox="1"/>
            <p:nvPr/>
          </p:nvSpPr>
          <p:spPr>
            <a:xfrm>
              <a:off x="0" y="-38100"/>
              <a:ext cx="3326311" cy="1255581"/>
            </a:xfrm>
            <a:prstGeom prst="rect">
              <a:avLst/>
            </a:prstGeom>
            <a:grpFill/>
          </p:spPr>
          <p:txBody>
            <a:bodyPr lIns="50800" tIns="50800" rIns="50800" bIns="50800" rtlCol="0" anchor="ctr"/>
            <a:lstStyle/>
            <a:p>
              <a:pPr algn="ctr">
                <a:lnSpc>
                  <a:spcPts val="2659"/>
                </a:lnSpc>
                <a:spcBef>
                  <a:spcPct val="0"/>
                </a:spcBef>
              </a:pPr>
              <a:endParaRPr/>
            </a:p>
          </p:txBody>
        </p:sp>
      </p:grpSp>
      <p:sp>
        <p:nvSpPr>
          <p:cNvPr id="5" name="TextBox 4">
            <a:extLst>
              <a:ext uri="{FF2B5EF4-FFF2-40B4-BE49-F238E27FC236}">
                <a16:creationId xmlns:a16="http://schemas.microsoft.com/office/drawing/2014/main" id="{1B7D5BCE-5AA3-631A-2C19-DBDA3FD9E739}"/>
              </a:ext>
            </a:extLst>
          </p:cNvPr>
          <p:cNvSpPr txBox="1"/>
          <p:nvPr/>
        </p:nvSpPr>
        <p:spPr>
          <a:xfrm>
            <a:off x="2134423" y="381000"/>
            <a:ext cx="7695377" cy="707886"/>
          </a:xfrm>
          <a:prstGeom prst="rect">
            <a:avLst/>
          </a:prstGeom>
          <a:noFill/>
        </p:spPr>
        <p:txBody>
          <a:bodyPr wrap="square">
            <a:spAutoFit/>
          </a:bodyPr>
          <a:lstStyle/>
          <a:p>
            <a:pPr algn="ctr"/>
            <a:r>
              <a:rPr lang="en-US" sz="4000" b="1" dirty="0">
                <a:solidFill>
                  <a:schemeClr val="bg1"/>
                </a:solidFill>
              </a:rPr>
              <a:t>Work Breakdown Structure</a:t>
            </a:r>
          </a:p>
        </p:txBody>
      </p:sp>
      <p:pic>
        <p:nvPicPr>
          <p:cNvPr id="7" name="Picture 6" descr="A blue rectangular structure with white text&#10;&#10;Description automatically generated">
            <a:extLst>
              <a:ext uri="{FF2B5EF4-FFF2-40B4-BE49-F238E27FC236}">
                <a16:creationId xmlns:a16="http://schemas.microsoft.com/office/drawing/2014/main" id="{B42012DA-93D2-AF59-E171-3F34731F7C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468483"/>
            <a:ext cx="9919107" cy="4878204"/>
          </a:xfrm>
          <a:prstGeom prst="rect">
            <a:avLst/>
          </a:prstGeom>
        </p:spPr>
      </p:pic>
    </p:spTree>
    <p:extLst>
      <p:ext uri="{BB962C8B-B14F-4D97-AF65-F5344CB8AC3E}">
        <p14:creationId xmlns:p14="http://schemas.microsoft.com/office/powerpoint/2010/main" val="28795877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
            <a:extLst>
              <a:ext uri="{FF2B5EF4-FFF2-40B4-BE49-F238E27FC236}">
                <a16:creationId xmlns:a16="http://schemas.microsoft.com/office/drawing/2014/main" id="{BDA2D202-52DE-273E-1733-882E646EBE50}"/>
              </a:ext>
            </a:extLst>
          </p:cNvPr>
          <p:cNvGrpSpPr/>
          <p:nvPr/>
        </p:nvGrpSpPr>
        <p:grpSpPr>
          <a:xfrm>
            <a:off x="1752600" y="140602"/>
            <a:ext cx="8534400" cy="1307198"/>
            <a:chOff x="0" y="-38100"/>
            <a:chExt cx="3326311" cy="1255581"/>
          </a:xfrm>
          <a:solidFill>
            <a:srgbClr val="4668A2"/>
          </a:solidFill>
        </p:grpSpPr>
        <p:sp>
          <p:nvSpPr>
            <p:cNvPr id="5" name="Freeform 9">
              <a:extLst>
                <a:ext uri="{FF2B5EF4-FFF2-40B4-BE49-F238E27FC236}">
                  <a16:creationId xmlns:a16="http://schemas.microsoft.com/office/drawing/2014/main" id="{C5702163-E0F8-540E-59DF-5C564CCFA6E3}"/>
                </a:ext>
              </a:extLst>
            </p:cNvPr>
            <p:cNvSpPr/>
            <p:nvPr/>
          </p:nvSpPr>
          <p:spPr>
            <a:xfrm>
              <a:off x="0" y="35091"/>
              <a:ext cx="3326311" cy="1120898"/>
            </a:xfrm>
            <a:custGeom>
              <a:avLst/>
              <a:gdLst/>
              <a:ahLst/>
              <a:cxnLst/>
              <a:rect l="l" t="t" r="r" b="b"/>
              <a:pathLst>
                <a:path w="3326311" h="1217481">
                  <a:moveTo>
                    <a:pt x="0" y="0"/>
                  </a:moveTo>
                  <a:lnTo>
                    <a:pt x="3326311" y="0"/>
                  </a:lnTo>
                  <a:lnTo>
                    <a:pt x="3326311" y="1217481"/>
                  </a:lnTo>
                  <a:lnTo>
                    <a:pt x="0" y="1217481"/>
                  </a:lnTo>
                  <a:close/>
                </a:path>
              </a:pathLst>
            </a:custGeom>
            <a:grpFill/>
          </p:spPr>
          <p:txBody>
            <a:bodyPr/>
            <a:lstStyle/>
            <a:p>
              <a:endParaRPr lang="en-LK" dirty="0"/>
            </a:p>
          </p:txBody>
        </p:sp>
        <p:sp>
          <p:nvSpPr>
            <p:cNvPr id="6" name="TextBox 10">
              <a:extLst>
                <a:ext uri="{FF2B5EF4-FFF2-40B4-BE49-F238E27FC236}">
                  <a16:creationId xmlns:a16="http://schemas.microsoft.com/office/drawing/2014/main" id="{9D367C2C-320C-DDA7-F2BB-C0294D8C1202}"/>
                </a:ext>
              </a:extLst>
            </p:cNvPr>
            <p:cNvSpPr txBox="1"/>
            <p:nvPr/>
          </p:nvSpPr>
          <p:spPr>
            <a:xfrm>
              <a:off x="0" y="-38100"/>
              <a:ext cx="3326311" cy="1255581"/>
            </a:xfrm>
            <a:prstGeom prst="rect">
              <a:avLst/>
            </a:prstGeom>
            <a:grpFill/>
          </p:spPr>
          <p:txBody>
            <a:bodyPr lIns="50800" tIns="50800" rIns="50800" bIns="50800" rtlCol="0" anchor="ctr"/>
            <a:lstStyle/>
            <a:p>
              <a:pPr algn="ctr">
                <a:lnSpc>
                  <a:spcPts val="2659"/>
                </a:lnSpc>
                <a:spcBef>
                  <a:spcPct val="0"/>
                </a:spcBef>
              </a:pPr>
              <a:endParaRPr/>
            </a:p>
          </p:txBody>
        </p:sp>
      </p:grpSp>
      <p:sp>
        <p:nvSpPr>
          <p:cNvPr id="2" name="Rectangle 1">
            <a:extLst>
              <a:ext uri="{FF2B5EF4-FFF2-40B4-BE49-F238E27FC236}">
                <a16:creationId xmlns:a16="http://schemas.microsoft.com/office/drawing/2014/main" id="{B4805B7E-92F2-8663-0B90-2A523E20B9B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IT21223808</a:t>
            </a:r>
            <a:r>
              <a:rPr lang="en-US" sz="1800" dirty="0">
                <a:solidFill>
                  <a:schemeClr val="tx1"/>
                </a:solidFill>
              </a:rPr>
              <a:t>  |   LINGANATHAN . J|  24-25J-201 </a:t>
            </a:r>
            <a:endParaRPr lang="en-US" sz="1800" b="0" dirty="0">
              <a:solidFill>
                <a:schemeClr val="tx1"/>
              </a:solidFill>
            </a:endParaRPr>
          </a:p>
        </p:txBody>
      </p:sp>
      <p:sp>
        <p:nvSpPr>
          <p:cNvPr id="3" name="TextBox 2">
            <a:extLst>
              <a:ext uri="{FF2B5EF4-FFF2-40B4-BE49-F238E27FC236}">
                <a16:creationId xmlns:a16="http://schemas.microsoft.com/office/drawing/2014/main" id="{A1EB9955-5967-667B-C35E-EDDC8E4A8DC9}"/>
              </a:ext>
            </a:extLst>
          </p:cNvPr>
          <p:cNvSpPr txBox="1"/>
          <p:nvPr/>
        </p:nvSpPr>
        <p:spPr>
          <a:xfrm>
            <a:off x="4038600" y="381000"/>
            <a:ext cx="3886200" cy="830997"/>
          </a:xfrm>
          <a:prstGeom prst="rect">
            <a:avLst/>
          </a:prstGeom>
          <a:noFill/>
        </p:spPr>
        <p:txBody>
          <a:bodyPr wrap="square" rtlCol="0">
            <a:spAutoFit/>
          </a:bodyPr>
          <a:lstStyle/>
          <a:p>
            <a:pPr algn="ctr"/>
            <a:r>
              <a:rPr lang="en-LK" sz="4800" b="1" dirty="0">
                <a:solidFill>
                  <a:schemeClr val="bg1"/>
                </a:solidFill>
              </a:rPr>
              <a:t>References</a:t>
            </a:r>
          </a:p>
        </p:txBody>
      </p:sp>
      <p:sp>
        <p:nvSpPr>
          <p:cNvPr id="8" name="TextBox 8">
            <a:extLst>
              <a:ext uri="{FF2B5EF4-FFF2-40B4-BE49-F238E27FC236}">
                <a16:creationId xmlns:a16="http://schemas.microsoft.com/office/drawing/2014/main" id="{AA709DEE-9B7F-1A6D-B550-758C32685FDC}"/>
              </a:ext>
            </a:extLst>
          </p:cNvPr>
          <p:cNvSpPr txBox="1"/>
          <p:nvPr/>
        </p:nvSpPr>
        <p:spPr>
          <a:xfrm>
            <a:off x="990600" y="2002042"/>
            <a:ext cx="10189478" cy="4654736"/>
          </a:xfrm>
          <a:prstGeom prst="rect">
            <a:avLst/>
          </a:prstGeom>
        </p:spPr>
        <p:txBody>
          <a:bodyPr wrap="square" lIns="0" tIns="0" rIns="0" bIns="0" rtlCol="0" anchor="t">
            <a:spAutoFit/>
          </a:bodyPr>
          <a:lstStyle/>
          <a:p>
            <a:pPr marL="171450" indent="-171450">
              <a:lnSpc>
                <a:spcPts val="1400"/>
              </a:lnSpc>
              <a:buFont typeface="Wingdings" panose="05000000000000000000" pitchFamily="2" charset="2"/>
              <a:buChar char="v"/>
            </a:pPr>
            <a:r>
              <a:rPr lang="en-US" sz="1400" dirty="0">
                <a:solidFill>
                  <a:srgbClr val="545454"/>
                </a:solidFill>
                <a:latin typeface="Montserrat"/>
              </a:rPr>
              <a:t>[1] Ani </a:t>
            </a:r>
            <a:r>
              <a:rPr lang="en-US" sz="1400" dirty="0" err="1">
                <a:solidFill>
                  <a:srgbClr val="545454"/>
                </a:solidFill>
                <a:latin typeface="Montserrat"/>
              </a:rPr>
              <a:t>Kannal</a:t>
            </a:r>
            <a:r>
              <a:rPr lang="en-US" sz="1400" dirty="0">
                <a:solidFill>
                  <a:srgbClr val="545454"/>
                </a:solidFill>
                <a:latin typeface="Montserrat"/>
              </a:rPr>
              <a:t>, “Solar Power Generation Data: Solar power generation and sensor data for two power plants”, Feb,2020, Available: </a:t>
            </a:r>
            <a:r>
              <a:rPr lang="en-US" sz="1400" dirty="0">
                <a:solidFill>
                  <a:srgbClr val="545454"/>
                </a:solidFill>
                <a:latin typeface="Montserrat"/>
                <a:hlinkClick r:id="rId2"/>
              </a:rPr>
              <a:t>https://www.kaggle.com/datasets/anikannal/solar-power-generation-data/data</a:t>
            </a:r>
            <a:r>
              <a:rPr lang="en-US" sz="1400" dirty="0">
                <a:solidFill>
                  <a:srgbClr val="545454"/>
                </a:solidFill>
                <a:latin typeface="Montserrat"/>
              </a:rPr>
              <a:t>.</a:t>
            </a:r>
          </a:p>
          <a:p>
            <a:pPr marL="171450" indent="-171450">
              <a:lnSpc>
                <a:spcPts val="1400"/>
              </a:lnSpc>
              <a:buFont typeface="Wingdings" panose="05000000000000000000" pitchFamily="2" charset="2"/>
              <a:buChar char="v"/>
            </a:pPr>
            <a:endParaRPr lang="en-US" sz="1400" dirty="0">
              <a:solidFill>
                <a:srgbClr val="545454"/>
              </a:solidFill>
              <a:latin typeface="Montserrat"/>
            </a:endParaRPr>
          </a:p>
          <a:p>
            <a:pPr marL="171450" indent="-171450">
              <a:lnSpc>
                <a:spcPts val="1400"/>
              </a:lnSpc>
              <a:buFont typeface="Wingdings" panose="05000000000000000000" pitchFamily="2" charset="2"/>
              <a:buChar char="v"/>
            </a:pPr>
            <a:r>
              <a:rPr lang="en-US" sz="1400" dirty="0">
                <a:solidFill>
                  <a:srgbClr val="545454"/>
                </a:solidFill>
                <a:latin typeface="Montserrat"/>
              </a:rPr>
              <a:t> [2] </a:t>
            </a:r>
            <a:r>
              <a:rPr lang="en-US" sz="1400" dirty="0" err="1">
                <a:solidFill>
                  <a:srgbClr val="545454"/>
                </a:solidFill>
                <a:latin typeface="Montserrat"/>
              </a:rPr>
              <a:t>Meshva</a:t>
            </a:r>
            <a:r>
              <a:rPr lang="en-US" sz="1400" dirty="0">
                <a:solidFill>
                  <a:srgbClr val="545454"/>
                </a:solidFill>
                <a:latin typeface="Montserrat"/>
              </a:rPr>
              <a:t> , “Solar energy power generation dataset: Solar power generated from a solar plant”, May,2021, Available: </a:t>
            </a:r>
            <a:r>
              <a:rPr lang="en-US" sz="1400" dirty="0">
                <a:solidFill>
                  <a:srgbClr val="545454"/>
                </a:solidFill>
                <a:latin typeface="Montserrat"/>
                <a:hlinkClick r:id="rId3"/>
              </a:rPr>
              <a:t>https://www.kaggle.com/datasets/stucom/solar-energy-power-generation-dataset</a:t>
            </a:r>
            <a:r>
              <a:rPr lang="en-US" sz="1400" dirty="0">
                <a:solidFill>
                  <a:srgbClr val="545454"/>
                </a:solidFill>
                <a:latin typeface="Montserrat"/>
              </a:rPr>
              <a:t> .</a:t>
            </a:r>
          </a:p>
          <a:p>
            <a:pPr marL="171450" indent="-171450">
              <a:lnSpc>
                <a:spcPts val="1400"/>
              </a:lnSpc>
              <a:buFont typeface="Wingdings" panose="05000000000000000000" pitchFamily="2" charset="2"/>
              <a:buChar char="v"/>
            </a:pPr>
            <a:endParaRPr lang="en-US" sz="1400" dirty="0">
              <a:solidFill>
                <a:srgbClr val="545454"/>
              </a:solidFill>
              <a:latin typeface="Montserrat"/>
            </a:endParaRPr>
          </a:p>
          <a:p>
            <a:pPr marL="171450" indent="-171450">
              <a:lnSpc>
                <a:spcPts val="1400"/>
              </a:lnSpc>
              <a:buFont typeface="Wingdings" panose="05000000000000000000" pitchFamily="2" charset="2"/>
              <a:buChar char="v"/>
            </a:pPr>
            <a:r>
              <a:rPr lang="en-US" sz="1400" dirty="0">
                <a:solidFill>
                  <a:srgbClr val="545454"/>
                </a:solidFill>
                <a:latin typeface="Montserrat Bold"/>
              </a:rPr>
              <a:t>[3]</a:t>
            </a:r>
            <a:r>
              <a:rPr lang="en-US" sz="1400" dirty="0">
                <a:solidFill>
                  <a:srgbClr val="545454"/>
                </a:solidFill>
                <a:latin typeface="Montserrat"/>
              </a:rPr>
              <a:t> UK Power Networks , “Photovoltaic (PV) Solar Panel Energy Generation data: UK Power Networks”, April,2022, Available: </a:t>
            </a:r>
            <a:r>
              <a:rPr lang="en-US" sz="1400" dirty="0">
                <a:solidFill>
                  <a:srgbClr val="545454"/>
                </a:solidFill>
                <a:latin typeface="Montserrat"/>
                <a:hlinkClick r:id="rId4"/>
              </a:rPr>
              <a:t>https://data.london.gov.uk/dataset/photovoltaic--pv--solar-panel-energy-generation-data</a:t>
            </a:r>
            <a:r>
              <a:rPr lang="en-US" sz="1400" dirty="0">
                <a:solidFill>
                  <a:srgbClr val="545454"/>
                </a:solidFill>
                <a:latin typeface="Montserrat"/>
              </a:rPr>
              <a:t> .</a:t>
            </a:r>
            <a:endParaRPr lang="en-US" sz="1400" dirty="0">
              <a:solidFill>
                <a:srgbClr val="545454"/>
              </a:solidFill>
              <a:latin typeface="Montserrat Bold"/>
            </a:endParaRPr>
          </a:p>
          <a:p>
            <a:pPr marL="171450" indent="-171450">
              <a:lnSpc>
                <a:spcPts val="1400"/>
              </a:lnSpc>
              <a:buFont typeface="Wingdings" panose="05000000000000000000" pitchFamily="2" charset="2"/>
              <a:buChar char="v"/>
            </a:pPr>
            <a:endParaRPr lang="en-US" sz="1400" dirty="0">
              <a:solidFill>
                <a:srgbClr val="545454"/>
              </a:solidFill>
              <a:latin typeface="Montserrat"/>
            </a:endParaRPr>
          </a:p>
          <a:p>
            <a:pPr marL="171450" indent="-171450">
              <a:lnSpc>
                <a:spcPts val="1400"/>
              </a:lnSpc>
              <a:buFont typeface="Wingdings" panose="05000000000000000000" pitchFamily="2" charset="2"/>
              <a:buChar char="v"/>
            </a:pPr>
            <a:r>
              <a:rPr lang="en-US" sz="1400" dirty="0">
                <a:solidFill>
                  <a:srgbClr val="545454"/>
                </a:solidFill>
                <a:latin typeface="Montserrat"/>
              </a:rPr>
              <a:t>[4] </a:t>
            </a:r>
            <a:r>
              <a:rPr lang="en-US" sz="1400" dirty="0" err="1">
                <a:solidFill>
                  <a:srgbClr val="545454"/>
                </a:solidFill>
                <a:latin typeface="Montserrat"/>
              </a:rPr>
              <a:t>Yingchen</a:t>
            </a:r>
            <a:r>
              <a:rPr lang="en-US" sz="1400" dirty="0">
                <a:solidFill>
                  <a:srgbClr val="545454"/>
                </a:solidFill>
                <a:latin typeface="Montserrat"/>
              </a:rPr>
              <a:t> Zhang (Manager, Sensing, Measurement, and Forecasting Group), “Solar Power Data for Integration Studies(NREL's Solar Power Data for Integration Studies are synthetic solar photovoltaic (PV) power plant data points for the United States representing the year 2006,” Jun. 2023, Available: </a:t>
            </a:r>
            <a:r>
              <a:rPr lang="en-US" sz="1400" dirty="0">
                <a:solidFill>
                  <a:srgbClr val="545454"/>
                </a:solidFill>
                <a:latin typeface="Montserrat"/>
                <a:hlinkClick r:id="rId5"/>
              </a:rPr>
              <a:t>https://www.nrel.gov/grid/solar-power-data.html</a:t>
            </a:r>
            <a:r>
              <a:rPr lang="en-US" sz="1400" dirty="0">
                <a:solidFill>
                  <a:srgbClr val="545454"/>
                </a:solidFill>
                <a:latin typeface="Montserrat"/>
              </a:rPr>
              <a:t> .</a:t>
            </a:r>
          </a:p>
          <a:p>
            <a:pPr marL="171450" indent="-171450">
              <a:lnSpc>
                <a:spcPts val="1400"/>
              </a:lnSpc>
              <a:buFont typeface="Wingdings" panose="05000000000000000000" pitchFamily="2" charset="2"/>
              <a:buChar char="v"/>
            </a:pPr>
            <a:endParaRPr lang="en-US" sz="1400" dirty="0">
              <a:solidFill>
                <a:srgbClr val="545454"/>
              </a:solidFill>
              <a:latin typeface="Montserrat"/>
            </a:endParaRPr>
          </a:p>
          <a:p>
            <a:pPr marL="171450" indent="-171450">
              <a:lnSpc>
                <a:spcPts val="1400"/>
              </a:lnSpc>
              <a:buFont typeface="Wingdings" panose="05000000000000000000" pitchFamily="2" charset="2"/>
              <a:buChar char="v"/>
            </a:pPr>
            <a:r>
              <a:rPr lang="en-US" sz="1400" dirty="0">
                <a:solidFill>
                  <a:srgbClr val="545454"/>
                </a:solidFill>
                <a:latin typeface="Montserrat"/>
              </a:rPr>
              <a:t>[5] Sheffield Solar , “</a:t>
            </a:r>
            <a:r>
              <a:rPr lang="en-US" sz="1400" dirty="0" err="1">
                <a:solidFill>
                  <a:srgbClr val="545454"/>
                </a:solidFill>
                <a:latin typeface="Montserrat"/>
              </a:rPr>
              <a:t>PV_Live:Live</a:t>
            </a:r>
            <a:r>
              <a:rPr lang="en-US" sz="1400" dirty="0">
                <a:solidFill>
                  <a:srgbClr val="545454"/>
                </a:solidFill>
                <a:latin typeface="Montserrat"/>
              </a:rPr>
              <a:t> PV generation,” 03 August. 2024, Available: </a:t>
            </a:r>
            <a:r>
              <a:rPr lang="en-US" sz="1400" dirty="0">
                <a:solidFill>
                  <a:srgbClr val="545454"/>
                </a:solidFill>
                <a:latin typeface="Montserrat"/>
                <a:hlinkClick r:id="rId6"/>
              </a:rPr>
              <a:t>https://www.solar.sheffield.ac.uk/pvlive/</a:t>
            </a:r>
            <a:r>
              <a:rPr lang="en-US" sz="1400" dirty="0">
                <a:solidFill>
                  <a:srgbClr val="545454"/>
                </a:solidFill>
                <a:latin typeface="Montserrat"/>
              </a:rPr>
              <a:t> .</a:t>
            </a:r>
          </a:p>
          <a:p>
            <a:pPr marL="171450" indent="-171450">
              <a:lnSpc>
                <a:spcPts val="1400"/>
              </a:lnSpc>
              <a:buFont typeface="Wingdings" panose="05000000000000000000" pitchFamily="2" charset="2"/>
              <a:buChar char="v"/>
            </a:pPr>
            <a:endParaRPr lang="en-US" sz="1400" dirty="0">
              <a:solidFill>
                <a:srgbClr val="545454"/>
              </a:solidFill>
              <a:latin typeface="Montserrat"/>
            </a:endParaRPr>
          </a:p>
          <a:p>
            <a:pPr marL="171450" indent="-171450">
              <a:lnSpc>
                <a:spcPts val="1400"/>
              </a:lnSpc>
              <a:buFont typeface="Wingdings" panose="05000000000000000000" pitchFamily="2" charset="2"/>
              <a:buChar char="v"/>
            </a:pPr>
            <a:r>
              <a:rPr lang="en-US" sz="1400" dirty="0">
                <a:solidFill>
                  <a:srgbClr val="545454"/>
                </a:solidFill>
                <a:latin typeface="Montserrat"/>
              </a:rPr>
              <a:t>[6] Nate Blair, Nicholas DiOrio, Janine </a:t>
            </a:r>
            <a:r>
              <a:rPr lang="en-US" sz="1400" dirty="0" err="1">
                <a:solidFill>
                  <a:srgbClr val="545454"/>
                </a:solidFill>
                <a:latin typeface="Montserrat"/>
              </a:rPr>
              <a:t>Freeman,Paul</a:t>
            </a:r>
            <a:r>
              <a:rPr lang="en-US" sz="1400" dirty="0">
                <a:solidFill>
                  <a:srgbClr val="545454"/>
                </a:solidFill>
                <a:latin typeface="Montserrat"/>
              </a:rPr>
              <a:t> Gilman, Steven </a:t>
            </a:r>
            <a:r>
              <a:rPr lang="en-US" sz="1400" dirty="0" err="1">
                <a:solidFill>
                  <a:srgbClr val="545454"/>
                </a:solidFill>
                <a:latin typeface="Montserrat"/>
              </a:rPr>
              <a:t>Janzou</a:t>
            </a:r>
            <a:r>
              <a:rPr lang="en-US" sz="1400" dirty="0">
                <a:solidFill>
                  <a:srgbClr val="545454"/>
                </a:solidFill>
                <a:latin typeface="Montserrat"/>
              </a:rPr>
              <a:t>, Ty </a:t>
            </a:r>
            <a:r>
              <a:rPr lang="en-US" sz="1400" dirty="0" err="1">
                <a:solidFill>
                  <a:srgbClr val="545454"/>
                </a:solidFill>
                <a:latin typeface="Montserrat"/>
              </a:rPr>
              <a:t>Neises</a:t>
            </a:r>
            <a:r>
              <a:rPr lang="en-US" sz="1400" dirty="0">
                <a:solidFill>
                  <a:srgbClr val="545454"/>
                </a:solidFill>
                <a:latin typeface="Montserrat"/>
              </a:rPr>
              <a:t>, and Michael </a:t>
            </a:r>
            <a:r>
              <a:rPr lang="en-US" sz="1400" dirty="0" err="1">
                <a:solidFill>
                  <a:srgbClr val="545454"/>
                </a:solidFill>
                <a:latin typeface="Montserrat"/>
              </a:rPr>
              <a:t>Wagne</a:t>
            </a:r>
            <a:r>
              <a:rPr lang="en-US" sz="1400" dirty="0">
                <a:solidFill>
                  <a:srgbClr val="545454"/>
                </a:solidFill>
                <a:latin typeface="Montserrat"/>
              </a:rPr>
              <a:t>, “System Advisor Model (SAM)</a:t>
            </a:r>
          </a:p>
          <a:p>
            <a:pPr marL="171450" indent="-171450">
              <a:lnSpc>
                <a:spcPts val="1400"/>
              </a:lnSpc>
              <a:buFont typeface="Wingdings" panose="05000000000000000000" pitchFamily="2" charset="2"/>
              <a:buChar char="v"/>
            </a:pPr>
            <a:r>
              <a:rPr lang="en-US" sz="1400" dirty="0">
                <a:solidFill>
                  <a:srgbClr val="545454"/>
                </a:solidFill>
                <a:latin typeface="Montserrat"/>
              </a:rPr>
              <a:t>General Description,” national laboratory of the U.S. Department of Energy Office of Energy Efficiency &amp; Renewable Energy Operated by the Alliance for Sustainable Energy, LLC, vol. 2017.9.5, TP-6A20-70414, May. 2020, </a:t>
            </a:r>
            <a:r>
              <a:rPr lang="en-US" sz="1400" dirty="0" err="1">
                <a:solidFill>
                  <a:srgbClr val="545454"/>
                </a:solidFill>
                <a:latin typeface="Montserrat"/>
              </a:rPr>
              <a:t>doi</a:t>
            </a:r>
            <a:r>
              <a:rPr lang="en-US" sz="1400" dirty="0">
                <a:solidFill>
                  <a:srgbClr val="545454"/>
                </a:solidFill>
                <a:latin typeface="Montserrat"/>
              </a:rPr>
              <a:t>: </a:t>
            </a:r>
            <a:r>
              <a:rPr lang="en-US" sz="1400" dirty="0">
                <a:solidFill>
                  <a:srgbClr val="545454"/>
                </a:solidFill>
                <a:latin typeface="Montserrat"/>
                <a:hlinkClick r:id="rId7"/>
              </a:rPr>
              <a:t>http://www.osti.gov/scitech</a:t>
            </a:r>
            <a:r>
              <a:rPr lang="en-US" sz="1400" dirty="0">
                <a:solidFill>
                  <a:srgbClr val="545454"/>
                </a:solidFill>
                <a:latin typeface="Montserrat"/>
              </a:rPr>
              <a:t> .</a:t>
            </a:r>
          </a:p>
          <a:p>
            <a:pPr>
              <a:lnSpc>
                <a:spcPts val="1400"/>
              </a:lnSpc>
            </a:pPr>
            <a:endParaRPr lang="en-US" sz="1400" dirty="0">
              <a:solidFill>
                <a:srgbClr val="545454"/>
              </a:solidFill>
              <a:latin typeface="Montserrat"/>
              <a:hlinkClick r:id="" action="ppaction://noaction"/>
            </a:endParaRPr>
          </a:p>
          <a:p>
            <a:pPr>
              <a:lnSpc>
                <a:spcPts val="1400"/>
              </a:lnSpc>
            </a:pPr>
            <a:endParaRPr lang="en-US" sz="1000" dirty="0">
              <a:solidFill>
                <a:srgbClr val="545454"/>
              </a:solidFill>
              <a:latin typeface="Montserrat"/>
              <a:hlinkClick r:id="" action="ppaction://noaction"/>
            </a:endParaRPr>
          </a:p>
          <a:p>
            <a:pPr>
              <a:lnSpc>
                <a:spcPts val="1400"/>
              </a:lnSpc>
            </a:pPr>
            <a:endParaRPr lang="en-US" sz="1000" dirty="0">
              <a:solidFill>
                <a:srgbClr val="545454"/>
              </a:solidFill>
              <a:latin typeface="Montserrat"/>
              <a:hlinkClick r:id="" action="ppaction://noaction"/>
            </a:endParaRPr>
          </a:p>
          <a:p>
            <a:pPr>
              <a:lnSpc>
                <a:spcPts val="1400"/>
              </a:lnSpc>
            </a:pPr>
            <a:endParaRPr lang="en-US" sz="1000" dirty="0">
              <a:solidFill>
                <a:srgbClr val="545454"/>
              </a:solidFill>
              <a:latin typeface="Montserrat"/>
            </a:endParaRPr>
          </a:p>
        </p:txBody>
      </p:sp>
    </p:spTree>
    <p:extLst>
      <p:ext uri="{BB962C8B-B14F-4D97-AF65-F5344CB8AC3E}">
        <p14:creationId xmlns:p14="http://schemas.microsoft.com/office/powerpoint/2010/main" val="31699590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
            <a:extLst>
              <a:ext uri="{FF2B5EF4-FFF2-40B4-BE49-F238E27FC236}">
                <a16:creationId xmlns:a16="http://schemas.microsoft.com/office/drawing/2014/main" id="{BDA2D202-52DE-273E-1733-882E646EBE50}"/>
              </a:ext>
            </a:extLst>
          </p:cNvPr>
          <p:cNvGrpSpPr/>
          <p:nvPr/>
        </p:nvGrpSpPr>
        <p:grpSpPr>
          <a:xfrm>
            <a:off x="2184975" y="1905000"/>
            <a:ext cx="7467600" cy="1219200"/>
            <a:chOff x="0" y="-38100"/>
            <a:chExt cx="3326311" cy="1255581"/>
          </a:xfrm>
          <a:solidFill>
            <a:srgbClr val="4668A2"/>
          </a:solidFill>
        </p:grpSpPr>
        <p:sp>
          <p:nvSpPr>
            <p:cNvPr id="5" name="Freeform 9">
              <a:extLst>
                <a:ext uri="{FF2B5EF4-FFF2-40B4-BE49-F238E27FC236}">
                  <a16:creationId xmlns:a16="http://schemas.microsoft.com/office/drawing/2014/main" id="{C5702163-E0F8-540E-59DF-5C564CCFA6E3}"/>
                </a:ext>
              </a:extLst>
            </p:cNvPr>
            <p:cNvSpPr/>
            <p:nvPr/>
          </p:nvSpPr>
          <p:spPr>
            <a:xfrm>
              <a:off x="0" y="0"/>
              <a:ext cx="3326311" cy="523191"/>
            </a:xfrm>
            <a:custGeom>
              <a:avLst/>
              <a:gdLst/>
              <a:ahLst/>
              <a:cxnLst/>
              <a:rect l="l" t="t" r="r" b="b"/>
              <a:pathLst>
                <a:path w="3326311" h="1217481">
                  <a:moveTo>
                    <a:pt x="0" y="0"/>
                  </a:moveTo>
                  <a:lnTo>
                    <a:pt x="3326311" y="0"/>
                  </a:lnTo>
                  <a:lnTo>
                    <a:pt x="3326311" y="1217481"/>
                  </a:lnTo>
                  <a:lnTo>
                    <a:pt x="0" y="1217481"/>
                  </a:lnTo>
                  <a:close/>
                </a:path>
              </a:pathLst>
            </a:custGeom>
            <a:grpFill/>
          </p:spPr>
          <p:txBody>
            <a:bodyPr/>
            <a:lstStyle/>
            <a:p>
              <a:endParaRPr lang="en-LK" dirty="0"/>
            </a:p>
          </p:txBody>
        </p:sp>
        <p:sp>
          <p:nvSpPr>
            <p:cNvPr id="6" name="TextBox 10">
              <a:extLst>
                <a:ext uri="{FF2B5EF4-FFF2-40B4-BE49-F238E27FC236}">
                  <a16:creationId xmlns:a16="http://schemas.microsoft.com/office/drawing/2014/main" id="{9D367C2C-320C-DDA7-F2BB-C0294D8C1202}"/>
                </a:ext>
              </a:extLst>
            </p:cNvPr>
            <p:cNvSpPr txBox="1"/>
            <p:nvPr/>
          </p:nvSpPr>
          <p:spPr>
            <a:xfrm>
              <a:off x="0" y="-38100"/>
              <a:ext cx="3326311" cy="1255581"/>
            </a:xfrm>
            <a:prstGeom prst="rect">
              <a:avLst/>
            </a:prstGeom>
            <a:grpFill/>
          </p:spPr>
          <p:txBody>
            <a:bodyPr lIns="50800" tIns="50800" rIns="50800" bIns="50800" rtlCol="0" anchor="ctr"/>
            <a:lstStyle/>
            <a:p>
              <a:pPr algn="ctr">
                <a:lnSpc>
                  <a:spcPts val="2659"/>
                </a:lnSpc>
                <a:spcBef>
                  <a:spcPct val="0"/>
                </a:spcBef>
              </a:pPr>
              <a:endParaRPr/>
            </a:p>
          </p:txBody>
        </p:sp>
      </p:grpSp>
      <p:sp>
        <p:nvSpPr>
          <p:cNvPr id="8" name="TextBox 7">
            <a:extLst>
              <a:ext uri="{FF2B5EF4-FFF2-40B4-BE49-F238E27FC236}">
                <a16:creationId xmlns:a16="http://schemas.microsoft.com/office/drawing/2014/main" id="{291FA56D-D5AA-C267-2B53-4E9F6663101A}"/>
              </a:ext>
            </a:extLst>
          </p:cNvPr>
          <p:cNvSpPr txBox="1"/>
          <p:nvPr/>
        </p:nvSpPr>
        <p:spPr>
          <a:xfrm>
            <a:off x="2870775" y="2133600"/>
            <a:ext cx="6096000" cy="646331"/>
          </a:xfrm>
          <a:prstGeom prst="rect">
            <a:avLst/>
          </a:prstGeom>
          <a:noFill/>
        </p:spPr>
        <p:txBody>
          <a:bodyPr wrap="square">
            <a:spAutoFit/>
          </a:bodyPr>
          <a:lstStyle/>
          <a:p>
            <a:pPr algn="ctr"/>
            <a:r>
              <a:rPr lang="en-US" sz="3600" b="1" dirty="0">
                <a:solidFill>
                  <a:schemeClr val="bg1"/>
                </a:solidFill>
              </a:rPr>
              <a:t>IT21301254 | Silva A.A.I </a:t>
            </a:r>
            <a:endParaRPr lang="en-LK" sz="3600" b="1" dirty="0">
              <a:solidFill>
                <a:schemeClr val="bg1"/>
              </a:solidFill>
            </a:endParaRPr>
          </a:p>
        </p:txBody>
      </p:sp>
      <p:sp>
        <p:nvSpPr>
          <p:cNvPr id="2" name="Rectangle 1">
            <a:extLst>
              <a:ext uri="{FF2B5EF4-FFF2-40B4-BE49-F238E27FC236}">
                <a16:creationId xmlns:a16="http://schemas.microsoft.com/office/drawing/2014/main" id="{B4805B7E-92F2-8663-0B90-2A523E20B9B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IT21301254</a:t>
            </a:r>
            <a:r>
              <a:rPr lang="en-US" sz="1800" dirty="0">
                <a:solidFill>
                  <a:schemeClr val="tx1"/>
                </a:solidFill>
              </a:rPr>
              <a:t>  | </a:t>
            </a:r>
            <a:r>
              <a:rPr lang="en-US" dirty="0">
                <a:solidFill>
                  <a:schemeClr val="tx1"/>
                </a:solidFill>
              </a:rPr>
              <a:t>Silva A.A.I </a:t>
            </a:r>
            <a:r>
              <a:rPr lang="en-US" sz="1800" dirty="0">
                <a:solidFill>
                  <a:schemeClr val="tx1"/>
                </a:solidFill>
              </a:rPr>
              <a:t>|  24-25J-201 </a:t>
            </a:r>
            <a:endParaRPr lang="en-US" sz="1800" b="0" dirty="0">
              <a:solidFill>
                <a:schemeClr val="tx1"/>
              </a:solidFill>
            </a:endParaRPr>
          </a:p>
        </p:txBody>
      </p:sp>
      <p:sp>
        <p:nvSpPr>
          <p:cNvPr id="7" name="TextBox 6">
            <a:extLst>
              <a:ext uri="{FF2B5EF4-FFF2-40B4-BE49-F238E27FC236}">
                <a16:creationId xmlns:a16="http://schemas.microsoft.com/office/drawing/2014/main" id="{1AA394BF-6D45-E8BB-C3AB-9B3B7E39FA16}"/>
              </a:ext>
            </a:extLst>
          </p:cNvPr>
          <p:cNvSpPr txBox="1"/>
          <p:nvPr/>
        </p:nvSpPr>
        <p:spPr>
          <a:xfrm>
            <a:off x="2108775" y="3424535"/>
            <a:ext cx="7721025" cy="461665"/>
          </a:xfrm>
          <a:prstGeom prst="rect">
            <a:avLst/>
          </a:prstGeom>
          <a:noFill/>
        </p:spPr>
        <p:txBody>
          <a:bodyPr wrap="square">
            <a:spAutoFit/>
          </a:bodyPr>
          <a:lstStyle/>
          <a:p>
            <a:r>
              <a:rPr lang="en-US" sz="2400" dirty="0"/>
              <a:t>BSc (Hons) in Information Technology Specializing in IT</a:t>
            </a:r>
          </a:p>
        </p:txBody>
      </p:sp>
      <p:pic>
        <p:nvPicPr>
          <p:cNvPr id="9" name="Picture 8" descr="A person standing in a hallway">
            <a:extLst>
              <a:ext uri="{FF2B5EF4-FFF2-40B4-BE49-F238E27FC236}">
                <a16:creationId xmlns:a16="http://schemas.microsoft.com/office/drawing/2014/main" id="{3620CF5E-B96F-F67E-4D0F-2A64F37FA9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3400" t="7293" r="20440" b="46057"/>
          <a:stretch/>
        </p:blipFill>
        <p:spPr>
          <a:xfrm>
            <a:off x="9906000" y="277221"/>
            <a:ext cx="1524000" cy="1524001"/>
          </a:xfrm>
          <a:prstGeom prst="flowChartConnector">
            <a:avLst/>
          </a:prstGeom>
        </p:spPr>
      </p:pic>
    </p:spTree>
    <p:extLst>
      <p:ext uri="{BB962C8B-B14F-4D97-AF65-F5344CB8AC3E}">
        <p14:creationId xmlns:p14="http://schemas.microsoft.com/office/powerpoint/2010/main" val="2981749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
            <a:extLst>
              <a:ext uri="{FF2B5EF4-FFF2-40B4-BE49-F238E27FC236}">
                <a16:creationId xmlns:a16="http://schemas.microsoft.com/office/drawing/2014/main" id="{BDA2D202-52DE-273E-1733-882E646EBE50}"/>
              </a:ext>
            </a:extLst>
          </p:cNvPr>
          <p:cNvGrpSpPr/>
          <p:nvPr/>
        </p:nvGrpSpPr>
        <p:grpSpPr>
          <a:xfrm>
            <a:off x="2133600" y="36027"/>
            <a:ext cx="8001000" cy="1161431"/>
            <a:chOff x="0" y="-38100"/>
            <a:chExt cx="3326311" cy="1255581"/>
          </a:xfrm>
          <a:solidFill>
            <a:srgbClr val="4668A2"/>
          </a:solidFill>
        </p:grpSpPr>
        <p:sp>
          <p:nvSpPr>
            <p:cNvPr id="5" name="Freeform 9">
              <a:extLst>
                <a:ext uri="{FF2B5EF4-FFF2-40B4-BE49-F238E27FC236}">
                  <a16:creationId xmlns:a16="http://schemas.microsoft.com/office/drawing/2014/main" id="{C5702163-E0F8-540E-59DF-5C564CCFA6E3}"/>
                </a:ext>
              </a:extLst>
            </p:cNvPr>
            <p:cNvSpPr/>
            <p:nvPr/>
          </p:nvSpPr>
          <p:spPr>
            <a:xfrm>
              <a:off x="0" y="35091"/>
              <a:ext cx="3326311" cy="1120898"/>
            </a:xfrm>
            <a:custGeom>
              <a:avLst/>
              <a:gdLst/>
              <a:ahLst/>
              <a:cxnLst/>
              <a:rect l="l" t="t" r="r" b="b"/>
              <a:pathLst>
                <a:path w="3326311" h="1217481">
                  <a:moveTo>
                    <a:pt x="0" y="0"/>
                  </a:moveTo>
                  <a:lnTo>
                    <a:pt x="3326311" y="0"/>
                  </a:lnTo>
                  <a:lnTo>
                    <a:pt x="3326311" y="1217481"/>
                  </a:lnTo>
                  <a:lnTo>
                    <a:pt x="0" y="1217481"/>
                  </a:lnTo>
                  <a:close/>
                </a:path>
              </a:pathLst>
            </a:custGeom>
            <a:grpFill/>
          </p:spPr>
          <p:txBody>
            <a:bodyPr/>
            <a:lstStyle/>
            <a:p>
              <a:endParaRPr lang="en-LK" dirty="0"/>
            </a:p>
          </p:txBody>
        </p:sp>
        <p:sp>
          <p:nvSpPr>
            <p:cNvPr id="6" name="TextBox 10">
              <a:extLst>
                <a:ext uri="{FF2B5EF4-FFF2-40B4-BE49-F238E27FC236}">
                  <a16:creationId xmlns:a16="http://schemas.microsoft.com/office/drawing/2014/main" id="{9D367C2C-320C-DDA7-F2BB-C0294D8C1202}"/>
                </a:ext>
              </a:extLst>
            </p:cNvPr>
            <p:cNvSpPr txBox="1"/>
            <p:nvPr/>
          </p:nvSpPr>
          <p:spPr>
            <a:xfrm>
              <a:off x="0" y="-38100"/>
              <a:ext cx="3326311" cy="1255581"/>
            </a:xfrm>
            <a:prstGeom prst="rect">
              <a:avLst/>
            </a:prstGeom>
            <a:grpFill/>
          </p:spPr>
          <p:txBody>
            <a:bodyPr lIns="50800" tIns="50800" rIns="50800" bIns="50800" rtlCol="0" anchor="ctr"/>
            <a:lstStyle/>
            <a:p>
              <a:pPr algn="ctr">
                <a:lnSpc>
                  <a:spcPts val="2659"/>
                </a:lnSpc>
                <a:spcBef>
                  <a:spcPct val="0"/>
                </a:spcBef>
              </a:pPr>
              <a:endParaRPr/>
            </a:p>
          </p:txBody>
        </p:sp>
      </p:grpSp>
      <p:sp>
        <p:nvSpPr>
          <p:cNvPr id="2" name="Rectangle 1">
            <a:extLst>
              <a:ext uri="{FF2B5EF4-FFF2-40B4-BE49-F238E27FC236}">
                <a16:creationId xmlns:a16="http://schemas.microsoft.com/office/drawing/2014/main" id="{B4805B7E-92F2-8663-0B90-2A523E20B9B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a:solidFill>
                  <a:schemeClr val="tx1"/>
                </a:solidFill>
              </a:rPr>
              <a:t>IT21301254</a:t>
            </a:r>
            <a:r>
              <a:rPr lang="en-US" sz="1800">
                <a:solidFill>
                  <a:schemeClr val="tx1"/>
                </a:solidFill>
              </a:rPr>
              <a:t>  | </a:t>
            </a:r>
            <a:r>
              <a:rPr lang="en-US">
                <a:solidFill>
                  <a:schemeClr val="tx1"/>
                </a:solidFill>
              </a:rPr>
              <a:t>Silva A.A.I </a:t>
            </a:r>
            <a:r>
              <a:rPr lang="en-US" sz="1800">
                <a:solidFill>
                  <a:schemeClr val="tx1"/>
                </a:solidFill>
              </a:rPr>
              <a:t>|  24-25J-201 </a:t>
            </a:r>
            <a:endParaRPr lang="en-US" sz="1800" b="0" dirty="0">
              <a:solidFill>
                <a:schemeClr val="tx1"/>
              </a:solidFill>
            </a:endParaRPr>
          </a:p>
        </p:txBody>
      </p:sp>
      <p:sp>
        <p:nvSpPr>
          <p:cNvPr id="7" name="TextBox 6">
            <a:extLst>
              <a:ext uri="{FF2B5EF4-FFF2-40B4-BE49-F238E27FC236}">
                <a16:creationId xmlns:a16="http://schemas.microsoft.com/office/drawing/2014/main" id="{1AA394BF-6D45-E8BB-C3AB-9B3B7E39FA16}"/>
              </a:ext>
            </a:extLst>
          </p:cNvPr>
          <p:cNvSpPr txBox="1"/>
          <p:nvPr/>
        </p:nvSpPr>
        <p:spPr>
          <a:xfrm>
            <a:off x="2971800" y="181795"/>
            <a:ext cx="6489412" cy="1015663"/>
          </a:xfrm>
          <a:prstGeom prst="rect">
            <a:avLst/>
          </a:prstGeom>
          <a:solidFill>
            <a:srgbClr val="4668A2"/>
          </a:solidFill>
        </p:spPr>
        <p:txBody>
          <a:bodyPr wrap="square">
            <a:spAutoFit/>
          </a:bodyPr>
          <a:lstStyle/>
          <a:p>
            <a:pPr algn="ctr"/>
            <a:r>
              <a:rPr lang="en-US" sz="3600" b="1" dirty="0">
                <a:solidFill>
                  <a:schemeClr val="bg1"/>
                </a:solidFill>
              </a:rPr>
              <a:t>Introduction</a:t>
            </a:r>
          </a:p>
          <a:p>
            <a:endParaRPr lang="en-US" sz="2400" dirty="0"/>
          </a:p>
        </p:txBody>
      </p:sp>
      <p:sp>
        <p:nvSpPr>
          <p:cNvPr id="12" name="TextBox 11">
            <a:extLst>
              <a:ext uri="{FF2B5EF4-FFF2-40B4-BE49-F238E27FC236}">
                <a16:creationId xmlns:a16="http://schemas.microsoft.com/office/drawing/2014/main" id="{04BCDB15-C13D-6B9D-15B1-03795E900755}"/>
              </a:ext>
            </a:extLst>
          </p:cNvPr>
          <p:cNvSpPr txBox="1"/>
          <p:nvPr/>
        </p:nvSpPr>
        <p:spPr>
          <a:xfrm>
            <a:off x="838200" y="1657259"/>
            <a:ext cx="10972800" cy="4375813"/>
          </a:xfrm>
          <a:prstGeom prst="rect">
            <a:avLst/>
          </a:prstGeom>
          <a:noFill/>
        </p:spPr>
        <p:txBody>
          <a:bodyPr wrap="square" rtlCol="0">
            <a:spAutoFit/>
          </a:bodyPr>
          <a:lstStyle/>
          <a:p>
            <a:pPr marL="742950" lvl="1" indent="-285750">
              <a:lnSpc>
                <a:spcPct val="115000"/>
              </a:lnSpc>
              <a:spcAft>
                <a:spcPts val="800"/>
              </a:spcAft>
              <a:buFont typeface="Wingdings" panose="05000000000000000000" pitchFamily="2" charset="2"/>
              <a:buChar char="v"/>
            </a:pPr>
            <a:r>
              <a:rPr lang="en-US" sz="2000" kern="100" dirty="0">
                <a:effectLst/>
                <a:latin typeface="Aptos" panose="020B0004020202020204" pitchFamily="34" charset="0"/>
                <a:ea typeface="Aptos" panose="020B0004020202020204" pitchFamily="34" charset="0"/>
                <a:cs typeface="Latha" panose="020B0604020202020204" pitchFamily="34" charset="0"/>
              </a:rPr>
              <a:t>Overview:</a:t>
            </a:r>
            <a:endParaRPr lang="en-GB" sz="2000" dirty="0"/>
          </a:p>
          <a:p>
            <a:pPr marL="800100" lvl="1" indent="-342900" algn="just">
              <a:lnSpc>
                <a:spcPct val="115000"/>
              </a:lnSpc>
              <a:spcAft>
                <a:spcPts val="800"/>
              </a:spcAft>
              <a:buFont typeface="Arial" panose="020B0604020202020204" pitchFamily="34" charset="0"/>
              <a:buChar char="•"/>
            </a:pPr>
            <a:r>
              <a:rPr lang="en-US" sz="2000" dirty="0"/>
              <a:t>My component , "AI-Driven Interior Design Collaboration Platform," focuses on improving the way clients and interior architecture designers interact during the design process. Clients often struggle to clearly convey their design ideas due to a lack of technical knowledge, which leads to misunderstandings and inefficiencies</a:t>
            </a:r>
          </a:p>
          <a:p>
            <a:pPr marL="800100" lvl="1" indent="-342900" algn="just">
              <a:lnSpc>
                <a:spcPct val="115000"/>
              </a:lnSpc>
              <a:spcAft>
                <a:spcPts val="800"/>
              </a:spcAft>
              <a:buFont typeface="Arial" panose="020B0604020202020204" pitchFamily="34" charset="0"/>
              <a:buChar char="•"/>
            </a:pPr>
            <a:endParaRPr lang="en-US" sz="2000" kern="100" dirty="0">
              <a:effectLst/>
              <a:latin typeface="Aptos" panose="020B0004020202020204" pitchFamily="34" charset="0"/>
              <a:ea typeface="Aptos" panose="020B0004020202020204" pitchFamily="34" charset="0"/>
              <a:cs typeface="Latha" panose="020B0604020202020204" pitchFamily="34" charset="0"/>
            </a:endParaRPr>
          </a:p>
          <a:p>
            <a:pPr marL="800100" lvl="1" indent="-342900" algn="just">
              <a:lnSpc>
                <a:spcPct val="115000"/>
              </a:lnSpc>
              <a:spcAft>
                <a:spcPts val="800"/>
              </a:spcAft>
              <a:buFont typeface="Wingdings" panose="05000000000000000000" pitchFamily="2" charset="2"/>
              <a:buChar char="v"/>
            </a:pPr>
            <a:r>
              <a:rPr lang="en-US" sz="2000" kern="100" dirty="0">
                <a:effectLst/>
                <a:latin typeface="Aptos" panose="020B0004020202020204" pitchFamily="34" charset="0"/>
                <a:ea typeface="Aptos" panose="020B0004020202020204" pitchFamily="34" charset="0"/>
                <a:cs typeface="Latha" panose="020B0604020202020204" pitchFamily="34" charset="0"/>
              </a:rPr>
              <a:t>Project Aim:</a:t>
            </a:r>
          </a:p>
          <a:p>
            <a:pPr marL="800100" lvl="1" indent="-342900" algn="just">
              <a:lnSpc>
                <a:spcPct val="115000"/>
              </a:lnSpc>
              <a:spcAft>
                <a:spcPts val="800"/>
              </a:spcAft>
              <a:buFont typeface="Arial" panose="020B0604020202020204" pitchFamily="34" charset="0"/>
              <a:buChar char="•"/>
            </a:pPr>
            <a:r>
              <a:rPr lang="en-US" sz="2000" dirty="0"/>
              <a:t>The aim of my component is to develop an interactive design dashboard that integrates text, and image inputs. This tool will bridge the communication gap by enabling clear, real-time interaction between clients and interior architecture designers, facilitating better understanding and quicker decision-making.</a:t>
            </a:r>
            <a:endParaRPr lang="en-US" sz="2000" kern="100" dirty="0">
              <a:effectLst/>
              <a:latin typeface="Aptos" panose="020B0004020202020204" pitchFamily="34" charset="0"/>
              <a:ea typeface="Aptos" panose="020B0004020202020204" pitchFamily="34" charset="0"/>
              <a:cs typeface="Latha" panose="020B0604020202020204" pitchFamily="34" charset="0"/>
            </a:endParaRPr>
          </a:p>
        </p:txBody>
      </p:sp>
    </p:spTree>
    <p:extLst>
      <p:ext uri="{BB962C8B-B14F-4D97-AF65-F5344CB8AC3E}">
        <p14:creationId xmlns:p14="http://schemas.microsoft.com/office/powerpoint/2010/main" val="17843097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
            <a:extLst>
              <a:ext uri="{FF2B5EF4-FFF2-40B4-BE49-F238E27FC236}">
                <a16:creationId xmlns:a16="http://schemas.microsoft.com/office/drawing/2014/main" id="{BDA2D202-52DE-273E-1733-882E646EBE50}"/>
              </a:ext>
            </a:extLst>
          </p:cNvPr>
          <p:cNvGrpSpPr/>
          <p:nvPr/>
        </p:nvGrpSpPr>
        <p:grpSpPr>
          <a:xfrm>
            <a:off x="-21021" y="4343400"/>
            <a:ext cx="2916621" cy="1307198"/>
            <a:chOff x="0" y="-38100"/>
            <a:chExt cx="3326311" cy="1255581"/>
          </a:xfrm>
          <a:solidFill>
            <a:srgbClr val="4668A2"/>
          </a:solidFill>
        </p:grpSpPr>
        <p:sp>
          <p:nvSpPr>
            <p:cNvPr id="5" name="Freeform 9">
              <a:extLst>
                <a:ext uri="{FF2B5EF4-FFF2-40B4-BE49-F238E27FC236}">
                  <a16:creationId xmlns:a16="http://schemas.microsoft.com/office/drawing/2014/main" id="{C5702163-E0F8-540E-59DF-5C564CCFA6E3}"/>
                </a:ext>
              </a:extLst>
            </p:cNvPr>
            <p:cNvSpPr/>
            <p:nvPr/>
          </p:nvSpPr>
          <p:spPr>
            <a:xfrm>
              <a:off x="0" y="35091"/>
              <a:ext cx="3326311" cy="1120898"/>
            </a:xfrm>
            <a:custGeom>
              <a:avLst/>
              <a:gdLst/>
              <a:ahLst/>
              <a:cxnLst/>
              <a:rect l="l" t="t" r="r" b="b"/>
              <a:pathLst>
                <a:path w="3326311" h="1217481">
                  <a:moveTo>
                    <a:pt x="0" y="0"/>
                  </a:moveTo>
                  <a:lnTo>
                    <a:pt x="3326311" y="0"/>
                  </a:lnTo>
                  <a:lnTo>
                    <a:pt x="3326311" y="1217481"/>
                  </a:lnTo>
                  <a:lnTo>
                    <a:pt x="0" y="1217481"/>
                  </a:lnTo>
                  <a:close/>
                </a:path>
              </a:pathLst>
            </a:custGeom>
            <a:grpFill/>
          </p:spPr>
          <p:txBody>
            <a:bodyPr/>
            <a:lstStyle/>
            <a:p>
              <a:endParaRPr lang="en-LK" dirty="0"/>
            </a:p>
          </p:txBody>
        </p:sp>
        <p:sp>
          <p:nvSpPr>
            <p:cNvPr id="6" name="TextBox 10">
              <a:extLst>
                <a:ext uri="{FF2B5EF4-FFF2-40B4-BE49-F238E27FC236}">
                  <a16:creationId xmlns:a16="http://schemas.microsoft.com/office/drawing/2014/main" id="{9D367C2C-320C-DDA7-F2BB-C0294D8C1202}"/>
                </a:ext>
              </a:extLst>
            </p:cNvPr>
            <p:cNvSpPr txBox="1"/>
            <p:nvPr/>
          </p:nvSpPr>
          <p:spPr>
            <a:xfrm>
              <a:off x="0" y="-38100"/>
              <a:ext cx="3326311" cy="1255581"/>
            </a:xfrm>
            <a:prstGeom prst="rect">
              <a:avLst/>
            </a:prstGeom>
            <a:grpFill/>
          </p:spPr>
          <p:txBody>
            <a:bodyPr lIns="50800" tIns="50800" rIns="50800" bIns="50800" rtlCol="0" anchor="ctr"/>
            <a:lstStyle/>
            <a:p>
              <a:pPr algn="ctr">
                <a:lnSpc>
                  <a:spcPts val="2659"/>
                </a:lnSpc>
                <a:spcBef>
                  <a:spcPct val="0"/>
                </a:spcBef>
              </a:pPr>
              <a:endParaRPr/>
            </a:p>
          </p:txBody>
        </p:sp>
      </p:grpSp>
      <p:sp>
        <p:nvSpPr>
          <p:cNvPr id="2" name="Rectangle 1">
            <a:extLst>
              <a:ext uri="{FF2B5EF4-FFF2-40B4-BE49-F238E27FC236}">
                <a16:creationId xmlns:a16="http://schemas.microsoft.com/office/drawing/2014/main" id="{B4805B7E-92F2-8663-0B90-2A523E20B9B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IT21301254</a:t>
            </a:r>
            <a:r>
              <a:rPr lang="en-US" sz="1800" dirty="0">
                <a:solidFill>
                  <a:schemeClr val="tx1"/>
                </a:solidFill>
              </a:rPr>
              <a:t>  | </a:t>
            </a:r>
            <a:r>
              <a:rPr lang="en-US" dirty="0">
                <a:solidFill>
                  <a:schemeClr val="tx1"/>
                </a:solidFill>
              </a:rPr>
              <a:t>Silva A.A.I </a:t>
            </a:r>
            <a:r>
              <a:rPr lang="en-US" sz="1800" dirty="0">
                <a:solidFill>
                  <a:schemeClr val="tx1"/>
                </a:solidFill>
              </a:rPr>
              <a:t>|  24-25J-201 </a:t>
            </a:r>
            <a:endParaRPr lang="en-US" sz="1800" b="0" dirty="0">
              <a:solidFill>
                <a:schemeClr val="tx1"/>
              </a:solidFill>
            </a:endParaRPr>
          </a:p>
        </p:txBody>
      </p:sp>
      <p:sp>
        <p:nvSpPr>
          <p:cNvPr id="3" name="TextBox 18">
            <a:extLst>
              <a:ext uri="{FF2B5EF4-FFF2-40B4-BE49-F238E27FC236}">
                <a16:creationId xmlns:a16="http://schemas.microsoft.com/office/drawing/2014/main" id="{42CB8062-A915-A57C-8144-7F0EFA6BBA37}"/>
              </a:ext>
            </a:extLst>
          </p:cNvPr>
          <p:cNvSpPr txBox="1"/>
          <p:nvPr/>
        </p:nvSpPr>
        <p:spPr>
          <a:xfrm>
            <a:off x="1143000" y="0"/>
            <a:ext cx="4267200" cy="874470"/>
          </a:xfrm>
          <a:prstGeom prst="rect">
            <a:avLst/>
          </a:prstGeom>
        </p:spPr>
        <p:txBody>
          <a:bodyPr wrap="square" lIns="0" tIns="0" rIns="0" bIns="0" rtlCol="0" anchor="t">
            <a:spAutoFit/>
          </a:bodyPr>
          <a:lstStyle/>
          <a:p>
            <a:pPr>
              <a:lnSpc>
                <a:spcPts val="8049"/>
              </a:lnSpc>
            </a:pPr>
            <a:r>
              <a:rPr lang="en-US" sz="3600" b="1" dirty="0">
                <a:solidFill>
                  <a:srgbClr val="4668A2"/>
                </a:solidFill>
              </a:rPr>
              <a:t>Research problem</a:t>
            </a:r>
          </a:p>
        </p:txBody>
      </p:sp>
      <p:grpSp>
        <p:nvGrpSpPr>
          <p:cNvPr id="8" name="Group 8">
            <a:extLst>
              <a:ext uri="{FF2B5EF4-FFF2-40B4-BE49-F238E27FC236}">
                <a16:creationId xmlns:a16="http://schemas.microsoft.com/office/drawing/2014/main" id="{6AC8D67F-F11F-D7B3-F158-C6EC10AB00C4}"/>
              </a:ext>
            </a:extLst>
          </p:cNvPr>
          <p:cNvGrpSpPr/>
          <p:nvPr/>
        </p:nvGrpSpPr>
        <p:grpSpPr>
          <a:xfrm>
            <a:off x="9067800" y="152400"/>
            <a:ext cx="3124200" cy="1307198"/>
            <a:chOff x="0" y="-38100"/>
            <a:chExt cx="3326311" cy="1255581"/>
          </a:xfrm>
          <a:solidFill>
            <a:srgbClr val="4668A2"/>
          </a:solidFill>
        </p:grpSpPr>
        <p:sp>
          <p:nvSpPr>
            <p:cNvPr id="9" name="Freeform 9">
              <a:extLst>
                <a:ext uri="{FF2B5EF4-FFF2-40B4-BE49-F238E27FC236}">
                  <a16:creationId xmlns:a16="http://schemas.microsoft.com/office/drawing/2014/main" id="{1E278022-1DFD-446E-6D01-06518D4889A8}"/>
                </a:ext>
              </a:extLst>
            </p:cNvPr>
            <p:cNvSpPr/>
            <p:nvPr/>
          </p:nvSpPr>
          <p:spPr>
            <a:xfrm>
              <a:off x="0" y="35091"/>
              <a:ext cx="3326311" cy="1120898"/>
            </a:xfrm>
            <a:custGeom>
              <a:avLst/>
              <a:gdLst/>
              <a:ahLst/>
              <a:cxnLst/>
              <a:rect l="l" t="t" r="r" b="b"/>
              <a:pathLst>
                <a:path w="3326311" h="1217481">
                  <a:moveTo>
                    <a:pt x="0" y="0"/>
                  </a:moveTo>
                  <a:lnTo>
                    <a:pt x="3326311" y="0"/>
                  </a:lnTo>
                  <a:lnTo>
                    <a:pt x="3326311" y="1217481"/>
                  </a:lnTo>
                  <a:lnTo>
                    <a:pt x="0" y="1217481"/>
                  </a:lnTo>
                  <a:close/>
                </a:path>
              </a:pathLst>
            </a:custGeom>
            <a:grpFill/>
          </p:spPr>
          <p:txBody>
            <a:bodyPr/>
            <a:lstStyle/>
            <a:p>
              <a:endParaRPr lang="en-LK" dirty="0"/>
            </a:p>
          </p:txBody>
        </p:sp>
        <p:sp>
          <p:nvSpPr>
            <p:cNvPr id="10" name="TextBox 10">
              <a:extLst>
                <a:ext uri="{FF2B5EF4-FFF2-40B4-BE49-F238E27FC236}">
                  <a16:creationId xmlns:a16="http://schemas.microsoft.com/office/drawing/2014/main" id="{3B5E44FB-8779-C7C6-3E04-D83FD135595D}"/>
                </a:ext>
              </a:extLst>
            </p:cNvPr>
            <p:cNvSpPr txBox="1"/>
            <p:nvPr/>
          </p:nvSpPr>
          <p:spPr>
            <a:xfrm>
              <a:off x="0" y="-38100"/>
              <a:ext cx="3326311" cy="1255581"/>
            </a:xfrm>
            <a:prstGeom prst="rect">
              <a:avLst/>
            </a:prstGeom>
            <a:grpFill/>
          </p:spPr>
          <p:txBody>
            <a:bodyPr lIns="50800" tIns="50800" rIns="50800" bIns="50800" rtlCol="0" anchor="ctr"/>
            <a:lstStyle/>
            <a:p>
              <a:pPr algn="ctr">
                <a:lnSpc>
                  <a:spcPts val="2659"/>
                </a:lnSpc>
                <a:spcBef>
                  <a:spcPct val="0"/>
                </a:spcBef>
              </a:pPr>
              <a:endParaRPr/>
            </a:p>
          </p:txBody>
        </p:sp>
      </p:grpSp>
      <p:grpSp>
        <p:nvGrpSpPr>
          <p:cNvPr id="11" name="Group 15">
            <a:extLst>
              <a:ext uri="{FF2B5EF4-FFF2-40B4-BE49-F238E27FC236}">
                <a16:creationId xmlns:a16="http://schemas.microsoft.com/office/drawing/2014/main" id="{5DE5B215-535A-5949-BA6F-710EAA24DC0F}"/>
              </a:ext>
            </a:extLst>
          </p:cNvPr>
          <p:cNvGrpSpPr/>
          <p:nvPr/>
        </p:nvGrpSpPr>
        <p:grpSpPr>
          <a:xfrm>
            <a:off x="2971800" y="1535798"/>
            <a:ext cx="8487685" cy="4435968"/>
            <a:chOff x="0" y="0"/>
            <a:chExt cx="14544035" cy="9755605"/>
          </a:xfrm>
          <a:solidFill>
            <a:srgbClr val="4668A2"/>
          </a:solidFill>
        </p:grpSpPr>
        <p:sp>
          <p:nvSpPr>
            <p:cNvPr id="12" name="Freeform 16">
              <a:extLst>
                <a:ext uri="{FF2B5EF4-FFF2-40B4-BE49-F238E27FC236}">
                  <a16:creationId xmlns:a16="http://schemas.microsoft.com/office/drawing/2014/main" id="{55367E7B-E1BB-4B01-191D-EFDF30AFCCD0}"/>
                </a:ext>
              </a:extLst>
            </p:cNvPr>
            <p:cNvSpPr/>
            <p:nvPr/>
          </p:nvSpPr>
          <p:spPr>
            <a:xfrm>
              <a:off x="0" y="0"/>
              <a:ext cx="14544035" cy="9755605"/>
            </a:xfrm>
            <a:custGeom>
              <a:avLst/>
              <a:gdLst/>
              <a:ahLst/>
              <a:cxnLst/>
              <a:rect l="l" t="t" r="r" b="b"/>
              <a:pathLst>
                <a:path w="14544035" h="9755605">
                  <a:moveTo>
                    <a:pt x="0" y="0"/>
                  </a:moveTo>
                  <a:lnTo>
                    <a:pt x="0" y="9755605"/>
                  </a:lnTo>
                  <a:lnTo>
                    <a:pt x="14544035" y="9755605"/>
                  </a:lnTo>
                  <a:lnTo>
                    <a:pt x="14544035" y="0"/>
                  </a:lnTo>
                  <a:lnTo>
                    <a:pt x="0" y="0"/>
                  </a:lnTo>
                  <a:close/>
                  <a:moveTo>
                    <a:pt x="14483076" y="9694645"/>
                  </a:moveTo>
                  <a:lnTo>
                    <a:pt x="59690" y="9694645"/>
                  </a:lnTo>
                  <a:lnTo>
                    <a:pt x="59690" y="59690"/>
                  </a:lnTo>
                  <a:lnTo>
                    <a:pt x="14483076" y="59690"/>
                  </a:lnTo>
                  <a:lnTo>
                    <a:pt x="14483076" y="9694645"/>
                  </a:lnTo>
                  <a:close/>
                </a:path>
              </a:pathLst>
            </a:custGeom>
            <a:grpFill/>
            <a:ln>
              <a:solidFill>
                <a:srgbClr val="ACA880"/>
              </a:solidFill>
            </a:ln>
          </p:spPr>
          <p:txBody>
            <a:bodyPr/>
            <a:lstStyle/>
            <a:p>
              <a:endParaRPr lang="en-LK" dirty="0"/>
            </a:p>
          </p:txBody>
        </p:sp>
      </p:grpSp>
      <p:pic>
        <p:nvPicPr>
          <p:cNvPr id="13" name="Picture 12">
            <a:extLst>
              <a:ext uri="{FF2B5EF4-FFF2-40B4-BE49-F238E27FC236}">
                <a16:creationId xmlns:a16="http://schemas.microsoft.com/office/drawing/2014/main" id="{933A9249-A1F7-F247-A5E8-17DA17FAD472}"/>
              </a:ext>
            </a:extLst>
          </p:cNvPr>
          <p:cNvPicPr>
            <a:picLocks noChangeAspect="1"/>
          </p:cNvPicPr>
          <p:nvPr/>
        </p:nvPicPr>
        <p:blipFill>
          <a:blip r:embed="rId2"/>
          <a:stretch>
            <a:fillRect/>
          </a:stretch>
        </p:blipFill>
        <p:spPr>
          <a:xfrm>
            <a:off x="381000" y="1676400"/>
            <a:ext cx="2328874" cy="2566638"/>
          </a:xfrm>
          <a:prstGeom prst="rect">
            <a:avLst/>
          </a:prstGeom>
        </p:spPr>
      </p:pic>
      <p:sp>
        <p:nvSpPr>
          <p:cNvPr id="7" name="TextBox 6">
            <a:extLst>
              <a:ext uri="{FF2B5EF4-FFF2-40B4-BE49-F238E27FC236}">
                <a16:creationId xmlns:a16="http://schemas.microsoft.com/office/drawing/2014/main" id="{374E35BA-A82C-BD8E-4827-33B2CBA5FA7C}"/>
              </a:ext>
            </a:extLst>
          </p:cNvPr>
          <p:cNvSpPr txBox="1"/>
          <p:nvPr/>
        </p:nvSpPr>
        <p:spPr>
          <a:xfrm>
            <a:off x="2971801" y="1535798"/>
            <a:ext cx="8563884" cy="4992329"/>
          </a:xfrm>
          <a:prstGeom prst="rect">
            <a:avLst/>
          </a:prstGeom>
          <a:noFill/>
        </p:spPr>
        <p:txBody>
          <a:bodyPr wrap="square" rtlCol="0">
            <a:spAutoFit/>
          </a:bodyPr>
          <a:lstStyle/>
          <a:p>
            <a:pPr>
              <a:lnSpc>
                <a:spcPct val="200000"/>
              </a:lnSpc>
            </a:pPr>
            <a:r>
              <a:rPr lang="en-US" b="1" dirty="0"/>
              <a:t>Communication Gap- </a:t>
            </a:r>
            <a:r>
              <a:rPr lang="en-US" dirty="0"/>
              <a:t>Clients often have a clear vision for their interior spaces but lack the technical language and expertise to communicate their ideas effectively to interior architecture designers. This communication gap leads to misunderstandings, design iterations, and project delays.[3]</a:t>
            </a:r>
          </a:p>
          <a:p>
            <a:pPr>
              <a:lnSpc>
                <a:spcPct val="200000"/>
              </a:lnSpc>
            </a:pPr>
            <a:r>
              <a:rPr lang="en-US" b="1" dirty="0"/>
              <a:t>Inefficiency and Rework- </a:t>
            </a:r>
            <a:r>
              <a:rPr lang="en-US" dirty="0"/>
              <a:t>Due to the inability to accurately express their design preferences, clients frequently face multiple revisions and rework, resulting in inefficiencies and increased project costs. This problem hinders productivity and client satisfaction.</a:t>
            </a:r>
          </a:p>
          <a:p>
            <a:pPr>
              <a:lnSpc>
                <a:spcPct val="200000"/>
              </a:lnSpc>
            </a:pPr>
            <a:endParaRPr lang="en-US" dirty="0"/>
          </a:p>
        </p:txBody>
      </p:sp>
    </p:spTree>
    <p:extLst>
      <p:ext uri="{BB962C8B-B14F-4D97-AF65-F5344CB8AC3E}">
        <p14:creationId xmlns:p14="http://schemas.microsoft.com/office/powerpoint/2010/main" val="14687337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2">
            <a:extLst>
              <a:ext uri="{FF2B5EF4-FFF2-40B4-BE49-F238E27FC236}">
                <a16:creationId xmlns:a16="http://schemas.microsoft.com/office/drawing/2014/main" id="{8D59F15E-A56A-4860-DA3E-1CED9AD9AB46}"/>
              </a:ext>
            </a:extLst>
          </p:cNvPr>
          <p:cNvSpPr/>
          <p:nvPr/>
        </p:nvSpPr>
        <p:spPr>
          <a:xfrm>
            <a:off x="0" y="63460"/>
            <a:ext cx="12209587" cy="641354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518" b="-9518"/>
            </a:stretch>
          </a:blipFill>
        </p:spPr>
        <p:txBody>
          <a:bodyPr/>
          <a:lstStyle/>
          <a:p>
            <a:r>
              <a:rPr lang="en-US" dirty="0"/>
              <a:t>    </a:t>
            </a:r>
            <a:endParaRPr lang="en-LK" dirty="0"/>
          </a:p>
        </p:txBody>
      </p:sp>
      <p:grpSp>
        <p:nvGrpSpPr>
          <p:cNvPr id="4" name="Group 3">
            <a:extLst>
              <a:ext uri="{FF2B5EF4-FFF2-40B4-BE49-F238E27FC236}">
                <a16:creationId xmlns:a16="http://schemas.microsoft.com/office/drawing/2014/main" id="{E1526BE5-2EF3-3039-360D-6F665CB9F1BF}"/>
              </a:ext>
            </a:extLst>
          </p:cNvPr>
          <p:cNvGrpSpPr/>
          <p:nvPr/>
        </p:nvGrpSpPr>
        <p:grpSpPr>
          <a:xfrm>
            <a:off x="381000" y="76200"/>
            <a:ext cx="5410200" cy="6324600"/>
            <a:chOff x="0" y="0"/>
            <a:chExt cx="2408296" cy="2709333"/>
          </a:xfrm>
          <a:solidFill>
            <a:srgbClr val="4668A2"/>
          </a:solidFill>
        </p:grpSpPr>
        <p:sp>
          <p:nvSpPr>
            <p:cNvPr id="5" name="Freeform 4">
              <a:extLst>
                <a:ext uri="{FF2B5EF4-FFF2-40B4-BE49-F238E27FC236}">
                  <a16:creationId xmlns:a16="http://schemas.microsoft.com/office/drawing/2014/main" id="{3718DF06-B85B-2D88-B499-A0ADE3AC6820}"/>
                </a:ext>
              </a:extLst>
            </p:cNvPr>
            <p:cNvSpPr/>
            <p:nvPr/>
          </p:nvSpPr>
          <p:spPr>
            <a:xfrm>
              <a:off x="0" y="0"/>
              <a:ext cx="2408296" cy="2709333"/>
            </a:xfrm>
            <a:custGeom>
              <a:avLst/>
              <a:gdLst/>
              <a:ahLst/>
              <a:cxnLst/>
              <a:rect l="l" t="t" r="r" b="b"/>
              <a:pathLst>
                <a:path w="2408296" h="2709333">
                  <a:moveTo>
                    <a:pt x="0" y="0"/>
                  </a:moveTo>
                  <a:lnTo>
                    <a:pt x="2408296" y="0"/>
                  </a:lnTo>
                  <a:lnTo>
                    <a:pt x="2408296" y="2709333"/>
                  </a:lnTo>
                  <a:lnTo>
                    <a:pt x="0" y="2709333"/>
                  </a:lnTo>
                  <a:close/>
                </a:path>
              </a:pathLst>
            </a:custGeom>
            <a:grpFill/>
          </p:spPr>
          <p:txBody>
            <a:bodyPr/>
            <a:lstStyle/>
            <a:p>
              <a:endParaRPr lang="en-LK"/>
            </a:p>
          </p:txBody>
        </p:sp>
        <p:sp>
          <p:nvSpPr>
            <p:cNvPr id="6" name="TextBox 5">
              <a:extLst>
                <a:ext uri="{FF2B5EF4-FFF2-40B4-BE49-F238E27FC236}">
                  <a16:creationId xmlns:a16="http://schemas.microsoft.com/office/drawing/2014/main" id="{1794E381-2E0B-0F44-DF4A-041B87A8F6F8}"/>
                </a:ext>
              </a:extLst>
            </p:cNvPr>
            <p:cNvSpPr txBox="1"/>
            <p:nvPr/>
          </p:nvSpPr>
          <p:spPr>
            <a:xfrm>
              <a:off x="0" y="-38100"/>
              <a:ext cx="2408296" cy="2747433"/>
            </a:xfrm>
            <a:prstGeom prst="rect">
              <a:avLst/>
            </a:prstGeom>
            <a:grpFill/>
          </p:spPr>
          <p:txBody>
            <a:bodyPr lIns="50800" tIns="50800" rIns="50800" bIns="50800" rtlCol="0" anchor="ctr"/>
            <a:lstStyle/>
            <a:p>
              <a:pPr algn="ctr">
                <a:lnSpc>
                  <a:spcPts val="2659"/>
                </a:lnSpc>
                <a:spcBef>
                  <a:spcPct val="0"/>
                </a:spcBef>
              </a:pPr>
              <a:endParaRPr/>
            </a:p>
          </p:txBody>
        </p:sp>
      </p:grpSp>
      <p:sp>
        <p:nvSpPr>
          <p:cNvPr id="8" name="TextBox 7">
            <a:extLst>
              <a:ext uri="{FF2B5EF4-FFF2-40B4-BE49-F238E27FC236}">
                <a16:creationId xmlns:a16="http://schemas.microsoft.com/office/drawing/2014/main" id="{0F831D0C-74D1-3D90-B006-0A5B35AB5A85}"/>
              </a:ext>
            </a:extLst>
          </p:cNvPr>
          <p:cNvSpPr txBox="1"/>
          <p:nvPr/>
        </p:nvSpPr>
        <p:spPr>
          <a:xfrm>
            <a:off x="4343400" y="0"/>
            <a:ext cx="6172200" cy="769441"/>
          </a:xfrm>
          <a:prstGeom prst="rect">
            <a:avLst/>
          </a:prstGeom>
          <a:noFill/>
        </p:spPr>
        <p:txBody>
          <a:bodyPr wrap="square">
            <a:spAutoFit/>
          </a:bodyPr>
          <a:lstStyle/>
          <a:p>
            <a:r>
              <a:rPr lang="en-LK" sz="4400" dirty="0">
                <a:solidFill>
                  <a:schemeClr val="bg1"/>
                </a:solidFill>
              </a:rPr>
              <a:t>Objec</a:t>
            </a:r>
            <a:r>
              <a:rPr lang="en-LK" sz="4400" b="1" dirty="0">
                <a:solidFill>
                  <a:srgbClr val="4668A2"/>
                </a:solidFill>
              </a:rPr>
              <a:t>tives</a:t>
            </a:r>
          </a:p>
        </p:txBody>
      </p:sp>
      <p:sp>
        <p:nvSpPr>
          <p:cNvPr id="9" name="Freeform 16">
            <a:extLst>
              <a:ext uri="{FF2B5EF4-FFF2-40B4-BE49-F238E27FC236}">
                <a16:creationId xmlns:a16="http://schemas.microsoft.com/office/drawing/2014/main" id="{7C9E7E6F-120D-01E9-4222-347F4D8C4CE7}"/>
              </a:ext>
            </a:extLst>
          </p:cNvPr>
          <p:cNvSpPr/>
          <p:nvPr/>
        </p:nvSpPr>
        <p:spPr>
          <a:xfrm>
            <a:off x="1028700" y="838200"/>
            <a:ext cx="474985" cy="474985"/>
          </a:xfrm>
          <a:custGeom>
            <a:avLst/>
            <a:gdLst/>
            <a:ahLst/>
            <a:cxnLst/>
            <a:rect l="l" t="t" r="r" b="b"/>
            <a:pathLst>
              <a:path w="474985" h="474985">
                <a:moveTo>
                  <a:pt x="0" y="0"/>
                </a:moveTo>
                <a:lnTo>
                  <a:pt x="474985" y="0"/>
                </a:lnTo>
                <a:lnTo>
                  <a:pt x="474985" y="474985"/>
                </a:lnTo>
                <a:lnTo>
                  <a:pt x="0" y="47498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LK"/>
          </a:p>
        </p:txBody>
      </p:sp>
      <p:sp>
        <p:nvSpPr>
          <p:cNvPr id="11" name="TextBox 10">
            <a:extLst>
              <a:ext uri="{FF2B5EF4-FFF2-40B4-BE49-F238E27FC236}">
                <a16:creationId xmlns:a16="http://schemas.microsoft.com/office/drawing/2014/main" id="{D0F21872-B264-0133-075A-4A7575AA55C9}"/>
              </a:ext>
            </a:extLst>
          </p:cNvPr>
          <p:cNvSpPr txBox="1"/>
          <p:nvPr/>
        </p:nvSpPr>
        <p:spPr>
          <a:xfrm>
            <a:off x="1503685" y="762000"/>
            <a:ext cx="2230115" cy="1002197"/>
          </a:xfrm>
          <a:prstGeom prst="rect">
            <a:avLst/>
          </a:prstGeom>
          <a:noFill/>
        </p:spPr>
        <p:txBody>
          <a:bodyPr wrap="square">
            <a:spAutoFit/>
          </a:bodyPr>
          <a:lstStyle/>
          <a:p>
            <a:pPr algn="just">
              <a:lnSpc>
                <a:spcPts val="3811"/>
              </a:lnSpc>
            </a:pPr>
            <a:r>
              <a:rPr lang="en-US" sz="2000" b="1" dirty="0">
                <a:solidFill>
                  <a:schemeClr val="bg1"/>
                </a:solidFill>
              </a:rPr>
              <a:t>Main Objective </a:t>
            </a:r>
            <a:r>
              <a:rPr lang="en-US" sz="2000" dirty="0">
                <a:solidFill>
                  <a:schemeClr val="bg1"/>
                </a:solidFill>
              </a:rPr>
              <a:t>:</a:t>
            </a:r>
          </a:p>
          <a:p>
            <a:pPr algn="just">
              <a:lnSpc>
                <a:spcPts val="3811"/>
              </a:lnSpc>
            </a:pPr>
            <a:r>
              <a:rPr lang="en-US" sz="2000" spc="-97" dirty="0">
                <a:solidFill>
                  <a:srgbClr val="FFFFFF"/>
                </a:solidFill>
                <a:latin typeface="Montserrat Medium"/>
              </a:rPr>
              <a:t> </a:t>
            </a:r>
          </a:p>
        </p:txBody>
      </p:sp>
      <p:sp>
        <p:nvSpPr>
          <p:cNvPr id="14" name="TextBox 13">
            <a:extLst>
              <a:ext uri="{FF2B5EF4-FFF2-40B4-BE49-F238E27FC236}">
                <a16:creationId xmlns:a16="http://schemas.microsoft.com/office/drawing/2014/main" id="{22750C41-6134-56B4-83C7-3EF5D47300DD}"/>
              </a:ext>
            </a:extLst>
          </p:cNvPr>
          <p:cNvSpPr txBox="1"/>
          <p:nvPr/>
        </p:nvSpPr>
        <p:spPr>
          <a:xfrm>
            <a:off x="381000" y="3581400"/>
            <a:ext cx="5410200" cy="1133900"/>
          </a:xfrm>
          <a:prstGeom prst="rect">
            <a:avLst/>
          </a:prstGeom>
          <a:noFill/>
        </p:spPr>
        <p:txBody>
          <a:bodyPr wrap="square">
            <a:spAutoFit/>
          </a:bodyPr>
          <a:lstStyle/>
          <a:p>
            <a:pPr marL="285750" marR="0" indent="-285750" algn="just">
              <a:lnSpc>
                <a:spcPct val="115000"/>
              </a:lnSpc>
              <a:spcBef>
                <a:spcPts val="0"/>
              </a:spcBef>
              <a:spcAft>
                <a:spcPts val="800"/>
              </a:spcAft>
              <a:buFont typeface="Arial" panose="020B0604020202020204" pitchFamily="34" charset="0"/>
              <a:buChar char="•"/>
            </a:pPr>
            <a:r>
              <a:rPr lang="en-US" sz="2000" dirty="0">
                <a:solidFill>
                  <a:schemeClr val="bg1"/>
                </a:solidFill>
              </a:rPr>
              <a:t>Develop an AI-driven platform to enhance client-designer communication and improve design efficiency.</a:t>
            </a:r>
            <a:endParaRPr lang="en-US" sz="2000" kern="100" dirty="0">
              <a:solidFill>
                <a:schemeClr val="bg1"/>
              </a:solidFill>
              <a:effectLst/>
              <a:latin typeface="Aptos" panose="020B0004020202020204" pitchFamily="34" charset="0"/>
              <a:ea typeface="Aptos" panose="020B0004020202020204" pitchFamily="34" charset="0"/>
              <a:cs typeface="Latha" panose="020B0604020202020204" pitchFamily="34" charset="0"/>
            </a:endParaRPr>
          </a:p>
        </p:txBody>
      </p:sp>
      <p:sp>
        <p:nvSpPr>
          <p:cNvPr id="15" name="Freeform 21">
            <a:extLst>
              <a:ext uri="{FF2B5EF4-FFF2-40B4-BE49-F238E27FC236}">
                <a16:creationId xmlns:a16="http://schemas.microsoft.com/office/drawing/2014/main" id="{63A1CBB1-C21C-C5E8-95D9-BE18DA4E4868}"/>
              </a:ext>
            </a:extLst>
          </p:cNvPr>
          <p:cNvSpPr/>
          <p:nvPr/>
        </p:nvSpPr>
        <p:spPr>
          <a:xfrm>
            <a:off x="6140447" y="1245671"/>
            <a:ext cx="474985" cy="474985"/>
          </a:xfrm>
          <a:custGeom>
            <a:avLst/>
            <a:gdLst/>
            <a:ahLst/>
            <a:cxnLst/>
            <a:rect l="l" t="t" r="r" b="b"/>
            <a:pathLst>
              <a:path w="474985" h="474985">
                <a:moveTo>
                  <a:pt x="0" y="0"/>
                </a:moveTo>
                <a:lnTo>
                  <a:pt x="474985" y="0"/>
                </a:lnTo>
                <a:lnTo>
                  <a:pt x="474985" y="474985"/>
                </a:lnTo>
                <a:lnTo>
                  <a:pt x="0" y="47498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LK"/>
          </a:p>
        </p:txBody>
      </p:sp>
      <p:sp>
        <p:nvSpPr>
          <p:cNvPr id="16" name="TextBox 22">
            <a:extLst>
              <a:ext uri="{FF2B5EF4-FFF2-40B4-BE49-F238E27FC236}">
                <a16:creationId xmlns:a16="http://schemas.microsoft.com/office/drawing/2014/main" id="{6B080466-5780-849D-344C-86B0FA42F198}"/>
              </a:ext>
            </a:extLst>
          </p:cNvPr>
          <p:cNvSpPr txBox="1"/>
          <p:nvPr/>
        </p:nvSpPr>
        <p:spPr>
          <a:xfrm>
            <a:off x="6690900" y="1245671"/>
            <a:ext cx="3997415" cy="928844"/>
          </a:xfrm>
          <a:prstGeom prst="rect">
            <a:avLst/>
          </a:prstGeom>
        </p:spPr>
        <p:txBody>
          <a:bodyPr wrap="square" lIns="0" tIns="0" rIns="0" bIns="0" rtlCol="0" anchor="t">
            <a:spAutoFit/>
          </a:bodyPr>
          <a:lstStyle/>
          <a:p>
            <a:pPr algn="just">
              <a:lnSpc>
                <a:spcPts val="3811"/>
              </a:lnSpc>
            </a:pPr>
            <a:r>
              <a:rPr lang="en-US" sz="2400" b="1" dirty="0">
                <a:solidFill>
                  <a:srgbClr val="4668A2"/>
                </a:solidFill>
              </a:rPr>
              <a:t>Specific Objectives</a:t>
            </a:r>
          </a:p>
          <a:p>
            <a:pPr algn="just">
              <a:lnSpc>
                <a:spcPts val="3811"/>
              </a:lnSpc>
            </a:pPr>
            <a:endParaRPr lang="en-US" sz="2400" spc="-97" dirty="0">
              <a:solidFill>
                <a:srgbClr val="00949D"/>
              </a:solidFill>
              <a:latin typeface="Montserrat Medium"/>
            </a:endParaRPr>
          </a:p>
        </p:txBody>
      </p:sp>
      <p:sp>
        <p:nvSpPr>
          <p:cNvPr id="20" name="TextBox 19">
            <a:extLst>
              <a:ext uri="{FF2B5EF4-FFF2-40B4-BE49-F238E27FC236}">
                <a16:creationId xmlns:a16="http://schemas.microsoft.com/office/drawing/2014/main" id="{B8BBAF12-34A9-FD5B-29C1-5CA8CB6612A0}"/>
              </a:ext>
            </a:extLst>
          </p:cNvPr>
          <p:cNvSpPr txBox="1"/>
          <p:nvPr/>
        </p:nvSpPr>
        <p:spPr>
          <a:xfrm>
            <a:off x="5876193" y="1896679"/>
            <a:ext cx="6172200" cy="2812180"/>
          </a:xfrm>
          <a:prstGeom prst="rect">
            <a:avLst/>
          </a:prstGeom>
          <a:noFill/>
        </p:spPr>
        <p:txBody>
          <a:bodyPr wrap="square">
            <a:spAutoFit/>
          </a:bodyPr>
          <a:lstStyle/>
          <a:p>
            <a:pPr marL="285750" marR="0" indent="-285750" algn="just">
              <a:lnSpc>
                <a:spcPct val="115000"/>
              </a:lnSpc>
              <a:spcBef>
                <a:spcPts val="0"/>
              </a:spcBef>
              <a:spcAft>
                <a:spcPts val="800"/>
              </a:spcAft>
              <a:buFont typeface="Arial" panose="020B0604020202020204" pitchFamily="34" charset="0"/>
              <a:buChar char="•"/>
            </a:pPr>
            <a:r>
              <a:rPr lang="en-US" sz="2000" dirty="0"/>
              <a:t>Utilize AI LLM-powered image generation to visualize client design ideas accurately.</a:t>
            </a:r>
          </a:p>
          <a:p>
            <a:pPr marL="285750" marR="0" indent="-285750" algn="just">
              <a:lnSpc>
                <a:spcPct val="115000"/>
              </a:lnSpc>
              <a:spcBef>
                <a:spcPts val="0"/>
              </a:spcBef>
              <a:spcAft>
                <a:spcPts val="800"/>
              </a:spcAft>
              <a:buFont typeface="Arial" panose="020B0604020202020204" pitchFamily="34" charset="0"/>
              <a:buChar char="•"/>
            </a:pPr>
            <a:endParaRPr lang="en-US" sz="2000" dirty="0">
              <a:solidFill>
                <a:srgbClr val="096A72"/>
              </a:solidFill>
            </a:endParaRPr>
          </a:p>
          <a:p>
            <a:pPr marL="285750" marR="0" indent="-285750" algn="just">
              <a:lnSpc>
                <a:spcPct val="115000"/>
              </a:lnSpc>
              <a:spcBef>
                <a:spcPts val="0"/>
              </a:spcBef>
              <a:spcAft>
                <a:spcPts val="800"/>
              </a:spcAft>
              <a:buFont typeface="Arial" panose="020B0604020202020204" pitchFamily="34" charset="0"/>
              <a:buChar char="•"/>
            </a:pPr>
            <a:endParaRPr lang="en-US" dirty="0">
              <a:solidFill>
                <a:srgbClr val="096A72"/>
              </a:solidFill>
            </a:endParaRPr>
          </a:p>
          <a:p>
            <a:pPr marL="285750" marR="0" indent="-285750" algn="just">
              <a:lnSpc>
                <a:spcPct val="115000"/>
              </a:lnSpc>
              <a:spcBef>
                <a:spcPts val="0"/>
              </a:spcBef>
              <a:spcAft>
                <a:spcPts val="800"/>
              </a:spcAft>
              <a:buFont typeface="Arial" panose="020B0604020202020204" pitchFamily="34" charset="0"/>
              <a:buChar char="•"/>
            </a:pPr>
            <a:r>
              <a:rPr lang="en-US" sz="2000" dirty="0"/>
              <a:t>Implement a reinforcement learning-based recommendation system that adapts to client preferences according to reward feedback.</a:t>
            </a:r>
          </a:p>
        </p:txBody>
      </p:sp>
      <p:pic>
        <p:nvPicPr>
          <p:cNvPr id="3" name="Picture 2" descr="A white figure holding a puzzle piece">
            <a:extLst>
              <a:ext uri="{FF2B5EF4-FFF2-40B4-BE49-F238E27FC236}">
                <a16:creationId xmlns:a16="http://schemas.microsoft.com/office/drawing/2014/main" id="{8211FA9F-A6F9-8E5C-D102-BA31CFA761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04937" y="1371600"/>
            <a:ext cx="3548063" cy="2031325"/>
          </a:xfrm>
          <a:prstGeom prst="rect">
            <a:avLst/>
          </a:prstGeom>
        </p:spPr>
      </p:pic>
      <p:sp>
        <p:nvSpPr>
          <p:cNvPr id="7" name="TextBox 6">
            <a:extLst>
              <a:ext uri="{FF2B5EF4-FFF2-40B4-BE49-F238E27FC236}">
                <a16:creationId xmlns:a16="http://schemas.microsoft.com/office/drawing/2014/main" id="{A6B9A3CF-E9C1-D4E3-296D-BB25D0EE8889}"/>
              </a:ext>
            </a:extLst>
          </p:cNvPr>
          <p:cNvSpPr txBox="1"/>
          <p:nvPr/>
        </p:nvSpPr>
        <p:spPr>
          <a:xfrm>
            <a:off x="2738438" y="6488668"/>
            <a:ext cx="6105524" cy="369332"/>
          </a:xfrm>
          <a:prstGeom prst="rect">
            <a:avLst/>
          </a:prstGeom>
          <a:noFill/>
        </p:spPr>
        <p:txBody>
          <a:bodyPr wrap="square">
            <a:spAutoFit/>
          </a:bodyPr>
          <a:lstStyle/>
          <a:p>
            <a:r>
              <a:rPr lang="en-US" sz="1800" b="1" dirty="0">
                <a:solidFill>
                  <a:schemeClr val="tx1"/>
                </a:solidFill>
              </a:rPr>
              <a:t>IT21301254</a:t>
            </a:r>
            <a:r>
              <a:rPr lang="en-US" sz="1800" dirty="0">
                <a:solidFill>
                  <a:schemeClr val="tx1"/>
                </a:solidFill>
              </a:rPr>
              <a:t>  | </a:t>
            </a:r>
            <a:r>
              <a:rPr lang="en-US" dirty="0">
                <a:solidFill>
                  <a:schemeClr val="tx1"/>
                </a:solidFill>
              </a:rPr>
              <a:t>Silva A.A.I </a:t>
            </a:r>
            <a:r>
              <a:rPr lang="en-US" sz="1800" dirty="0">
                <a:solidFill>
                  <a:schemeClr val="tx1"/>
                </a:solidFill>
              </a:rPr>
              <a:t>|  24-25J-201 </a:t>
            </a:r>
            <a:endParaRPr lang="en-US" sz="1800" b="0" dirty="0">
              <a:solidFill>
                <a:schemeClr val="tx1"/>
              </a:solidFill>
            </a:endParaRPr>
          </a:p>
        </p:txBody>
      </p:sp>
    </p:spTree>
    <p:extLst>
      <p:ext uri="{BB962C8B-B14F-4D97-AF65-F5344CB8AC3E}">
        <p14:creationId xmlns:p14="http://schemas.microsoft.com/office/powerpoint/2010/main" val="14643113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
            <a:extLst>
              <a:ext uri="{FF2B5EF4-FFF2-40B4-BE49-F238E27FC236}">
                <a16:creationId xmlns:a16="http://schemas.microsoft.com/office/drawing/2014/main" id="{BDA2D202-52DE-273E-1733-882E646EBE50}"/>
              </a:ext>
            </a:extLst>
          </p:cNvPr>
          <p:cNvGrpSpPr/>
          <p:nvPr/>
        </p:nvGrpSpPr>
        <p:grpSpPr>
          <a:xfrm>
            <a:off x="0" y="-87998"/>
            <a:ext cx="8534400" cy="1307198"/>
            <a:chOff x="0" y="-38100"/>
            <a:chExt cx="3326311" cy="1255581"/>
          </a:xfrm>
          <a:solidFill>
            <a:srgbClr val="4668A2"/>
          </a:solidFill>
        </p:grpSpPr>
        <p:sp>
          <p:nvSpPr>
            <p:cNvPr id="5" name="Freeform 9">
              <a:extLst>
                <a:ext uri="{FF2B5EF4-FFF2-40B4-BE49-F238E27FC236}">
                  <a16:creationId xmlns:a16="http://schemas.microsoft.com/office/drawing/2014/main" id="{C5702163-E0F8-540E-59DF-5C564CCFA6E3}"/>
                </a:ext>
              </a:extLst>
            </p:cNvPr>
            <p:cNvSpPr/>
            <p:nvPr/>
          </p:nvSpPr>
          <p:spPr>
            <a:xfrm>
              <a:off x="0" y="35091"/>
              <a:ext cx="3326311" cy="1120898"/>
            </a:xfrm>
            <a:custGeom>
              <a:avLst/>
              <a:gdLst/>
              <a:ahLst/>
              <a:cxnLst/>
              <a:rect l="l" t="t" r="r" b="b"/>
              <a:pathLst>
                <a:path w="3326311" h="1217481">
                  <a:moveTo>
                    <a:pt x="0" y="0"/>
                  </a:moveTo>
                  <a:lnTo>
                    <a:pt x="3326311" y="0"/>
                  </a:lnTo>
                  <a:lnTo>
                    <a:pt x="3326311" y="1217481"/>
                  </a:lnTo>
                  <a:lnTo>
                    <a:pt x="0" y="1217481"/>
                  </a:lnTo>
                  <a:close/>
                </a:path>
              </a:pathLst>
            </a:custGeom>
            <a:grpFill/>
          </p:spPr>
          <p:txBody>
            <a:bodyPr/>
            <a:lstStyle/>
            <a:p>
              <a:endParaRPr lang="en-LK" dirty="0"/>
            </a:p>
          </p:txBody>
        </p:sp>
        <p:sp>
          <p:nvSpPr>
            <p:cNvPr id="6" name="TextBox 10">
              <a:extLst>
                <a:ext uri="{FF2B5EF4-FFF2-40B4-BE49-F238E27FC236}">
                  <a16:creationId xmlns:a16="http://schemas.microsoft.com/office/drawing/2014/main" id="{9D367C2C-320C-DDA7-F2BB-C0294D8C1202}"/>
                </a:ext>
              </a:extLst>
            </p:cNvPr>
            <p:cNvSpPr txBox="1"/>
            <p:nvPr/>
          </p:nvSpPr>
          <p:spPr>
            <a:xfrm>
              <a:off x="0" y="-38100"/>
              <a:ext cx="3326311" cy="1255581"/>
            </a:xfrm>
            <a:prstGeom prst="rect">
              <a:avLst/>
            </a:prstGeom>
            <a:grpFill/>
          </p:spPr>
          <p:txBody>
            <a:bodyPr lIns="50800" tIns="50800" rIns="50800" bIns="50800" rtlCol="0" anchor="ctr"/>
            <a:lstStyle/>
            <a:p>
              <a:pPr algn="ctr">
                <a:lnSpc>
                  <a:spcPts val="2659"/>
                </a:lnSpc>
                <a:spcBef>
                  <a:spcPct val="0"/>
                </a:spcBef>
              </a:pPr>
              <a:endParaRPr/>
            </a:p>
          </p:txBody>
        </p:sp>
      </p:grpSp>
      <p:sp>
        <p:nvSpPr>
          <p:cNvPr id="2" name="Rectangle 1">
            <a:extLst>
              <a:ext uri="{FF2B5EF4-FFF2-40B4-BE49-F238E27FC236}">
                <a16:creationId xmlns:a16="http://schemas.microsoft.com/office/drawing/2014/main" id="{B4805B7E-92F2-8663-0B90-2A523E20B9B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a:solidFill>
                  <a:schemeClr val="tx1"/>
                </a:solidFill>
              </a:rPr>
              <a:t>IT21301254</a:t>
            </a:r>
            <a:r>
              <a:rPr lang="en-US" sz="1800">
                <a:solidFill>
                  <a:schemeClr val="tx1"/>
                </a:solidFill>
              </a:rPr>
              <a:t>  | </a:t>
            </a:r>
            <a:r>
              <a:rPr lang="en-US">
                <a:solidFill>
                  <a:schemeClr val="tx1"/>
                </a:solidFill>
              </a:rPr>
              <a:t>Silva A.A.I </a:t>
            </a:r>
            <a:r>
              <a:rPr lang="en-US" sz="1800">
                <a:solidFill>
                  <a:schemeClr val="tx1"/>
                </a:solidFill>
              </a:rPr>
              <a:t>|  24-25J-201 </a:t>
            </a:r>
            <a:endParaRPr lang="en-US" sz="1800" b="0" dirty="0">
              <a:solidFill>
                <a:schemeClr val="tx1"/>
              </a:solidFill>
            </a:endParaRPr>
          </a:p>
        </p:txBody>
      </p:sp>
      <p:sp>
        <p:nvSpPr>
          <p:cNvPr id="3" name="TextBox 2">
            <a:extLst>
              <a:ext uri="{FF2B5EF4-FFF2-40B4-BE49-F238E27FC236}">
                <a16:creationId xmlns:a16="http://schemas.microsoft.com/office/drawing/2014/main" id="{6D0B69B5-80E4-8C53-D0F5-3C6363AC3816}"/>
              </a:ext>
            </a:extLst>
          </p:cNvPr>
          <p:cNvSpPr txBox="1"/>
          <p:nvPr/>
        </p:nvSpPr>
        <p:spPr>
          <a:xfrm>
            <a:off x="-838200" y="137159"/>
            <a:ext cx="6133689" cy="707886"/>
          </a:xfrm>
          <a:prstGeom prst="rect">
            <a:avLst/>
          </a:prstGeom>
          <a:noFill/>
        </p:spPr>
        <p:txBody>
          <a:bodyPr wrap="square">
            <a:spAutoFit/>
          </a:bodyPr>
          <a:lstStyle/>
          <a:p>
            <a:pPr algn="ctr"/>
            <a:r>
              <a:rPr lang="en-US" sz="4000" b="1" dirty="0">
                <a:solidFill>
                  <a:schemeClr val="bg1"/>
                </a:solidFill>
              </a:rPr>
              <a:t>Research Gap</a:t>
            </a:r>
          </a:p>
        </p:txBody>
      </p:sp>
      <p:sp>
        <p:nvSpPr>
          <p:cNvPr id="7" name="TextBox 6">
            <a:extLst>
              <a:ext uri="{FF2B5EF4-FFF2-40B4-BE49-F238E27FC236}">
                <a16:creationId xmlns:a16="http://schemas.microsoft.com/office/drawing/2014/main" id="{275667FC-CB4C-F28C-3C99-2A670D8D5E0A}"/>
              </a:ext>
            </a:extLst>
          </p:cNvPr>
          <p:cNvSpPr txBox="1"/>
          <p:nvPr/>
        </p:nvSpPr>
        <p:spPr>
          <a:xfrm>
            <a:off x="381000" y="1273629"/>
            <a:ext cx="6816365" cy="462286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endParaRPr lang="en-US" dirty="0">
              <a:latin typeface="Aptos" panose="020B0004020202020204" pitchFamily="34" charset="0"/>
            </a:endParaRPr>
          </a:p>
          <a:p>
            <a:pPr marL="285750" indent="-285750" algn="just">
              <a:lnSpc>
                <a:spcPct val="150000"/>
              </a:lnSpc>
              <a:buFont typeface="Arial" panose="020B0604020202020204" pitchFamily="34" charset="0"/>
              <a:buChar char="•"/>
            </a:pPr>
            <a:r>
              <a:rPr lang="en-US" dirty="0">
                <a:latin typeface="Aptos" panose="020B0004020202020204" pitchFamily="34" charset="0"/>
              </a:rPr>
              <a:t>Existing platforms lack integration of text and image inputs for complete design communication.[2]</a:t>
            </a:r>
          </a:p>
          <a:p>
            <a:pPr marL="285750" indent="-285750" algn="just">
              <a:lnSpc>
                <a:spcPct val="150000"/>
              </a:lnSpc>
              <a:buFont typeface="Arial" panose="020B0604020202020204" pitchFamily="34" charset="0"/>
              <a:buChar char="•"/>
            </a:pPr>
            <a:r>
              <a:rPr lang="en-US" dirty="0">
                <a:latin typeface="Aptos" panose="020B0004020202020204" pitchFamily="34" charset="0"/>
              </a:rPr>
              <a:t>Current tools do not use advanced AI LLM-driven image generation for accurate visualizations.</a:t>
            </a:r>
          </a:p>
          <a:p>
            <a:pPr marL="285750" indent="-285750" algn="just">
              <a:lnSpc>
                <a:spcPct val="150000"/>
              </a:lnSpc>
              <a:buFont typeface="Arial" panose="020B0604020202020204" pitchFamily="34" charset="0"/>
              <a:buChar char="•"/>
            </a:pPr>
            <a:r>
              <a:rPr lang="en-US" dirty="0">
                <a:latin typeface="Aptos" panose="020B0004020202020204" pitchFamily="34" charset="0"/>
              </a:rPr>
              <a:t>Traditional systems miss out on reinforcement learning algorithms like Q-learning for adapting recommendations.</a:t>
            </a:r>
          </a:p>
          <a:p>
            <a:pPr marL="285750" indent="-285750" algn="just">
              <a:lnSpc>
                <a:spcPct val="150000"/>
              </a:lnSpc>
              <a:buFont typeface="Arial" panose="020B0604020202020204" pitchFamily="34" charset="0"/>
              <a:buChar char="•"/>
            </a:pPr>
            <a:r>
              <a:rPr lang="en-US" dirty="0">
                <a:latin typeface="Aptos" panose="020B0004020202020204" pitchFamily="34" charset="0"/>
              </a:rPr>
              <a:t>Current platforms do not use policy-gradient methods for optimizing design suggestions in real-time.[4]</a:t>
            </a:r>
          </a:p>
          <a:p>
            <a:pPr marL="285750" indent="-285750" algn="just">
              <a:lnSpc>
                <a:spcPct val="150000"/>
              </a:lnSpc>
              <a:buFont typeface="Arial" panose="020B0604020202020204" pitchFamily="34" charset="0"/>
              <a:buChar char="•"/>
            </a:pPr>
            <a:r>
              <a:rPr lang="en-US" dirty="0">
                <a:latin typeface="Aptos" panose="020B0004020202020204" pitchFamily="34" charset="0"/>
              </a:rPr>
              <a:t>Platforms lack adaptive learning to improve recommendation relevance based on client feedback.</a:t>
            </a:r>
          </a:p>
        </p:txBody>
      </p:sp>
      <p:pic>
        <p:nvPicPr>
          <p:cNvPr id="9" name="Picture 8" descr="A person holding a piece of a puzzle&#10;&#10;Description automatically generated">
            <a:extLst>
              <a:ext uri="{FF2B5EF4-FFF2-40B4-BE49-F238E27FC236}">
                <a16:creationId xmlns:a16="http://schemas.microsoft.com/office/drawing/2014/main" id="{F066A08C-526E-02C2-DBA5-C766C0D168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79733" y="1447800"/>
            <a:ext cx="5012267" cy="3516998"/>
          </a:xfrm>
          <a:prstGeom prst="rect">
            <a:avLst/>
          </a:prstGeom>
        </p:spPr>
      </p:pic>
    </p:spTree>
    <p:extLst>
      <p:ext uri="{BB962C8B-B14F-4D97-AF65-F5344CB8AC3E}">
        <p14:creationId xmlns:p14="http://schemas.microsoft.com/office/powerpoint/2010/main" val="41432129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
            <a:extLst>
              <a:ext uri="{FF2B5EF4-FFF2-40B4-BE49-F238E27FC236}">
                <a16:creationId xmlns:a16="http://schemas.microsoft.com/office/drawing/2014/main" id="{BDA2D202-52DE-273E-1733-882E646EBE50}"/>
              </a:ext>
            </a:extLst>
          </p:cNvPr>
          <p:cNvGrpSpPr/>
          <p:nvPr/>
        </p:nvGrpSpPr>
        <p:grpSpPr>
          <a:xfrm>
            <a:off x="1676400" y="233744"/>
            <a:ext cx="8610600" cy="1002398"/>
            <a:chOff x="0" y="-38100"/>
            <a:chExt cx="3326311" cy="1255581"/>
          </a:xfrm>
          <a:solidFill>
            <a:srgbClr val="4668A2"/>
          </a:solidFill>
        </p:grpSpPr>
        <p:sp>
          <p:nvSpPr>
            <p:cNvPr id="5" name="Freeform 9">
              <a:extLst>
                <a:ext uri="{FF2B5EF4-FFF2-40B4-BE49-F238E27FC236}">
                  <a16:creationId xmlns:a16="http://schemas.microsoft.com/office/drawing/2014/main" id="{C5702163-E0F8-540E-59DF-5C564CCFA6E3}"/>
                </a:ext>
              </a:extLst>
            </p:cNvPr>
            <p:cNvSpPr/>
            <p:nvPr/>
          </p:nvSpPr>
          <p:spPr>
            <a:xfrm>
              <a:off x="0" y="35091"/>
              <a:ext cx="3326311" cy="1120898"/>
            </a:xfrm>
            <a:custGeom>
              <a:avLst/>
              <a:gdLst/>
              <a:ahLst/>
              <a:cxnLst/>
              <a:rect l="l" t="t" r="r" b="b"/>
              <a:pathLst>
                <a:path w="3326311" h="1217481">
                  <a:moveTo>
                    <a:pt x="0" y="0"/>
                  </a:moveTo>
                  <a:lnTo>
                    <a:pt x="3326311" y="0"/>
                  </a:lnTo>
                  <a:lnTo>
                    <a:pt x="3326311" y="1217481"/>
                  </a:lnTo>
                  <a:lnTo>
                    <a:pt x="0" y="1217481"/>
                  </a:lnTo>
                  <a:close/>
                </a:path>
              </a:pathLst>
            </a:custGeom>
            <a:grpFill/>
          </p:spPr>
          <p:txBody>
            <a:bodyPr/>
            <a:lstStyle/>
            <a:p>
              <a:endParaRPr lang="en-LK" dirty="0"/>
            </a:p>
          </p:txBody>
        </p:sp>
        <p:sp>
          <p:nvSpPr>
            <p:cNvPr id="6" name="TextBox 10">
              <a:extLst>
                <a:ext uri="{FF2B5EF4-FFF2-40B4-BE49-F238E27FC236}">
                  <a16:creationId xmlns:a16="http://schemas.microsoft.com/office/drawing/2014/main" id="{9D367C2C-320C-DDA7-F2BB-C0294D8C1202}"/>
                </a:ext>
              </a:extLst>
            </p:cNvPr>
            <p:cNvSpPr txBox="1"/>
            <p:nvPr/>
          </p:nvSpPr>
          <p:spPr>
            <a:xfrm>
              <a:off x="0" y="-38100"/>
              <a:ext cx="3326311" cy="1255581"/>
            </a:xfrm>
            <a:prstGeom prst="rect">
              <a:avLst/>
            </a:prstGeom>
            <a:grpFill/>
          </p:spPr>
          <p:txBody>
            <a:bodyPr lIns="50800" tIns="50800" rIns="50800" bIns="50800" rtlCol="0" anchor="ctr"/>
            <a:lstStyle/>
            <a:p>
              <a:pPr algn="ctr">
                <a:lnSpc>
                  <a:spcPts val="2659"/>
                </a:lnSpc>
                <a:spcBef>
                  <a:spcPct val="0"/>
                </a:spcBef>
              </a:pPr>
              <a:endParaRPr dirty="0"/>
            </a:p>
          </p:txBody>
        </p:sp>
      </p:grpSp>
      <p:sp>
        <p:nvSpPr>
          <p:cNvPr id="3" name="TextBox 2">
            <a:extLst>
              <a:ext uri="{FF2B5EF4-FFF2-40B4-BE49-F238E27FC236}">
                <a16:creationId xmlns:a16="http://schemas.microsoft.com/office/drawing/2014/main" id="{FE5AF69F-DF91-595C-53C3-5696719C5EB9}"/>
              </a:ext>
            </a:extLst>
          </p:cNvPr>
          <p:cNvSpPr txBox="1"/>
          <p:nvPr/>
        </p:nvSpPr>
        <p:spPr>
          <a:xfrm>
            <a:off x="3505200" y="381000"/>
            <a:ext cx="5486400" cy="707886"/>
          </a:xfrm>
          <a:prstGeom prst="rect">
            <a:avLst/>
          </a:prstGeom>
          <a:noFill/>
        </p:spPr>
        <p:txBody>
          <a:bodyPr wrap="square">
            <a:spAutoFit/>
          </a:bodyPr>
          <a:lstStyle/>
          <a:p>
            <a:pPr algn="ctr"/>
            <a:r>
              <a:rPr lang="en-US" sz="4000" b="1" dirty="0">
                <a:solidFill>
                  <a:schemeClr val="bg1"/>
                </a:solidFill>
              </a:rPr>
              <a:t>Component Diagram</a:t>
            </a:r>
          </a:p>
        </p:txBody>
      </p:sp>
      <p:pic>
        <p:nvPicPr>
          <p:cNvPr id="9" name="Picture 8" descr="A diagram of a diagram&#10;&#10;Description automatically generated">
            <a:extLst>
              <a:ext uri="{FF2B5EF4-FFF2-40B4-BE49-F238E27FC236}">
                <a16:creationId xmlns:a16="http://schemas.microsoft.com/office/drawing/2014/main" id="{20882EC9-6E4D-BB8D-77C3-01F671E811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324966"/>
            <a:ext cx="11658600" cy="4847234"/>
          </a:xfrm>
          <a:prstGeom prst="rect">
            <a:avLst/>
          </a:prstGeom>
        </p:spPr>
      </p:pic>
      <p:sp>
        <p:nvSpPr>
          <p:cNvPr id="11" name="TextBox 10">
            <a:extLst>
              <a:ext uri="{FF2B5EF4-FFF2-40B4-BE49-F238E27FC236}">
                <a16:creationId xmlns:a16="http://schemas.microsoft.com/office/drawing/2014/main" id="{AFC892FB-4CF9-E033-D8D4-3940F908090C}"/>
              </a:ext>
            </a:extLst>
          </p:cNvPr>
          <p:cNvSpPr txBox="1"/>
          <p:nvPr/>
        </p:nvSpPr>
        <p:spPr>
          <a:xfrm>
            <a:off x="2743200" y="6488668"/>
            <a:ext cx="6096000" cy="369332"/>
          </a:xfrm>
          <a:prstGeom prst="rect">
            <a:avLst/>
          </a:prstGeom>
          <a:noFill/>
        </p:spPr>
        <p:txBody>
          <a:bodyPr wrap="square">
            <a:spAutoFit/>
          </a:bodyPr>
          <a:lstStyle/>
          <a:p>
            <a:r>
              <a:rPr lang="en-US" sz="1800" b="1" dirty="0">
                <a:solidFill>
                  <a:schemeClr val="tx1"/>
                </a:solidFill>
              </a:rPr>
              <a:t>IT21301254</a:t>
            </a:r>
            <a:r>
              <a:rPr lang="en-US" sz="1800" dirty="0">
                <a:solidFill>
                  <a:schemeClr val="tx1"/>
                </a:solidFill>
              </a:rPr>
              <a:t>  | </a:t>
            </a:r>
            <a:r>
              <a:rPr lang="en-US" dirty="0">
                <a:solidFill>
                  <a:schemeClr val="tx1"/>
                </a:solidFill>
              </a:rPr>
              <a:t>Silva A.A.I </a:t>
            </a:r>
            <a:r>
              <a:rPr lang="en-US" sz="1800" dirty="0">
                <a:solidFill>
                  <a:schemeClr val="tx1"/>
                </a:solidFill>
              </a:rPr>
              <a:t>|  24-25J-201 </a:t>
            </a:r>
            <a:endParaRPr lang="en-US" sz="1800" b="0" dirty="0">
              <a:solidFill>
                <a:schemeClr val="tx1"/>
              </a:solidFill>
            </a:endParaRPr>
          </a:p>
        </p:txBody>
      </p:sp>
    </p:spTree>
    <p:extLst>
      <p:ext uri="{BB962C8B-B14F-4D97-AF65-F5344CB8AC3E}">
        <p14:creationId xmlns:p14="http://schemas.microsoft.com/office/powerpoint/2010/main" val="9999659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805B7E-92F2-8663-0B90-2A523E20B9B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b="0" dirty="0">
              <a:solidFill>
                <a:schemeClr val="tx1"/>
              </a:solidFill>
            </a:endParaRPr>
          </a:p>
        </p:txBody>
      </p:sp>
      <p:sp>
        <p:nvSpPr>
          <p:cNvPr id="10" name="Google Shape;596;p19">
            <a:extLst>
              <a:ext uri="{FF2B5EF4-FFF2-40B4-BE49-F238E27FC236}">
                <a16:creationId xmlns:a16="http://schemas.microsoft.com/office/drawing/2014/main" id="{1D7DBED4-F8FF-737D-668A-843445D89413}"/>
              </a:ext>
            </a:extLst>
          </p:cNvPr>
          <p:cNvSpPr/>
          <p:nvPr/>
        </p:nvSpPr>
        <p:spPr>
          <a:xfrm rot="5400000">
            <a:off x="-1657649" y="1657651"/>
            <a:ext cx="6287099" cy="2971799"/>
          </a:xfrm>
          <a:prstGeom prst="rect">
            <a:avLst/>
          </a:prstGeom>
          <a:solidFill>
            <a:srgbClr val="4668A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Calibri"/>
              <a:buNone/>
            </a:pPr>
            <a:endParaRPr sz="1867" b="0" i="0" u="none" strike="noStrike" cap="none">
              <a:solidFill>
                <a:srgbClr val="000000"/>
              </a:solidFill>
              <a:latin typeface="Arial"/>
              <a:ea typeface="Arial"/>
              <a:cs typeface="Arial"/>
              <a:sym typeface="Arial"/>
            </a:endParaRPr>
          </a:p>
        </p:txBody>
      </p:sp>
      <p:sp>
        <p:nvSpPr>
          <p:cNvPr id="12" name="TextBox 11">
            <a:extLst>
              <a:ext uri="{FF2B5EF4-FFF2-40B4-BE49-F238E27FC236}">
                <a16:creationId xmlns:a16="http://schemas.microsoft.com/office/drawing/2014/main" id="{82AE947E-3DC3-DD99-D798-D2CEF8EEC530}"/>
              </a:ext>
            </a:extLst>
          </p:cNvPr>
          <p:cNvSpPr txBox="1"/>
          <p:nvPr/>
        </p:nvSpPr>
        <p:spPr>
          <a:xfrm>
            <a:off x="-76200" y="1721822"/>
            <a:ext cx="3124200" cy="2062103"/>
          </a:xfrm>
          <a:prstGeom prst="rect">
            <a:avLst/>
          </a:prstGeom>
          <a:noFill/>
        </p:spPr>
        <p:txBody>
          <a:bodyPr wrap="square" rtlCol="0">
            <a:spAutoFit/>
          </a:bodyPr>
          <a:lstStyle/>
          <a:p>
            <a:pPr algn="ctr"/>
            <a:r>
              <a:rPr lang="en-US" sz="3200" b="1" dirty="0">
                <a:solidFill>
                  <a:schemeClr val="bg1"/>
                </a:solidFill>
              </a:rPr>
              <a:t>Technologies</a:t>
            </a:r>
          </a:p>
          <a:p>
            <a:pPr algn="ctr"/>
            <a:r>
              <a:rPr lang="en-US" sz="3200" b="1" dirty="0">
                <a:solidFill>
                  <a:schemeClr val="bg1"/>
                </a:solidFill>
              </a:rPr>
              <a:t>and </a:t>
            </a:r>
          </a:p>
          <a:p>
            <a:pPr algn="ctr"/>
            <a:r>
              <a:rPr lang="en-US" sz="3200" b="1" dirty="0">
                <a:solidFill>
                  <a:schemeClr val="bg1"/>
                </a:solidFill>
              </a:rPr>
              <a:t>Algorithms</a:t>
            </a:r>
          </a:p>
          <a:p>
            <a:pPr algn="ctr"/>
            <a:endParaRPr lang="en-US" sz="3200" b="1" dirty="0">
              <a:solidFill>
                <a:schemeClr val="bg1"/>
              </a:solidFill>
            </a:endParaRPr>
          </a:p>
        </p:txBody>
      </p:sp>
      <p:sp>
        <p:nvSpPr>
          <p:cNvPr id="15" name="TextBox 14">
            <a:extLst>
              <a:ext uri="{FF2B5EF4-FFF2-40B4-BE49-F238E27FC236}">
                <a16:creationId xmlns:a16="http://schemas.microsoft.com/office/drawing/2014/main" id="{1FDBE37A-9AD4-B93D-6736-419AE362B6C4}"/>
              </a:ext>
            </a:extLst>
          </p:cNvPr>
          <p:cNvSpPr txBox="1"/>
          <p:nvPr/>
        </p:nvSpPr>
        <p:spPr>
          <a:xfrm>
            <a:off x="3180674" y="685800"/>
            <a:ext cx="7198728" cy="4888454"/>
          </a:xfrm>
          <a:prstGeom prst="rect">
            <a:avLst/>
          </a:prstGeom>
          <a:noFill/>
        </p:spPr>
        <p:txBody>
          <a:bodyPr wrap="square" rtlCol="0">
            <a:spAutoFit/>
          </a:bodyPr>
          <a:lstStyle/>
          <a:p>
            <a:pPr>
              <a:lnSpc>
                <a:spcPct val="150000"/>
              </a:lnSpc>
            </a:pPr>
            <a:r>
              <a:rPr lang="en-US" sz="2400" dirty="0"/>
              <a:t>Technologies Used</a:t>
            </a:r>
          </a:p>
          <a:p>
            <a:pPr>
              <a:lnSpc>
                <a:spcPct val="150000"/>
              </a:lnSpc>
            </a:pPr>
            <a:endParaRPr lang="en-US" sz="2400" dirty="0"/>
          </a:p>
          <a:p>
            <a:pPr marL="285750" indent="-285750">
              <a:lnSpc>
                <a:spcPct val="150000"/>
              </a:lnSpc>
              <a:buFont typeface="Arial" panose="020B0604020202020204" pitchFamily="34" charset="0"/>
              <a:buChar char="•"/>
            </a:pPr>
            <a:r>
              <a:rPr lang="en-US" dirty="0"/>
              <a:t>Backend: Python, Django</a:t>
            </a:r>
          </a:p>
          <a:p>
            <a:pPr marL="285750" indent="-285750">
              <a:lnSpc>
                <a:spcPct val="150000"/>
              </a:lnSpc>
              <a:buFont typeface="Arial" panose="020B0604020202020204" pitchFamily="34" charset="0"/>
              <a:buChar char="•"/>
            </a:pPr>
            <a:r>
              <a:rPr lang="en-US" dirty="0"/>
              <a:t>Frontend: React </a:t>
            </a:r>
          </a:p>
          <a:p>
            <a:pPr marL="285750" indent="-285750">
              <a:lnSpc>
                <a:spcPct val="150000"/>
              </a:lnSpc>
              <a:buFont typeface="Arial" panose="020B0604020202020204" pitchFamily="34" charset="0"/>
              <a:buChar char="•"/>
            </a:pPr>
            <a:r>
              <a:rPr lang="en-US" dirty="0"/>
              <a:t>AI and Machine Learning: Open Source LLM, Reinforcement Learning (Q-learning, Policy Gradient)</a:t>
            </a:r>
          </a:p>
          <a:p>
            <a:pPr marL="285750" indent="-285750">
              <a:lnSpc>
                <a:spcPct val="150000"/>
              </a:lnSpc>
              <a:buFont typeface="Arial" panose="020B0604020202020204" pitchFamily="34" charset="0"/>
              <a:buChar char="•"/>
            </a:pPr>
            <a:r>
              <a:rPr lang="en-US" dirty="0"/>
              <a:t>Recommendation System: Collaborative Filtering, Matrix Factorization</a:t>
            </a:r>
          </a:p>
          <a:p>
            <a:pPr marL="285750" indent="-285750">
              <a:lnSpc>
                <a:spcPct val="150000"/>
              </a:lnSpc>
              <a:buFont typeface="Arial" panose="020B0604020202020204" pitchFamily="34" charset="0"/>
              <a:buChar char="•"/>
            </a:pPr>
            <a:r>
              <a:rPr lang="en-US" dirty="0"/>
              <a:t>Database: PostgreSQL</a:t>
            </a:r>
          </a:p>
          <a:p>
            <a:pPr marL="285750" indent="-285750">
              <a:lnSpc>
                <a:spcPct val="150000"/>
              </a:lnSpc>
              <a:buFont typeface="Arial" panose="020B0604020202020204" pitchFamily="34" charset="0"/>
              <a:buChar char="•"/>
            </a:pPr>
            <a:r>
              <a:rPr lang="en-US" dirty="0"/>
              <a:t>API: RESTful API</a:t>
            </a:r>
          </a:p>
          <a:p>
            <a:pPr marL="285750" indent="-285750">
              <a:lnSpc>
                <a:spcPct val="150000"/>
              </a:lnSpc>
              <a:buFont typeface="Arial" panose="020B0604020202020204" pitchFamily="34" charset="0"/>
              <a:buChar char="•"/>
            </a:pPr>
            <a:r>
              <a:rPr lang="en-US" dirty="0"/>
              <a:t>Cloud Hosting: Azure</a:t>
            </a:r>
          </a:p>
        </p:txBody>
      </p:sp>
      <p:pic>
        <p:nvPicPr>
          <p:cNvPr id="17" name="Google Shape;775;p29">
            <a:extLst>
              <a:ext uri="{FF2B5EF4-FFF2-40B4-BE49-F238E27FC236}">
                <a16:creationId xmlns:a16="http://schemas.microsoft.com/office/drawing/2014/main" id="{C25F5AF6-2802-87CC-DE98-705BE39FB893}"/>
              </a:ext>
            </a:extLst>
          </p:cNvPr>
          <p:cNvPicPr preferRelativeResize="0"/>
          <p:nvPr/>
        </p:nvPicPr>
        <p:blipFill rotWithShape="1">
          <a:blip r:embed="rId2">
            <a:alphaModFix/>
          </a:blip>
          <a:srcRect/>
          <a:stretch/>
        </p:blipFill>
        <p:spPr>
          <a:xfrm>
            <a:off x="10857148" y="1179231"/>
            <a:ext cx="1085182" cy="1085182"/>
          </a:xfrm>
          <a:prstGeom prst="rect">
            <a:avLst/>
          </a:prstGeom>
          <a:noFill/>
          <a:ln>
            <a:noFill/>
          </a:ln>
        </p:spPr>
      </p:pic>
      <p:pic>
        <p:nvPicPr>
          <p:cNvPr id="21" name="Picture 20" descr="A blue and white symbol&#10;&#10;Description automatically generated">
            <a:extLst>
              <a:ext uri="{FF2B5EF4-FFF2-40B4-BE49-F238E27FC236}">
                <a16:creationId xmlns:a16="http://schemas.microsoft.com/office/drawing/2014/main" id="{FC17924A-A008-4A1A-FE1C-1CFBB1DC2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5602" y="2973407"/>
            <a:ext cx="1493739" cy="1295400"/>
          </a:xfrm>
          <a:prstGeom prst="rect">
            <a:avLst/>
          </a:prstGeom>
        </p:spPr>
      </p:pic>
      <p:sp>
        <p:nvSpPr>
          <p:cNvPr id="4" name="TextBox 3">
            <a:extLst>
              <a:ext uri="{FF2B5EF4-FFF2-40B4-BE49-F238E27FC236}">
                <a16:creationId xmlns:a16="http://schemas.microsoft.com/office/drawing/2014/main" id="{9C56271E-BB30-7D61-35F9-A42BE34ABAAD}"/>
              </a:ext>
            </a:extLst>
          </p:cNvPr>
          <p:cNvSpPr txBox="1"/>
          <p:nvPr/>
        </p:nvSpPr>
        <p:spPr>
          <a:xfrm>
            <a:off x="2990850" y="6488668"/>
            <a:ext cx="6134100" cy="369332"/>
          </a:xfrm>
          <a:prstGeom prst="rect">
            <a:avLst/>
          </a:prstGeom>
          <a:noFill/>
        </p:spPr>
        <p:txBody>
          <a:bodyPr wrap="square">
            <a:spAutoFit/>
          </a:bodyPr>
          <a:lstStyle/>
          <a:p>
            <a:r>
              <a:rPr lang="en-US" sz="1800" b="1" dirty="0">
                <a:solidFill>
                  <a:schemeClr val="tx1"/>
                </a:solidFill>
              </a:rPr>
              <a:t>IT21301254</a:t>
            </a:r>
            <a:r>
              <a:rPr lang="en-US" sz="1800" dirty="0">
                <a:solidFill>
                  <a:schemeClr val="tx1"/>
                </a:solidFill>
              </a:rPr>
              <a:t>  | </a:t>
            </a:r>
            <a:r>
              <a:rPr lang="en-US" dirty="0">
                <a:solidFill>
                  <a:schemeClr val="tx1"/>
                </a:solidFill>
              </a:rPr>
              <a:t>Silva A.A.I </a:t>
            </a:r>
            <a:r>
              <a:rPr lang="en-US" sz="1800" dirty="0">
                <a:solidFill>
                  <a:schemeClr val="tx1"/>
                </a:solidFill>
              </a:rPr>
              <a:t>|  24-25J-201 </a:t>
            </a:r>
            <a:endParaRPr lang="en-US" sz="1800" b="0" dirty="0">
              <a:solidFill>
                <a:schemeClr val="tx1"/>
              </a:solidFill>
            </a:endParaRPr>
          </a:p>
        </p:txBody>
      </p:sp>
    </p:spTree>
    <p:extLst>
      <p:ext uri="{BB962C8B-B14F-4D97-AF65-F5344CB8AC3E}">
        <p14:creationId xmlns:p14="http://schemas.microsoft.com/office/powerpoint/2010/main" val="2339709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2">
            <a:extLst>
              <a:ext uri="{FF2B5EF4-FFF2-40B4-BE49-F238E27FC236}">
                <a16:creationId xmlns:a16="http://schemas.microsoft.com/office/drawing/2014/main" id="{8D59F15E-A56A-4860-DA3E-1CED9AD9AB46}"/>
              </a:ext>
            </a:extLst>
          </p:cNvPr>
          <p:cNvSpPr/>
          <p:nvPr/>
        </p:nvSpPr>
        <p:spPr>
          <a:xfrm>
            <a:off x="0" y="0"/>
            <a:ext cx="12209587" cy="641354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518" b="-9518"/>
            </a:stretch>
          </a:blipFill>
        </p:spPr>
        <p:txBody>
          <a:bodyPr/>
          <a:lstStyle/>
          <a:p>
            <a:endParaRPr lang="en-LK" dirty="0"/>
          </a:p>
        </p:txBody>
      </p:sp>
      <p:grpSp>
        <p:nvGrpSpPr>
          <p:cNvPr id="4" name="Group 3">
            <a:extLst>
              <a:ext uri="{FF2B5EF4-FFF2-40B4-BE49-F238E27FC236}">
                <a16:creationId xmlns:a16="http://schemas.microsoft.com/office/drawing/2014/main" id="{E1526BE5-2EF3-3039-360D-6F665CB9F1BF}"/>
              </a:ext>
            </a:extLst>
          </p:cNvPr>
          <p:cNvGrpSpPr/>
          <p:nvPr/>
        </p:nvGrpSpPr>
        <p:grpSpPr>
          <a:xfrm>
            <a:off x="381000" y="76200"/>
            <a:ext cx="5410200" cy="6324600"/>
            <a:chOff x="0" y="0"/>
            <a:chExt cx="2408296" cy="2709333"/>
          </a:xfrm>
          <a:solidFill>
            <a:srgbClr val="4668A2"/>
          </a:solidFill>
        </p:grpSpPr>
        <p:sp>
          <p:nvSpPr>
            <p:cNvPr id="5" name="Freeform 4">
              <a:extLst>
                <a:ext uri="{FF2B5EF4-FFF2-40B4-BE49-F238E27FC236}">
                  <a16:creationId xmlns:a16="http://schemas.microsoft.com/office/drawing/2014/main" id="{3718DF06-B85B-2D88-B499-A0ADE3AC6820}"/>
                </a:ext>
              </a:extLst>
            </p:cNvPr>
            <p:cNvSpPr/>
            <p:nvPr/>
          </p:nvSpPr>
          <p:spPr>
            <a:xfrm>
              <a:off x="0" y="0"/>
              <a:ext cx="2408296" cy="2709333"/>
            </a:xfrm>
            <a:custGeom>
              <a:avLst/>
              <a:gdLst/>
              <a:ahLst/>
              <a:cxnLst/>
              <a:rect l="l" t="t" r="r" b="b"/>
              <a:pathLst>
                <a:path w="2408296" h="2709333">
                  <a:moveTo>
                    <a:pt x="0" y="0"/>
                  </a:moveTo>
                  <a:lnTo>
                    <a:pt x="2408296" y="0"/>
                  </a:lnTo>
                  <a:lnTo>
                    <a:pt x="2408296" y="2709333"/>
                  </a:lnTo>
                  <a:lnTo>
                    <a:pt x="0" y="2709333"/>
                  </a:lnTo>
                  <a:close/>
                </a:path>
              </a:pathLst>
            </a:custGeom>
            <a:grpFill/>
          </p:spPr>
          <p:txBody>
            <a:bodyPr/>
            <a:lstStyle/>
            <a:p>
              <a:endParaRPr lang="en-LK"/>
            </a:p>
          </p:txBody>
        </p:sp>
        <p:sp>
          <p:nvSpPr>
            <p:cNvPr id="6" name="TextBox 5">
              <a:extLst>
                <a:ext uri="{FF2B5EF4-FFF2-40B4-BE49-F238E27FC236}">
                  <a16:creationId xmlns:a16="http://schemas.microsoft.com/office/drawing/2014/main" id="{1794E381-2E0B-0F44-DF4A-041B87A8F6F8}"/>
                </a:ext>
              </a:extLst>
            </p:cNvPr>
            <p:cNvSpPr txBox="1"/>
            <p:nvPr/>
          </p:nvSpPr>
          <p:spPr>
            <a:xfrm>
              <a:off x="0" y="-38100"/>
              <a:ext cx="2408296" cy="2747433"/>
            </a:xfrm>
            <a:prstGeom prst="rect">
              <a:avLst/>
            </a:prstGeom>
            <a:grpFill/>
          </p:spPr>
          <p:txBody>
            <a:bodyPr lIns="50800" tIns="50800" rIns="50800" bIns="50800" rtlCol="0" anchor="ctr"/>
            <a:lstStyle/>
            <a:p>
              <a:pPr algn="ctr">
                <a:lnSpc>
                  <a:spcPts val="2659"/>
                </a:lnSpc>
                <a:spcBef>
                  <a:spcPct val="0"/>
                </a:spcBef>
              </a:pPr>
              <a:endParaRPr/>
            </a:p>
          </p:txBody>
        </p:sp>
      </p:grpSp>
      <p:sp>
        <p:nvSpPr>
          <p:cNvPr id="8" name="TextBox 7">
            <a:extLst>
              <a:ext uri="{FF2B5EF4-FFF2-40B4-BE49-F238E27FC236}">
                <a16:creationId xmlns:a16="http://schemas.microsoft.com/office/drawing/2014/main" id="{0F831D0C-74D1-3D90-B006-0A5B35AB5A85}"/>
              </a:ext>
            </a:extLst>
          </p:cNvPr>
          <p:cNvSpPr txBox="1"/>
          <p:nvPr/>
        </p:nvSpPr>
        <p:spPr>
          <a:xfrm>
            <a:off x="4343400" y="0"/>
            <a:ext cx="6172200" cy="769441"/>
          </a:xfrm>
          <a:prstGeom prst="rect">
            <a:avLst/>
          </a:prstGeom>
          <a:noFill/>
        </p:spPr>
        <p:txBody>
          <a:bodyPr wrap="square">
            <a:spAutoFit/>
          </a:bodyPr>
          <a:lstStyle/>
          <a:p>
            <a:r>
              <a:rPr lang="en-LK" sz="4400" dirty="0">
                <a:solidFill>
                  <a:schemeClr val="bg1"/>
                </a:solidFill>
              </a:rPr>
              <a:t>Objec</a:t>
            </a:r>
            <a:r>
              <a:rPr lang="en-LK" sz="4400" b="1" dirty="0">
                <a:solidFill>
                  <a:srgbClr val="4668A2"/>
                </a:solidFill>
              </a:rPr>
              <a:t>tives</a:t>
            </a:r>
          </a:p>
        </p:txBody>
      </p:sp>
      <p:sp>
        <p:nvSpPr>
          <p:cNvPr id="9" name="Freeform 16">
            <a:extLst>
              <a:ext uri="{FF2B5EF4-FFF2-40B4-BE49-F238E27FC236}">
                <a16:creationId xmlns:a16="http://schemas.microsoft.com/office/drawing/2014/main" id="{7C9E7E6F-120D-01E9-4222-347F4D8C4CE7}"/>
              </a:ext>
            </a:extLst>
          </p:cNvPr>
          <p:cNvSpPr/>
          <p:nvPr/>
        </p:nvSpPr>
        <p:spPr>
          <a:xfrm>
            <a:off x="1028700" y="1177824"/>
            <a:ext cx="474985" cy="474985"/>
          </a:xfrm>
          <a:custGeom>
            <a:avLst/>
            <a:gdLst/>
            <a:ahLst/>
            <a:cxnLst/>
            <a:rect l="l" t="t" r="r" b="b"/>
            <a:pathLst>
              <a:path w="474985" h="474985">
                <a:moveTo>
                  <a:pt x="0" y="0"/>
                </a:moveTo>
                <a:lnTo>
                  <a:pt x="474985" y="0"/>
                </a:lnTo>
                <a:lnTo>
                  <a:pt x="474985" y="474985"/>
                </a:lnTo>
                <a:lnTo>
                  <a:pt x="0" y="47498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LK"/>
          </a:p>
        </p:txBody>
      </p:sp>
      <p:sp>
        <p:nvSpPr>
          <p:cNvPr id="11" name="TextBox 10">
            <a:extLst>
              <a:ext uri="{FF2B5EF4-FFF2-40B4-BE49-F238E27FC236}">
                <a16:creationId xmlns:a16="http://schemas.microsoft.com/office/drawing/2014/main" id="{D0F21872-B264-0133-075A-4A7575AA55C9}"/>
              </a:ext>
            </a:extLst>
          </p:cNvPr>
          <p:cNvSpPr txBox="1"/>
          <p:nvPr/>
        </p:nvSpPr>
        <p:spPr>
          <a:xfrm>
            <a:off x="1503685" y="1084033"/>
            <a:ext cx="2230115" cy="516167"/>
          </a:xfrm>
          <a:prstGeom prst="rect">
            <a:avLst/>
          </a:prstGeom>
          <a:noFill/>
        </p:spPr>
        <p:txBody>
          <a:bodyPr wrap="square">
            <a:spAutoFit/>
          </a:bodyPr>
          <a:lstStyle/>
          <a:p>
            <a:pPr algn="just">
              <a:lnSpc>
                <a:spcPts val="3811"/>
              </a:lnSpc>
            </a:pPr>
            <a:r>
              <a:rPr lang="en-US" sz="2000" b="1" dirty="0">
                <a:solidFill>
                  <a:schemeClr val="bg1"/>
                </a:solidFill>
              </a:rPr>
              <a:t>Main Objective </a:t>
            </a:r>
            <a:r>
              <a:rPr lang="en-US" sz="2000" dirty="0">
                <a:solidFill>
                  <a:schemeClr val="bg1"/>
                </a:solidFill>
              </a:rPr>
              <a:t>:</a:t>
            </a:r>
          </a:p>
        </p:txBody>
      </p:sp>
      <p:sp>
        <p:nvSpPr>
          <p:cNvPr id="14" name="TextBox 13">
            <a:extLst>
              <a:ext uri="{FF2B5EF4-FFF2-40B4-BE49-F238E27FC236}">
                <a16:creationId xmlns:a16="http://schemas.microsoft.com/office/drawing/2014/main" id="{22750C41-6134-56B4-83C7-3EF5D47300DD}"/>
              </a:ext>
            </a:extLst>
          </p:cNvPr>
          <p:cNvSpPr txBox="1"/>
          <p:nvPr/>
        </p:nvSpPr>
        <p:spPr>
          <a:xfrm>
            <a:off x="381000" y="4151895"/>
            <a:ext cx="5105400" cy="1200329"/>
          </a:xfrm>
          <a:prstGeom prst="rect">
            <a:avLst/>
          </a:prstGeom>
          <a:noFill/>
        </p:spPr>
        <p:txBody>
          <a:bodyPr wrap="square">
            <a:spAutoFit/>
          </a:bodyPr>
          <a:lstStyle/>
          <a:p>
            <a:pPr algn="just"/>
            <a:r>
              <a:rPr lang="en-US" sz="1800" dirty="0">
                <a:solidFill>
                  <a:schemeClr val="bg1"/>
                </a:solidFill>
              </a:rPr>
              <a:t>To develop </a:t>
            </a:r>
            <a:r>
              <a:rPr lang="en-US" sz="1800" dirty="0">
                <a:solidFill>
                  <a:schemeClr val="bg1"/>
                </a:solidFill>
                <a:effectLst/>
                <a:latin typeface="Calibri" panose="020F0502020204030204" pitchFamily="34" charset="0"/>
                <a:ea typeface="Times New Roman" panose="02020603050405020304" pitchFamily="18" charset="0"/>
                <a:cs typeface="Mangal" panose="02040503050203030202" pitchFamily="18" charset="0"/>
              </a:rPr>
              <a:t>architectural design process</a:t>
            </a:r>
            <a:r>
              <a:rPr lang="en-US" sz="1800" dirty="0">
                <a:solidFill>
                  <a:schemeClr val="bg1"/>
                </a:solidFill>
              </a:rPr>
              <a:t> “Automated architectural plans”, </a:t>
            </a:r>
            <a:r>
              <a:rPr lang="en-US" sz="1800" dirty="0">
                <a:solidFill>
                  <a:schemeClr val="bg1"/>
                </a:solidFill>
                <a:effectLst/>
                <a:latin typeface="Calibri" panose="020F0502020204030204" pitchFamily="34" charset="0"/>
                <a:ea typeface="Times New Roman" panose="02020603050405020304" pitchFamily="18" charset="0"/>
                <a:cs typeface="Mangal" panose="02040503050203030202" pitchFamily="18" charset="0"/>
              </a:rPr>
              <a:t>developing a machine learning (ML) based system for automatic architecture planning</a:t>
            </a:r>
            <a:endParaRPr lang="en-US" sz="1800" dirty="0">
              <a:solidFill>
                <a:schemeClr val="bg1"/>
              </a:solidFill>
            </a:endParaRPr>
          </a:p>
        </p:txBody>
      </p:sp>
      <p:sp>
        <p:nvSpPr>
          <p:cNvPr id="15" name="Freeform 21">
            <a:extLst>
              <a:ext uri="{FF2B5EF4-FFF2-40B4-BE49-F238E27FC236}">
                <a16:creationId xmlns:a16="http://schemas.microsoft.com/office/drawing/2014/main" id="{63A1CBB1-C21C-C5E8-95D9-BE18DA4E4868}"/>
              </a:ext>
            </a:extLst>
          </p:cNvPr>
          <p:cNvSpPr/>
          <p:nvPr/>
        </p:nvSpPr>
        <p:spPr>
          <a:xfrm>
            <a:off x="6140447" y="1280956"/>
            <a:ext cx="474985" cy="474985"/>
          </a:xfrm>
          <a:custGeom>
            <a:avLst/>
            <a:gdLst/>
            <a:ahLst/>
            <a:cxnLst/>
            <a:rect l="l" t="t" r="r" b="b"/>
            <a:pathLst>
              <a:path w="474985" h="474985">
                <a:moveTo>
                  <a:pt x="0" y="0"/>
                </a:moveTo>
                <a:lnTo>
                  <a:pt x="474985" y="0"/>
                </a:lnTo>
                <a:lnTo>
                  <a:pt x="474985" y="474985"/>
                </a:lnTo>
                <a:lnTo>
                  <a:pt x="0" y="47498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LK"/>
          </a:p>
        </p:txBody>
      </p:sp>
      <p:sp>
        <p:nvSpPr>
          <p:cNvPr id="16" name="TextBox 22">
            <a:extLst>
              <a:ext uri="{FF2B5EF4-FFF2-40B4-BE49-F238E27FC236}">
                <a16:creationId xmlns:a16="http://schemas.microsoft.com/office/drawing/2014/main" id="{6B080466-5780-849D-344C-86B0FA42F198}"/>
              </a:ext>
            </a:extLst>
          </p:cNvPr>
          <p:cNvSpPr txBox="1"/>
          <p:nvPr/>
        </p:nvSpPr>
        <p:spPr>
          <a:xfrm>
            <a:off x="6690900" y="1236087"/>
            <a:ext cx="3997415" cy="440313"/>
          </a:xfrm>
          <a:prstGeom prst="rect">
            <a:avLst/>
          </a:prstGeom>
        </p:spPr>
        <p:txBody>
          <a:bodyPr wrap="square" lIns="0" tIns="0" rIns="0" bIns="0" rtlCol="0" anchor="t">
            <a:spAutoFit/>
          </a:bodyPr>
          <a:lstStyle/>
          <a:p>
            <a:pPr algn="just">
              <a:lnSpc>
                <a:spcPts val="3811"/>
              </a:lnSpc>
            </a:pPr>
            <a:r>
              <a:rPr lang="en-US" sz="2400" b="1" dirty="0">
                <a:solidFill>
                  <a:srgbClr val="4668A2"/>
                </a:solidFill>
              </a:rPr>
              <a:t>Specific Objectives</a:t>
            </a:r>
          </a:p>
        </p:txBody>
      </p:sp>
      <p:sp>
        <p:nvSpPr>
          <p:cNvPr id="20" name="TextBox 19">
            <a:extLst>
              <a:ext uri="{FF2B5EF4-FFF2-40B4-BE49-F238E27FC236}">
                <a16:creationId xmlns:a16="http://schemas.microsoft.com/office/drawing/2014/main" id="{B8BBAF12-34A9-FD5B-29C1-5CA8CB6612A0}"/>
              </a:ext>
            </a:extLst>
          </p:cNvPr>
          <p:cNvSpPr txBox="1"/>
          <p:nvPr/>
        </p:nvSpPr>
        <p:spPr>
          <a:xfrm>
            <a:off x="6065520" y="4183059"/>
            <a:ext cx="6096000" cy="1477328"/>
          </a:xfrm>
          <a:prstGeom prst="rect">
            <a:avLst/>
          </a:prstGeom>
          <a:noFill/>
        </p:spPr>
        <p:txBody>
          <a:bodyPr wrap="square">
            <a:spAutoFit/>
          </a:bodyPr>
          <a:lstStyle/>
          <a:p>
            <a:pPr marL="285750" indent="-285750" algn="just">
              <a:buFont typeface="Arial" panose="020B0604020202020204" pitchFamily="34" charset="0"/>
              <a:buChar char="•"/>
            </a:pPr>
            <a:r>
              <a:rPr lang="en-US" dirty="0"/>
              <a:t>To integrate data processing techniques to accurately interpret complex architectural and climatic information</a:t>
            </a:r>
            <a:endParaRPr lang="en-GB" sz="1800" dirty="0"/>
          </a:p>
          <a:p>
            <a:pPr marL="285750" indent="-285750" algn="just">
              <a:buFont typeface="Arial" panose="020B0604020202020204" pitchFamily="34" charset="0"/>
              <a:buChar char="•"/>
            </a:pPr>
            <a:r>
              <a:rPr lang="en-GB" sz="1800" dirty="0"/>
              <a:t>To ensure a user-friendly interface for widespread accessibility.</a:t>
            </a:r>
          </a:p>
          <a:p>
            <a:pPr marL="285750" indent="-285750" algn="just">
              <a:buFont typeface="Arial" panose="020B0604020202020204" pitchFamily="34" charset="0"/>
              <a:buChar char="•"/>
            </a:pPr>
            <a:r>
              <a:rPr lang="en-GB" sz="1800" dirty="0"/>
              <a:t>To </a:t>
            </a:r>
            <a:r>
              <a:rPr lang="en-US" sz="1800" kern="100" dirty="0">
                <a:effectLst/>
                <a:latin typeface="Aptos" panose="020B0004020202020204" pitchFamily="34" charset="0"/>
                <a:ea typeface="Aptos" panose="020B0004020202020204" pitchFamily="34" charset="0"/>
                <a:cs typeface="Latha" panose="020B0604020202020204" pitchFamily="34" charset="0"/>
              </a:rPr>
              <a:t>Maintain high performance and quick response   times</a:t>
            </a:r>
            <a:endParaRPr lang="en-LK" sz="1800" dirty="0"/>
          </a:p>
        </p:txBody>
      </p:sp>
      <p:pic>
        <p:nvPicPr>
          <p:cNvPr id="10" name="Graphic 9" descr="Target with solid fill">
            <a:extLst>
              <a:ext uri="{FF2B5EF4-FFF2-40B4-BE49-F238E27FC236}">
                <a16:creationId xmlns:a16="http://schemas.microsoft.com/office/drawing/2014/main" id="{33262B95-9D72-49D7-9B64-ECA29E02F35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03685" y="1600200"/>
            <a:ext cx="2470153" cy="2470153"/>
          </a:xfrm>
          <a:prstGeom prst="rect">
            <a:avLst/>
          </a:prstGeom>
        </p:spPr>
      </p:pic>
      <p:pic>
        <p:nvPicPr>
          <p:cNvPr id="22" name="Graphic 21" descr="Presentation with checklist with solid fill">
            <a:extLst>
              <a:ext uri="{FF2B5EF4-FFF2-40B4-BE49-F238E27FC236}">
                <a16:creationId xmlns:a16="http://schemas.microsoft.com/office/drawing/2014/main" id="{3ABA9DBA-202E-70B6-9568-CCE2667C077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298595" y="1572531"/>
            <a:ext cx="2579364" cy="2579364"/>
          </a:xfrm>
          <a:prstGeom prst="rect">
            <a:avLst/>
          </a:prstGeom>
        </p:spPr>
      </p:pic>
    </p:spTree>
    <p:extLst>
      <p:ext uri="{BB962C8B-B14F-4D97-AF65-F5344CB8AC3E}">
        <p14:creationId xmlns:p14="http://schemas.microsoft.com/office/powerpoint/2010/main" val="31070901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
            <a:extLst>
              <a:ext uri="{FF2B5EF4-FFF2-40B4-BE49-F238E27FC236}">
                <a16:creationId xmlns:a16="http://schemas.microsoft.com/office/drawing/2014/main" id="{BDA2D202-52DE-273E-1733-882E646EBE50}"/>
              </a:ext>
            </a:extLst>
          </p:cNvPr>
          <p:cNvGrpSpPr/>
          <p:nvPr/>
        </p:nvGrpSpPr>
        <p:grpSpPr>
          <a:xfrm>
            <a:off x="0" y="64402"/>
            <a:ext cx="12192000" cy="1002398"/>
            <a:chOff x="0" y="-38100"/>
            <a:chExt cx="3326311" cy="1255581"/>
          </a:xfrm>
          <a:solidFill>
            <a:srgbClr val="4668A2"/>
          </a:solidFill>
        </p:grpSpPr>
        <p:sp>
          <p:nvSpPr>
            <p:cNvPr id="5" name="Freeform 9">
              <a:extLst>
                <a:ext uri="{FF2B5EF4-FFF2-40B4-BE49-F238E27FC236}">
                  <a16:creationId xmlns:a16="http://schemas.microsoft.com/office/drawing/2014/main" id="{C5702163-E0F8-540E-59DF-5C564CCFA6E3}"/>
                </a:ext>
              </a:extLst>
            </p:cNvPr>
            <p:cNvSpPr/>
            <p:nvPr/>
          </p:nvSpPr>
          <p:spPr>
            <a:xfrm>
              <a:off x="0" y="35091"/>
              <a:ext cx="3326311" cy="1120898"/>
            </a:xfrm>
            <a:custGeom>
              <a:avLst/>
              <a:gdLst/>
              <a:ahLst/>
              <a:cxnLst/>
              <a:rect l="l" t="t" r="r" b="b"/>
              <a:pathLst>
                <a:path w="3326311" h="1217481">
                  <a:moveTo>
                    <a:pt x="0" y="0"/>
                  </a:moveTo>
                  <a:lnTo>
                    <a:pt x="3326311" y="0"/>
                  </a:lnTo>
                  <a:lnTo>
                    <a:pt x="3326311" y="1217481"/>
                  </a:lnTo>
                  <a:lnTo>
                    <a:pt x="0" y="1217481"/>
                  </a:lnTo>
                  <a:close/>
                </a:path>
              </a:pathLst>
            </a:custGeom>
            <a:grpFill/>
          </p:spPr>
          <p:txBody>
            <a:bodyPr/>
            <a:lstStyle/>
            <a:p>
              <a:endParaRPr lang="en-LK" dirty="0"/>
            </a:p>
          </p:txBody>
        </p:sp>
        <p:sp>
          <p:nvSpPr>
            <p:cNvPr id="6" name="TextBox 10">
              <a:extLst>
                <a:ext uri="{FF2B5EF4-FFF2-40B4-BE49-F238E27FC236}">
                  <a16:creationId xmlns:a16="http://schemas.microsoft.com/office/drawing/2014/main" id="{9D367C2C-320C-DDA7-F2BB-C0294D8C1202}"/>
                </a:ext>
              </a:extLst>
            </p:cNvPr>
            <p:cNvSpPr txBox="1"/>
            <p:nvPr/>
          </p:nvSpPr>
          <p:spPr>
            <a:xfrm>
              <a:off x="0" y="-38100"/>
              <a:ext cx="3326311" cy="1255581"/>
            </a:xfrm>
            <a:prstGeom prst="rect">
              <a:avLst/>
            </a:prstGeom>
            <a:grpFill/>
          </p:spPr>
          <p:txBody>
            <a:bodyPr lIns="50800" tIns="50800" rIns="50800" bIns="50800" rtlCol="0" anchor="ctr"/>
            <a:lstStyle/>
            <a:p>
              <a:pPr algn="ctr">
                <a:lnSpc>
                  <a:spcPts val="2659"/>
                </a:lnSpc>
                <a:spcBef>
                  <a:spcPct val="0"/>
                </a:spcBef>
              </a:pPr>
              <a:endParaRPr/>
            </a:p>
          </p:txBody>
        </p:sp>
      </p:grpSp>
      <p:sp>
        <p:nvSpPr>
          <p:cNvPr id="2" name="Rectangle 1">
            <a:extLst>
              <a:ext uri="{FF2B5EF4-FFF2-40B4-BE49-F238E27FC236}">
                <a16:creationId xmlns:a16="http://schemas.microsoft.com/office/drawing/2014/main" id="{B4805B7E-92F2-8663-0B90-2A523E20B9B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IT21301254</a:t>
            </a:r>
            <a:r>
              <a:rPr lang="en-US" sz="1800" dirty="0">
                <a:solidFill>
                  <a:schemeClr val="tx1"/>
                </a:solidFill>
              </a:rPr>
              <a:t>  | </a:t>
            </a:r>
            <a:r>
              <a:rPr lang="en-US" dirty="0">
                <a:solidFill>
                  <a:schemeClr val="tx1"/>
                </a:solidFill>
              </a:rPr>
              <a:t>Silva A.A.I </a:t>
            </a:r>
            <a:r>
              <a:rPr lang="en-US" sz="1800" dirty="0">
                <a:solidFill>
                  <a:schemeClr val="tx1"/>
                </a:solidFill>
              </a:rPr>
              <a:t>|  24-25J-201 </a:t>
            </a:r>
            <a:endParaRPr lang="en-US" sz="1800" b="0" dirty="0">
              <a:solidFill>
                <a:schemeClr val="tx1"/>
              </a:solidFill>
            </a:endParaRPr>
          </a:p>
        </p:txBody>
      </p:sp>
      <p:sp>
        <p:nvSpPr>
          <p:cNvPr id="3" name="TextBox 2">
            <a:extLst>
              <a:ext uri="{FF2B5EF4-FFF2-40B4-BE49-F238E27FC236}">
                <a16:creationId xmlns:a16="http://schemas.microsoft.com/office/drawing/2014/main" id="{FE5AF69F-DF91-595C-53C3-5696719C5EB9}"/>
              </a:ext>
            </a:extLst>
          </p:cNvPr>
          <p:cNvSpPr txBox="1"/>
          <p:nvPr/>
        </p:nvSpPr>
        <p:spPr>
          <a:xfrm>
            <a:off x="-304800" y="265093"/>
            <a:ext cx="12725400" cy="954107"/>
          </a:xfrm>
          <a:prstGeom prst="rect">
            <a:avLst/>
          </a:prstGeom>
          <a:noFill/>
        </p:spPr>
        <p:txBody>
          <a:bodyPr wrap="square">
            <a:spAutoFit/>
          </a:bodyPr>
          <a:lstStyle/>
          <a:p>
            <a:pPr algn="ctr"/>
            <a:r>
              <a:rPr lang="en-US" sz="2800" b="1" dirty="0">
                <a:solidFill>
                  <a:schemeClr val="bg1"/>
                </a:solidFill>
                <a:latin typeface="Open Sans Bold"/>
              </a:rPr>
              <a:t>The system, Personnel and Software specification requirements</a:t>
            </a:r>
          </a:p>
          <a:p>
            <a:pPr algn="ctr"/>
            <a:endParaRPr lang="en-US" sz="2800" b="1" dirty="0">
              <a:solidFill>
                <a:schemeClr val="bg1"/>
              </a:solidFill>
            </a:endParaRPr>
          </a:p>
        </p:txBody>
      </p:sp>
      <p:sp>
        <p:nvSpPr>
          <p:cNvPr id="8" name="TextBox 7">
            <a:extLst>
              <a:ext uri="{FF2B5EF4-FFF2-40B4-BE49-F238E27FC236}">
                <a16:creationId xmlns:a16="http://schemas.microsoft.com/office/drawing/2014/main" id="{BA858159-04C7-9D6B-EC43-9645DB2B1C0C}"/>
              </a:ext>
            </a:extLst>
          </p:cNvPr>
          <p:cNvSpPr txBox="1"/>
          <p:nvPr/>
        </p:nvSpPr>
        <p:spPr>
          <a:xfrm>
            <a:off x="375436" y="1993880"/>
            <a:ext cx="4572000" cy="3416320"/>
          </a:xfrm>
          <a:prstGeom prst="rect">
            <a:avLst/>
          </a:prstGeom>
          <a:noFill/>
        </p:spPr>
        <p:txBody>
          <a:bodyPr wrap="square" rtlCol="0">
            <a:spAutoFit/>
          </a:bodyPr>
          <a:lstStyle/>
          <a:p>
            <a:r>
              <a:rPr lang="en-US" sz="1800" b="1" dirty="0">
                <a:solidFill>
                  <a:srgbClr val="444F27"/>
                </a:solidFill>
                <a:latin typeface="Aptos" panose="020B0004020202020204" pitchFamily="34" charset="0"/>
              </a:rPr>
              <a:t>Functional Requirements</a:t>
            </a:r>
          </a:p>
          <a:p>
            <a:endParaRPr lang="en-US" b="1" dirty="0">
              <a:solidFill>
                <a:srgbClr val="444F27"/>
              </a:solidFill>
              <a:latin typeface="Aptos" panose="020B0004020202020204" pitchFamily="34" charset="0"/>
            </a:endParaRPr>
          </a:p>
          <a:p>
            <a:pPr marL="285750" indent="-285750">
              <a:buFont typeface="Arial" panose="020B0604020202020204" pitchFamily="34" charset="0"/>
              <a:buChar char="•"/>
            </a:pPr>
            <a:r>
              <a:rPr lang="en-US" sz="1800" dirty="0"/>
              <a:t>Image generation for design visualization.</a:t>
            </a:r>
          </a:p>
          <a:p>
            <a:endParaRPr lang="en-US" sz="1800" dirty="0"/>
          </a:p>
          <a:p>
            <a:pPr marL="285750" indent="-285750">
              <a:buFont typeface="Arial" panose="020B0604020202020204" pitchFamily="34" charset="0"/>
              <a:buChar char="•"/>
            </a:pPr>
            <a:r>
              <a:rPr lang="en-US" sz="1800" dirty="0"/>
              <a:t>Personalized design recommendations using reinforcement learning.</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Integrated text and image input for design feedback.</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Real-time updates on design adjustments and feedback.</a:t>
            </a:r>
            <a:endParaRPr lang="en-GB" sz="1800" dirty="0"/>
          </a:p>
        </p:txBody>
      </p:sp>
      <p:sp>
        <p:nvSpPr>
          <p:cNvPr id="13" name="TextBox 12">
            <a:extLst>
              <a:ext uri="{FF2B5EF4-FFF2-40B4-BE49-F238E27FC236}">
                <a16:creationId xmlns:a16="http://schemas.microsoft.com/office/drawing/2014/main" id="{D865FBDD-B1B5-F332-803D-B0B7E3DE3172}"/>
              </a:ext>
            </a:extLst>
          </p:cNvPr>
          <p:cNvSpPr txBox="1"/>
          <p:nvPr/>
        </p:nvSpPr>
        <p:spPr>
          <a:xfrm>
            <a:off x="152400" y="1143000"/>
            <a:ext cx="5486400" cy="738664"/>
          </a:xfrm>
          <a:prstGeom prst="rect">
            <a:avLst/>
          </a:prstGeom>
          <a:noFill/>
        </p:spPr>
        <p:txBody>
          <a:bodyPr wrap="square" rtlCol="0">
            <a:spAutoFit/>
          </a:bodyPr>
          <a:lstStyle/>
          <a:p>
            <a:r>
              <a:rPr lang="en-US" sz="2400" b="1" dirty="0"/>
              <a:t>Software Specification Requirement</a:t>
            </a:r>
          </a:p>
          <a:p>
            <a:endParaRPr lang="en-US" dirty="0"/>
          </a:p>
        </p:txBody>
      </p:sp>
      <p:sp>
        <p:nvSpPr>
          <p:cNvPr id="14" name="TextBox 13">
            <a:extLst>
              <a:ext uri="{FF2B5EF4-FFF2-40B4-BE49-F238E27FC236}">
                <a16:creationId xmlns:a16="http://schemas.microsoft.com/office/drawing/2014/main" id="{89BA72A3-19AC-B863-99D2-8042C6885D74}"/>
              </a:ext>
            </a:extLst>
          </p:cNvPr>
          <p:cNvSpPr txBox="1"/>
          <p:nvPr/>
        </p:nvSpPr>
        <p:spPr>
          <a:xfrm>
            <a:off x="5531404" y="1600200"/>
            <a:ext cx="6050995" cy="3521990"/>
          </a:xfrm>
          <a:prstGeom prst="rect">
            <a:avLst/>
          </a:prstGeom>
          <a:noFill/>
        </p:spPr>
        <p:txBody>
          <a:bodyPr wrap="square" rtlCol="0">
            <a:spAutoFit/>
          </a:bodyPr>
          <a:lstStyle/>
          <a:p>
            <a:r>
              <a:rPr lang="en-US" sz="1800" b="1" dirty="0">
                <a:solidFill>
                  <a:srgbClr val="444F27"/>
                </a:solidFill>
                <a:latin typeface="Aptos" panose="020B0004020202020204" pitchFamily="34" charset="0"/>
              </a:rPr>
              <a:t>Non-Functional Requirements</a:t>
            </a:r>
          </a:p>
          <a:p>
            <a:endParaRPr lang="en-US" sz="1800" b="1" dirty="0">
              <a:solidFill>
                <a:srgbClr val="444F27"/>
              </a:solidFill>
              <a:latin typeface="Aptos" panose="020B0004020202020204" pitchFamily="34" charset="0"/>
            </a:endParaRPr>
          </a:p>
          <a:p>
            <a:pPr marL="285750" marR="0" indent="-285750">
              <a:lnSpc>
                <a:spcPct val="115000"/>
              </a:lnSpc>
              <a:spcBef>
                <a:spcPts val="0"/>
              </a:spcBef>
              <a:spcAft>
                <a:spcPts val="800"/>
              </a:spcAft>
              <a:buFont typeface="Arial" panose="020B0604020202020204" pitchFamily="34" charset="0"/>
              <a:buChar char="•"/>
            </a:pPr>
            <a:r>
              <a:rPr lang="en-US" sz="1800" b="1" kern="100" dirty="0">
                <a:effectLst/>
                <a:ea typeface="Aptos" panose="020B0004020202020204" pitchFamily="34" charset="0"/>
                <a:cs typeface="Latha" panose="020B0604020202020204" pitchFamily="34" charset="0"/>
              </a:rPr>
              <a:t>Performance</a:t>
            </a:r>
            <a:r>
              <a:rPr lang="en-US" sz="1800" kern="100" dirty="0">
                <a:effectLst/>
                <a:ea typeface="Aptos" panose="020B0004020202020204" pitchFamily="34" charset="0"/>
                <a:cs typeface="Latha" panose="020B0604020202020204" pitchFamily="34" charset="0"/>
              </a:rPr>
              <a:t>: Handle high loads with minimal latency.</a:t>
            </a:r>
          </a:p>
          <a:p>
            <a:pPr marL="285750" marR="0" indent="-285750">
              <a:lnSpc>
                <a:spcPct val="115000"/>
              </a:lnSpc>
              <a:spcBef>
                <a:spcPts val="0"/>
              </a:spcBef>
              <a:spcAft>
                <a:spcPts val="800"/>
              </a:spcAft>
              <a:buFont typeface="Arial" panose="020B0604020202020204" pitchFamily="34" charset="0"/>
              <a:buChar char="•"/>
            </a:pPr>
            <a:r>
              <a:rPr lang="en-US" sz="1800" b="1" kern="100" dirty="0">
                <a:effectLst/>
                <a:ea typeface="Aptos" panose="020B0004020202020204" pitchFamily="34" charset="0"/>
                <a:cs typeface="Latha" panose="020B0604020202020204" pitchFamily="34" charset="0"/>
              </a:rPr>
              <a:t>Usability</a:t>
            </a:r>
            <a:r>
              <a:rPr lang="en-US" sz="1800" kern="100" dirty="0">
                <a:effectLst/>
                <a:ea typeface="Aptos" panose="020B0004020202020204" pitchFamily="34" charset="0"/>
                <a:cs typeface="Latha" panose="020B0604020202020204" pitchFamily="34" charset="0"/>
              </a:rPr>
              <a:t>: Intuitive interface for seamless interaction.</a:t>
            </a:r>
          </a:p>
          <a:p>
            <a:pPr marL="285750" marR="0" indent="-285750">
              <a:lnSpc>
                <a:spcPct val="115000"/>
              </a:lnSpc>
              <a:spcBef>
                <a:spcPts val="0"/>
              </a:spcBef>
              <a:spcAft>
                <a:spcPts val="800"/>
              </a:spcAft>
              <a:buFont typeface="Arial" panose="020B0604020202020204" pitchFamily="34" charset="0"/>
              <a:buChar char="•"/>
            </a:pPr>
            <a:r>
              <a:rPr lang="en-US" sz="1800" b="1" kern="100" dirty="0">
                <a:effectLst/>
                <a:ea typeface="Aptos" panose="020B0004020202020204" pitchFamily="34" charset="0"/>
                <a:cs typeface="Latha" panose="020B0604020202020204" pitchFamily="34" charset="0"/>
              </a:rPr>
              <a:t>Reliability</a:t>
            </a:r>
            <a:r>
              <a:rPr lang="en-US" sz="1800" kern="100" dirty="0">
                <a:effectLst/>
                <a:ea typeface="Aptos" panose="020B0004020202020204" pitchFamily="34" charset="0"/>
                <a:cs typeface="Latha" panose="020B0604020202020204" pitchFamily="34" charset="0"/>
              </a:rPr>
              <a:t>: Consistent availability and minimal downtime.</a:t>
            </a:r>
          </a:p>
          <a:p>
            <a:pPr marL="285750" marR="0" indent="-285750">
              <a:lnSpc>
                <a:spcPct val="115000"/>
              </a:lnSpc>
              <a:spcBef>
                <a:spcPts val="0"/>
              </a:spcBef>
              <a:spcAft>
                <a:spcPts val="800"/>
              </a:spcAft>
              <a:buFont typeface="Arial" panose="020B0604020202020204" pitchFamily="34" charset="0"/>
              <a:buChar char="•"/>
            </a:pPr>
            <a:r>
              <a:rPr lang="en-US" sz="1800" b="1" kern="100" dirty="0">
                <a:effectLst/>
                <a:ea typeface="Aptos" panose="020B0004020202020204" pitchFamily="34" charset="0"/>
                <a:cs typeface="Latha" panose="020B0604020202020204" pitchFamily="34" charset="0"/>
              </a:rPr>
              <a:t>Accuracy</a:t>
            </a:r>
            <a:r>
              <a:rPr lang="en-US" sz="1800" kern="100" dirty="0">
                <a:effectLst/>
                <a:ea typeface="Aptos" panose="020B0004020202020204" pitchFamily="34" charset="0"/>
                <a:cs typeface="Latha" panose="020B0604020202020204" pitchFamily="34" charset="0"/>
              </a:rPr>
              <a:t>: Ensure precise design visualizations and recommendations. </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dirty="0"/>
          </a:p>
        </p:txBody>
      </p:sp>
      <p:sp>
        <p:nvSpPr>
          <p:cNvPr id="15" name="TextBox 14">
            <a:extLst>
              <a:ext uri="{FF2B5EF4-FFF2-40B4-BE49-F238E27FC236}">
                <a16:creationId xmlns:a16="http://schemas.microsoft.com/office/drawing/2014/main" id="{0B1F2BAC-AE7A-A5D0-99ED-42A68BF9F4BE}"/>
              </a:ext>
            </a:extLst>
          </p:cNvPr>
          <p:cNvSpPr txBox="1"/>
          <p:nvPr/>
        </p:nvSpPr>
        <p:spPr>
          <a:xfrm>
            <a:off x="5334000" y="4572000"/>
            <a:ext cx="6629400" cy="1813830"/>
          </a:xfrm>
          <a:prstGeom prst="rect">
            <a:avLst/>
          </a:prstGeom>
          <a:noFill/>
        </p:spPr>
        <p:txBody>
          <a:bodyPr wrap="square" rtlCol="0">
            <a:spAutoFit/>
          </a:bodyPr>
          <a:lstStyle/>
          <a:p>
            <a:r>
              <a:rPr lang="en-US" sz="1800" b="1" dirty="0">
                <a:solidFill>
                  <a:srgbClr val="444F27"/>
                </a:solidFill>
                <a:latin typeface="Aptos" panose="020B0004020202020204" pitchFamily="34" charset="0"/>
              </a:rPr>
              <a:t>  Required Data Set</a:t>
            </a:r>
          </a:p>
          <a:p>
            <a:endParaRPr lang="en-US" sz="1800" dirty="0">
              <a:solidFill>
                <a:srgbClr val="444F27"/>
              </a:solidFill>
              <a:latin typeface="Aptos" panose="020B0004020202020204" pitchFamily="34" charset="0"/>
            </a:endParaRPr>
          </a:p>
          <a:p>
            <a:pPr marL="359851" lvl="1" indent="-179926">
              <a:lnSpc>
                <a:spcPts val="2333"/>
              </a:lnSpc>
              <a:buFont typeface="Arial"/>
              <a:buChar char="•"/>
            </a:pPr>
            <a:r>
              <a:rPr lang="en-GB" sz="1800" b="1" dirty="0"/>
              <a:t>Kaggle Datasets</a:t>
            </a:r>
            <a:r>
              <a:rPr lang="en-GB" sz="1800" dirty="0"/>
              <a:t>: Publicly available design data and trends.[1]</a:t>
            </a:r>
          </a:p>
          <a:p>
            <a:pPr marL="359851" lvl="1" indent="-179926">
              <a:lnSpc>
                <a:spcPts val="2333"/>
              </a:lnSpc>
              <a:buFont typeface="Arial"/>
              <a:buChar char="•"/>
            </a:pPr>
            <a:endParaRPr lang="en-GB" sz="1800" dirty="0"/>
          </a:p>
          <a:p>
            <a:pPr marL="359851" lvl="1" indent="-179926">
              <a:lnSpc>
                <a:spcPts val="2333"/>
              </a:lnSpc>
              <a:buFont typeface="Arial"/>
              <a:buChar char="•"/>
            </a:pPr>
            <a:r>
              <a:rPr lang="en-GB" sz="1800" b="1" dirty="0"/>
              <a:t>Sri Lankan Interior Architecture</a:t>
            </a:r>
            <a:r>
              <a:rPr lang="en-GB" sz="1800" dirty="0"/>
              <a:t>: Region-specific data from local designers.</a:t>
            </a:r>
            <a:endParaRPr lang="en-US" sz="1800" dirty="0">
              <a:solidFill>
                <a:srgbClr val="545454"/>
              </a:solidFill>
              <a:latin typeface="Aptos" panose="020B0004020202020204" pitchFamily="34" charset="0"/>
            </a:endParaRPr>
          </a:p>
        </p:txBody>
      </p:sp>
      <p:sp>
        <p:nvSpPr>
          <p:cNvPr id="7" name="TextBox 6">
            <a:extLst>
              <a:ext uri="{FF2B5EF4-FFF2-40B4-BE49-F238E27FC236}">
                <a16:creationId xmlns:a16="http://schemas.microsoft.com/office/drawing/2014/main" id="{7D541014-B11E-881D-70BD-5F8F9D23DBC5}"/>
              </a:ext>
            </a:extLst>
          </p:cNvPr>
          <p:cNvSpPr txBox="1"/>
          <p:nvPr/>
        </p:nvSpPr>
        <p:spPr>
          <a:xfrm>
            <a:off x="12934604" y="4405745"/>
            <a:ext cx="184731" cy="369332"/>
          </a:xfrm>
          <a:prstGeom prst="rect">
            <a:avLst/>
          </a:prstGeom>
          <a:noFill/>
        </p:spPr>
        <p:txBody>
          <a:bodyPr wrap="none" rtlCol="0">
            <a:spAutoFit/>
          </a:bodyPr>
          <a:lstStyle/>
          <a:p>
            <a:endParaRPr lang="en-LK" dirty="0"/>
          </a:p>
        </p:txBody>
      </p:sp>
    </p:spTree>
    <p:extLst>
      <p:ext uri="{BB962C8B-B14F-4D97-AF65-F5344CB8AC3E}">
        <p14:creationId xmlns:p14="http://schemas.microsoft.com/office/powerpoint/2010/main" val="28000783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75362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
            <a:extLst>
              <a:ext uri="{FF2B5EF4-FFF2-40B4-BE49-F238E27FC236}">
                <a16:creationId xmlns:a16="http://schemas.microsoft.com/office/drawing/2014/main" id="{BDA2D202-52DE-273E-1733-882E646EBE50}"/>
              </a:ext>
            </a:extLst>
          </p:cNvPr>
          <p:cNvGrpSpPr/>
          <p:nvPr/>
        </p:nvGrpSpPr>
        <p:grpSpPr>
          <a:xfrm>
            <a:off x="1600200" y="140602"/>
            <a:ext cx="8686799" cy="1307198"/>
            <a:chOff x="0" y="-38100"/>
            <a:chExt cx="3326311" cy="1255581"/>
          </a:xfrm>
          <a:solidFill>
            <a:srgbClr val="4668A2"/>
          </a:solidFill>
        </p:grpSpPr>
        <p:sp>
          <p:nvSpPr>
            <p:cNvPr id="5" name="Freeform 9">
              <a:extLst>
                <a:ext uri="{FF2B5EF4-FFF2-40B4-BE49-F238E27FC236}">
                  <a16:creationId xmlns:a16="http://schemas.microsoft.com/office/drawing/2014/main" id="{C5702163-E0F8-540E-59DF-5C564CCFA6E3}"/>
                </a:ext>
              </a:extLst>
            </p:cNvPr>
            <p:cNvSpPr/>
            <p:nvPr/>
          </p:nvSpPr>
          <p:spPr>
            <a:xfrm>
              <a:off x="0" y="35091"/>
              <a:ext cx="3326311" cy="1120898"/>
            </a:xfrm>
            <a:custGeom>
              <a:avLst/>
              <a:gdLst/>
              <a:ahLst/>
              <a:cxnLst/>
              <a:rect l="l" t="t" r="r" b="b"/>
              <a:pathLst>
                <a:path w="3326311" h="1217481">
                  <a:moveTo>
                    <a:pt x="0" y="0"/>
                  </a:moveTo>
                  <a:lnTo>
                    <a:pt x="3326311" y="0"/>
                  </a:lnTo>
                  <a:lnTo>
                    <a:pt x="3326311" y="1217481"/>
                  </a:lnTo>
                  <a:lnTo>
                    <a:pt x="0" y="1217481"/>
                  </a:lnTo>
                  <a:close/>
                </a:path>
              </a:pathLst>
            </a:custGeom>
            <a:grpFill/>
          </p:spPr>
          <p:txBody>
            <a:bodyPr/>
            <a:lstStyle/>
            <a:p>
              <a:endParaRPr lang="en-LK" dirty="0"/>
            </a:p>
          </p:txBody>
        </p:sp>
        <p:sp>
          <p:nvSpPr>
            <p:cNvPr id="6" name="TextBox 10">
              <a:extLst>
                <a:ext uri="{FF2B5EF4-FFF2-40B4-BE49-F238E27FC236}">
                  <a16:creationId xmlns:a16="http://schemas.microsoft.com/office/drawing/2014/main" id="{9D367C2C-320C-DDA7-F2BB-C0294D8C1202}"/>
                </a:ext>
              </a:extLst>
            </p:cNvPr>
            <p:cNvSpPr txBox="1"/>
            <p:nvPr/>
          </p:nvSpPr>
          <p:spPr>
            <a:xfrm>
              <a:off x="0" y="-38100"/>
              <a:ext cx="3326311" cy="1255581"/>
            </a:xfrm>
            <a:prstGeom prst="rect">
              <a:avLst/>
            </a:prstGeom>
            <a:grpFill/>
          </p:spPr>
          <p:txBody>
            <a:bodyPr lIns="50800" tIns="50800" rIns="50800" bIns="50800" rtlCol="0" anchor="ctr"/>
            <a:lstStyle/>
            <a:p>
              <a:pPr algn="ctr">
                <a:lnSpc>
                  <a:spcPts val="2659"/>
                </a:lnSpc>
                <a:spcBef>
                  <a:spcPct val="0"/>
                </a:spcBef>
              </a:pPr>
              <a:endParaRPr/>
            </a:p>
          </p:txBody>
        </p:sp>
      </p:grpSp>
      <p:sp>
        <p:nvSpPr>
          <p:cNvPr id="2" name="Rectangle 1">
            <a:extLst>
              <a:ext uri="{FF2B5EF4-FFF2-40B4-BE49-F238E27FC236}">
                <a16:creationId xmlns:a16="http://schemas.microsoft.com/office/drawing/2014/main" id="{B4805B7E-92F2-8663-0B90-2A523E20B9B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b="0" dirty="0">
              <a:solidFill>
                <a:schemeClr val="tx1"/>
              </a:solidFill>
            </a:endParaRPr>
          </a:p>
        </p:txBody>
      </p:sp>
      <p:sp>
        <p:nvSpPr>
          <p:cNvPr id="3" name="TextBox 2">
            <a:extLst>
              <a:ext uri="{FF2B5EF4-FFF2-40B4-BE49-F238E27FC236}">
                <a16:creationId xmlns:a16="http://schemas.microsoft.com/office/drawing/2014/main" id="{DADF7A51-EC89-A589-6E5C-2530309FB188}"/>
              </a:ext>
            </a:extLst>
          </p:cNvPr>
          <p:cNvSpPr txBox="1"/>
          <p:nvPr/>
        </p:nvSpPr>
        <p:spPr>
          <a:xfrm>
            <a:off x="2134423" y="435114"/>
            <a:ext cx="7695377" cy="707886"/>
          </a:xfrm>
          <a:prstGeom prst="rect">
            <a:avLst/>
          </a:prstGeom>
          <a:noFill/>
        </p:spPr>
        <p:txBody>
          <a:bodyPr wrap="square">
            <a:spAutoFit/>
          </a:bodyPr>
          <a:lstStyle/>
          <a:p>
            <a:pPr algn="ctr"/>
            <a:r>
              <a:rPr lang="en-US" sz="4000" b="1" dirty="0">
                <a:solidFill>
                  <a:schemeClr val="bg1"/>
                </a:solidFill>
              </a:rPr>
              <a:t>Gantt Chart</a:t>
            </a:r>
          </a:p>
        </p:txBody>
      </p:sp>
      <p:sp>
        <p:nvSpPr>
          <p:cNvPr id="8" name="TextBox 7">
            <a:extLst>
              <a:ext uri="{FF2B5EF4-FFF2-40B4-BE49-F238E27FC236}">
                <a16:creationId xmlns:a16="http://schemas.microsoft.com/office/drawing/2014/main" id="{AB33E5EA-042D-5039-63A4-9FAA548BEE60}"/>
              </a:ext>
            </a:extLst>
          </p:cNvPr>
          <p:cNvSpPr txBox="1"/>
          <p:nvPr/>
        </p:nvSpPr>
        <p:spPr>
          <a:xfrm>
            <a:off x="2895600" y="6488668"/>
            <a:ext cx="6096000" cy="369332"/>
          </a:xfrm>
          <a:prstGeom prst="rect">
            <a:avLst/>
          </a:prstGeom>
          <a:noFill/>
        </p:spPr>
        <p:txBody>
          <a:bodyPr wrap="square">
            <a:spAutoFit/>
          </a:bodyPr>
          <a:lstStyle/>
          <a:p>
            <a:r>
              <a:rPr lang="en-US" sz="1800" b="1" dirty="0">
                <a:solidFill>
                  <a:schemeClr val="tx1"/>
                </a:solidFill>
              </a:rPr>
              <a:t>IT21301254</a:t>
            </a:r>
            <a:r>
              <a:rPr lang="en-US" sz="1800" dirty="0">
                <a:solidFill>
                  <a:schemeClr val="tx1"/>
                </a:solidFill>
              </a:rPr>
              <a:t>  | </a:t>
            </a:r>
            <a:r>
              <a:rPr lang="en-US" dirty="0">
                <a:solidFill>
                  <a:schemeClr val="tx1"/>
                </a:solidFill>
              </a:rPr>
              <a:t>Silva A.A.I </a:t>
            </a:r>
            <a:r>
              <a:rPr lang="en-US" sz="1800" dirty="0">
                <a:solidFill>
                  <a:schemeClr val="tx1"/>
                </a:solidFill>
              </a:rPr>
              <a:t>|  24-25J-201 </a:t>
            </a:r>
            <a:endParaRPr lang="en-US" sz="1800" b="0" dirty="0">
              <a:solidFill>
                <a:schemeClr val="tx1"/>
              </a:solidFill>
            </a:endParaRPr>
          </a:p>
        </p:txBody>
      </p:sp>
      <p:pic>
        <p:nvPicPr>
          <p:cNvPr id="7" name="Picture 6" descr="A graph with a diagram">
            <a:extLst>
              <a:ext uri="{FF2B5EF4-FFF2-40B4-BE49-F238E27FC236}">
                <a16:creationId xmlns:a16="http://schemas.microsoft.com/office/drawing/2014/main" id="{8D9608C7-4A2A-9A7E-2BDE-94DA253B574F}"/>
              </a:ext>
            </a:extLst>
          </p:cNvPr>
          <p:cNvPicPr>
            <a:picLocks noChangeAspect="1"/>
          </p:cNvPicPr>
          <p:nvPr/>
        </p:nvPicPr>
        <p:blipFill rotWithShape="1">
          <a:blip r:embed="rId2">
            <a:extLst>
              <a:ext uri="{28A0092B-C50C-407E-A947-70E740481C1C}">
                <a14:useLocalDpi xmlns:a14="http://schemas.microsoft.com/office/drawing/2010/main" val="0"/>
              </a:ext>
            </a:extLst>
          </a:blip>
          <a:srcRect l="10499" t="15607" r="8516" b="15888"/>
          <a:stretch/>
        </p:blipFill>
        <p:spPr>
          <a:xfrm>
            <a:off x="1524000" y="1219200"/>
            <a:ext cx="9220200" cy="5273674"/>
          </a:xfrm>
          <a:prstGeom prst="rect">
            <a:avLst/>
          </a:prstGeom>
        </p:spPr>
      </p:pic>
    </p:spTree>
    <p:extLst>
      <p:ext uri="{BB962C8B-B14F-4D97-AF65-F5344CB8AC3E}">
        <p14:creationId xmlns:p14="http://schemas.microsoft.com/office/powerpoint/2010/main" val="31085333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75921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
            <a:extLst>
              <a:ext uri="{FF2B5EF4-FFF2-40B4-BE49-F238E27FC236}">
                <a16:creationId xmlns:a16="http://schemas.microsoft.com/office/drawing/2014/main" id="{BDA2D202-52DE-273E-1733-882E646EBE50}"/>
              </a:ext>
            </a:extLst>
          </p:cNvPr>
          <p:cNvGrpSpPr/>
          <p:nvPr/>
        </p:nvGrpSpPr>
        <p:grpSpPr>
          <a:xfrm>
            <a:off x="1752600" y="140602"/>
            <a:ext cx="8534400" cy="1307198"/>
            <a:chOff x="0" y="-38100"/>
            <a:chExt cx="3326311" cy="1255581"/>
          </a:xfrm>
          <a:solidFill>
            <a:srgbClr val="4668A2"/>
          </a:solidFill>
        </p:grpSpPr>
        <p:sp>
          <p:nvSpPr>
            <p:cNvPr id="5" name="Freeform 9">
              <a:extLst>
                <a:ext uri="{FF2B5EF4-FFF2-40B4-BE49-F238E27FC236}">
                  <a16:creationId xmlns:a16="http://schemas.microsoft.com/office/drawing/2014/main" id="{C5702163-E0F8-540E-59DF-5C564CCFA6E3}"/>
                </a:ext>
              </a:extLst>
            </p:cNvPr>
            <p:cNvSpPr/>
            <p:nvPr/>
          </p:nvSpPr>
          <p:spPr>
            <a:xfrm>
              <a:off x="0" y="35091"/>
              <a:ext cx="3326311" cy="1120898"/>
            </a:xfrm>
            <a:custGeom>
              <a:avLst/>
              <a:gdLst/>
              <a:ahLst/>
              <a:cxnLst/>
              <a:rect l="l" t="t" r="r" b="b"/>
              <a:pathLst>
                <a:path w="3326311" h="1217481">
                  <a:moveTo>
                    <a:pt x="0" y="0"/>
                  </a:moveTo>
                  <a:lnTo>
                    <a:pt x="3326311" y="0"/>
                  </a:lnTo>
                  <a:lnTo>
                    <a:pt x="3326311" y="1217481"/>
                  </a:lnTo>
                  <a:lnTo>
                    <a:pt x="0" y="1217481"/>
                  </a:lnTo>
                  <a:close/>
                </a:path>
              </a:pathLst>
            </a:custGeom>
            <a:grpFill/>
          </p:spPr>
          <p:txBody>
            <a:bodyPr/>
            <a:lstStyle/>
            <a:p>
              <a:endParaRPr lang="en-LK" dirty="0"/>
            </a:p>
          </p:txBody>
        </p:sp>
        <p:sp>
          <p:nvSpPr>
            <p:cNvPr id="6" name="TextBox 10">
              <a:extLst>
                <a:ext uri="{FF2B5EF4-FFF2-40B4-BE49-F238E27FC236}">
                  <a16:creationId xmlns:a16="http://schemas.microsoft.com/office/drawing/2014/main" id="{9D367C2C-320C-DDA7-F2BB-C0294D8C1202}"/>
                </a:ext>
              </a:extLst>
            </p:cNvPr>
            <p:cNvSpPr txBox="1"/>
            <p:nvPr/>
          </p:nvSpPr>
          <p:spPr>
            <a:xfrm>
              <a:off x="0" y="-38100"/>
              <a:ext cx="3326311" cy="1255581"/>
            </a:xfrm>
            <a:prstGeom prst="rect">
              <a:avLst/>
            </a:prstGeom>
            <a:grpFill/>
          </p:spPr>
          <p:txBody>
            <a:bodyPr lIns="50800" tIns="50800" rIns="50800" bIns="50800" rtlCol="0" anchor="ctr"/>
            <a:lstStyle/>
            <a:p>
              <a:pPr algn="ctr">
                <a:lnSpc>
                  <a:spcPts val="2659"/>
                </a:lnSpc>
                <a:spcBef>
                  <a:spcPct val="0"/>
                </a:spcBef>
              </a:pPr>
              <a:endParaRPr/>
            </a:p>
          </p:txBody>
        </p:sp>
      </p:grpSp>
      <p:sp>
        <p:nvSpPr>
          <p:cNvPr id="3" name="TextBox 2">
            <a:extLst>
              <a:ext uri="{FF2B5EF4-FFF2-40B4-BE49-F238E27FC236}">
                <a16:creationId xmlns:a16="http://schemas.microsoft.com/office/drawing/2014/main" id="{A1EB9955-5967-667B-C35E-EDDC8E4A8DC9}"/>
              </a:ext>
            </a:extLst>
          </p:cNvPr>
          <p:cNvSpPr txBox="1"/>
          <p:nvPr/>
        </p:nvSpPr>
        <p:spPr>
          <a:xfrm>
            <a:off x="4038600" y="381000"/>
            <a:ext cx="3886200" cy="830997"/>
          </a:xfrm>
          <a:prstGeom prst="rect">
            <a:avLst/>
          </a:prstGeom>
          <a:noFill/>
        </p:spPr>
        <p:txBody>
          <a:bodyPr wrap="square" rtlCol="0">
            <a:spAutoFit/>
          </a:bodyPr>
          <a:lstStyle/>
          <a:p>
            <a:pPr algn="ctr"/>
            <a:r>
              <a:rPr lang="en-LK" sz="4800" b="1" dirty="0">
                <a:solidFill>
                  <a:schemeClr val="bg1"/>
                </a:solidFill>
              </a:rPr>
              <a:t>References</a:t>
            </a:r>
          </a:p>
        </p:txBody>
      </p:sp>
      <p:sp>
        <p:nvSpPr>
          <p:cNvPr id="7" name="TextBox 6">
            <a:extLst>
              <a:ext uri="{FF2B5EF4-FFF2-40B4-BE49-F238E27FC236}">
                <a16:creationId xmlns:a16="http://schemas.microsoft.com/office/drawing/2014/main" id="{BE695DF4-B3CF-0192-D6EA-A790E2921D9A}"/>
              </a:ext>
            </a:extLst>
          </p:cNvPr>
          <p:cNvSpPr txBox="1"/>
          <p:nvPr/>
        </p:nvSpPr>
        <p:spPr>
          <a:xfrm>
            <a:off x="2895600" y="6488668"/>
            <a:ext cx="6096000" cy="369332"/>
          </a:xfrm>
          <a:prstGeom prst="rect">
            <a:avLst/>
          </a:prstGeom>
          <a:noFill/>
        </p:spPr>
        <p:txBody>
          <a:bodyPr wrap="square">
            <a:spAutoFit/>
          </a:bodyPr>
          <a:lstStyle/>
          <a:p>
            <a:r>
              <a:rPr lang="en-US" sz="1800" b="1" dirty="0">
                <a:solidFill>
                  <a:schemeClr val="tx1"/>
                </a:solidFill>
              </a:rPr>
              <a:t>IT21301254</a:t>
            </a:r>
            <a:r>
              <a:rPr lang="en-US" sz="1800" dirty="0">
                <a:solidFill>
                  <a:schemeClr val="tx1"/>
                </a:solidFill>
              </a:rPr>
              <a:t>  | </a:t>
            </a:r>
            <a:r>
              <a:rPr lang="en-US" dirty="0">
                <a:solidFill>
                  <a:schemeClr val="tx1"/>
                </a:solidFill>
              </a:rPr>
              <a:t>Silva A.A.I </a:t>
            </a:r>
            <a:r>
              <a:rPr lang="en-US" sz="1800" dirty="0">
                <a:solidFill>
                  <a:schemeClr val="tx1"/>
                </a:solidFill>
              </a:rPr>
              <a:t>|  24-25J-201 </a:t>
            </a:r>
            <a:endParaRPr lang="en-US" sz="1800" b="0" dirty="0">
              <a:solidFill>
                <a:schemeClr val="tx1"/>
              </a:solidFill>
            </a:endParaRPr>
          </a:p>
        </p:txBody>
      </p:sp>
      <p:sp>
        <p:nvSpPr>
          <p:cNvPr id="9" name="TextBox 8">
            <a:extLst>
              <a:ext uri="{FF2B5EF4-FFF2-40B4-BE49-F238E27FC236}">
                <a16:creationId xmlns:a16="http://schemas.microsoft.com/office/drawing/2014/main" id="{12414FEF-194C-71DC-58C7-F5C392A0EF40}"/>
              </a:ext>
            </a:extLst>
          </p:cNvPr>
          <p:cNvSpPr txBox="1"/>
          <p:nvPr/>
        </p:nvSpPr>
        <p:spPr>
          <a:xfrm>
            <a:off x="685800" y="1828800"/>
            <a:ext cx="10896600" cy="5632311"/>
          </a:xfrm>
          <a:prstGeom prst="rect">
            <a:avLst/>
          </a:prstGeom>
          <a:noFill/>
        </p:spPr>
        <p:txBody>
          <a:bodyPr wrap="square" rtlCol="0">
            <a:spAutoFit/>
          </a:bodyPr>
          <a:lstStyle/>
          <a:p>
            <a:r>
              <a:rPr lang="en-US" dirty="0"/>
              <a:t>[1] DUMITRUX, "Architectural Styles," Available: [</a:t>
            </a:r>
            <a:r>
              <a:rPr lang="en-US" dirty="0">
                <a:hlinkClick r:id="rId2"/>
              </a:rPr>
              <a:t>https://www.kaggle.com/datasets/dumitrux/architectural-styles-dataset</a:t>
            </a:r>
            <a:r>
              <a:rPr lang="en-US" dirty="0"/>
              <a:t>]</a:t>
            </a:r>
          </a:p>
          <a:p>
            <a:endParaRPr lang="en-US" dirty="0"/>
          </a:p>
          <a:p>
            <a:r>
              <a:rPr lang="en-US" dirty="0"/>
              <a:t>[2] </a:t>
            </a:r>
            <a:r>
              <a:rPr lang="en-US" dirty="0" err="1"/>
              <a:t>Zhe</a:t>
            </a:r>
            <a:r>
              <a:rPr lang="en-US" dirty="0"/>
              <a:t> Xu, Ya Zhang, </a:t>
            </a:r>
            <a:r>
              <a:rPr lang="en-US" dirty="0" err="1"/>
              <a:t>Dacheng</a:t>
            </a:r>
            <a:r>
              <a:rPr lang="en-US" dirty="0"/>
              <a:t> Tao, and Junjie Wu, "Architectural Style Classification Using Multinomial Latent Logistic Regression," Shanghai Jiao Tong University, Sun Yat-Sen University, 2014. Available: [</a:t>
            </a:r>
            <a:r>
              <a:rPr lang="en-US" dirty="0">
                <a:hlinkClick r:id="rId3" action="ppaction://hlinkpres?slideindex=1&amp;slidetitle="/>
              </a:rPr>
              <a:t>https://www.researchgate.net/publication/275604099_Architectural_Style_Classification_Using_Multinomial_Latent_Logistic_Regression</a:t>
            </a:r>
            <a:r>
              <a:rPr lang="en-US" dirty="0"/>
              <a:t>]</a:t>
            </a:r>
          </a:p>
          <a:p>
            <a:endParaRPr lang="en-US" dirty="0"/>
          </a:p>
          <a:p>
            <a:r>
              <a:rPr lang="en-US" dirty="0"/>
              <a:t>[3] Nima </a:t>
            </a:r>
            <a:r>
              <a:rPr lang="en-US" dirty="0" err="1"/>
              <a:t>Norouzi</a:t>
            </a:r>
            <a:r>
              <a:rPr lang="en-US" dirty="0"/>
              <a:t>, Maryam Shabak, Mohamed Rashid </a:t>
            </a:r>
            <a:r>
              <a:rPr lang="en-US" dirty="0" err="1"/>
              <a:t>Embi</a:t>
            </a:r>
            <a:r>
              <a:rPr lang="en-US" dirty="0"/>
              <a:t>, and </a:t>
            </a:r>
            <a:r>
              <a:rPr lang="en-US" dirty="0" err="1"/>
              <a:t>Tareef</a:t>
            </a:r>
            <a:r>
              <a:rPr lang="en-US" dirty="0"/>
              <a:t> Hayat Khan, "The Architect, the Client and Effective Communication in Architectural Design Practice," </a:t>
            </a:r>
            <a:r>
              <a:rPr lang="en-US" dirty="0" err="1"/>
              <a:t>Universiti</a:t>
            </a:r>
            <a:r>
              <a:rPr lang="en-US" dirty="0"/>
              <a:t> </a:t>
            </a:r>
            <a:r>
              <a:rPr lang="en-US" dirty="0" err="1"/>
              <a:t>Teknologi</a:t>
            </a:r>
            <a:r>
              <a:rPr lang="en-US" dirty="0"/>
              <a:t> Malaysia, Islamic Azad University, January 2015. Available: [</a:t>
            </a:r>
            <a:r>
              <a:rPr lang="en-US" dirty="0">
                <a:hlinkClick r:id="rId3" action="ppaction://hlinkpres?slideindex=1&amp;slidetitle="/>
              </a:rPr>
              <a:t>https://www.researchgate.net/publication/273501174_The_Architect_the_Client_and_Effective_Communication_in_Architectural_Design_Practice</a:t>
            </a:r>
            <a:r>
              <a:rPr lang="en-US" dirty="0"/>
              <a:t>]</a:t>
            </a:r>
          </a:p>
          <a:p>
            <a:endParaRPr lang="en-US" dirty="0"/>
          </a:p>
          <a:p>
            <a:r>
              <a:rPr lang="en-US" dirty="0"/>
              <a:t>[4] </a:t>
            </a:r>
            <a:r>
              <a:rPr lang="en-US" dirty="0" err="1"/>
              <a:t>Feiyang</a:t>
            </a:r>
            <a:r>
              <a:rPr lang="en-US" dirty="0"/>
              <a:t> Pan, </a:t>
            </a:r>
            <a:r>
              <a:rPr lang="en-US" dirty="0" err="1"/>
              <a:t>Qingpeng</a:t>
            </a:r>
            <a:r>
              <a:rPr lang="en-US" dirty="0"/>
              <a:t> Cai, </a:t>
            </a:r>
            <a:r>
              <a:rPr lang="en-US" dirty="0" err="1"/>
              <a:t>Pingzhong</a:t>
            </a:r>
            <a:r>
              <a:rPr lang="en-US" dirty="0"/>
              <a:t> Tang, </a:t>
            </a:r>
            <a:r>
              <a:rPr lang="en-US" dirty="0" err="1"/>
              <a:t>Fuzhen</a:t>
            </a:r>
            <a:r>
              <a:rPr lang="en-US" dirty="0"/>
              <a:t> Zhuang, and Qing He, "Policy Gradients for Contextual Recommendations." Available: [</a:t>
            </a:r>
            <a:r>
              <a:rPr lang="en-US" dirty="0">
                <a:hlinkClick r:id="rId3" action="ppaction://hlinkpres?slideindex=1&amp;slidetitle="/>
              </a:rPr>
              <a:t>https://arxiv.org/abs/1802.04162](https://arxiv.org/abs/1802.04162</a:t>
            </a:r>
            <a:r>
              <a:rPr lang="en-US" dirty="0"/>
              <a: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565258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
            <a:extLst>
              <a:ext uri="{FF2B5EF4-FFF2-40B4-BE49-F238E27FC236}">
                <a16:creationId xmlns:a16="http://schemas.microsoft.com/office/drawing/2014/main" id="{BDA2D202-52DE-273E-1733-882E646EBE50}"/>
              </a:ext>
            </a:extLst>
          </p:cNvPr>
          <p:cNvGrpSpPr/>
          <p:nvPr/>
        </p:nvGrpSpPr>
        <p:grpSpPr>
          <a:xfrm>
            <a:off x="1371600" y="152400"/>
            <a:ext cx="9170551" cy="1200329"/>
            <a:chOff x="0" y="-38100"/>
            <a:chExt cx="3326311" cy="1255581"/>
          </a:xfrm>
          <a:solidFill>
            <a:srgbClr val="4668A2"/>
          </a:solidFill>
        </p:grpSpPr>
        <p:sp>
          <p:nvSpPr>
            <p:cNvPr id="5" name="Freeform 9">
              <a:extLst>
                <a:ext uri="{FF2B5EF4-FFF2-40B4-BE49-F238E27FC236}">
                  <a16:creationId xmlns:a16="http://schemas.microsoft.com/office/drawing/2014/main" id="{C5702163-E0F8-540E-59DF-5C564CCFA6E3}"/>
                </a:ext>
              </a:extLst>
            </p:cNvPr>
            <p:cNvSpPr/>
            <p:nvPr/>
          </p:nvSpPr>
          <p:spPr>
            <a:xfrm>
              <a:off x="0" y="0"/>
              <a:ext cx="3326311" cy="523191"/>
            </a:xfrm>
            <a:custGeom>
              <a:avLst/>
              <a:gdLst/>
              <a:ahLst/>
              <a:cxnLst/>
              <a:rect l="l" t="t" r="r" b="b"/>
              <a:pathLst>
                <a:path w="3326311" h="1217481">
                  <a:moveTo>
                    <a:pt x="0" y="0"/>
                  </a:moveTo>
                  <a:lnTo>
                    <a:pt x="3326311" y="0"/>
                  </a:lnTo>
                  <a:lnTo>
                    <a:pt x="3326311" y="1217481"/>
                  </a:lnTo>
                  <a:lnTo>
                    <a:pt x="0" y="1217481"/>
                  </a:lnTo>
                  <a:close/>
                </a:path>
              </a:pathLst>
            </a:custGeom>
            <a:grpFill/>
          </p:spPr>
          <p:txBody>
            <a:bodyPr/>
            <a:lstStyle/>
            <a:p>
              <a:endParaRPr lang="en-LK" dirty="0"/>
            </a:p>
          </p:txBody>
        </p:sp>
        <p:sp>
          <p:nvSpPr>
            <p:cNvPr id="6" name="TextBox 10">
              <a:extLst>
                <a:ext uri="{FF2B5EF4-FFF2-40B4-BE49-F238E27FC236}">
                  <a16:creationId xmlns:a16="http://schemas.microsoft.com/office/drawing/2014/main" id="{9D367C2C-320C-DDA7-F2BB-C0294D8C1202}"/>
                </a:ext>
              </a:extLst>
            </p:cNvPr>
            <p:cNvSpPr txBox="1"/>
            <p:nvPr/>
          </p:nvSpPr>
          <p:spPr>
            <a:xfrm>
              <a:off x="0" y="-38100"/>
              <a:ext cx="3326311" cy="1255581"/>
            </a:xfrm>
            <a:prstGeom prst="rect">
              <a:avLst/>
            </a:prstGeom>
            <a:grpFill/>
          </p:spPr>
          <p:txBody>
            <a:bodyPr lIns="50800" tIns="50800" rIns="50800" bIns="50800" rtlCol="0" anchor="ctr"/>
            <a:lstStyle/>
            <a:p>
              <a:pPr algn="ctr">
                <a:lnSpc>
                  <a:spcPts val="2659"/>
                </a:lnSpc>
                <a:spcBef>
                  <a:spcPct val="0"/>
                </a:spcBef>
              </a:pPr>
              <a:endParaRPr/>
            </a:p>
          </p:txBody>
        </p:sp>
      </p:grpSp>
      <p:sp>
        <p:nvSpPr>
          <p:cNvPr id="8" name="TextBox 7">
            <a:extLst>
              <a:ext uri="{FF2B5EF4-FFF2-40B4-BE49-F238E27FC236}">
                <a16:creationId xmlns:a16="http://schemas.microsoft.com/office/drawing/2014/main" id="{291FA56D-D5AA-C267-2B53-4E9F6663101A}"/>
              </a:ext>
            </a:extLst>
          </p:cNvPr>
          <p:cNvSpPr txBox="1"/>
          <p:nvPr/>
        </p:nvSpPr>
        <p:spPr>
          <a:xfrm>
            <a:off x="2743200" y="411257"/>
            <a:ext cx="6096000" cy="1200329"/>
          </a:xfrm>
          <a:prstGeom prst="rect">
            <a:avLst/>
          </a:prstGeom>
          <a:noFill/>
        </p:spPr>
        <p:txBody>
          <a:bodyPr wrap="square">
            <a:spAutoFit/>
          </a:bodyPr>
          <a:lstStyle/>
          <a:p>
            <a:pPr algn="ctr"/>
            <a:r>
              <a:rPr lang="en-US" sz="3600" b="1" dirty="0">
                <a:solidFill>
                  <a:schemeClr val="bg1"/>
                </a:solidFill>
              </a:rPr>
              <a:t>Overall System Diagram</a:t>
            </a:r>
          </a:p>
          <a:p>
            <a:pPr algn="ctr"/>
            <a:endParaRPr lang="en-LK" sz="3600" b="1" dirty="0">
              <a:solidFill>
                <a:schemeClr val="bg1"/>
              </a:solidFill>
            </a:endParaRPr>
          </a:p>
        </p:txBody>
      </p:sp>
      <p:pic>
        <p:nvPicPr>
          <p:cNvPr id="7" name="Picture 6" descr="A diagram of a software application&#10;&#10;Description automatically generated">
            <a:extLst>
              <a:ext uri="{FF2B5EF4-FFF2-40B4-BE49-F238E27FC236}">
                <a16:creationId xmlns:a16="http://schemas.microsoft.com/office/drawing/2014/main" id="{CDF6EFA1-E607-16D0-D3D1-EF7639C5FE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352729"/>
            <a:ext cx="9296400" cy="4757738"/>
          </a:xfrm>
          <a:prstGeom prst="rect">
            <a:avLst/>
          </a:prstGeom>
        </p:spPr>
      </p:pic>
    </p:spTree>
    <p:extLst>
      <p:ext uri="{BB962C8B-B14F-4D97-AF65-F5344CB8AC3E}">
        <p14:creationId xmlns:p14="http://schemas.microsoft.com/office/powerpoint/2010/main" val="1901799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
            <a:extLst>
              <a:ext uri="{FF2B5EF4-FFF2-40B4-BE49-F238E27FC236}">
                <a16:creationId xmlns:a16="http://schemas.microsoft.com/office/drawing/2014/main" id="{BDA2D202-52DE-273E-1733-882E646EBE50}"/>
              </a:ext>
            </a:extLst>
          </p:cNvPr>
          <p:cNvGrpSpPr/>
          <p:nvPr/>
        </p:nvGrpSpPr>
        <p:grpSpPr>
          <a:xfrm>
            <a:off x="2667000" y="2107253"/>
            <a:ext cx="6351151" cy="1317282"/>
            <a:chOff x="0" y="-38100"/>
            <a:chExt cx="3326311" cy="1255581"/>
          </a:xfrm>
          <a:solidFill>
            <a:srgbClr val="4668A2"/>
          </a:solidFill>
        </p:grpSpPr>
        <p:sp>
          <p:nvSpPr>
            <p:cNvPr id="5" name="Freeform 9">
              <a:extLst>
                <a:ext uri="{FF2B5EF4-FFF2-40B4-BE49-F238E27FC236}">
                  <a16:creationId xmlns:a16="http://schemas.microsoft.com/office/drawing/2014/main" id="{C5702163-E0F8-540E-59DF-5C564CCFA6E3}"/>
                </a:ext>
              </a:extLst>
            </p:cNvPr>
            <p:cNvSpPr/>
            <p:nvPr/>
          </p:nvSpPr>
          <p:spPr>
            <a:xfrm>
              <a:off x="0" y="0"/>
              <a:ext cx="3326311" cy="523191"/>
            </a:xfrm>
            <a:custGeom>
              <a:avLst/>
              <a:gdLst/>
              <a:ahLst/>
              <a:cxnLst/>
              <a:rect l="l" t="t" r="r" b="b"/>
              <a:pathLst>
                <a:path w="3326311" h="1217481">
                  <a:moveTo>
                    <a:pt x="0" y="0"/>
                  </a:moveTo>
                  <a:lnTo>
                    <a:pt x="3326311" y="0"/>
                  </a:lnTo>
                  <a:lnTo>
                    <a:pt x="3326311" y="1217481"/>
                  </a:lnTo>
                  <a:lnTo>
                    <a:pt x="0" y="1217481"/>
                  </a:lnTo>
                  <a:close/>
                </a:path>
              </a:pathLst>
            </a:custGeom>
            <a:grpFill/>
          </p:spPr>
          <p:txBody>
            <a:bodyPr/>
            <a:lstStyle/>
            <a:p>
              <a:endParaRPr lang="en-LK" dirty="0"/>
            </a:p>
          </p:txBody>
        </p:sp>
        <p:sp>
          <p:nvSpPr>
            <p:cNvPr id="6" name="TextBox 10">
              <a:extLst>
                <a:ext uri="{FF2B5EF4-FFF2-40B4-BE49-F238E27FC236}">
                  <a16:creationId xmlns:a16="http://schemas.microsoft.com/office/drawing/2014/main" id="{9D367C2C-320C-DDA7-F2BB-C0294D8C1202}"/>
                </a:ext>
              </a:extLst>
            </p:cNvPr>
            <p:cNvSpPr txBox="1"/>
            <p:nvPr/>
          </p:nvSpPr>
          <p:spPr>
            <a:xfrm>
              <a:off x="0" y="-38100"/>
              <a:ext cx="3326311" cy="1255581"/>
            </a:xfrm>
            <a:prstGeom prst="rect">
              <a:avLst/>
            </a:prstGeom>
            <a:grpFill/>
          </p:spPr>
          <p:txBody>
            <a:bodyPr lIns="50800" tIns="50800" rIns="50800" bIns="50800" rtlCol="0" anchor="ctr"/>
            <a:lstStyle/>
            <a:p>
              <a:pPr algn="ctr">
                <a:lnSpc>
                  <a:spcPts val="2659"/>
                </a:lnSpc>
                <a:spcBef>
                  <a:spcPct val="0"/>
                </a:spcBef>
              </a:pPr>
              <a:endParaRPr/>
            </a:p>
          </p:txBody>
        </p:sp>
      </p:grpSp>
      <p:sp>
        <p:nvSpPr>
          <p:cNvPr id="8" name="TextBox 7">
            <a:extLst>
              <a:ext uri="{FF2B5EF4-FFF2-40B4-BE49-F238E27FC236}">
                <a16:creationId xmlns:a16="http://schemas.microsoft.com/office/drawing/2014/main" id="{291FA56D-D5AA-C267-2B53-4E9F6663101A}"/>
              </a:ext>
            </a:extLst>
          </p:cNvPr>
          <p:cNvSpPr txBox="1"/>
          <p:nvPr/>
        </p:nvSpPr>
        <p:spPr>
          <a:xfrm>
            <a:off x="2794575" y="2366110"/>
            <a:ext cx="6096000" cy="646331"/>
          </a:xfrm>
          <a:prstGeom prst="rect">
            <a:avLst/>
          </a:prstGeom>
          <a:noFill/>
        </p:spPr>
        <p:txBody>
          <a:bodyPr wrap="square">
            <a:spAutoFit/>
          </a:bodyPr>
          <a:lstStyle/>
          <a:p>
            <a:pPr algn="ctr"/>
            <a:r>
              <a:rPr lang="en-US" sz="3600" b="1" dirty="0">
                <a:solidFill>
                  <a:schemeClr val="bg1"/>
                </a:solidFill>
              </a:rPr>
              <a:t>IT21188718 | </a:t>
            </a:r>
            <a:r>
              <a:rPr lang="en-US" sz="3600" b="1" dirty="0" err="1">
                <a:solidFill>
                  <a:schemeClr val="bg1"/>
                </a:solidFill>
              </a:rPr>
              <a:t>Sathurjan.K</a:t>
            </a:r>
            <a:endParaRPr lang="en-LK" sz="3600" b="1" dirty="0">
              <a:solidFill>
                <a:schemeClr val="bg1"/>
              </a:solidFill>
            </a:endParaRPr>
          </a:p>
        </p:txBody>
      </p:sp>
      <p:sp>
        <p:nvSpPr>
          <p:cNvPr id="2" name="TextBox 1">
            <a:extLst>
              <a:ext uri="{FF2B5EF4-FFF2-40B4-BE49-F238E27FC236}">
                <a16:creationId xmlns:a16="http://schemas.microsoft.com/office/drawing/2014/main" id="{994D723C-6498-3C61-4A17-7590AB36F3BF}"/>
              </a:ext>
            </a:extLst>
          </p:cNvPr>
          <p:cNvSpPr txBox="1"/>
          <p:nvPr/>
        </p:nvSpPr>
        <p:spPr>
          <a:xfrm>
            <a:off x="2108775" y="3424535"/>
            <a:ext cx="7721025" cy="461665"/>
          </a:xfrm>
          <a:prstGeom prst="rect">
            <a:avLst/>
          </a:prstGeom>
          <a:noFill/>
        </p:spPr>
        <p:txBody>
          <a:bodyPr wrap="square">
            <a:spAutoFit/>
          </a:bodyPr>
          <a:lstStyle/>
          <a:p>
            <a:r>
              <a:rPr lang="en-US" sz="2400" dirty="0"/>
              <a:t>BSc (Hons) in Information Technology Specializing in IT</a:t>
            </a:r>
          </a:p>
        </p:txBody>
      </p:sp>
      <p:pic>
        <p:nvPicPr>
          <p:cNvPr id="9" name="Picture 8" descr="A person with a beard&#10;&#10;Description automatically generated">
            <a:extLst>
              <a:ext uri="{FF2B5EF4-FFF2-40B4-BE49-F238E27FC236}">
                <a16:creationId xmlns:a16="http://schemas.microsoft.com/office/drawing/2014/main" id="{F3E0A894-93DD-4093-BF7B-AECE7151C5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8017" y="304801"/>
            <a:ext cx="1979474" cy="2158056"/>
          </a:xfrm>
          <a:prstGeom prst="rect">
            <a:avLst/>
          </a:prstGeom>
        </p:spPr>
      </p:pic>
      <p:sp>
        <p:nvSpPr>
          <p:cNvPr id="3" name="Rectangle 2">
            <a:extLst>
              <a:ext uri="{FF2B5EF4-FFF2-40B4-BE49-F238E27FC236}">
                <a16:creationId xmlns:a16="http://schemas.microsoft.com/office/drawing/2014/main" id="{514F846D-EE02-F341-B138-2288564A2402}"/>
              </a:ext>
            </a:extLst>
          </p:cNvPr>
          <p:cNvSpPr/>
          <p:nvPr/>
        </p:nvSpPr>
        <p:spPr>
          <a:xfrm>
            <a:off x="3429000" y="6492875"/>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a:t>
            </a:r>
            <a:r>
              <a:rPr lang="en-US" b="1" dirty="0">
                <a:solidFill>
                  <a:schemeClr val="tx1"/>
                </a:solidFill>
              </a:rPr>
              <a:t>188718</a:t>
            </a:r>
            <a:r>
              <a:rPr lang="en-US" sz="1800" dirty="0">
                <a:solidFill>
                  <a:schemeClr val="tx1"/>
                </a:solidFill>
              </a:rPr>
              <a:t>  |   </a:t>
            </a:r>
            <a:r>
              <a:rPr lang="en-US" dirty="0">
                <a:solidFill>
                  <a:schemeClr val="tx1"/>
                </a:solidFill>
              </a:rPr>
              <a:t>SATHURJAN.K</a:t>
            </a:r>
            <a:r>
              <a:rPr lang="en-US" sz="1800" dirty="0">
                <a:solidFill>
                  <a:schemeClr val="tx1"/>
                </a:solidFill>
              </a:rPr>
              <a:t>|  24-25J-201 </a:t>
            </a:r>
            <a:endParaRPr lang="en-US" sz="1800" b="0" dirty="0">
              <a:solidFill>
                <a:schemeClr val="tx1"/>
              </a:solidFill>
            </a:endParaRPr>
          </a:p>
        </p:txBody>
      </p:sp>
    </p:spTree>
    <p:extLst>
      <p:ext uri="{BB962C8B-B14F-4D97-AF65-F5344CB8AC3E}">
        <p14:creationId xmlns:p14="http://schemas.microsoft.com/office/powerpoint/2010/main" val="1933588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
            <a:extLst>
              <a:ext uri="{FF2B5EF4-FFF2-40B4-BE49-F238E27FC236}">
                <a16:creationId xmlns:a16="http://schemas.microsoft.com/office/drawing/2014/main" id="{BDA2D202-52DE-273E-1733-882E646EBE50}"/>
              </a:ext>
            </a:extLst>
          </p:cNvPr>
          <p:cNvGrpSpPr/>
          <p:nvPr/>
        </p:nvGrpSpPr>
        <p:grpSpPr>
          <a:xfrm>
            <a:off x="2133600" y="36027"/>
            <a:ext cx="8001000" cy="1161431"/>
            <a:chOff x="0" y="-38100"/>
            <a:chExt cx="3326311" cy="1255581"/>
          </a:xfrm>
          <a:solidFill>
            <a:srgbClr val="4668A2"/>
          </a:solidFill>
        </p:grpSpPr>
        <p:sp>
          <p:nvSpPr>
            <p:cNvPr id="5" name="Freeform 9">
              <a:extLst>
                <a:ext uri="{FF2B5EF4-FFF2-40B4-BE49-F238E27FC236}">
                  <a16:creationId xmlns:a16="http://schemas.microsoft.com/office/drawing/2014/main" id="{C5702163-E0F8-540E-59DF-5C564CCFA6E3}"/>
                </a:ext>
              </a:extLst>
            </p:cNvPr>
            <p:cNvSpPr/>
            <p:nvPr/>
          </p:nvSpPr>
          <p:spPr>
            <a:xfrm>
              <a:off x="0" y="35091"/>
              <a:ext cx="3326311" cy="1120898"/>
            </a:xfrm>
            <a:custGeom>
              <a:avLst/>
              <a:gdLst/>
              <a:ahLst/>
              <a:cxnLst/>
              <a:rect l="l" t="t" r="r" b="b"/>
              <a:pathLst>
                <a:path w="3326311" h="1217481">
                  <a:moveTo>
                    <a:pt x="0" y="0"/>
                  </a:moveTo>
                  <a:lnTo>
                    <a:pt x="3326311" y="0"/>
                  </a:lnTo>
                  <a:lnTo>
                    <a:pt x="3326311" y="1217481"/>
                  </a:lnTo>
                  <a:lnTo>
                    <a:pt x="0" y="1217481"/>
                  </a:lnTo>
                  <a:close/>
                </a:path>
              </a:pathLst>
            </a:custGeom>
            <a:grpFill/>
          </p:spPr>
          <p:txBody>
            <a:bodyPr/>
            <a:lstStyle/>
            <a:p>
              <a:endParaRPr lang="en-LK" dirty="0"/>
            </a:p>
          </p:txBody>
        </p:sp>
        <p:sp>
          <p:nvSpPr>
            <p:cNvPr id="6" name="TextBox 10">
              <a:extLst>
                <a:ext uri="{FF2B5EF4-FFF2-40B4-BE49-F238E27FC236}">
                  <a16:creationId xmlns:a16="http://schemas.microsoft.com/office/drawing/2014/main" id="{9D367C2C-320C-DDA7-F2BB-C0294D8C1202}"/>
                </a:ext>
              </a:extLst>
            </p:cNvPr>
            <p:cNvSpPr txBox="1"/>
            <p:nvPr/>
          </p:nvSpPr>
          <p:spPr>
            <a:xfrm>
              <a:off x="0" y="-38100"/>
              <a:ext cx="3326311" cy="1255581"/>
            </a:xfrm>
            <a:prstGeom prst="rect">
              <a:avLst/>
            </a:prstGeom>
            <a:grpFill/>
          </p:spPr>
          <p:txBody>
            <a:bodyPr lIns="50800" tIns="50800" rIns="50800" bIns="50800" rtlCol="0" anchor="ctr"/>
            <a:lstStyle/>
            <a:p>
              <a:pPr algn="ctr">
                <a:lnSpc>
                  <a:spcPts val="2659"/>
                </a:lnSpc>
                <a:spcBef>
                  <a:spcPct val="0"/>
                </a:spcBef>
              </a:pPr>
              <a:endParaRPr/>
            </a:p>
          </p:txBody>
        </p:sp>
      </p:grpSp>
      <p:sp>
        <p:nvSpPr>
          <p:cNvPr id="2" name="Rectangle 1">
            <a:extLst>
              <a:ext uri="{FF2B5EF4-FFF2-40B4-BE49-F238E27FC236}">
                <a16:creationId xmlns:a16="http://schemas.microsoft.com/office/drawing/2014/main" id="{B4805B7E-92F2-8663-0B90-2A523E20B9B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b="0" dirty="0">
              <a:solidFill>
                <a:schemeClr val="tx1"/>
              </a:solidFill>
            </a:endParaRPr>
          </a:p>
        </p:txBody>
      </p:sp>
      <p:sp>
        <p:nvSpPr>
          <p:cNvPr id="7" name="TextBox 6">
            <a:extLst>
              <a:ext uri="{FF2B5EF4-FFF2-40B4-BE49-F238E27FC236}">
                <a16:creationId xmlns:a16="http://schemas.microsoft.com/office/drawing/2014/main" id="{1AA394BF-6D45-E8BB-C3AB-9B3B7E39FA16}"/>
              </a:ext>
            </a:extLst>
          </p:cNvPr>
          <p:cNvSpPr txBox="1"/>
          <p:nvPr/>
        </p:nvSpPr>
        <p:spPr>
          <a:xfrm>
            <a:off x="2971800" y="181795"/>
            <a:ext cx="6489412" cy="1015663"/>
          </a:xfrm>
          <a:prstGeom prst="rect">
            <a:avLst/>
          </a:prstGeom>
          <a:noFill/>
        </p:spPr>
        <p:txBody>
          <a:bodyPr wrap="square">
            <a:spAutoFit/>
          </a:bodyPr>
          <a:lstStyle/>
          <a:p>
            <a:pPr algn="ctr"/>
            <a:r>
              <a:rPr lang="en-US" sz="3600" b="1" dirty="0">
                <a:solidFill>
                  <a:schemeClr val="bg1"/>
                </a:solidFill>
              </a:rPr>
              <a:t>Introduction</a:t>
            </a:r>
          </a:p>
          <a:p>
            <a:endParaRPr lang="en-US" sz="2400" dirty="0"/>
          </a:p>
        </p:txBody>
      </p:sp>
      <p:sp>
        <p:nvSpPr>
          <p:cNvPr id="12" name="TextBox 11">
            <a:extLst>
              <a:ext uri="{FF2B5EF4-FFF2-40B4-BE49-F238E27FC236}">
                <a16:creationId xmlns:a16="http://schemas.microsoft.com/office/drawing/2014/main" id="{04BCDB15-C13D-6B9D-15B1-03795E900755}"/>
              </a:ext>
            </a:extLst>
          </p:cNvPr>
          <p:cNvSpPr txBox="1"/>
          <p:nvPr/>
        </p:nvSpPr>
        <p:spPr>
          <a:xfrm>
            <a:off x="762000" y="1905000"/>
            <a:ext cx="10972800" cy="2857385"/>
          </a:xfrm>
          <a:prstGeom prst="rect">
            <a:avLst/>
          </a:prstGeom>
          <a:noFill/>
        </p:spPr>
        <p:txBody>
          <a:bodyPr wrap="square" rtlCol="0">
            <a:spAutoFit/>
          </a:bodyPr>
          <a:lstStyle/>
          <a:p>
            <a:pPr marL="285750" marR="0" indent="-285750">
              <a:lnSpc>
                <a:spcPct val="115000"/>
              </a:lnSpc>
              <a:spcBef>
                <a:spcPts val="0"/>
              </a:spcBef>
              <a:spcAft>
                <a:spcPts val="800"/>
              </a:spcAft>
              <a:buFont typeface="Wingdings" panose="05000000000000000000" pitchFamily="2" charset="2"/>
              <a:buChar char="v"/>
            </a:pPr>
            <a:r>
              <a:rPr lang="en-US" sz="2000" kern="100" dirty="0">
                <a:effectLst/>
                <a:latin typeface="Aptos" panose="020B0004020202020204" pitchFamily="34" charset="0"/>
                <a:ea typeface="Aptos" panose="020B0004020202020204" pitchFamily="34" charset="0"/>
                <a:cs typeface="Latha" panose="020B0604020202020204" pitchFamily="34" charset="0"/>
              </a:rPr>
              <a:t>Overview:</a:t>
            </a:r>
            <a:endParaRPr lang="en-GB" sz="2000" dirty="0"/>
          </a:p>
          <a:p>
            <a:pPr marL="800100" lvl="1" indent="-342900" algn="just">
              <a:lnSpc>
                <a:spcPct val="115000"/>
              </a:lnSpc>
              <a:spcAft>
                <a:spcPts val="800"/>
              </a:spcAft>
              <a:buFont typeface="Arial" panose="020B0604020202020204" pitchFamily="34" charset="0"/>
              <a:buChar char="•"/>
            </a:pPr>
            <a:r>
              <a:rPr lang="en-GB" sz="2000" dirty="0"/>
              <a:t>The construction industry faces significant challenges in selecting the right materials for varying climates and building designs.</a:t>
            </a:r>
          </a:p>
          <a:p>
            <a:pPr marL="342900" marR="0" indent="-342900">
              <a:lnSpc>
                <a:spcPct val="115000"/>
              </a:lnSpc>
              <a:spcBef>
                <a:spcPts val="0"/>
              </a:spcBef>
              <a:spcAft>
                <a:spcPts val="800"/>
              </a:spcAft>
              <a:buFont typeface="Wingdings" pitchFamily="2" charset="2"/>
              <a:buChar char="v"/>
            </a:pPr>
            <a:r>
              <a:rPr lang="en-US" sz="2000" kern="100" dirty="0">
                <a:effectLst/>
                <a:latin typeface="Aptos" panose="020B0004020202020204" pitchFamily="34" charset="0"/>
                <a:ea typeface="Aptos" panose="020B0004020202020204" pitchFamily="34" charset="0"/>
                <a:cs typeface="Latha" panose="020B0604020202020204" pitchFamily="34" charset="0"/>
              </a:rPr>
              <a:t>Project Aim:</a:t>
            </a:r>
          </a:p>
          <a:p>
            <a:pPr marL="800100" lvl="1" indent="-342900" algn="just">
              <a:lnSpc>
                <a:spcPct val="115000"/>
              </a:lnSpc>
              <a:spcAft>
                <a:spcPts val="800"/>
              </a:spcAft>
              <a:buFont typeface="Arial" panose="020B0604020202020204" pitchFamily="34" charset="0"/>
              <a:buChar char="•"/>
            </a:pPr>
            <a:r>
              <a:rPr lang="en-GB" sz="2000" dirty="0"/>
              <a:t> Develop a machine learning-based system to recommend the most suitable building materials for specific construction projects by analysing building plans and local weather conditions.</a:t>
            </a:r>
            <a:endParaRPr lang="en-US" sz="2000" kern="100" dirty="0">
              <a:effectLst/>
              <a:latin typeface="Aptos" panose="020B0004020202020204" pitchFamily="34" charset="0"/>
              <a:ea typeface="Aptos" panose="020B0004020202020204" pitchFamily="34" charset="0"/>
              <a:cs typeface="Latha" panose="020B0604020202020204" pitchFamily="34" charset="0"/>
            </a:endParaRPr>
          </a:p>
        </p:txBody>
      </p:sp>
    </p:spTree>
    <p:extLst>
      <p:ext uri="{BB962C8B-B14F-4D97-AF65-F5344CB8AC3E}">
        <p14:creationId xmlns:p14="http://schemas.microsoft.com/office/powerpoint/2010/main" val="3970167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8">
            <a:extLst>
              <a:ext uri="{FF2B5EF4-FFF2-40B4-BE49-F238E27FC236}">
                <a16:creationId xmlns:a16="http://schemas.microsoft.com/office/drawing/2014/main" id="{BDA2D202-52DE-273E-1733-882E646EBE50}"/>
              </a:ext>
            </a:extLst>
          </p:cNvPr>
          <p:cNvGrpSpPr/>
          <p:nvPr/>
        </p:nvGrpSpPr>
        <p:grpSpPr>
          <a:xfrm>
            <a:off x="-21021" y="4343400"/>
            <a:ext cx="2916621" cy="1307198"/>
            <a:chOff x="0" y="-38100"/>
            <a:chExt cx="3326311" cy="1255581"/>
          </a:xfrm>
          <a:solidFill>
            <a:srgbClr val="4668A2"/>
          </a:solidFill>
        </p:grpSpPr>
        <p:sp>
          <p:nvSpPr>
            <p:cNvPr id="5" name="Freeform 9">
              <a:extLst>
                <a:ext uri="{FF2B5EF4-FFF2-40B4-BE49-F238E27FC236}">
                  <a16:creationId xmlns:a16="http://schemas.microsoft.com/office/drawing/2014/main" id="{C5702163-E0F8-540E-59DF-5C564CCFA6E3}"/>
                </a:ext>
              </a:extLst>
            </p:cNvPr>
            <p:cNvSpPr/>
            <p:nvPr/>
          </p:nvSpPr>
          <p:spPr>
            <a:xfrm>
              <a:off x="0" y="35091"/>
              <a:ext cx="3326311" cy="1120898"/>
            </a:xfrm>
            <a:custGeom>
              <a:avLst/>
              <a:gdLst/>
              <a:ahLst/>
              <a:cxnLst/>
              <a:rect l="l" t="t" r="r" b="b"/>
              <a:pathLst>
                <a:path w="3326311" h="1217481">
                  <a:moveTo>
                    <a:pt x="0" y="0"/>
                  </a:moveTo>
                  <a:lnTo>
                    <a:pt x="3326311" y="0"/>
                  </a:lnTo>
                  <a:lnTo>
                    <a:pt x="3326311" y="1217481"/>
                  </a:lnTo>
                  <a:lnTo>
                    <a:pt x="0" y="1217481"/>
                  </a:lnTo>
                  <a:close/>
                </a:path>
              </a:pathLst>
            </a:custGeom>
            <a:grpFill/>
          </p:spPr>
          <p:txBody>
            <a:bodyPr/>
            <a:lstStyle/>
            <a:p>
              <a:endParaRPr lang="en-LK" dirty="0"/>
            </a:p>
          </p:txBody>
        </p:sp>
        <p:sp>
          <p:nvSpPr>
            <p:cNvPr id="6" name="TextBox 10">
              <a:extLst>
                <a:ext uri="{FF2B5EF4-FFF2-40B4-BE49-F238E27FC236}">
                  <a16:creationId xmlns:a16="http://schemas.microsoft.com/office/drawing/2014/main" id="{9D367C2C-320C-DDA7-F2BB-C0294D8C1202}"/>
                </a:ext>
              </a:extLst>
            </p:cNvPr>
            <p:cNvSpPr txBox="1"/>
            <p:nvPr/>
          </p:nvSpPr>
          <p:spPr>
            <a:xfrm>
              <a:off x="0" y="-38100"/>
              <a:ext cx="3326311" cy="1255581"/>
            </a:xfrm>
            <a:prstGeom prst="rect">
              <a:avLst/>
            </a:prstGeom>
            <a:grpFill/>
          </p:spPr>
          <p:txBody>
            <a:bodyPr lIns="50800" tIns="50800" rIns="50800" bIns="50800" rtlCol="0" anchor="ctr"/>
            <a:lstStyle/>
            <a:p>
              <a:pPr algn="ctr">
                <a:lnSpc>
                  <a:spcPts val="2659"/>
                </a:lnSpc>
                <a:spcBef>
                  <a:spcPct val="0"/>
                </a:spcBef>
              </a:pPr>
              <a:endParaRPr/>
            </a:p>
          </p:txBody>
        </p:sp>
      </p:grpSp>
      <p:sp>
        <p:nvSpPr>
          <p:cNvPr id="2" name="Rectangle 1">
            <a:extLst>
              <a:ext uri="{FF2B5EF4-FFF2-40B4-BE49-F238E27FC236}">
                <a16:creationId xmlns:a16="http://schemas.microsoft.com/office/drawing/2014/main" id="{B4805B7E-92F2-8663-0B90-2A523E20B9B8}"/>
              </a:ext>
            </a:extLst>
          </p:cNvPr>
          <p:cNvSpPr/>
          <p:nvPr/>
        </p:nvSpPr>
        <p:spPr>
          <a:xfrm>
            <a:off x="2632435" y="6492874"/>
            <a:ext cx="6816365" cy="3651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IT21223808</a:t>
            </a:r>
            <a:r>
              <a:rPr lang="en-US" sz="1800" dirty="0">
                <a:solidFill>
                  <a:schemeClr val="tx1"/>
                </a:solidFill>
              </a:rPr>
              <a:t>  |   LINGANATHAN . J |  24-25J-201 </a:t>
            </a:r>
            <a:endParaRPr lang="en-US" sz="1800" b="0" dirty="0">
              <a:solidFill>
                <a:schemeClr val="tx1"/>
              </a:solidFill>
            </a:endParaRPr>
          </a:p>
        </p:txBody>
      </p:sp>
      <p:sp>
        <p:nvSpPr>
          <p:cNvPr id="3" name="TextBox 18">
            <a:extLst>
              <a:ext uri="{FF2B5EF4-FFF2-40B4-BE49-F238E27FC236}">
                <a16:creationId xmlns:a16="http://schemas.microsoft.com/office/drawing/2014/main" id="{42CB8062-A915-A57C-8144-7F0EFA6BBA37}"/>
              </a:ext>
            </a:extLst>
          </p:cNvPr>
          <p:cNvSpPr txBox="1"/>
          <p:nvPr/>
        </p:nvSpPr>
        <p:spPr>
          <a:xfrm>
            <a:off x="1143000" y="0"/>
            <a:ext cx="4267200" cy="874470"/>
          </a:xfrm>
          <a:prstGeom prst="rect">
            <a:avLst/>
          </a:prstGeom>
        </p:spPr>
        <p:txBody>
          <a:bodyPr wrap="square" lIns="0" tIns="0" rIns="0" bIns="0" rtlCol="0" anchor="t">
            <a:spAutoFit/>
          </a:bodyPr>
          <a:lstStyle/>
          <a:p>
            <a:pPr>
              <a:lnSpc>
                <a:spcPts val="8049"/>
              </a:lnSpc>
            </a:pPr>
            <a:r>
              <a:rPr lang="en-US" sz="3600" b="1" dirty="0">
                <a:solidFill>
                  <a:srgbClr val="4668A2"/>
                </a:solidFill>
              </a:rPr>
              <a:t>Research problem</a:t>
            </a:r>
          </a:p>
        </p:txBody>
      </p:sp>
      <p:grpSp>
        <p:nvGrpSpPr>
          <p:cNvPr id="8" name="Group 8">
            <a:extLst>
              <a:ext uri="{FF2B5EF4-FFF2-40B4-BE49-F238E27FC236}">
                <a16:creationId xmlns:a16="http://schemas.microsoft.com/office/drawing/2014/main" id="{6AC8D67F-F11F-D7B3-F158-C6EC10AB00C4}"/>
              </a:ext>
            </a:extLst>
          </p:cNvPr>
          <p:cNvGrpSpPr/>
          <p:nvPr/>
        </p:nvGrpSpPr>
        <p:grpSpPr>
          <a:xfrm>
            <a:off x="9067800" y="152400"/>
            <a:ext cx="3124200" cy="1307198"/>
            <a:chOff x="0" y="-38100"/>
            <a:chExt cx="3326311" cy="1255581"/>
          </a:xfrm>
          <a:solidFill>
            <a:srgbClr val="4668A2"/>
          </a:solidFill>
        </p:grpSpPr>
        <p:sp>
          <p:nvSpPr>
            <p:cNvPr id="9" name="Freeform 9">
              <a:extLst>
                <a:ext uri="{FF2B5EF4-FFF2-40B4-BE49-F238E27FC236}">
                  <a16:creationId xmlns:a16="http://schemas.microsoft.com/office/drawing/2014/main" id="{1E278022-1DFD-446E-6D01-06518D4889A8}"/>
                </a:ext>
              </a:extLst>
            </p:cNvPr>
            <p:cNvSpPr/>
            <p:nvPr/>
          </p:nvSpPr>
          <p:spPr>
            <a:xfrm>
              <a:off x="0" y="35091"/>
              <a:ext cx="3326311" cy="1120898"/>
            </a:xfrm>
            <a:custGeom>
              <a:avLst/>
              <a:gdLst/>
              <a:ahLst/>
              <a:cxnLst/>
              <a:rect l="l" t="t" r="r" b="b"/>
              <a:pathLst>
                <a:path w="3326311" h="1217481">
                  <a:moveTo>
                    <a:pt x="0" y="0"/>
                  </a:moveTo>
                  <a:lnTo>
                    <a:pt x="3326311" y="0"/>
                  </a:lnTo>
                  <a:lnTo>
                    <a:pt x="3326311" y="1217481"/>
                  </a:lnTo>
                  <a:lnTo>
                    <a:pt x="0" y="1217481"/>
                  </a:lnTo>
                  <a:close/>
                </a:path>
              </a:pathLst>
            </a:custGeom>
            <a:grpFill/>
          </p:spPr>
          <p:txBody>
            <a:bodyPr/>
            <a:lstStyle/>
            <a:p>
              <a:endParaRPr lang="en-LK" dirty="0"/>
            </a:p>
          </p:txBody>
        </p:sp>
        <p:sp>
          <p:nvSpPr>
            <p:cNvPr id="10" name="TextBox 10">
              <a:extLst>
                <a:ext uri="{FF2B5EF4-FFF2-40B4-BE49-F238E27FC236}">
                  <a16:creationId xmlns:a16="http://schemas.microsoft.com/office/drawing/2014/main" id="{3B5E44FB-8779-C7C6-3E04-D83FD135595D}"/>
                </a:ext>
              </a:extLst>
            </p:cNvPr>
            <p:cNvSpPr txBox="1"/>
            <p:nvPr/>
          </p:nvSpPr>
          <p:spPr>
            <a:xfrm>
              <a:off x="0" y="-38100"/>
              <a:ext cx="3326311" cy="1255581"/>
            </a:xfrm>
            <a:prstGeom prst="rect">
              <a:avLst/>
            </a:prstGeom>
            <a:grpFill/>
          </p:spPr>
          <p:txBody>
            <a:bodyPr lIns="50800" tIns="50800" rIns="50800" bIns="50800" rtlCol="0" anchor="ctr"/>
            <a:lstStyle/>
            <a:p>
              <a:pPr algn="ctr">
                <a:lnSpc>
                  <a:spcPts val="2659"/>
                </a:lnSpc>
                <a:spcBef>
                  <a:spcPct val="0"/>
                </a:spcBef>
              </a:pPr>
              <a:endParaRPr/>
            </a:p>
          </p:txBody>
        </p:sp>
      </p:grpSp>
      <p:grpSp>
        <p:nvGrpSpPr>
          <p:cNvPr id="11" name="Group 15">
            <a:extLst>
              <a:ext uri="{FF2B5EF4-FFF2-40B4-BE49-F238E27FC236}">
                <a16:creationId xmlns:a16="http://schemas.microsoft.com/office/drawing/2014/main" id="{5DE5B215-535A-5949-BA6F-710EAA24DC0F}"/>
              </a:ext>
            </a:extLst>
          </p:cNvPr>
          <p:cNvGrpSpPr/>
          <p:nvPr/>
        </p:nvGrpSpPr>
        <p:grpSpPr>
          <a:xfrm>
            <a:off x="2971800" y="1535798"/>
            <a:ext cx="8487685" cy="4435968"/>
            <a:chOff x="0" y="0"/>
            <a:chExt cx="14544035" cy="9755605"/>
          </a:xfrm>
          <a:solidFill>
            <a:srgbClr val="4668A2"/>
          </a:solidFill>
        </p:grpSpPr>
        <p:sp>
          <p:nvSpPr>
            <p:cNvPr id="12" name="Freeform 16">
              <a:extLst>
                <a:ext uri="{FF2B5EF4-FFF2-40B4-BE49-F238E27FC236}">
                  <a16:creationId xmlns:a16="http://schemas.microsoft.com/office/drawing/2014/main" id="{55367E7B-E1BB-4B01-191D-EFDF30AFCCD0}"/>
                </a:ext>
              </a:extLst>
            </p:cNvPr>
            <p:cNvSpPr/>
            <p:nvPr/>
          </p:nvSpPr>
          <p:spPr>
            <a:xfrm>
              <a:off x="0" y="0"/>
              <a:ext cx="14544035" cy="9755605"/>
            </a:xfrm>
            <a:custGeom>
              <a:avLst/>
              <a:gdLst/>
              <a:ahLst/>
              <a:cxnLst/>
              <a:rect l="l" t="t" r="r" b="b"/>
              <a:pathLst>
                <a:path w="14544035" h="9755605">
                  <a:moveTo>
                    <a:pt x="0" y="0"/>
                  </a:moveTo>
                  <a:lnTo>
                    <a:pt x="0" y="9755605"/>
                  </a:lnTo>
                  <a:lnTo>
                    <a:pt x="14544035" y="9755605"/>
                  </a:lnTo>
                  <a:lnTo>
                    <a:pt x="14544035" y="0"/>
                  </a:lnTo>
                  <a:lnTo>
                    <a:pt x="0" y="0"/>
                  </a:lnTo>
                  <a:close/>
                  <a:moveTo>
                    <a:pt x="14483076" y="9694645"/>
                  </a:moveTo>
                  <a:lnTo>
                    <a:pt x="59690" y="9694645"/>
                  </a:lnTo>
                  <a:lnTo>
                    <a:pt x="59690" y="59690"/>
                  </a:lnTo>
                  <a:lnTo>
                    <a:pt x="14483076" y="59690"/>
                  </a:lnTo>
                  <a:lnTo>
                    <a:pt x="14483076" y="9694645"/>
                  </a:lnTo>
                  <a:close/>
                </a:path>
              </a:pathLst>
            </a:custGeom>
            <a:grpFill/>
            <a:ln>
              <a:solidFill>
                <a:srgbClr val="ACA880"/>
              </a:solidFill>
            </a:ln>
          </p:spPr>
          <p:txBody>
            <a:bodyPr/>
            <a:lstStyle/>
            <a:p>
              <a:endParaRPr lang="en-LK" dirty="0"/>
            </a:p>
          </p:txBody>
        </p:sp>
      </p:grpSp>
      <p:pic>
        <p:nvPicPr>
          <p:cNvPr id="13" name="Picture 12">
            <a:extLst>
              <a:ext uri="{FF2B5EF4-FFF2-40B4-BE49-F238E27FC236}">
                <a16:creationId xmlns:a16="http://schemas.microsoft.com/office/drawing/2014/main" id="{933A9249-A1F7-F247-A5E8-17DA17FAD472}"/>
              </a:ext>
            </a:extLst>
          </p:cNvPr>
          <p:cNvPicPr>
            <a:picLocks noChangeAspect="1"/>
          </p:cNvPicPr>
          <p:nvPr/>
        </p:nvPicPr>
        <p:blipFill>
          <a:blip r:embed="rId2"/>
          <a:stretch>
            <a:fillRect/>
          </a:stretch>
        </p:blipFill>
        <p:spPr>
          <a:xfrm>
            <a:off x="381000" y="1676400"/>
            <a:ext cx="2328874" cy="2566638"/>
          </a:xfrm>
          <a:prstGeom prst="rect">
            <a:avLst/>
          </a:prstGeom>
        </p:spPr>
      </p:pic>
      <p:sp>
        <p:nvSpPr>
          <p:cNvPr id="7" name="TextBox 6">
            <a:extLst>
              <a:ext uri="{FF2B5EF4-FFF2-40B4-BE49-F238E27FC236}">
                <a16:creationId xmlns:a16="http://schemas.microsoft.com/office/drawing/2014/main" id="{374E35BA-A82C-BD8E-4827-33B2CBA5FA7C}"/>
              </a:ext>
            </a:extLst>
          </p:cNvPr>
          <p:cNvSpPr txBox="1"/>
          <p:nvPr/>
        </p:nvSpPr>
        <p:spPr>
          <a:xfrm>
            <a:off x="3009899" y="1780766"/>
            <a:ext cx="8411485" cy="2776337"/>
          </a:xfrm>
          <a:prstGeom prst="rect">
            <a:avLst/>
          </a:prstGeom>
          <a:noFill/>
        </p:spPr>
        <p:txBody>
          <a:bodyPr wrap="square" rtlCol="0">
            <a:spAutoFit/>
          </a:bodyPr>
          <a:lstStyle/>
          <a:p>
            <a:pPr algn="just">
              <a:lnSpc>
                <a:spcPct val="200000"/>
              </a:lnSpc>
            </a:pPr>
            <a:r>
              <a:rPr lang="en-GB" dirty="0"/>
              <a:t>The efficient selection of building materials is critical in architecture, particularly given the diverse climatic conditions and the unique requirements of each building design. However, challenges such as analysing vast datasets from building plans and weather conditions, selecting materials that balance cost, and adapting to local building codes make this task complex.</a:t>
            </a:r>
            <a:endParaRPr lang="en-US" dirty="0"/>
          </a:p>
        </p:txBody>
      </p:sp>
    </p:spTree>
    <p:extLst>
      <p:ext uri="{BB962C8B-B14F-4D97-AF65-F5344CB8AC3E}">
        <p14:creationId xmlns:p14="http://schemas.microsoft.com/office/powerpoint/2010/main" val="2202311394"/>
      </p:ext>
    </p:extLst>
  </p:cSld>
  <p:clrMapOvr>
    <a:masterClrMapping/>
  </p:clrMapOvr>
</p:sld>
</file>

<file path=ppt/theme/theme1.xml><?xml version="1.0" encoding="utf-8"?>
<a:theme xmlns:a="http://schemas.openxmlformats.org/drawingml/2006/main" name="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D08376A6-FCE2-4A8E-BFFF-11B69BD93976}" vid="{0A5F165D-9E14-4628-BA29-A51D7051FD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2C76CD229CDD4285A19EEDA46A2A94" ma:contentTypeVersion="13" ma:contentTypeDescription="Create a new document." ma:contentTypeScope="" ma:versionID="82e70f973760d71ce5f1e502bb013d03">
  <xsd:schema xmlns:xsd="http://www.w3.org/2001/XMLSchema" xmlns:xs="http://www.w3.org/2001/XMLSchema" xmlns:p="http://schemas.microsoft.com/office/2006/metadata/properties" xmlns:ns2="4da6588c-a52b-4d0b-8663-93e0f7ef87c0" xmlns:ns3="db72c12f-87a4-44ab-bbc5-4cc8306b158a" targetNamespace="http://schemas.microsoft.com/office/2006/metadata/properties" ma:root="true" ma:fieldsID="4d1e6b93f11312e598310e1d6362e66b" ns2:_="" ns3:_="">
    <xsd:import namespace="4da6588c-a52b-4d0b-8663-93e0f7ef87c0"/>
    <xsd:import namespace="db72c12f-87a4-44ab-bbc5-4cc8306b158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a6588c-a52b-4d0b-8663-93e0f7ef87c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7c8a686f-bba2-44f2-819b-edf0b3003fbd"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descrip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b72c12f-87a4-44ab-bbc5-4cc8306b158a"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4a90b710-f748-4220-b362-4102ae550bf9}" ma:internalName="TaxCatchAll" ma:showField="CatchAllData" ma:web="db72c12f-87a4-44ab-bbc5-4cc8306b15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da6588c-a52b-4d0b-8663-93e0f7ef87c0">
      <Terms xmlns="http://schemas.microsoft.com/office/infopath/2007/PartnerControls"/>
    </lcf76f155ced4ddcb4097134ff3c332f>
    <TaxCatchAll xmlns="db72c12f-87a4-44ab-bbc5-4cc8306b158a" xsi:nil="true"/>
  </documentManagement>
</p:properties>
</file>

<file path=customXml/itemProps1.xml><?xml version="1.0" encoding="utf-8"?>
<ds:datastoreItem xmlns:ds="http://schemas.openxmlformats.org/officeDocument/2006/customXml" ds:itemID="{846DCA20-C023-4403-820C-8F04C1C20D05}"/>
</file>

<file path=customXml/itemProps2.xml><?xml version="1.0" encoding="utf-8"?>
<ds:datastoreItem xmlns:ds="http://schemas.openxmlformats.org/officeDocument/2006/customXml" ds:itemID="{D9CA7159-B9A5-430B-93BA-0102EE531043}"/>
</file>

<file path=customXml/itemProps3.xml><?xml version="1.0" encoding="utf-8"?>
<ds:datastoreItem xmlns:ds="http://schemas.openxmlformats.org/officeDocument/2006/customXml" ds:itemID="{35CBE23C-1A12-4C4C-B6AA-89FE4DA0BE42}"/>
</file>

<file path=docProps/app.xml><?xml version="1.0" encoding="utf-8"?>
<Properties xmlns="http://schemas.openxmlformats.org/officeDocument/2006/extended-properties" xmlns:vt="http://schemas.openxmlformats.org/officeDocument/2006/docPropsVTypes">
  <Template/>
  <TotalTime>1872</TotalTime>
  <Words>3483</Words>
  <Application>Microsoft Office PowerPoint</Application>
  <PresentationFormat>Widescreen</PresentationFormat>
  <Paragraphs>369</Paragraphs>
  <Slides>54</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54</vt:i4>
      </vt:variant>
    </vt:vector>
  </HeadingPairs>
  <TitlesOfParts>
    <vt:vector size="67" baseType="lpstr">
      <vt:lpstr>Adobe Devanagari</vt:lpstr>
      <vt:lpstr>Anton Bold</vt:lpstr>
      <vt:lpstr>Aptos</vt:lpstr>
      <vt:lpstr>Arial</vt:lpstr>
      <vt:lpstr>Calibri</vt:lpstr>
      <vt:lpstr>Cambria</vt:lpstr>
      <vt:lpstr>Cambria (Body)</vt:lpstr>
      <vt:lpstr>Montserrat</vt:lpstr>
      <vt:lpstr>Montserrat Bold</vt:lpstr>
      <vt:lpstr>Montserrat Medium</vt:lpstr>
      <vt:lpstr>Open Sans 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Sathurjan K. it21188718</dc:creator>
  <cp:lastModifiedBy>Sathurjan K. it21188718</cp:lastModifiedBy>
  <cp:revision>31</cp:revision>
  <dcterms:created xsi:type="dcterms:W3CDTF">2024-08-03T11:04:46Z</dcterms:created>
  <dcterms:modified xsi:type="dcterms:W3CDTF">2024-08-24T07:04:32Z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0x0101007D2C76CD229CDD4285A19EEDA46A2A94</vt:lpwstr>
  </property>
</Properties>
</file>