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67"/>
  </p:notesMasterIdLst>
  <p:handoutMasterIdLst>
    <p:handoutMasterId r:id="rId68"/>
  </p:handoutMasterIdLst>
  <p:sldIdLst>
    <p:sldId id="277" r:id="rId5"/>
    <p:sldId id="377" r:id="rId6"/>
    <p:sldId id="293" r:id="rId7"/>
    <p:sldId id="270" r:id="rId8"/>
    <p:sldId id="294" r:id="rId9"/>
    <p:sldId id="297" r:id="rId10"/>
    <p:sldId id="299" r:id="rId11"/>
    <p:sldId id="378" r:id="rId12"/>
    <p:sldId id="379" r:id="rId13"/>
    <p:sldId id="337" r:id="rId14"/>
    <p:sldId id="338" r:id="rId15"/>
    <p:sldId id="315" r:id="rId16"/>
    <p:sldId id="369" r:id="rId17"/>
    <p:sldId id="394" r:id="rId18"/>
    <p:sldId id="395" r:id="rId19"/>
    <p:sldId id="396" r:id="rId20"/>
    <p:sldId id="341" r:id="rId21"/>
    <p:sldId id="342" r:id="rId22"/>
    <p:sldId id="372" r:id="rId23"/>
    <p:sldId id="371" r:id="rId24"/>
    <p:sldId id="264" r:id="rId25"/>
    <p:sldId id="310" r:id="rId26"/>
    <p:sldId id="380" r:id="rId27"/>
    <p:sldId id="311" r:id="rId28"/>
    <p:sldId id="313" r:id="rId29"/>
    <p:sldId id="413" r:id="rId30"/>
    <p:sldId id="398" r:id="rId31"/>
    <p:sldId id="403" r:id="rId32"/>
    <p:sldId id="404" r:id="rId33"/>
    <p:sldId id="405" r:id="rId34"/>
    <p:sldId id="399" r:id="rId35"/>
    <p:sldId id="401" r:id="rId36"/>
    <p:sldId id="402" r:id="rId37"/>
    <p:sldId id="323" r:id="rId38"/>
    <p:sldId id="298" r:id="rId39"/>
    <p:sldId id="386" r:id="rId40"/>
    <p:sldId id="387" r:id="rId41"/>
    <p:sldId id="391" r:id="rId42"/>
    <p:sldId id="392" r:id="rId43"/>
    <p:sldId id="331" r:id="rId44"/>
    <p:sldId id="390" r:id="rId45"/>
    <p:sldId id="412" r:id="rId46"/>
    <p:sldId id="411" r:id="rId47"/>
    <p:sldId id="410" r:id="rId48"/>
    <p:sldId id="409" r:id="rId49"/>
    <p:sldId id="408" r:id="rId50"/>
    <p:sldId id="374" r:id="rId51"/>
    <p:sldId id="406" r:id="rId52"/>
    <p:sldId id="382" r:id="rId53"/>
    <p:sldId id="383" r:id="rId54"/>
    <p:sldId id="384" r:id="rId55"/>
    <p:sldId id="385" r:id="rId56"/>
    <p:sldId id="393" r:id="rId57"/>
    <p:sldId id="290" r:id="rId58"/>
    <p:sldId id="389" r:id="rId59"/>
    <p:sldId id="326" r:id="rId60"/>
    <p:sldId id="397" r:id="rId61"/>
    <p:sldId id="400" r:id="rId62"/>
    <p:sldId id="327" r:id="rId63"/>
    <p:sldId id="335" r:id="rId64"/>
    <p:sldId id="376" r:id="rId65"/>
    <p:sldId id="375"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F01FB0-01EB-4A15-EAF0-CD831B399FB7}" v="4" dt="2024-08-06T03:04:28.410"/>
    <p1510:client id="{4358B401-1F27-C2AD-BC07-97BAC0B166CF}" v="2" dt="2024-08-05T18:29:19.044"/>
    <p1510:client id="{60E385A5-E59D-45D4-A62B-411ED56E6396}" v="33" dt="2024-08-06T03:26:27.921"/>
    <p1510:client id="{8AE1DEF5-041A-4D4B-B7CA-200EE85BCE90}" v="1" dt="2024-08-05T18:48:26.276"/>
    <p1510:client id="{9B00FC82-4BB4-BBA5-7D15-04C693648E85}" v="29" dt="2024-08-05T18:39:22.429"/>
    <p1510:client id="{A7A98A52-DE8B-EF98-DB23-59B054485993}" v="8" dt="2024-08-05T18:30:52.7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0D338E-5F53-436F-8431-2E32D6C81FB8}" type="doc">
      <dgm:prSet loTypeId="urn:microsoft.com/office/officeart/2005/8/layout/process4" loCatId="list" qsTypeId="urn:microsoft.com/office/officeart/2005/8/quickstyle/3d2" qsCatId="3D" csTypeId="urn:microsoft.com/office/officeart/2005/8/colors/accent1_2" csCatId="accent1" phldr="1"/>
      <dgm:spPr/>
      <dgm:t>
        <a:bodyPr/>
        <a:lstStyle/>
        <a:p>
          <a:endParaRPr lang="en-US"/>
        </a:p>
      </dgm:t>
    </dgm:pt>
    <dgm:pt modelId="{11FA0BCF-43A2-4C71-99AE-8139E8D62E9A}">
      <dgm:prSet/>
      <dgm:spPr/>
      <dgm:t>
        <a:bodyPr/>
        <a:lstStyle/>
        <a:p>
          <a:r>
            <a:rPr lang="en-US" b="1"/>
            <a:t>Main Objective:</a:t>
          </a:r>
          <a:endParaRPr lang="en-US"/>
        </a:p>
      </dgm:t>
    </dgm:pt>
    <dgm:pt modelId="{E25F16F4-18A3-4EA4-B625-D317419DBCF2}" type="parTrans" cxnId="{96D357FF-B6D5-45A0-AB73-8C8EF262F2CB}">
      <dgm:prSet/>
      <dgm:spPr/>
      <dgm:t>
        <a:bodyPr/>
        <a:lstStyle/>
        <a:p>
          <a:endParaRPr lang="en-US"/>
        </a:p>
      </dgm:t>
    </dgm:pt>
    <dgm:pt modelId="{F4052F7C-2A94-4FEE-8CE7-FC93E31F1BF3}" type="sibTrans" cxnId="{96D357FF-B6D5-45A0-AB73-8C8EF262F2CB}">
      <dgm:prSet/>
      <dgm:spPr/>
      <dgm:t>
        <a:bodyPr/>
        <a:lstStyle/>
        <a:p>
          <a:endParaRPr lang="en-US"/>
        </a:p>
      </dgm:t>
    </dgm:pt>
    <dgm:pt modelId="{398DAEEF-B52D-41D1-9315-CD0852639BD8}">
      <dgm:prSet/>
      <dgm:spPr/>
      <dgm:t>
        <a:bodyPr/>
        <a:lstStyle/>
        <a:p>
          <a:r>
            <a:rPr lang="en-US"/>
            <a:t>To develop and validate adaptive deep learning models for comprehensive threat profiling in NextGen Security Operations Centers (SOCs), enhancing detection and response capabilities across diverse organizational environments.</a:t>
          </a:r>
        </a:p>
      </dgm:t>
    </dgm:pt>
    <dgm:pt modelId="{08DA7EF7-2891-4CE3-97BE-BE8FA5360D1B}" type="parTrans" cxnId="{0096D64D-8B22-4B1A-97AB-06043A47974A}">
      <dgm:prSet/>
      <dgm:spPr/>
      <dgm:t>
        <a:bodyPr/>
        <a:lstStyle/>
        <a:p>
          <a:endParaRPr lang="en-US"/>
        </a:p>
      </dgm:t>
    </dgm:pt>
    <dgm:pt modelId="{18FADCE1-ECB0-4FEE-892D-83EFC402D4AA}" type="sibTrans" cxnId="{0096D64D-8B22-4B1A-97AB-06043A47974A}">
      <dgm:prSet/>
      <dgm:spPr/>
      <dgm:t>
        <a:bodyPr/>
        <a:lstStyle/>
        <a:p>
          <a:endParaRPr lang="en-US"/>
        </a:p>
      </dgm:t>
    </dgm:pt>
    <dgm:pt modelId="{7FA06A7A-E1D8-4000-9BCF-E0CB050829A2}">
      <dgm:prSet/>
      <dgm:spPr/>
      <dgm:t>
        <a:bodyPr/>
        <a:lstStyle/>
        <a:p>
          <a:r>
            <a:rPr lang="en-US" b="1"/>
            <a:t>Sub-Objectives:</a:t>
          </a:r>
          <a:endParaRPr lang="en-US"/>
        </a:p>
      </dgm:t>
    </dgm:pt>
    <dgm:pt modelId="{545C16E4-85D2-49ED-A815-804622B00C49}" type="parTrans" cxnId="{B92DD4C7-3F60-417A-A570-49F9043F67EE}">
      <dgm:prSet/>
      <dgm:spPr/>
      <dgm:t>
        <a:bodyPr/>
        <a:lstStyle/>
        <a:p>
          <a:endParaRPr lang="en-US"/>
        </a:p>
      </dgm:t>
    </dgm:pt>
    <dgm:pt modelId="{34C0D0C7-82D8-4EA6-892A-10A8AE14AC06}" type="sibTrans" cxnId="{B92DD4C7-3F60-417A-A570-49F9043F67EE}">
      <dgm:prSet/>
      <dgm:spPr/>
      <dgm:t>
        <a:bodyPr/>
        <a:lstStyle/>
        <a:p>
          <a:endParaRPr lang="en-US"/>
        </a:p>
      </dgm:t>
    </dgm:pt>
    <dgm:pt modelId="{DEC9682B-259C-4A1A-8E81-964F481F8D96}">
      <dgm:prSet/>
      <dgm:spPr/>
      <dgm:t>
        <a:bodyPr/>
        <a:lstStyle/>
        <a:p>
          <a:r>
            <a:rPr lang="en-US"/>
            <a:t>Threat Profiling with Endpoint Data</a:t>
          </a:r>
        </a:p>
      </dgm:t>
    </dgm:pt>
    <dgm:pt modelId="{7979B1A9-CD45-4D5E-8CCE-56AC1A27B857}" type="parTrans" cxnId="{574AF879-8269-4193-8873-6F5EEC031967}">
      <dgm:prSet/>
      <dgm:spPr/>
      <dgm:t>
        <a:bodyPr/>
        <a:lstStyle/>
        <a:p>
          <a:endParaRPr lang="en-US"/>
        </a:p>
      </dgm:t>
    </dgm:pt>
    <dgm:pt modelId="{B4F0A6ED-72A3-4287-8F33-4970CD2E5EDE}" type="sibTrans" cxnId="{574AF879-8269-4193-8873-6F5EEC031967}">
      <dgm:prSet/>
      <dgm:spPr/>
      <dgm:t>
        <a:bodyPr/>
        <a:lstStyle/>
        <a:p>
          <a:endParaRPr lang="en-US"/>
        </a:p>
      </dgm:t>
    </dgm:pt>
    <dgm:pt modelId="{9DDEBE88-CCBD-4506-83B8-7764E16D232E}">
      <dgm:prSet/>
      <dgm:spPr/>
      <dgm:t>
        <a:bodyPr/>
        <a:lstStyle/>
        <a:p>
          <a:r>
            <a:rPr lang="en-US"/>
            <a:t>Threat Profiling with Physical Security Systems</a:t>
          </a:r>
        </a:p>
      </dgm:t>
    </dgm:pt>
    <dgm:pt modelId="{2C570F7A-5C02-4138-9688-4A13AEF8718A}" type="parTrans" cxnId="{32D00B04-44E7-407C-8115-1911F06703F3}">
      <dgm:prSet/>
      <dgm:spPr/>
      <dgm:t>
        <a:bodyPr/>
        <a:lstStyle/>
        <a:p>
          <a:endParaRPr lang="en-US"/>
        </a:p>
      </dgm:t>
    </dgm:pt>
    <dgm:pt modelId="{8EB81767-0C4A-4BDF-B821-929E76E88F8C}" type="sibTrans" cxnId="{32D00B04-44E7-407C-8115-1911F06703F3}">
      <dgm:prSet/>
      <dgm:spPr/>
      <dgm:t>
        <a:bodyPr/>
        <a:lstStyle/>
        <a:p>
          <a:endParaRPr lang="en-US"/>
        </a:p>
      </dgm:t>
    </dgm:pt>
    <dgm:pt modelId="{5BA3A03B-AB03-4DA3-BAF8-8D292931FD91}">
      <dgm:prSet/>
      <dgm:spPr/>
      <dgm:t>
        <a:bodyPr/>
        <a:lstStyle/>
        <a:p>
          <a:r>
            <a:rPr lang="en-US"/>
            <a:t>Threat Profiling through Human Behavior Analysis</a:t>
          </a:r>
        </a:p>
      </dgm:t>
    </dgm:pt>
    <dgm:pt modelId="{3CA2B951-1A4B-45E6-865E-B699D8AF9F65}" type="parTrans" cxnId="{C6CF2ADA-42A1-4613-A4A8-EA88456EBEC7}">
      <dgm:prSet/>
      <dgm:spPr/>
      <dgm:t>
        <a:bodyPr/>
        <a:lstStyle/>
        <a:p>
          <a:endParaRPr lang="en-US"/>
        </a:p>
      </dgm:t>
    </dgm:pt>
    <dgm:pt modelId="{AE19DDE6-D54E-4AAC-B360-9F0AF1D313C5}" type="sibTrans" cxnId="{C6CF2ADA-42A1-4613-A4A8-EA88456EBEC7}">
      <dgm:prSet/>
      <dgm:spPr/>
      <dgm:t>
        <a:bodyPr/>
        <a:lstStyle/>
        <a:p>
          <a:endParaRPr lang="en-US"/>
        </a:p>
      </dgm:t>
    </dgm:pt>
    <dgm:pt modelId="{33DBAF19-4275-4A99-A3AA-A92D46ACE837}">
      <dgm:prSet/>
      <dgm:spPr/>
      <dgm:t>
        <a:bodyPr/>
        <a:lstStyle/>
        <a:p>
          <a:r>
            <a:rPr lang="en-US"/>
            <a:t>Threat Profiling with Network Traffic Analysis</a:t>
          </a:r>
        </a:p>
      </dgm:t>
    </dgm:pt>
    <dgm:pt modelId="{8ED613EC-0289-4A67-9AEE-159AF1837304}" type="parTrans" cxnId="{3A369360-22A0-46BC-816E-9DC26F86E0B5}">
      <dgm:prSet/>
      <dgm:spPr/>
      <dgm:t>
        <a:bodyPr/>
        <a:lstStyle/>
        <a:p>
          <a:endParaRPr lang="en-US"/>
        </a:p>
      </dgm:t>
    </dgm:pt>
    <dgm:pt modelId="{6DFD8F18-C2EA-41B4-AABD-24F9102EA744}" type="sibTrans" cxnId="{3A369360-22A0-46BC-816E-9DC26F86E0B5}">
      <dgm:prSet/>
      <dgm:spPr/>
      <dgm:t>
        <a:bodyPr/>
        <a:lstStyle/>
        <a:p>
          <a:endParaRPr lang="en-US"/>
        </a:p>
      </dgm:t>
    </dgm:pt>
    <dgm:pt modelId="{5680EC08-10B2-4992-9502-2472F786A75A}" type="pres">
      <dgm:prSet presAssocID="{6D0D338E-5F53-436F-8431-2E32D6C81FB8}" presName="Name0" presStyleCnt="0">
        <dgm:presLayoutVars>
          <dgm:dir/>
          <dgm:animLvl val="lvl"/>
          <dgm:resizeHandles val="exact"/>
        </dgm:presLayoutVars>
      </dgm:prSet>
      <dgm:spPr/>
    </dgm:pt>
    <dgm:pt modelId="{BA2076D6-089E-4223-B15A-FE4A07065199}" type="pres">
      <dgm:prSet presAssocID="{7FA06A7A-E1D8-4000-9BCF-E0CB050829A2}" presName="boxAndChildren" presStyleCnt="0"/>
      <dgm:spPr/>
    </dgm:pt>
    <dgm:pt modelId="{C35F96DB-F80E-497B-8A49-06FDB5189D58}" type="pres">
      <dgm:prSet presAssocID="{7FA06A7A-E1D8-4000-9BCF-E0CB050829A2}" presName="parentTextBox" presStyleLbl="node1" presStyleIdx="0" presStyleCnt="2"/>
      <dgm:spPr/>
    </dgm:pt>
    <dgm:pt modelId="{6276D081-DD72-4C3F-BE02-CA141BBCB1C5}" type="pres">
      <dgm:prSet presAssocID="{7FA06A7A-E1D8-4000-9BCF-E0CB050829A2}" presName="entireBox" presStyleLbl="node1" presStyleIdx="0" presStyleCnt="2"/>
      <dgm:spPr/>
    </dgm:pt>
    <dgm:pt modelId="{B69690A8-957F-4C40-B3C3-1C95A97C2865}" type="pres">
      <dgm:prSet presAssocID="{7FA06A7A-E1D8-4000-9BCF-E0CB050829A2}" presName="descendantBox" presStyleCnt="0"/>
      <dgm:spPr/>
    </dgm:pt>
    <dgm:pt modelId="{99FADF88-146F-4973-81C1-43BE22F07BE4}" type="pres">
      <dgm:prSet presAssocID="{DEC9682B-259C-4A1A-8E81-964F481F8D96}" presName="childTextBox" presStyleLbl="fgAccFollowNode1" presStyleIdx="0" presStyleCnt="5">
        <dgm:presLayoutVars>
          <dgm:bulletEnabled val="1"/>
        </dgm:presLayoutVars>
      </dgm:prSet>
      <dgm:spPr/>
    </dgm:pt>
    <dgm:pt modelId="{F5650546-29AE-4917-903B-2939DE02E2B7}" type="pres">
      <dgm:prSet presAssocID="{9DDEBE88-CCBD-4506-83B8-7764E16D232E}" presName="childTextBox" presStyleLbl="fgAccFollowNode1" presStyleIdx="1" presStyleCnt="5">
        <dgm:presLayoutVars>
          <dgm:bulletEnabled val="1"/>
        </dgm:presLayoutVars>
      </dgm:prSet>
      <dgm:spPr/>
    </dgm:pt>
    <dgm:pt modelId="{3D33A38D-5ADE-4E8B-8514-25B060E39F77}" type="pres">
      <dgm:prSet presAssocID="{5BA3A03B-AB03-4DA3-BAF8-8D292931FD91}" presName="childTextBox" presStyleLbl="fgAccFollowNode1" presStyleIdx="2" presStyleCnt="5">
        <dgm:presLayoutVars>
          <dgm:bulletEnabled val="1"/>
        </dgm:presLayoutVars>
      </dgm:prSet>
      <dgm:spPr/>
    </dgm:pt>
    <dgm:pt modelId="{A6D943CF-1F15-406B-8F8A-9654D210893D}" type="pres">
      <dgm:prSet presAssocID="{33DBAF19-4275-4A99-A3AA-A92D46ACE837}" presName="childTextBox" presStyleLbl="fgAccFollowNode1" presStyleIdx="3" presStyleCnt="5">
        <dgm:presLayoutVars>
          <dgm:bulletEnabled val="1"/>
        </dgm:presLayoutVars>
      </dgm:prSet>
      <dgm:spPr/>
    </dgm:pt>
    <dgm:pt modelId="{0E41E01E-888F-48CA-9F69-BA7A1858DF3E}" type="pres">
      <dgm:prSet presAssocID="{F4052F7C-2A94-4FEE-8CE7-FC93E31F1BF3}" presName="sp" presStyleCnt="0"/>
      <dgm:spPr/>
    </dgm:pt>
    <dgm:pt modelId="{DDAE3E63-CD9A-42A4-9F9C-13406DC937A5}" type="pres">
      <dgm:prSet presAssocID="{11FA0BCF-43A2-4C71-99AE-8139E8D62E9A}" presName="arrowAndChildren" presStyleCnt="0"/>
      <dgm:spPr/>
    </dgm:pt>
    <dgm:pt modelId="{B08593C0-F52C-4EE0-AF5A-4B238C71DC0B}" type="pres">
      <dgm:prSet presAssocID="{11FA0BCF-43A2-4C71-99AE-8139E8D62E9A}" presName="parentTextArrow" presStyleLbl="node1" presStyleIdx="0" presStyleCnt="2"/>
      <dgm:spPr/>
    </dgm:pt>
    <dgm:pt modelId="{47167678-A8AE-43E8-8EE8-E750C2B602F7}" type="pres">
      <dgm:prSet presAssocID="{11FA0BCF-43A2-4C71-99AE-8139E8D62E9A}" presName="arrow" presStyleLbl="node1" presStyleIdx="1" presStyleCnt="2"/>
      <dgm:spPr/>
    </dgm:pt>
    <dgm:pt modelId="{B6E70E3D-5DFE-4079-A873-CD562507DAAB}" type="pres">
      <dgm:prSet presAssocID="{11FA0BCF-43A2-4C71-99AE-8139E8D62E9A}" presName="descendantArrow" presStyleCnt="0"/>
      <dgm:spPr/>
    </dgm:pt>
    <dgm:pt modelId="{BF176D3D-45B8-48B5-8A15-52A9BA8B5279}" type="pres">
      <dgm:prSet presAssocID="{398DAEEF-B52D-41D1-9315-CD0852639BD8}" presName="childTextArrow" presStyleLbl="fgAccFollowNode1" presStyleIdx="4" presStyleCnt="5">
        <dgm:presLayoutVars>
          <dgm:bulletEnabled val="1"/>
        </dgm:presLayoutVars>
      </dgm:prSet>
      <dgm:spPr/>
    </dgm:pt>
  </dgm:ptLst>
  <dgm:cxnLst>
    <dgm:cxn modelId="{32D00B04-44E7-407C-8115-1911F06703F3}" srcId="{7FA06A7A-E1D8-4000-9BCF-E0CB050829A2}" destId="{9DDEBE88-CCBD-4506-83B8-7764E16D232E}" srcOrd="1" destOrd="0" parTransId="{2C570F7A-5C02-4138-9688-4A13AEF8718A}" sibTransId="{8EB81767-0C4A-4BDF-B821-929E76E88F8C}"/>
    <dgm:cxn modelId="{6F022C0C-74A8-4B23-9497-A303ADE849EF}" type="presOf" srcId="{11FA0BCF-43A2-4C71-99AE-8139E8D62E9A}" destId="{B08593C0-F52C-4EE0-AF5A-4B238C71DC0B}" srcOrd="0" destOrd="0" presId="urn:microsoft.com/office/officeart/2005/8/layout/process4"/>
    <dgm:cxn modelId="{C5D2392C-BDDE-4E4A-ADD1-D213A10F900A}" type="presOf" srcId="{7FA06A7A-E1D8-4000-9BCF-E0CB050829A2}" destId="{6276D081-DD72-4C3F-BE02-CA141BBCB1C5}" srcOrd="1" destOrd="0" presId="urn:microsoft.com/office/officeart/2005/8/layout/process4"/>
    <dgm:cxn modelId="{3A369360-22A0-46BC-816E-9DC26F86E0B5}" srcId="{7FA06A7A-E1D8-4000-9BCF-E0CB050829A2}" destId="{33DBAF19-4275-4A99-A3AA-A92D46ACE837}" srcOrd="3" destOrd="0" parTransId="{8ED613EC-0289-4A67-9AEE-159AF1837304}" sibTransId="{6DFD8F18-C2EA-41B4-AABD-24F9102EA744}"/>
    <dgm:cxn modelId="{CE177143-958A-416C-8D06-4E844547E085}" type="presOf" srcId="{7FA06A7A-E1D8-4000-9BCF-E0CB050829A2}" destId="{C35F96DB-F80E-497B-8A49-06FDB5189D58}" srcOrd="0" destOrd="0" presId="urn:microsoft.com/office/officeart/2005/8/layout/process4"/>
    <dgm:cxn modelId="{139BC447-AD54-4B04-983F-DDE57F24EA1E}" type="presOf" srcId="{DEC9682B-259C-4A1A-8E81-964F481F8D96}" destId="{99FADF88-146F-4973-81C1-43BE22F07BE4}" srcOrd="0" destOrd="0" presId="urn:microsoft.com/office/officeart/2005/8/layout/process4"/>
    <dgm:cxn modelId="{0096D64D-8B22-4B1A-97AB-06043A47974A}" srcId="{11FA0BCF-43A2-4C71-99AE-8139E8D62E9A}" destId="{398DAEEF-B52D-41D1-9315-CD0852639BD8}" srcOrd="0" destOrd="0" parTransId="{08DA7EF7-2891-4CE3-97BE-BE8FA5360D1B}" sibTransId="{18FADCE1-ECB0-4FEE-892D-83EFC402D4AA}"/>
    <dgm:cxn modelId="{574AF879-8269-4193-8873-6F5EEC031967}" srcId="{7FA06A7A-E1D8-4000-9BCF-E0CB050829A2}" destId="{DEC9682B-259C-4A1A-8E81-964F481F8D96}" srcOrd="0" destOrd="0" parTransId="{7979B1A9-CD45-4D5E-8CCE-56AC1A27B857}" sibTransId="{B4F0A6ED-72A3-4287-8F33-4970CD2E5EDE}"/>
    <dgm:cxn modelId="{946CBEAC-FA03-4A05-AB31-7AC6363FA015}" type="presOf" srcId="{9DDEBE88-CCBD-4506-83B8-7764E16D232E}" destId="{F5650546-29AE-4917-903B-2939DE02E2B7}" srcOrd="0" destOrd="0" presId="urn:microsoft.com/office/officeart/2005/8/layout/process4"/>
    <dgm:cxn modelId="{DDC9D0C6-778B-4C92-A068-2828EEFB6E63}" type="presOf" srcId="{11FA0BCF-43A2-4C71-99AE-8139E8D62E9A}" destId="{47167678-A8AE-43E8-8EE8-E750C2B602F7}" srcOrd="1" destOrd="0" presId="urn:microsoft.com/office/officeart/2005/8/layout/process4"/>
    <dgm:cxn modelId="{B92DD4C7-3F60-417A-A570-49F9043F67EE}" srcId="{6D0D338E-5F53-436F-8431-2E32D6C81FB8}" destId="{7FA06A7A-E1D8-4000-9BCF-E0CB050829A2}" srcOrd="1" destOrd="0" parTransId="{545C16E4-85D2-49ED-A815-804622B00C49}" sibTransId="{34C0D0C7-82D8-4EA6-892A-10A8AE14AC06}"/>
    <dgm:cxn modelId="{C6CF2ADA-42A1-4613-A4A8-EA88456EBEC7}" srcId="{7FA06A7A-E1D8-4000-9BCF-E0CB050829A2}" destId="{5BA3A03B-AB03-4DA3-BAF8-8D292931FD91}" srcOrd="2" destOrd="0" parTransId="{3CA2B951-1A4B-45E6-865E-B699D8AF9F65}" sibTransId="{AE19DDE6-D54E-4AAC-B360-9F0AF1D313C5}"/>
    <dgm:cxn modelId="{7C4D19EF-FB42-4872-8DFD-50782A6FC461}" type="presOf" srcId="{33DBAF19-4275-4A99-A3AA-A92D46ACE837}" destId="{A6D943CF-1F15-406B-8F8A-9654D210893D}" srcOrd="0" destOrd="0" presId="urn:microsoft.com/office/officeart/2005/8/layout/process4"/>
    <dgm:cxn modelId="{D460E6F3-C601-4A8F-9806-3C1A968A67B6}" type="presOf" srcId="{5BA3A03B-AB03-4DA3-BAF8-8D292931FD91}" destId="{3D33A38D-5ADE-4E8B-8514-25B060E39F77}" srcOrd="0" destOrd="0" presId="urn:microsoft.com/office/officeart/2005/8/layout/process4"/>
    <dgm:cxn modelId="{E32BBCF6-9691-47A3-98CF-F9CAFDB831BA}" type="presOf" srcId="{6D0D338E-5F53-436F-8431-2E32D6C81FB8}" destId="{5680EC08-10B2-4992-9502-2472F786A75A}" srcOrd="0" destOrd="0" presId="urn:microsoft.com/office/officeart/2005/8/layout/process4"/>
    <dgm:cxn modelId="{4E1013F8-63E6-4C65-B259-8A47CA7111C6}" type="presOf" srcId="{398DAEEF-B52D-41D1-9315-CD0852639BD8}" destId="{BF176D3D-45B8-48B5-8A15-52A9BA8B5279}" srcOrd="0" destOrd="0" presId="urn:microsoft.com/office/officeart/2005/8/layout/process4"/>
    <dgm:cxn modelId="{96D357FF-B6D5-45A0-AB73-8C8EF262F2CB}" srcId="{6D0D338E-5F53-436F-8431-2E32D6C81FB8}" destId="{11FA0BCF-43A2-4C71-99AE-8139E8D62E9A}" srcOrd="0" destOrd="0" parTransId="{E25F16F4-18A3-4EA4-B625-D317419DBCF2}" sibTransId="{F4052F7C-2A94-4FEE-8CE7-FC93E31F1BF3}"/>
    <dgm:cxn modelId="{D391641B-EC27-45D2-A37B-395935AD6B69}" type="presParOf" srcId="{5680EC08-10B2-4992-9502-2472F786A75A}" destId="{BA2076D6-089E-4223-B15A-FE4A07065199}" srcOrd="0" destOrd="0" presId="urn:microsoft.com/office/officeart/2005/8/layout/process4"/>
    <dgm:cxn modelId="{99EBACC3-174A-4E5A-B7B7-B7CFBBA680CA}" type="presParOf" srcId="{BA2076D6-089E-4223-B15A-FE4A07065199}" destId="{C35F96DB-F80E-497B-8A49-06FDB5189D58}" srcOrd="0" destOrd="0" presId="urn:microsoft.com/office/officeart/2005/8/layout/process4"/>
    <dgm:cxn modelId="{A0CA1A78-14A7-42D1-AF52-2A927D2B81C3}" type="presParOf" srcId="{BA2076D6-089E-4223-B15A-FE4A07065199}" destId="{6276D081-DD72-4C3F-BE02-CA141BBCB1C5}" srcOrd="1" destOrd="0" presId="urn:microsoft.com/office/officeart/2005/8/layout/process4"/>
    <dgm:cxn modelId="{75C66C41-0884-4FBE-AD84-DBB1CA626208}" type="presParOf" srcId="{BA2076D6-089E-4223-B15A-FE4A07065199}" destId="{B69690A8-957F-4C40-B3C3-1C95A97C2865}" srcOrd="2" destOrd="0" presId="urn:microsoft.com/office/officeart/2005/8/layout/process4"/>
    <dgm:cxn modelId="{B37A8308-BED6-406A-83D9-663330A8B173}" type="presParOf" srcId="{B69690A8-957F-4C40-B3C3-1C95A97C2865}" destId="{99FADF88-146F-4973-81C1-43BE22F07BE4}" srcOrd="0" destOrd="0" presId="urn:microsoft.com/office/officeart/2005/8/layout/process4"/>
    <dgm:cxn modelId="{D4D74AB9-2345-43FF-B9D1-53BF4F45DFE4}" type="presParOf" srcId="{B69690A8-957F-4C40-B3C3-1C95A97C2865}" destId="{F5650546-29AE-4917-903B-2939DE02E2B7}" srcOrd="1" destOrd="0" presId="urn:microsoft.com/office/officeart/2005/8/layout/process4"/>
    <dgm:cxn modelId="{D2E15D79-B575-46EA-B414-928E58B0BA12}" type="presParOf" srcId="{B69690A8-957F-4C40-B3C3-1C95A97C2865}" destId="{3D33A38D-5ADE-4E8B-8514-25B060E39F77}" srcOrd="2" destOrd="0" presId="urn:microsoft.com/office/officeart/2005/8/layout/process4"/>
    <dgm:cxn modelId="{FA940D4B-F2C9-4C18-8A1A-120FA54DF32B}" type="presParOf" srcId="{B69690A8-957F-4C40-B3C3-1C95A97C2865}" destId="{A6D943CF-1F15-406B-8F8A-9654D210893D}" srcOrd="3" destOrd="0" presId="urn:microsoft.com/office/officeart/2005/8/layout/process4"/>
    <dgm:cxn modelId="{3F7A469D-36C0-4234-A7CE-0FE367B41A60}" type="presParOf" srcId="{5680EC08-10B2-4992-9502-2472F786A75A}" destId="{0E41E01E-888F-48CA-9F69-BA7A1858DF3E}" srcOrd="1" destOrd="0" presId="urn:microsoft.com/office/officeart/2005/8/layout/process4"/>
    <dgm:cxn modelId="{38B837D9-CB3A-4D01-B611-613422D26FC1}" type="presParOf" srcId="{5680EC08-10B2-4992-9502-2472F786A75A}" destId="{DDAE3E63-CD9A-42A4-9F9C-13406DC937A5}" srcOrd="2" destOrd="0" presId="urn:microsoft.com/office/officeart/2005/8/layout/process4"/>
    <dgm:cxn modelId="{DDD9C64B-800A-4FB8-AF6E-BB3601C7E1FB}" type="presParOf" srcId="{DDAE3E63-CD9A-42A4-9F9C-13406DC937A5}" destId="{B08593C0-F52C-4EE0-AF5A-4B238C71DC0B}" srcOrd="0" destOrd="0" presId="urn:microsoft.com/office/officeart/2005/8/layout/process4"/>
    <dgm:cxn modelId="{C6BFCC73-0D0D-42AB-ABF4-CFBB247E8536}" type="presParOf" srcId="{DDAE3E63-CD9A-42A4-9F9C-13406DC937A5}" destId="{47167678-A8AE-43E8-8EE8-E750C2B602F7}" srcOrd="1" destOrd="0" presId="urn:microsoft.com/office/officeart/2005/8/layout/process4"/>
    <dgm:cxn modelId="{8ADD5AEE-B1C0-4888-90AA-621B6443D63D}" type="presParOf" srcId="{DDAE3E63-CD9A-42A4-9F9C-13406DC937A5}" destId="{B6E70E3D-5DFE-4079-A873-CD562507DAAB}" srcOrd="2" destOrd="0" presId="urn:microsoft.com/office/officeart/2005/8/layout/process4"/>
    <dgm:cxn modelId="{3852253E-B245-486B-B127-A39191FFBAD0}" type="presParOf" srcId="{B6E70E3D-5DFE-4079-A873-CD562507DAAB}" destId="{BF176D3D-45B8-48B5-8A15-52A9BA8B5279}"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480AB2F-62EC-4216-89B5-84E1727F14CB}" type="doc">
      <dgm:prSet loTypeId="urn:microsoft.com/office/officeart/2005/8/layout/vList3" loCatId="list" qsTypeId="urn:microsoft.com/office/officeart/2005/8/quickstyle/simple1" qsCatId="simple" csTypeId="urn:microsoft.com/office/officeart/2005/8/colors/accent0_3" csCatId="mainScheme"/>
      <dgm:spPr/>
      <dgm:t>
        <a:bodyPr/>
        <a:lstStyle/>
        <a:p>
          <a:endParaRPr lang="en-US"/>
        </a:p>
      </dgm:t>
    </dgm:pt>
    <dgm:pt modelId="{1BA4B48F-EACE-48A5-8E45-CF4149C97F89}">
      <dgm:prSet/>
      <dgm:spPr/>
      <dgm:t>
        <a:bodyPr/>
        <a:lstStyle/>
        <a:p>
          <a:r>
            <a:rPr lang="en-US" b="1"/>
            <a:t>Market Demand</a:t>
          </a:r>
          <a:endParaRPr lang="en-US"/>
        </a:p>
      </dgm:t>
    </dgm:pt>
    <dgm:pt modelId="{F64DC790-0DF9-4049-8585-27AB8BB7106F}" type="parTrans" cxnId="{A3739551-0C96-438F-BD56-C92477C89363}">
      <dgm:prSet/>
      <dgm:spPr/>
      <dgm:t>
        <a:bodyPr/>
        <a:lstStyle/>
        <a:p>
          <a:endParaRPr lang="en-US"/>
        </a:p>
      </dgm:t>
    </dgm:pt>
    <dgm:pt modelId="{1481700B-63DD-41A1-9ECF-B7E9C9370FBE}" type="sibTrans" cxnId="{A3739551-0C96-438F-BD56-C92477C89363}">
      <dgm:prSet/>
      <dgm:spPr/>
      <dgm:t>
        <a:bodyPr/>
        <a:lstStyle/>
        <a:p>
          <a:endParaRPr lang="en-US"/>
        </a:p>
      </dgm:t>
    </dgm:pt>
    <dgm:pt modelId="{4058757D-A4D4-4FBA-93ED-D4EC6841A6ED}">
      <dgm:prSet/>
      <dgm:spPr/>
      <dgm:t>
        <a:bodyPr/>
        <a:lstStyle/>
        <a:p>
          <a:r>
            <a:rPr lang="en-US" b="1"/>
            <a:t>Competitive Advantage</a:t>
          </a:r>
          <a:endParaRPr lang="en-US"/>
        </a:p>
      </dgm:t>
    </dgm:pt>
    <dgm:pt modelId="{446360CB-D5D4-4D4F-8DB5-9DB464A08458}" type="parTrans" cxnId="{1DDBE35C-2D5D-4A3E-86C7-EE6F72AAE481}">
      <dgm:prSet/>
      <dgm:spPr/>
      <dgm:t>
        <a:bodyPr/>
        <a:lstStyle/>
        <a:p>
          <a:endParaRPr lang="en-US"/>
        </a:p>
      </dgm:t>
    </dgm:pt>
    <dgm:pt modelId="{8A0C797B-C386-400A-86E9-C913AAC52992}" type="sibTrans" cxnId="{1DDBE35C-2D5D-4A3E-86C7-EE6F72AAE481}">
      <dgm:prSet/>
      <dgm:spPr/>
      <dgm:t>
        <a:bodyPr/>
        <a:lstStyle/>
        <a:p>
          <a:endParaRPr lang="en-US"/>
        </a:p>
      </dgm:t>
    </dgm:pt>
    <dgm:pt modelId="{C21A0DCF-471B-4AD9-89A4-5615BE1A536B}">
      <dgm:prSet/>
      <dgm:spPr/>
      <dgm:t>
        <a:bodyPr/>
        <a:lstStyle/>
        <a:p>
          <a:r>
            <a:rPr lang="en-US" b="1"/>
            <a:t>Scalability</a:t>
          </a:r>
          <a:endParaRPr lang="en-US"/>
        </a:p>
      </dgm:t>
    </dgm:pt>
    <dgm:pt modelId="{D0DF96DF-82E5-4C03-BCF0-BC76F7AB8059}" type="parTrans" cxnId="{B39F4B1B-D098-4B68-B405-8CB2C8D94C10}">
      <dgm:prSet/>
      <dgm:spPr/>
      <dgm:t>
        <a:bodyPr/>
        <a:lstStyle/>
        <a:p>
          <a:endParaRPr lang="en-US"/>
        </a:p>
      </dgm:t>
    </dgm:pt>
    <dgm:pt modelId="{C9618E40-4739-45FF-AE09-F1CF408B680A}" type="sibTrans" cxnId="{B39F4B1B-D098-4B68-B405-8CB2C8D94C10}">
      <dgm:prSet/>
      <dgm:spPr/>
      <dgm:t>
        <a:bodyPr/>
        <a:lstStyle/>
        <a:p>
          <a:endParaRPr lang="en-US"/>
        </a:p>
      </dgm:t>
    </dgm:pt>
    <dgm:pt modelId="{1142DF88-0BCC-4CCA-85F7-AF1E45005473}">
      <dgm:prSet/>
      <dgm:spPr/>
      <dgm:t>
        <a:bodyPr/>
        <a:lstStyle/>
        <a:p>
          <a:r>
            <a:rPr lang="en-US" b="1"/>
            <a:t>Integration Capability</a:t>
          </a:r>
          <a:endParaRPr lang="en-US"/>
        </a:p>
      </dgm:t>
    </dgm:pt>
    <dgm:pt modelId="{B3F79CC4-B08D-4720-9C89-5CBF763C6650}" type="parTrans" cxnId="{657873CC-05C0-41E1-A280-F3B45F13BB8B}">
      <dgm:prSet/>
      <dgm:spPr/>
      <dgm:t>
        <a:bodyPr/>
        <a:lstStyle/>
        <a:p>
          <a:endParaRPr lang="en-US"/>
        </a:p>
      </dgm:t>
    </dgm:pt>
    <dgm:pt modelId="{7082733A-4DEA-42EC-AABB-A3A2E10F2F62}" type="sibTrans" cxnId="{657873CC-05C0-41E1-A280-F3B45F13BB8B}">
      <dgm:prSet/>
      <dgm:spPr/>
      <dgm:t>
        <a:bodyPr/>
        <a:lstStyle/>
        <a:p>
          <a:endParaRPr lang="en-US"/>
        </a:p>
      </dgm:t>
    </dgm:pt>
    <dgm:pt modelId="{6EAA2E68-49DA-4269-96B5-FEA638DD97C4}">
      <dgm:prSet/>
      <dgm:spPr/>
      <dgm:t>
        <a:bodyPr/>
        <a:lstStyle/>
        <a:p>
          <a:r>
            <a:rPr lang="en-US" b="1"/>
            <a:t>Subscription-Based Model</a:t>
          </a:r>
          <a:endParaRPr lang="en-US"/>
        </a:p>
      </dgm:t>
    </dgm:pt>
    <dgm:pt modelId="{0DB65A37-8DE9-4BD0-A51D-F6731212C358}" type="parTrans" cxnId="{B9539D47-C482-4CE1-9DB5-B89B8D198BDC}">
      <dgm:prSet/>
      <dgm:spPr/>
      <dgm:t>
        <a:bodyPr/>
        <a:lstStyle/>
        <a:p>
          <a:endParaRPr lang="en-US"/>
        </a:p>
      </dgm:t>
    </dgm:pt>
    <dgm:pt modelId="{BD2C0E7D-A15F-4473-AE2A-F8F9D364CF97}" type="sibTrans" cxnId="{B9539D47-C482-4CE1-9DB5-B89B8D198BDC}">
      <dgm:prSet/>
      <dgm:spPr/>
      <dgm:t>
        <a:bodyPr/>
        <a:lstStyle/>
        <a:p>
          <a:endParaRPr lang="en-US"/>
        </a:p>
      </dgm:t>
    </dgm:pt>
    <dgm:pt modelId="{3CFCA928-7D23-425D-B347-92742104EA14}">
      <dgm:prSet/>
      <dgm:spPr/>
      <dgm:t>
        <a:bodyPr/>
        <a:lstStyle/>
        <a:p>
          <a:r>
            <a:rPr lang="en-US" b="1"/>
            <a:t>Regulatory Compliance</a:t>
          </a:r>
          <a:endParaRPr lang="en-US"/>
        </a:p>
      </dgm:t>
    </dgm:pt>
    <dgm:pt modelId="{2F3EB765-6508-46D6-95E3-70F34C692056}" type="parTrans" cxnId="{709A0AA8-70DC-4C20-B6ED-CC38AC5C8684}">
      <dgm:prSet/>
      <dgm:spPr/>
      <dgm:t>
        <a:bodyPr/>
        <a:lstStyle/>
        <a:p>
          <a:endParaRPr lang="en-US"/>
        </a:p>
      </dgm:t>
    </dgm:pt>
    <dgm:pt modelId="{FF82F50D-479E-4129-A0D4-58B0190EFCF7}" type="sibTrans" cxnId="{709A0AA8-70DC-4C20-B6ED-CC38AC5C8684}">
      <dgm:prSet/>
      <dgm:spPr/>
      <dgm:t>
        <a:bodyPr/>
        <a:lstStyle/>
        <a:p>
          <a:endParaRPr lang="en-US"/>
        </a:p>
      </dgm:t>
    </dgm:pt>
    <dgm:pt modelId="{3F62B237-1A99-4FEF-847C-4067821BFB75}" type="pres">
      <dgm:prSet presAssocID="{2480AB2F-62EC-4216-89B5-84E1727F14CB}" presName="linearFlow" presStyleCnt="0">
        <dgm:presLayoutVars>
          <dgm:dir/>
          <dgm:resizeHandles val="exact"/>
        </dgm:presLayoutVars>
      </dgm:prSet>
      <dgm:spPr/>
    </dgm:pt>
    <dgm:pt modelId="{53BFBF42-3DA9-4C26-A45E-1AF548F60FA6}" type="pres">
      <dgm:prSet presAssocID="{1BA4B48F-EACE-48A5-8E45-CF4149C97F89}" presName="composite" presStyleCnt="0"/>
      <dgm:spPr/>
    </dgm:pt>
    <dgm:pt modelId="{2B3D789B-B14D-4469-A830-C7C6C915492F}" type="pres">
      <dgm:prSet presAssocID="{1BA4B48F-EACE-48A5-8E45-CF4149C97F89}" presName="imgShp" presStyleLbl="fgImgPlace1" presStyleIdx="0" presStyleCnt="6"/>
      <dgm:spPr/>
    </dgm:pt>
    <dgm:pt modelId="{EAEF252D-71ED-4574-82A3-2CF87D2E96FF}" type="pres">
      <dgm:prSet presAssocID="{1BA4B48F-EACE-48A5-8E45-CF4149C97F89}" presName="txShp" presStyleLbl="node1" presStyleIdx="0" presStyleCnt="6">
        <dgm:presLayoutVars>
          <dgm:bulletEnabled val="1"/>
        </dgm:presLayoutVars>
      </dgm:prSet>
      <dgm:spPr/>
    </dgm:pt>
    <dgm:pt modelId="{DF94F1E1-9C72-4412-AE22-0942F9B15F0E}" type="pres">
      <dgm:prSet presAssocID="{1481700B-63DD-41A1-9ECF-B7E9C9370FBE}" presName="spacing" presStyleCnt="0"/>
      <dgm:spPr/>
    </dgm:pt>
    <dgm:pt modelId="{1C1193AA-7C93-49C5-98A1-DB0E4C13BCD3}" type="pres">
      <dgm:prSet presAssocID="{4058757D-A4D4-4FBA-93ED-D4EC6841A6ED}" presName="composite" presStyleCnt="0"/>
      <dgm:spPr/>
    </dgm:pt>
    <dgm:pt modelId="{DB49036A-C1FF-48CD-ABD3-8DD811969D46}" type="pres">
      <dgm:prSet presAssocID="{4058757D-A4D4-4FBA-93ED-D4EC6841A6ED}" presName="imgShp" presStyleLbl="fgImgPlace1" presStyleIdx="1" presStyleCnt="6"/>
      <dgm:spPr/>
    </dgm:pt>
    <dgm:pt modelId="{2FA1800B-EE3C-4946-A805-7B9F6FC069F1}" type="pres">
      <dgm:prSet presAssocID="{4058757D-A4D4-4FBA-93ED-D4EC6841A6ED}" presName="txShp" presStyleLbl="node1" presStyleIdx="1" presStyleCnt="6">
        <dgm:presLayoutVars>
          <dgm:bulletEnabled val="1"/>
        </dgm:presLayoutVars>
      </dgm:prSet>
      <dgm:spPr/>
    </dgm:pt>
    <dgm:pt modelId="{61C658D4-547E-4A9B-A044-68B77F032345}" type="pres">
      <dgm:prSet presAssocID="{8A0C797B-C386-400A-86E9-C913AAC52992}" presName="spacing" presStyleCnt="0"/>
      <dgm:spPr/>
    </dgm:pt>
    <dgm:pt modelId="{10DBF2EE-D9DD-4F62-A338-1A725FB1C285}" type="pres">
      <dgm:prSet presAssocID="{C21A0DCF-471B-4AD9-89A4-5615BE1A536B}" presName="composite" presStyleCnt="0"/>
      <dgm:spPr/>
    </dgm:pt>
    <dgm:pt modelId="{2A003607-F3E9-45F8-BD0D-23D2416286DD}" type="pres">
      <dgm:prSet presAssocID="{C21A0DCF-471B-4AD9-89A4-5615BE1A536B}" presName="imgShp" presStyleLbl="fgImgPlace1" presStyleIdx="2" presStyleCnt="6"/>
      <dgm:spPr/>
    </dgm:pt>
    <dgm:pt modelId="{37BA396E-CF2A-46B3-96E4-E886468A7FDB}" type="pres">
      <dgm:prSet presAssocID="{C21A0DCF-471B-4AD9-89A4-5615BE1A536B}" presName="txShp" presStyleLbl="node1" presStyleIdx="2" presStyleCnt="6">
        <dgm:presLayoutVars>
          <dgm:bulletEnabled val="1"/>
        </dgm:presLayoutVars>
      </dgm:prSet>
      <dgm:spPr/>
    </dgm:pt>
    <dgm:pt modelId="{8826FFA9-FD55-421E-87B5-758ACE048F29}" type="pres">
      <dgm:prSet presAssocID="{C9618E40-4739-45FF-AE09-F1CF408B680A}" presName="spacing" presStyleCnt="0"/>
      <dgm:spPr/>
    </dgm:pt>
    <dgm:pt modelId="{02975874-9ED6-46F4-AFC3-8E8D0F7CF2FC}" type="pres">
      <dgm:prSet presAssocID="{1142DF88-0BCC-4CCA-85F7-AF1E45005473}" presName="composite" presStyleCnt="0"/>
      <dgm:spPr/>
    </dgm:pt>
    <dgm:pt modelId="{78BDA971-FC85-47A0-85EB-721E8D0BA258}" type="pres">
      <dgm:prSet presAssocID="{1142DF88-0BCC-4CCA-85F7-AF1E45005473}" presName="imgShp" presStyleLbl="fgImgPlace1" presStyleIdx="3" presStyleCnt="6"/>
      <dgm:spPr/>
    </dgm:pt>
    <dgm:pt modelId="{C5FE541A-08F9-4DF8-A7CF-26EEA0917D4E}" type="pres">
      <dgm:prSet presAssocID="{1142DF88-0BCC-4CCA-85F7-AF1E45005473}" presName="txShp" presStyleLbl="node1" presStyleIdx="3" presStyleCnt="6">
        <dgm:presLayoutVars>
          <dgm:bulletEnabled val="1"/>
        </dgm:presLayoutVars>
      </dgm:prSet>
      <dgm:spPr/>
    </dgm:pt>
    <dgm:pt modelId="{28A7DFCF-06C7-47FB-AD81-E5823D9AC73D}" type="pres">
      <dgm:prSet presAssocID="{7082733A-4DEA-42EC-AABB-A3A2E10F2F62}" presName="spacing" presStyleCnt="0"/>
      <dgm:spPr/>
    </dgm:pt>
    <dgm:pt modelId="{F34AF04C-79C4-4108-8613-0938DCF9969F}" type="pres">
      <dgm:prSet presAssocID="{6EAA2E68-49DA-4269-96B5-FEA638DD97C4}" presName="composite" presStyleCnt="0"/>
      <dgm:spPr/>
    </dgm:pt>
    <dgm:pt modelId="{D931E155-EBAA-4AA9-BB46-F09654E0C257}" type="pres">
      <dgm:prSet presAssocID="{6EAA2E68-49DA-4269-96B5-FEA638DD97C4}" presName="imgShp" presStyleLbl="fgImgPlace1" presStyleIdx="4" presStyleCnt="6"/>
      <dgm:spPr/>
    </dgm:pt>
    <dgm:pt modelId="{9F3ED70A-5C85-499B-B0CA-D723C66C2D4C}" type="pres">
      <dgm:prSet presAssocID="{6EAA2E68-49DA-4269-96B5-FEA638DD97C4}" presName="txShp" presStyleLbl="node1" presStyleIdx="4" presStyleCnt="6">
        <dgm:presLayoutVars>
          <dgm:bulletEnabled val="1"/>
        </dgm:presLayoutVars>
      </dgm:prSet>
      <dgm:spPr/>
    </dgm:pt>
    <dgm:pt modelId="{D460468D-EA06-494F-968B-351937E524D8}" type="pres">
      <dgm:prSet presAssocID="{BD2C0E7D-A15F-4473-AE2A-F8F9D364CF97}" presName="spacing" presStyleCnt="0"/>
      <dgm:spPr/>
    </dgm:pt>
    <dgm:pt modelId="{44373DDB-D2B9-4A84-ACD8-95520CFE12C5}" type="pres">
      <dgm:prSet presAssocID="{3CFCA928-7D23-425D-B347-92742104EA14}" presName="composite" presStyleCnt="0"/>
      <dgm:spPr/>
    </dgm:pt>
    <dgm:pt modelId="{2E1E901D-4B65-4256-AF62-20347AFAD59F}" type="pres">
      <dgm:prSet presAssocID="{3CFCA928-7D23-425D-B347-92742104EA14}" presName="imgShp" presStyleLbl="fgImgPlace1" presStyleIdx="5" presStyleCnt="6"/>
      <dgm:spPr/>
    </dgm:pt>
    <dgm:pt modelId="{E2E938C3-2309-44A4-86B7-53018420F33F}" type="pres">
      <dgm:prSet presAssocID="{3CFCA928-7D23-425D-B347-92742104EA14}" presName="txShp" presStyleLbl="node1" presStyleIdx="5" presStyleCnt="6">
        <dgm:presLayoutVars>
          <dgm:bulletEnabled val="1"/>
        </dgm:presLayoutVars>
      </dgm:prSet>
      <dgm:spPr/>
    </dgm:pt>
  </dgm:ptLst>
  <dgm:cxnLst>
    <dgm:cxn modelId="{B833C202-11CB-4606-ADE6-5F8330F0F1E6}" type="presOf" srcId="{C21A0DCF-471B-4AD9-89A4-5615BE1A536B}" destId="{37BA396E-CF2A-46B3-96E4-E886468A7FDB}" srcOrd="0" destOrd="0" presId="urn:microsoft.com/office/officeart/2005/8/layout/vList3"/>
    <dgm:cxn modelId="{B39F4B1B-D098-4B68-B405-8CB2C8D94C10}" srcId="{2480AB2F-62EC-4216-89B5-84E1727F14CB}" destId="{C21A0DCF-471B-4AD9-89A4-5615BE1A536B}" srcOrd="2" destOrd="0" parTransId="{D0DF96DF-82E5-4C03-BCF0-BC76F7AB8059}" sibTransId="{C9618E40-4739-45FF-AE09-F1CF408B680A}"/>
    <dgm:cxn modelId="{A1E40A2A-2153-4864-87E1-99F819551CAB}" type="presOf" srcId="{1BA4B48F-EACE-48A5-8E45-CF4149C97F89}" destId="{EAEF252D-71ED-4574-82A3-2CF87D2E96FF}" srcOrd="0" destOrd="0" presId="urn:microsoft.com/office/officeart/2005/8/layout/vList3"/>
    <dgm:cxn modelId="{7A1F082B-2D7D-4460-9FE5-BEC2833BEBC8}" type="presOf" srcId="{3CFCA928-7D23-425D-B347-92742104EA14}" destId="{E2E938C3-2309-44A4-86B7-53018420F33F}" srcOrd="0" destOrd="0" presId="urn:microsoft.com/office/officeart/2005/8/layout/vList3"/>
    <dgm:cxn modelId="{1DDBE35C-2D5D-4A3E-86C7-EE6F72AAE481}" srcId="{2480AB2F-62EC-4216-89B5-84E1727F14CB}" destId="{4058757D-A4D4-4FBA-93ED-D4EC6841A6ED}" srcOrd="1" destOrd="0" parTransId="{446360CB-D5D4-4D4F-8DB5-9DB464A08458}" sibTransId="{8A0C797B-C386-400A-86E9-C913AAC52992}"/>
    <dgm:cxn modelId="{05A0C05E-9552-4E99-81A1-36B8E136C79C}" type="presOf" srcId="{4058757D-A4D4-4FBA-93ED-D4EC6841A6ED}" destId="{2FA1800B-EE3C-4946-A805-7B9F6FC069F1}" srcOrd="0" destOrd="0" presId="urn:microsoft.com/office/officeart/2005/8/layout/vList3"/>
    <dgm:cxn modelId="{B9539D47-C482-4CE1-9DB5-B89B8D198BDC}" srcId="{2480AB2F-62EC-4216-89B5-84E1727F14CB}" destId="{6EAA2E68-49DA-4269-96B5-FEA638DD97C4}" srcOrd="4" destOrd="0" parTransId="{0DB65A37-8DE9-4BD0-A51D-F6731212C358}" sibTransId="{BD2C0E7D-A15F-4473-AE2A-F8F9D364CF97}"/>
    <dgm:cxn modelId="{A3739551-0C96-438F-BD56-C92477C89363}" srcId="{2480AB2F-62EC-4216-89B5-84E1727F14CB}" destId="{1BA4B48F-EACE-48A5-8E45-CF4149C97F89}" srcOrd="0" destOrd="0" parTransId="{F64DC790-0DF9-4049-8585-27AB8BB7106F}" sibTransId="{1481700B-63DD-41A1-9ECF-B7E9C9370FBE}"/>
    <dgm:cxn modelId="{47217177-9006-480C-909A-EEBBAB979E97}" type="presOf" srcId="{2480AB2F-62EC-4216-89B5-84E1727F14CB}" destId="{3F62B237-1A99-4FEF-847C-4067821BFB75}" srcOrd="0" destOrd="0" presId="urn:microsoft.com/office/officeart/2005/8/layout/vList3"/>
    <dgm:cxn modelId="{40A53AA4-C1B2-4050-9E46-9680E1419427}" type="presOf" srcId="{6EAA2E68-49DA-4269-96B5-FEA638DD97C4}" destId="{9F3ED70A-5C85-499B-B0CA-D723C66C2D4C}" srcOrd="0" destOrd="0" presId="urn:microsoft.com/office/officeart/2005/8/layout/vList3"/>
    <dgm:cxn modelId="{709A0AA8-70DC-4C20-B6ED-CC38AC5C8684}" srcId="{2480AB2F-62EC-4216-89B5-84E1727F14CB}" destId="{3CFCA928-7D23-425D-B347-92742104EA14}" srcOrd="5" destOrd="0" parTransId="{2F3EB765-6508-46D6-95E3-70F34C692056}" sibTransId="{FF82F50D-479E-4129-A0D4-58B0190EFCF7}"/>
    <dgm:cxn modelId="{657873CC-05C0-41E1-A280-F3B45F13BB8B}" srcId="{2480AB2F-62EC-4216-89B5-84E1727F14CB}" destId="{1142DF88-0BCC-4CCA-85F7-AF1E45005473}" srcOrd="3" destOrd="0" parTransId="{B3F79CC4-B08D-4720-9C89-5CBF763C6650}" sibTransId="{7082733A-4DEA-42EC-AABB-A3A2E10F2F62}"/>
    <dgm:cxn modelId="{E572A2D5-758B-4D49-893E-5E73D5C2EE71}" type="presOf" srcId="{1142DF88-0BCC-4CCA-85F7-AF1E45005473}" destId="{C5FE541A-08F9-4DF8-A7CF-26EEA0917D4E}" srcOrd="0" destOrd="0" presId="urn:microsoft.com/office/officeart/2005/8/layout/vList3"/>
    <dgm:cxn modelId="{A683EB9B-F256-428D-9971-B8591DDF1DBD}" type="presParOf" srcId="{3F62B237-1A99-4FEF-847C-4067821BFB75}" destId="{53BFBF42-3DA9-4C26-A45E-1AF548F60FA6}" srcOrd="0" destOrd="0" presId="urn:microsoft.com/office/officeart/2005/8/layout/vList3"/>
    <dgm:cxn modelId="{89D2FAE1-E361-4280-AE4F-A5439F5B32D4}" type="presParOf" srcId="{53BFBF42-3DA9-4C26-A45E-1AF548F60FA6}" destId="{2B3D789B-B14D-4469-A830-C7C6C915492F}" srcOrd="0" destOrd="0" presId="urn:microsoft.com/office/officeart/2005/8/layout/vList3"/>
    <dgm:cxn modelId="{095A45FA-6F20-4719-B400-383335762B00}" type="presParOf" srcId="{53BFBF42-3DA9-4C26-A45E-1AF548F60FA6}" destId="{EAEF252D-71ED-4574-82A3-2CF87D2E96FF}" srcOrd="1" destOrd="0" presId="urn:microsoft.com/office/officeart/2005/8/layout/vList3"/>
    <dgm:cxn modelId="{7180D243-D3C8-4F53-B3C1-3D5D968347D2}" type="presParOf" srcId="{3F62B237-1A99-4FEF-847C-4067821BFB75}" destId="{DF94F1E1-9C72-4412-AE22-0942F9B15F0E}" srcOrd="1" destOrd="0" presId="urn:microsoft.com/office/officeart/2005/8/layout/vList3"/>
    <dgm:cxn modelId="{F9D6AC59-8BE6-43F1-A5DE-4747E11EA185}" type="presParOf" srcId="{3F62B237-1A99-4FEF-847C-4067821BFB75}" destId="{1C1193AA-7C93-49C5-98A1-DB0E4C13BCD3}" srcOrd="2" destOrd="0" presId="urn:microsoft.com/office/officeart/2005/8/layout/vList3"/>
    <dgm:cxn modelId="{9602A7A1-17F5-482E-832F-465C38433863}" type="presParOf" srcId="{1C1193AA-7C93-49C5-98A1-DB0E4C13BCD3}" destId="{DB49036A-C1FF-48CD-ABD3-8DD811969D46}" srcOrd="0" destOrd="0" presId="urn:microsoft.com/office/officeart/2005/8/layout/vList3"/>
    <dgm:cxn modelId="{084DFF58-0D23-4F20-859B-9B6056384E60}" type="presParOf" srcId="{1C1193AA-7C93-49C5-98A1-DB0E4C13BCD3}" destId="{2FA1800B-EE3C-4946-A805-7B9F6FC069F1}" srcOrd="1" destOrd="0" presId="urn:microsoft.com/office/officeart/2005/8/layout/vList3"/>
    <dgm:cxn modelId="{F945114E-954E-482F-B272-72D806009AAA}" type="presParOf" srcId="{3F62B237-1A99-4FEF-847C-4067821BFB75}" destId="{61C658D4-547E-4A9B-A044-68B77F032345}" srcOrd="3" destOrd="0" presId="urn:microsoft.com/office/officeart/2005/8/layout/vList3"/>
    <dgm:cxn modelId="{78014721-12A3-4AC5-A9AF-F081303A0250}" type="presParOf" srcId="{3F62B237-1A99-4FEF-847C-4067821BFB75}" destId="{10DBF2EE-D9DD-4F62-A338-1A725FB1C285}" srcOrd="4" destOrd="0" presId="urn:microsoft.com/office/officeart/2005/8/layout/vList3"/>
    <dgm:cxn modelId="{0C6B4A82-DF18-439C-B82E-6881F9964CD0}" type="presParOf" srcId="{10DBF2EE-D9DD-4F62-A338-1A725FB1C285}" destId="{2A003607-F3E9-45F8-BD0D-23D2416286DD}" srcOrd="0" destOrd="0" presId="urn:microsoft.com/office/officeart/2005/8/layout/vList3"/>
    <dgm:cxn modelId="{719FC493-9805-4139-B7AE-81F244EAC7A0}" type="presParOf" srcId="{10DBF2EE-D9DD-4F62-A338-1A725FB1C285}" destId="{37BA396E-CF2A-46B3-96E4-E886468A7FDB}" srcOrd="1" destOrd="0" presId="urn:microsoft.com/office/officeart/2005/8/layout/vList3"/>
    <dgm:cxn modelId="{82592596-F74C-425D-8D81-BB16E2B0826D}" type="presParOf" srcId="{3F62B237-1A99-4FEF-847C-4067821BFB75}" destId="{8826FFA9-FD55-421E-87B5-758ACE048F29}" srcOrd="5" destOrd="0" presId="urn:microsoft.com/office/officeart/2005/8/layout/vList3"/>
    <dgm:cxn modelId="{0C0D1591-F132-4074-8B9B-92B5FB0C596C}" type="presParOf" srcId="{3F62B237-1A99-4FEF-847C-4067821BFB75}" destId="{02975874-9ED6-46F4-AFC3-8E8D0F7CF2FC}" srcOrd="6" destOrd="0" presId="urn:microsoft.com/office/officeart/2005/8/layout/vList3"/>
    <dgm:cxn modelId="{6E3F9454-67E9-40F4-A53F-095F88ACA47C}" type="presParOf" srcId="{02975874-9ED6-46F4-AFC3-8E8D0F7CF2FC}" destId="{78BDA971-FC85-47A0-85EB-721E8D0BA258}" srcOrd="0" destOrd="0" presId="urn:microsoft.com/office/officeart/2005/8/layout/vList3"/>
    <dgm:cxn modelId="{3A4D6FB6-61CE-4315-BD3D-7CBFD8ADF614}" type="presParOf" srcId="{02975874-9ED6-46F4-AFC3-8E8D0F7CF2FC}" destId="{C5FE541A-08F9-4DF8-A7CF-26EEA0917D4E}" srcOrd="1" destOrd="0" presId="urn:microsoft.com/office/officeart/2005/8/layout/vList3"/>
    <dgm:cxn modelId="{F8D27A10-7021-4950-8954-D4777DC5FC66}" type="presParOf" srcId="{3F62B237-1A99-4FEF-847C-4067821BFB75}" destId="{28A7DFCF-06C7-47FB-AD81-E5823D9AC73D}" srcOrd="7" destOrd="0" presId="urn:microsoft.com/office/officeart/2005/8/layout/vList3"/>
    <dgm:cxn modelId="{83A6A430-6D62-44B6-887F-5467CA9785D5}" type="presParOf" srcId="{3F62B237-1A99-4FEF-847C-4067821BFB75}" destId="{F34AF04C-79C4-4108-8613-0938DCF9969F}" srcOrd="8" destOrd="0" presId="urn:microsoft.com/office/officeart/2005/8/layout/vList3"/>
    <dgm:cxn modelId="{A11B20BB-E19C-41A1-9624-93DB3650D368}" type="presParOf" srcId="{F34AF04C-79C4-4108-8613-0938DCF9969F}" destId="{D931E155-EBAA-4AA9-BB46-F09654E0C257}" srcOrd="0" destOrd="0" presId="urn:microsoft.com/office/officeart/2005/8/layout/vList3"/>
    <dgm:cxn modelId="{0C485308-8AFA-4ACF-BF7B-691DA13B9159}" type="presParOf" srcId="{F34AF04C-79C4-4108-8613-0938DCF9969F}" destId="{9F3ED70A-5C85-499B-B0CA-D723C66C2D4C}" srcOrd="1" destOrd="0" presId="urn:microsoft.com/office/officeart/2005/8/layout/vList3"/>
    <dgm:cxn modelId="{492DDA43-373C-4761-AA49-3E3A0AB3A289}" type="presParOf" srcId="{3F62B237-1A99-4FEF-847C-4067821BFB75}" destId="{D460468D-EA06-494F-968B-351937E524D8}" srcOrd="9" destOrd="0" presId="urn:microsoft.com/office/officeart/2005/8/layout/vList3"/>
    <dgm:cxn modelId="{9B565EB2-4194-4D2A-AD7E-8E7E702BA2B1}" type="presParOf" srcId="{3F62B237-1A99-4FEF-847C-4067821BFB75}" destId="{44373DDB-D2B9-4A84-ACD8-95520CFE12C5}" srcOrd="10" destOrd="0" presId="urn:microsoft.com/office/officeart/2005/8/layout/vList3"/>
    <dgm:cxn modelId="{96414D2E-1593-4655-B4F7-1A49DE5C9E54}" type="presParOf" srcId="{44373DDB-D2B9-4A84-ACD8-95520CFE12C5}" destId="{2E1E901D-4B65-4256-AF62-20347AFAD59F}" srcOrd="0" destOrd="0" presId="urn:microsoft.com/office/officeart/2005/8/layout/vList3"/>
    <dgm:cxn modelId="{8145DFAF-417E-4B27-8F2F-2CC5656AE706}" type="presParOf" srcId="{44373DDB-D2B9-4A84-ACD8-95520CFE12C5}" destId="{E2E938C3-2309-44A4-86B7-53018420F33F}"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480AB2F-62EC-4216-89B5-84E1727F14CB}" type="doc">
      <dgm:prSet loTypeId="urn:microsoft.com/office/officeart/2005/8/layout/vList3" loCatId="list" qsTypeId="urn:microsoft.com/office/officeart/2005/8/quickstyle/simple1" qsCatId="simple" csTypeId="urn:microsoft.com/office/officeart/2005/8/colors/accent0_3" csCatId="mainScheme"/>
      <dgm:spPr/>
      <dgm:t>
        <a:bodyPr/>
        <a:lstStyle/>
        <a:p>
          <a:endParaRPr lang="en-US"/>
        </a:p>
      </dgm:t>
    </dgm:pt>
    <dgm:pt modelId="{1BA4B48F-EACE-48A5-8E45-CF4149C97F89}">
      <dgm:prSet/>
      <dgm:spPr/>
      <dgm:t>
        <a:bodyPr/>
        <a:lstStyle/>
        <a:p>
          <a:r>
            <a:rPr lang="en-US" b="1"/>
            <a:t>Market Demand</a:t>
          </a:r>
          <a:endParaRPr lang="en-US"/>
        </a:p>
      </dgm:t>
    </dgm:pt>
    <dgm:pt modelId="{F64DC790-0DF9-4049-8585-27AB8BB7106F}" type="parTrans" cxnId="{A3739551-0C96-438F-BD56-C92477C89363}">
      <dgm:prSet/>
      <dgm:spPr/>
      <dgm:t>
        <a:bodyPr/>
        <a:lstStyle/>
        <a:p>
          <a:endParaRPr lang="en-US"/>
        </a:p>
      </dgm:t>
    </dgm:pt>
    <dgm:pt modelId="{1481700B-63DD-41A1-9ECF-B7E9C9370FBE}" type="sibTrans" cxnId="{A3739551-0C96-438F-BD56-C92477C89363}">
      <dgm:prSet/>
      <dgm:spPr/>
      <dgm:t>
        <a:bodyPr/>
        <a:lstStyle/>
        <a:p>
          <a:endParaRPr lang="en-US"/>
        </a:p>
      </dgm:t>
    </dgm:pt>
    <dgm:pt modelId="{4058757D-A4D4-4FBA-93ED-D4EC6841A6ED}">
      <dgm:prSet/>
      <dgm:spPr/>
      <dgm:t>
        <a:bodyPr/>
        <a:lstStyle/>
        <a:p>
          <a:r>
            <a:rPr lang="en-US" b="1"/>
            <a:t>Competitive Advantage</a:t>
          </a:r>
          <a:endParaRPr lang="en-US"/>
        </a:p>
      </dgm:t>
    </dgm:pt>
    <dgm:pt modelId="{446360CB-D5D4-4D4F-8DB5-9DB464A08458}" type="parTrans" cxnId="{1DDBE35C-2D5D-4A3E-86C7-EE6F72AAE481}">
      <dgm:prSet/>
      <dgm:spPr/>
      <dgm:t>
        <a:bodyPr/>
        <a:lstStyle/>
        <a:p>
          <a:endParaRPr lang="en-US"/>
        </a:p>
      </dgm:t>
    </dgm:pt>
    <dgm:pt modelId="{8A0C797B-C386-400A-86E9-C913AAC52992}" type="sibTrans" cxnId="{1DDBE35C-2D5D-4A3E-86C7-EE6F72AAE481}">
      <dgm:prSet/>
      <dgm:spPr/>
      <dgm:t>
        <a:bodyPr/>
        <a:lstStyle/>
        <a:p>
          <a:endParaRPr lang="en-US"/>
        </a:p>
      </dgm:t>
    </dgm:pt>
    <dgm:pt modelId="{C21A0DCF-471B-4AD9-89A4-5615BE1A536B}">
      <dgm:prSet/>
      <dgm:spPr/>
      <dgm:t>
        <a:bodyPr/>
        <a:lstStyle/>
        <a:p>
          <a:r>
            <a:rPr lang="en-US" b="1"/>
            <a:t>Scalability</a:t>
          </a:r>
          <a:endParaRPr lang="en-US"/>
        </a:p>
      </dgm:t>
    </dgm:pt>
    <dgm:pt modelId="{D0DF96DF-82E5-4C03-BCF0-BC76F7AB8059}" type="parTrans" cxnId="{B39F4B1B-D098-4B68-B405-8CB2C8D94C10}">
      <dgm:prSet/>
      <dgm:spPr/>
      <dgm:t>
        <a:bodyPr/>
        <a:lstStyle/>
        <a:p>
          <a:endParaRPr lang="en-US"/>
        </a:p>
      </dgm:t>
    </dgm:pt>
    <dgm:pt modelId="{C9618E40-4739-45FF-AE09-F1CF408B680A}" type="sibTrans" cxnId="{B39F4B1B-D098-4B68-B405-8CB2C8D94C10}">
      <dgm:prSet/>
      <dgm:spPr/>
      <dgm:t>
        <a:bodyPr/>
        <a:lstStyle/>
        <a:p>
          <a:endParaRPr lang="en-US"/>
        </a:p>
      </dgm:t>
    </dgm:pt>
    <dgm:pt modelId="{1142DF88-0BCC-4CCA-85F7-AF1E45005473}">
      <dgm:prSet/>
      <dgm:spPr/>
      <dgm:t>
        <a:bodyPr/>
        <a:lstStyle/>
        <a:p>
          <a:r>
            <a:rPr lang="en-US" b="1"/>
            <a:t>Integration Capability</a:t>
          </a:r>
          <a:endParaRPr lang="en-US"/>
        </a:p>
      </dgm:t>
    </dgm:pt>
    <dgm:pt modelId="{B3F79CC4-B08D-4720-9C89-5CBF763C6650}" type="parTrans" cxnId="{657873CC-05C0-41E1-A280-F3B45F13BB8B}">
      <dgm:prSet/>
      <dgm:spPr/>
      <dgm:t>
        <a:bodyPr/>
        <a:lstStyle/>
        <a:p>
          <a:endParaRPr lang="en-US"/>
        </a:p>
      </dgm:t>
    </dgm:pt>
    <dgm:pt modelId="{7082733A-4DEA-42EC-AABB-A3A2E10F2F62}" type="sibTrans" cxnId="{657873CC-05C0-41E1-A280-F3B45F13BB8B}">
      <dgm:prSet/>
      <dgm:spPr/>
      <dgm:t>
        <a:bodyPr/>
        <a:lstStyle/>
        <a:p>
          <a:endParaRPr lang="en-US"/>
        </a:p>
      </dgm:t>
    </dgm:pt>
    <dgm:pt modelId="{6EAA2E68-49DA-4269-96B5-FEA638DD97C4}">
      <dgm:prSet/>
      <dgm:spPr/>
      <dgm:t>
        <a:bodyPr/>
        <a:lstStyle/>
        <a:p>
          <a:r>
            <a:rPr lang="en-US" b="1"/>
            <a:t>Subscription-Based Model</a:t>
          </a:r>
          <a:endParaRPr lang="en-US"/>
        </a:p>
      </dgm:t>
    </dgm:pt>
    <dgm:pt modelId="{0DB65A37-8DE9-4BD0-A51D-F6731212C358}" type="parTrans" cxnId="{B9539D47-C482-4CE1-9DB5-B89B8D198BDC}">
      <dgm:prSet/>
      <dgm:spPr/>
      <dgm:t>
        <a:bodyPr/>
        <a:lstStyle/>
        <a:p>
          <a:endParaRPr lang="en-US"/>
        </a:p>
      </dgm:t>
    </dgm:pt>
    <dgm:pt modelId="{BD2C0E7D-A15F-4473-AE2A-F8F9D364CF97}" type="sibTrans" cxnId="{B9539D47-C482-4CE1-9DB5-B89B8D198BDC}">
      <dgm:prSet/>
      <dgm:spPr/>
      <dgm:t>
        <a:bodyPr/>
        <a:lstStyle/>
        <a:p>
          <a:endParaRPr lang="en-US"/>
        </a:p>
      </dgm:t>
    </dgm:pt>
    <dgm:pt modelId="{3CFCA928-7D23-425D-B347-92742104EA14}">
      <dgm:prSet/>
      <dgm:spPr/>
      <dgm:t>
        <a:bodyPr/>
        <a:lstStyle/>
        <a:p>
          <a:r>
            <a:rPr lang="en-US" b="1"/>
            <a:t>Regulatory Compliance</a:t>
          </a:r>
          <a:endParaRPr lang="en-US"/>
        </a:p>
      </dgm:t>
    </dgm:pt>
    <dgm:pt modelId="{2F3EB765-6508-46D6-95E3-70F34C692056}" type="parTrans" cxnId="{709A0AA8-70DC-4C20-B6ED-CC38AC5C8684}">
      <dgm:prSet/>
      <dgm:spPr/>
      <dgm:t>
        <a:bodyPr/>
        <a:lstStyle/>
        <a:p>
          <a:endParaRPr lang="en-US"/>
        </a:p>
      </dgm:t>
    </dgm:pt>
    <dgm:pt modelId="{FF82F50D-479E-4129-A0D4-58B0190EFCF7}" type="sibTrans" cxnId="{709A0AA8-70DC-4C20-B6ED-CC38AC5C8684}">
      <dgm:prSet/>
      <dgm:spPr/>
      <dgm:t>
        <a:bodyPr/>
        <a:lstStyle/>
        <a:p>
          <a:endParaRPr lang="en-US"/>
        </a:p>
      </dgm:t>
    </dgm:pt>
    <dgm:pt modelId="{3F62B237-1A99-4FEF-847C-4067821BFB75}" type="pres">
      <dgm:prSet presAssocID="{2480AB2F-62EC-4216-89B5-84E1727F14CB}" presName="linearFlow" presStyleCnt="0">
        <dgm:presLayoutVars>
          <dgm:dir/>
          <dgm:resizeHandles val="exact"/>
        </dgm:presLayoutVars>
      </dgm:prSet>
      <dgm:spPr/>
    </dgm:pt>
    <dgm:pt modelId="{53BFBF42-3DA9-4C26-A45E-1AF548F60FA6}" type="pres">
      <dgm:prSet presAssocID="{1BA4B48F-EACE-48A5-8E45-CF4149C97F89}" presName="composite" presStyleCnt="0"/>
      <dgm:spPr/>
    </dgm:pt>
    <dgm:pt modelId="{2B3D789B-B14D-4469-A830-C7C6C915492F}" type="pres">
      <dgm:prSet presAssocID="{1BA4B48F-EACE-48A5-8E45-CF4149C97F89}" presName="imgShp" presStyleLbl="fgImgPlace1" presStyleIdx="0" presStyleCnt="6"/>
      <dgm:spPr/>
    </dgm:pt>
    <dgm:pt modelId="{EAEF252D-71ED-4574-82A3-2CF87D2E96FF}" type="pres">
      <dgm:prSet presAssocID="{1BA4B48F-EACE-48A5-8E45-CF4149C97F89}" presName="txShp" presStyleLbl="node1" presStyleIdx="0" presStyleCnt="6">
        <dgm:presLayoutVars>
          <dgm:bulletEnabled val="1"/>
        </dgm:presLayoutVars>
      </dgm:prSet>
      <dgm:spPr/>
    </dgm:pt>
    <dgm:pt modelId="{DF94F1E1-9C72-4412-AE22-0942F9B15F0E}" type="pres">
      <dgm:prSet presAssocID="{1481700B-63DD-41A1-9ECF-B7E9C9370FBE}" presName="spacing" presStyleCnt="0"/>
      <dgm:spPr/>
    </dgm:pt>
    <dgm:pt modelId="{1C1193AA-7C93-49C5-98A1-DB0E4C13BCD3}" type="pres">
      <dgm:prSet presAssocID="{4058757D-A4D4-4FBA-93ED-D4EC6841A6ED}" presName="composite" presStyleCnt="0"/>
      <dgm:spPr/>
    </dgm:pt>
    <dgm:pt modelId="{DB49036A-C1FF-48CD-ABD3-8DD811969D46}" type="pres">
      <dgm:prSet presAssocID="{4058757D-A4D4-4FBA-93ED-D4EC6841A6ED}" presName="imgShp" presStyleLbl="fgImgPlace1" presStyleIdx="1" presStyleCnt="6"/>
      <dgm:spPr/>
    </dgm:pt>
    <dgm:pt modelId="{2FA1800B-EE3C-4946-A805-7B9F6FC069F1}" type="pres">
      <dgm:prSet presAssocID="{4058757D-A4D4-4FBA-93ED-D4EC6841A6ED}" presName="txShp" presStyleLbl="node1" presStyleIdx="1" presStyleCnt="6">
        <dgm:presLayoutVars>
          <dgm:bulletEnabled val="1"/>
        </dgm:presLayoutVars>
      </dgm:prSet>
      <dgm:spPr/>
    </dgm:pt>
    <dgm:pt modelId="{61C658D4-547E-4A9B-A044-68B77F032345}" type="pres">
      <dgm:prSet presAssocID="{8A0C797B-C386-400A-86E9-C913AAC52992}" presName="spacing" presStyleCnt="0"/>
      <dgm:spPr/>
    </dgm:pt>
    <dgm:pt modelId="{10DBF2EE-D9DD-4F62-A338-1A725FB1C285}" type="pres">
      <dgm:prSet presAssocID="{C21A0DCF-471B-4AD9-89A4-5615BE1A536B}" presName="composite" presStyleCnt="0"/>
      <dgm:spPr/>
    </dgm:pt>
    <dgm:pt modelId="{2A003607-F3E9-45F8-BD0D-23D2416286DD}" type="pres">
      <dgm:prSet presAssocID="{C21A0DCF-471B-4AD9-89A4-5615BE1A536B}" presName="imgShp" presStyleLbl="fgImgPlace1" presStyleIdx="2" presStyleCnt="6"/>
      <dgm:spPr/>
    </dgm:pt>
    <dgm:pt modelId="{37BA396E-CF2A-46B3-96E4-E886468A7FDB}" type="pres">
      <dgm:prSet presAssocID="{C21A0DCF-471B-4AD9-89A4-5615BE1A536B}" presName="txShp" presStyleLbl="node1" presStyleIdx="2" presStyleCnt="6">
        <dgm:presLayoutVars>
          <dgm:bulletEnabled val="1"/>
        </dgm:presLayoutVars>
      </dgm:prSet>
      <dgm:spPr/>
    </dgm:pt>
    <dgm:pt modelId="{8826FFA9-FD55-421E-87B5-758ACE048F29}" type="pres">
      <dgm:prSet presAssocID="{C9618E40-4739-45FF-AE09-F1CF408B680A}" presName="spacing" presStyleCnt="0"/>
      <dgm:spPr/>
    </dgm:pt>
    <dgm:pt modelId="{02975874-9ED6-46F4-AFC3-8E8D0F7CF2FC}" type="pres">
      <dgm:prSet presAssocID="{1142DF88-0BCC-4CCA-85F7-AF1E45005473}" presName="composite" presStyleCnt="0"/>
      <dgm:spPr/>
    </dgm:pt>
    <dgm:pt modelId="{78BDA971-FC85-47A0-85EB-721E8D0BA258}" type="pres">
      <dgm:prSet presAssocID="{1142DF88-0BCC-4CCA-85F7-AF1E45005473}" presName="imgShp" presStyleLbl="fgImgPlace1" presStyleIdx="3" presStyleCnt="6"/>
      <dgm:spPr/>
    </dgm:pt>
    <dgm:pt modelId="{C5FE541A-08F9-4DF8-A7CF-26EEA0917D4E}" type="pres">
      <dgm:prSet presAssocID="{1142DF88-0BCC-4CCA-85F7-AF1E45005473}" presName="txShp" presStyleLbl="node1" presStyleIdx="3" presStyleCnt="6">
        <dgm:presLayoutVars>
          <dgm:bulletEnabled val="1"/>
        </dgm:presLayoutVars>
      </dgm:prSet>
      <dgm:spPr/>
    </dgm:pt>
    <dgm:pt modelId="{28A7DFCF-06C7-47FB-AD81-E5823D9AC73D}" type="pres">
      <dgm:prSet presAssocID="{7082733A-4DEA-42EC-AABB-A3A2E10F2F62}" presName="spacing" presStyleCnt="0"/>
      <dgm:spPr/>
    </dgm:pt>
    <dgm:pt modelId="{F34AF04C-79C4-4108-8613-0938DCF9969F}" type="pres">
      <dgm:prSet presAssocID="{6EAA2E68-49DA-4269-96B5-FEA638DD97C4}" presName="composite" presStyleCnt="0"/>
      <dgm:spPr/>
    </dgm:pt>
    <dgm:pt modelId="{D931E155-EBAA-4AA9-BB46-F09654E0C257}" type="pres">
      <dgm:prSet presAssocID="{6EAA2E68-49DA-4269-96B5-FEA638DD97C4}" presName="imgShp" presStyleLbl="fgImgPlace1" presStyleIdx="4" presStyleCnt="6"/>
      <dgm:spPr/>
    </dgm:pt>
    <dgm:pt modelId="{9F3ED70A-5C85-499B-B0CA-D723C66C2D4C}" type="pres">
      <dgm:prSet presAssocID="{6EAA2E68-49DA-4269-96B5-FEA638DD97C4}" presName="txShp" presStyleLbl="node1" presStyleIdx="4" presStyleCnt="6">
        <dgm:presLayoutVars>
          <dgm:bulletEnabled val="1"/>
        </dgm:presLayoutVars>
      </dgm:prSet>
      <dgm:spPr/>
    </dgm:pt>
    <dgm:pt modelId="{D460468D-EA06-494F-968B-351937E524D8}" type="pres">
      <dgm:prSet presAssocID="{BD2C0E7D-A15F-4473-AE2A-F8F9D364CF97}" presName="spacing" presStyleCnt="0"/>
      <dgm:spPr/>
    </dgm:pt>
    <dgm:pt modelId="{44373DDB-D2B9-4A84-ACD8-95520CFE12C5}" type="pres">
      <dgm:prSet presAssocID="{3CFCA928-7D23-425D-B347-92742104EA14}" presName="composite" presStyleCnt="0"/>
      <dgm:spPr/>
    </dgm:pt>
    <dgm:pt modelId="{2E1E901D-4B65-4256-AF62-20347AFAD59F}" type="pres">
      <dgm:prSet presAssocID="{3CFCA928-7D23-425D-B347-92742104EA14}" presName="imgShp" presStyleLbl="fgImgPlace1" presStyleIdx="5" presStyleCnt="6"/>
      <dgm:spPr/>
    </dgm:pt>
    <dgm:pt modelId="{E2E938C3-2309-44A4-86B7-53018420F33F}" type="pres">
      <dgm:prSet presAssocID="{3CFCA928-7D23-425D-B347-92742104EA14}" presName="txShp" presStyleLbl="node1" presStyleIdx="5" presStyleCnt="6">
        <dgm:presLayoutVars>
          <dgm:bulletEnabled val="1"/>
        </dgm:presLayoutVars>
      </dgm:prSet>
      <dgm:spPr/>
    </dgm:pt>
  </dgm:ptLst>
  <dgm:cxnLst>
    <dgm:cxn modelId="{B833C202-11CB-4606-ADE6-5F8330F0F1E6}" type="presOf" srcId="{C21A0DCF-471B-4AD9-89A4-5615BE1A536B}" destId="{37BA396E-CF2A-46B3-96E4-E886468A7FDB}" srcOrd="0" destOrd="0" presId="urn:microsoft.com/office/officeart/2005/8/layout/vList3"/>
    <dgm:cxn modelId="{B39F4B1B-D098-4B68-B405-8CB2C8D94C10}" srcId="{2480AB2F-62EC-4216-89B5-84E1727F14CB}" destId="{C21A0DCF-471B-4AD9-89A4-5615BE1A536B}" srcOrd="2" destOrd="0" parTransId="{D0DF96DF-82E5-4C03-BCF0-BC76F7AB8059}" sibTransId="{C9618E40-4739-45FF-AE09-F1CF408B680A}"/>
    <dgm:cxn modelId="{A1E40A2A-2153-4864-87E1-99F819551CAB}" type="presOf" srcId="{1BA4B48F-EACE-48A5-8E45-CF4149C97F89}" destId="{EAEF252D-71ED-4574-82A3-2CF87D2E96FF}" srcOrd="0" destOrd="0" presId="urn:microsoft.com/office/officeart/2005/8/layout/vList3"/>
    <dgm:cxn modelId="{7A1F082B-2D7D-4460-9FE5-BEC2833BEBC8}" type="presOf" srcId="{3CFCA928-7D23-425D-B347-92742104EA14}" destId="{E2E938C3-2309-44A4-86B7-53018420F33F}" srcOrd="0" destOrd="0" presId="urn:microsoft.com/office/officeart/2005/8/layout/vList3"/>
    <dgm:cxn modelId="{1DDBE35C-2D5D-4A3E-86C7-EE6F72AAE481}" srcId="{2480AB2F-62EC-4216-89B5-84E1727F14CB}" destId="{4058757D-A4D4-4FBA-93ED-D4EC6841A6ED}" srcOrd="1" destOrd="0" parTransId="{446360CB-D5D4-4D4F-8DB5-9DB464A08458}" sibTransId="{8A0C797B-C386-400A-86E9-C913AAC52992}"/>
    <dgm:cxn modelId="{05A0C05E-9552-4E99-81A1-36B8E136C79C}" type="presOf" srcId="{4058757D-A4D4-4FBA-93ED-D4EC6841A6ED}" destId="{2FA1800B-EE3C-4946-A805-7B9F6FC069F1}" srcOrd="0" destOrd="0" presId="urn:microsoft.com/office/officeart/2005/8/layout/vList3"/>
    <dgm:cxn modelId="{B9539D47-C482-4CE1-9DB5-B89B8D198BDC}" srcId="{2480AB2F-62EC-4216-89B5-84E1727F14CB}" destId="{6EAA2E68-49DA-4269-96B5-FEA638DD97C4}" srcOrd="4" destOrd="0" parTransId="{0DB65A37-8DE9-4BD0-A51D-F6731212C358}" sibTransId="{BD2C0E7D-A15F-4473-AE2A-F8F9D364CF97}"/>
    <dgm:cxn modelId="{A3739551-0C96-438F-BD56-C92477C89363}" srcId="{2480AB2F-62EC-4216-89B5-84E1727F14CB}" destId="{1BA4B48F-EACE-48A5-8E45-CF4149C97F89}" srcOrd="0" destOrd="0" parTransId="{F64DC790-0DF9-4049-8585-27AB8BB7106F}" sibTransId="{1481700B-63DD-41A1-9ECF-B7E9C9370FBE}"/>
    <dgm:cxn modelId="{47217177-9006-480C-909A-EEBBAB979E97}" type="presOf" srcId="{2480AB2F-62EC-4216-89B5-84E1727F14CB}" destId="{3F62B237-1A99-4FEF-847C-4067821BFB75}" srcOrd="0" destOrd="0" presId="urn:microsoft.com/office/officeart/2005/8/layout/vList3"/>
    <dgm:cxn modelId="{40A53AA4-C1B2-4050-9E46-9680E1419427}" type="presOf" srcId="{6EAA2E68-49DA-4269-96B5-FEA638DD97C4}" destId="{9F3ED70A-5C85-499B-B0CA-D723C66C2D4C}" srcOrd="0" destOrd="0" presId="urn:microsoft.com/office/officeart/2005/8/layout/vList3"/>
    <dgm:cxn modelId="{709A0AA8-70DC-4C20-B6ED-CC38AC5C8684}" srcId="{2480AB2F-62EC-4216-89B5-84E1727F14CB}" destId="{3CFCA928-7D23-425D-B347-92742104EA14}" srcOrd="5" destOrd="0" parTransId="{2F3EB765-6508-46D6-95E3-70F34C692056}" sibTransId="{FF82F50D-479E-4129-A0D4-58B0190EFCF7}"/>
    <dgm:cxn modelId="{657873CC-05C0-41E1-A280-F3B45F13BB8B}" srcId="{2480AB2F-62EC-4216-89B5-84E1727F14CB}" destId="{1142DF88-0BCC-4CCA-85F7-AF1E45005473}" srcOrd="3" destOrd="0" parTransId="{B3F79CC4-B08D-4720-9C89-5CBF763C6650}" sibTransId="{7082733A-4DEA-42EC-AABB-A3A2E10F2F62}"/>
    <dgm:cxn modelId="{E572A2D5-758B-4D49-893E-5E73D5C2EE71}" type="presOf" srcId="{1142DF88-0BCC-4CCA-85F7-AF1E45005473}" destId="{C5FE541A-08F9-4DF8-A7CF-26EEA0917D4E}" srcOrd="0" destOrd="0" presId="urn:microsoft.com/office/officeart/2005/8/layout/vList3"/>
    <dgm:cxn modelId="{A683EB9B-F256-428D-9971-B8591DDF1DBD}" type="presParOf" srcId="{3F62B237-1A99-4FEF-847C-4067821BFB75}" destId="{53BFBF42-3DA9-4C26-A45E-1AF548F60FA6}" srcOrd="0" destOrd="0" presId="urn:microsoft.com/office/officeart/2005/8/layout/vList3"/>
    <dgm:cxn modelId="{89D2FAE1-E361-4280-AE4F-A5439F5B32D4}" type="presParOf" srcId="{53BFBF42-3DA9-4C26-A45E-1AF548F60FA6}" destId="{2B3D789B-B14D-4469-A830-C7C6C915492F}" srcOrd="0" destOrd="0" presId="urn:microsoft.com/office/officeart/2005/8/layout/vList3"/>
    <dgm:cxn modelId="{095A45FA-6F20-4719-B400-383335762B00}" type="presParOf" srcId="{53BFBF42-3DA9-4C26-A45E-1AF548F60FA6}" destId="{EAEF252D-71ED-4574-82A3-2CF87D2E96FF}" srcOrd="1" destOrd="0" presId="urn:microsoft.com/office/officeart/2005/8/layout/vList3"/>
    <dgm:cxn modelId="{7180D243-D3C8-4F53-B3C1-3D5D968347D2}" type="presParOf" srcId="{3F62B237-1A99-4FEF-847C-4067821BFB75}" destId="{DF94F1E1-9C72-4412-AE22-0942F9B15F0E}" srcOrd="1" destOrd="0" presId="urn:microsoft.com/office/officeart/2005/8/layout/vList3"/>
    <dgm:cxn modelId="{F9D6AC59-8BE6-43F1-A5DE-4747E11EA185}" type="presParOf" srcId="{3F62B237-1A99-4FEF-847C-4067821BFB75}" destId="{1C1193AA-7C93-49C5-98A1-DB0E4C13BCD3}" srcOrd="2" destOrd="0" presId="urn:microsoft.com/office/officeart/2005/8/layout/vList3"/>
    <dgm:cxn modelId="{9602A7A1-17F5-482E-832F-465C38433863}" type="presParOf" srcId="{1C1193AA-7C93-49C5-98A1-DB0E4C13BCD3}" destId="{DB49036A-C1FF-48CD-ABD3-8DD811969D46}" srcOrd="0" destOrd="0" presId="urn:microsoft.com/office/officeart/2005/8/layout/vList3"/>
    <dgm:cxn modelId="{084DFF58-0D23-4F20-859B-9B6056384E60}" type="presParOf" srcId="{1C1193AA-7C93-49C5-98A1-DB0E4C13BCD3}" destId="{2FA1800B-EE3C-4946-A805-7B9F6FC069F1}" srcOrd="1" destOrd="0" presId="urn:microsoft.com/office/officeart/2005/8/layout/vList3"/>
    <dgm:cxn modelId="{F945114E-954E-482F-B272-72D806009AAA}" type="presParOf" srcId="{3F62B237-1A99-4FEF-847C-4067821BFB75}" destId="{61C658D4-547E-4A9B-A044-68B77F032345}" srcOrd="3" destOrd="0" presId="urn:microsoft.com/office/officeart/2005/8/layout/vList3"/>
    <dgm:cxn modelId="{78014721-12A3-4AC5-A9AF-F081303A0250}" type="presParOf" srcId="{3F62B237-1A99-4FEF-847C-4067821BFB75}" destId="{10DBF2EE-D9DD-4F62-A338-1A725FB1C285}" srcOrd="4" destOrd="0" presId="urn:microsoft.com/office/officeart/2005/8/layout/vList3"/>
    <dgm:cxn modelId="{0C6B4A82-DF18-439C-B82E-6881F9964CD0}" type="presParOf" srcId="{10DBF2EE-D9DD-4F62-A338-1A725FB1C285}" destId="{2A003607-F3E9-45F8-BD0D-23D2416286DD}" srcOrd="0" destOrd="0" presId="urn:microsoft.com/office/officeart/2005/8/layout/vList3"/>
    <dgm:cxn modelId="{719FC493-9805-4139-B7AE-81F244EAC7A0}" type="presParOf" srcId="{10DBF2EE-D9DD-4F62-A338-1A725FB1C285}" destId="{37BA396E-CF2A-46B3-96E4-E886468A7FDB}" srcOrd="1" destOrd="0" presId="urn:microsoft.com/office/officeart/2005/8/layout/vList3"/>
    <dgm:cxn modelId="{82592596-F74C-425D-8D81-BB16E2B0826D}" type="presParOf" srcId="{3F62B237-1A99-4FEF-847C-4067821BFB75}" destId="{8826FFA9-FD55-421E-87B5-758ACE048F29}" srcOrd="5" destOrd="0" presId="urn:microsoft.com/office/officeart/2005/8/layout/vList3"/>
    <dgm:cxn modelId="{0C0D1591-F132-4074-8B9B-92B5FB0C596C}" type="presParOf" srcId="{3F62B237-1A99-4FEF-847C-4067821BFB75}" destId="{02975874-9ED6-46F4-AFC3-8E8D0F7CF2FC}" srcOrd="6" destOrd="0" presId="urn:microsoft.com/office/officeart/2005/8/layout/vList3"/>
    <dgm:cxn modelId="{6E3F9454-67E9-40F4-A53F-095F88ACA47C}" type="presParOf" srcId="{02975874-9ED6-46F4-AFC3-8E8D0F7CF2FC}" destId="{78BDA971-FC85-47A0-85EB-721E8D0BA258}" srcOrd="0" destOrd="0" presId="urn:microsoft.com/office/officeart/2005/8/layout/vList3"/>
    <dgm:cxn modelId="{3A4D6FB6-61CE-4315-BD3D-7CBFD8ADF614}" type="presParOf" srcId="{02975874-9ED6-46F4-AFC3-8E8D0F7CF2FC}" destId="{C5FE541A-08F9-4DF8-A7CF-26EEA0917D4E}" srcOrd="1" destOrd="0" presId="urn:microsoft.com/office/officeart/2005/8/layout/vList3"/>
    <dgm:cxn modelId="{F8D27A10-7021-4950-8954-D4777DC5FC66}" type="presParOf" srcId="{3F62B237-1A99-4FEF-847C-4067821BFB75}" destId="{28A7DFCF-06C7-47FB-AD81-E5823D9AC73D}" srcOrd="7" destOrd="0" presId="urn:microsoft.com/office/officeart/2005/8/layout/vList3"/>
    <dgm:cxn modelId="{83A6A430-6D62-44B6-887F-5467CA9785D5}" type="presParOf" srcId="{3F62B237-1A99-4FEF-847C-4067821BFB75}" destId="{F34AF04C-79C4-4108-8613-0938DCF9969F}" srcOrd="8" destOrd="0" presId="urn:microsoft.com/office/officeart/2005/8/layout/vList3"/>
    <dgm:cxn modelId="{A11B20BB-E19C-41A1-9624-93DB3650D368}" type="presParOf" srcId="{F34AF04C-79C4-4108-8613-0938DCF9969F}" destId="{D931E155-EBAA-4AA9-BB46-F09654E0C257}" srcOrd="0" destOrd="0" presId="urn:microsoft.com/office/officeart/2005/8/layout/vList3"/>
    <dgm:cxn modelId="{0C485308-8AFA-4ACF-BF7B-691DA13B9159}" type="presParOf" srcId="{F34AF04C-79C4-4108-8613-0938DCF9969F}" destId="{9F3ED70A-5C85-499B-B0CA-D723C66C2D4C}" srcOrd="1" destOrd="0" presId="urn:microsoft.com/office/officeart/2005/8/layout/vList3"/>
    <dgm:cxn modelId="{492DDA43-373C-4761-AA49-3E3A0AB3A289}" type="presParOf" srcId="{3F62B237-1A99-4FEF-847C-4067821BFB75}" destId="{D460468D-EA06-494F-968B-351937E524D8}" srcOrd="9" destOrd="0" presId="urn:microsoft.com/office/officeart/2005/8/layout/vList3"/>
    <dgm:cxn modelId="{9B565EB2-4194-4D2A-AD7E-8E7E702BA2B1}" type="presParOf" srcId="{3F62B237-1A99-4FEF-847C-4067821BFB75}" destId="{44373DDB-D2B9-4A84-ACD8-95520CFE12C5}" srcOrd="10" destOrd="0" presId="urn:microsoft.com/office/officeart/2005/8/layout/vList3"/>
    <dgm:cxn modelId="{96414D2E-1593-4655-B4F7-1A49DE5C9E54}" type="presParOf" srcId="{44373DDB-D2B9-4A84-ACD8-95520CFE12C5}" destId="{2E1E901D-4B65-4256-AF62-20347AFAD59F}" srcOrd="0" destOrd="0" presId="urn:microsoft.com/office/officeart/2005/8/layout/vList3"/>
    <dgm:cxn modelId="{8145DFAF-417E-4B27-8F2F-2CC5656AE706}" type="presParOf" srcId="{44373DDB-D2B9-4A84-ACD8-95520CFE12C5}" destId="{E2E938C3-2309-44A4-86B7-53018420F33F}"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480AB2F-62EC-4216-89B5-84E1727F14CB}" type="doc">
      <dgm:prSet loTypeId="urn:microsoft.com/office/officeart/2005/8/layout/vList3" loCatId="list" qsTypeId="urn:microsoft.com/office/officeart/2005/8/quickstyle/simple1" qsCatId="simple" csTypeId="urn:microsoft.com/office/officeart/2005/8/colors/accent0_3" csCatId="mainScheme"/>
      <dgm:spPr/>
      <dgm:t>
        <a:bodyPr/>
        <a:lstStyle/>
        <a:p>
          <a:endParaRPr lang="en-US"/>
        </a:p>
      </dgm:t>
    </dgm:pt>
    <dgm:pt modelId="{1BA4B48F-EACE-48A5-8E45-CF4149C97F89}">
      <dgm:prSet/>
      <dgm:spPr/>
      <dgm:t>
        <a:bodyPr/>
        <a:lstStyle/>
        <a:p>
          <a:r>
            <a:rPr lang="en-US" b="1"/>
            <a:t>Market Demand</a:t>
          </a:r>
          <a:endParaRPr lang="en-US"/>
        </a:p>
      </dgm:t>
    </dgm:pt>
    <dgm:pt modelId="{F64DC790-0DF9-4049-8585-27AB8BB7106F}" type="parTrans" cxnId="{A3739551-0C96-438F-BD56-C92477C89363}">
      <dgm:prSet/>
      <dgm:spPr/>
      <dgm:t>
        <a:bodyPr/>
        <a:lstStyle/>
        <a:p>
          <a:endParaRPr lang="en-US"/>
        </a:p>
      </dgm:t>
    </dgm:pt>
    <dgm:pt modelId="{1481700B-63DD-41A1-9ECF-B7E9C9370FBE}" type="sibTrans" cxnId="{A3739551-0C96-438F-BD56-C92477C89363}">
      <dgm:prSet/>
      <dgm:spPr/>
      <dgm:t>
        <a:bodyPr/>
        <a:lstStyle/>
        <a:p>
          <a:endParaRPr lang="en-US"/>
        </a:p>
      </dgm:t>
    </dgm:pt>
    <dgm:pt modelId="{4058757D-A4D4-4FBA-93ED-D4EC6841A6ED}">
      <dgm:prSet/>
      <dgm:spPr/>
      <dgm:t>
        <a:bodyPr/>
        <a:lstStyle/>
        <a:p>
          <a:r>
            <a:rPr lang="en-US" b="1"/>
            <a:t>Competitive Advantage</a:t>
          </a:r>
          <a:endParaRPr lang="en-US"/>
        </a:p>
      </dgm:t>
    </dgm:pt>
    <dgm:pt modelId="{446360CB-D5D4-4D4F-8DB5-9DB464A08458}" type="parTrans" cxnId="{1DDBE35C-2D5D-4A3E-86C7-EE6F72AAE481}">
      <dgm:prSet/>
      <dgm:spPr/>
      <dgm:t>
        <a:bodyPr/>
        <a:lstStyle/>
        <a:p>
          <a:endParaRPr lang="en-US"/>
        </a:p>
      </dgm:t>
    </dgm:pt>
    <dgm:pt modelId="{8A0C797B-C386-400A-86E9-C913AAC52992}" type="sibTrans" cxnId="{1DDBE35C-2D5D-4A3E-86C7-EE6F72AAE481}">
      <dgm:prSet/>
      <dgm:spPr/>
      <dgm:t>
        <a:bodyPr/>
        <a:lstStyle/>
        <a:p>
          <a:endParaRPr lang="en-US"/>
        </a:p>
      </dgm:t>
    </dgm:pt>
    <dgm:pt modelId="{C21A0DCF-471B-4AD9-89A4-5615BE1A536B}">
      <dgm:prSet/>
      <dgm:spPr/>
      <dgm:t>
        <a:bodyPr/>
        <a:lstStyle/>
        <a:p>
          <a:r>
            <a:rPr lang="en-US" b="1"/>
            <a:t>Scalability</a:t>
          </a:r>
          <a:endParaRPr lang="en-US"/>
        </a:p>
      </dgm:t>
    </dgm:pt>
    <dgm:pt modelId="{D0DF96DF-82E5-4C03-BCF0-BC76F7AB8059}" type="parTrans" cxnId="{B39F4B1B-D098-4B68-B405-8CB2C8D94C10}">
      <dgm:prSet/>
      <dgm:spPr/>
      <dgm:t>
        <a:bodyPr/>
        <a:lstStyle/>
        <a:p>
          <a:endParaRPr lang="en-US"/>
        </a:p>
      </dgm:t>
    </dgm:pt>
    <dgm:pt modelId="{C9618E40-4739-45FF-AE09-F1CF408B680A}" type="sibTrans" cxnId="{B39F4B1B-D098-4B68-B405-8CB2C8D94C10}">
      <dgm:prSet/>
      <dgm:spPr/>
      <dgm:t>
        <a:bodyPr/>
        <a:lstStyle/>
        <a:p>
          <a:endParaRPr lang="en-US"/>
        </a:p>
      </dgm:t>
    </dgm:pt>
    <dgm:pt modelId="{1142DF88-0BCC-4CCA-85F7-AF1E45005473}">
      <dgm:prSet/>
      <dgm:spPr/>
      <dgm:t>
        <a:bodyPr/>
        <a:lstStyle/>
        <a:p>
          <a:r>
            <a:rPr lang="en-US" b="1"/>
            <a:t>Integration Capability</a:t>
          </a:r>
          <a:endParaRPr lang="en-US"/>
        </a:p>
      </dgm:t>
    </dgm:pt>
    <dgm:pt modelId="{B3F79CC4-B08D-4720-9C89-5CBF763C6650}" type="parTrans" cxnId="{657873CC-05C0-41E1-A280-F3B45F13BB8B}">
      <dgm:prSet/>
      <dgm:spPr/>
      <dgm:t>
        <a:bodyPr/>
        <a:lstStyle/>
        <a:p>
          <a:endParaRPr lang="en-US"/>
        </a:p>
      </dgm:t>
    </dgm:pt>
    <dgm:pt modelId="{7082733A-4DEA-42EC-AABB-A3A2E10F2F62}" type="sibTrans" cxnId="{657873CC-05C0-41E1-A280-F3B45F13BB8B}">
      <dgm:prSet/>
      <dgm:spPr/>
      <dgm:t>
        <a:bodyPr/>
        <a:lstStyle/>
        <a:p>
          <a:endParaRPr lang="en-US"/>
        </a:p>
      </dgm:t>
    </dgm:pt>
    <dgm:pt modelId="{6EAA2E68-49DA-4269-96B5-FEA638DD97C4}">
      <dgm:prSet/>
      <dgm:spPr/>
      <dgm:t>
        <a:bodyPr/>
        <a:lstStyle/>
        <a:p>
          <a:r>
            <a:rPr lang="en-US" b="1"/>
            <a:t>Subscription-Based Model</a:t>
          </a:r>
          <a:endParaRPr lang="en-US"/>
        </a:p>
      </dgm:t>
    </dgm:pt>
    <dgm:pt modelId="{0DB65A37-8DE9-4BD0-A51D-F6731212C358}" type="parTrans" cxnId="{B9539D47-C482-4CE1-9DB5-B89B8D198BDC}">
      <dgm:prSet/>
      <dgm:spPr/>
      <dgm:t>
        <a:bodyPr/>
        <a:lstStyle/>
        <a:p>
          <a:endParaRPr lang="en-US"/>
        </a:p>
      </dgm:t>
    </dgm:pt>
    <dgm:pt modelId="{BD2C0E7D-A15F-4473-AE2A-F8F9D364CF97}" type="sibTrans" cxnId="{B9539D47-C482-4CE1-9DB5-B89B8D198BDC}">
      <dgm:prSet/>
      <dgm:spPr/>
      <dgm:t>
        <a:bodyPr/>
        <a:lstStyle/>
        <a:p>
          <a:endParaRPr lang="en-US"/>
        </a:p>
      </dgm:t>
    </dgm:pt>
    <dgm:pt modelId="{3CFCA928-7D23-425D-B347-92742104EA14}">
      <dgm:prSet/>
      <dgm:spPr/>
      <dgm:t>
        <a:bodyPr/>
        <a:lstStyle/>
        <a:p>
          <a:r>
            <a:rPr lang="en-US" b="1"/>
            <a:t>Regulatory Compliance</a:t>
          </a:r>
          <a:endParaRPr lang="en-US"/>
        </a:p>
      </dgm:t>
    </dgm:pt>
    <dgm:pt modelId="{2F3EB765-6508-46D6-95E3-70F34C692056}" type="parTrans" cxnId="{709A0AA8-70DC-4C20-B6ED-CC38AC5C8684}">
      <dgm:prSet/>
      <dgm:spPr/>
      <dgm:t>
        <a:bodyPr/>
        <a:lstStyle/>
        <a:p>
          <a:endParaRPr lang="en-US"/>
        </a:p>
      </dgm:t>
    </dgm:pt>
    <dgm:pt modelId="{FF82F50D-479E-4129-A0D4-58B0190EFCF7}" type="sibTrans" cxnId="{709A0AA8-70DC-4C20-B6ED-CC38AC5C8684}">
      <dgm:prSet/>
      <dgm:spPr/>
      <dgm:t>
        <a:bodyPr/>
        <a:lstStyle/>
        <a:p>
          <a:endParaRPr lang="en-US"/>
        </a:p>
      </dgm:t>
    </dgm:pt>
    <dgm:pt modelId="{3F62B237-1A99-4FEF-847C-4067821BFB75}" type="pres">
      <dgm:prSet presAssocID="{2480AB2F-62EC-4216-89B5-84E1727F14CB}" presName="linearFlow" presStyleCnt="0">
        <dgm:presLayoutVars>
          <dgm:dir/>
          <dgm:resizeHandles val="exact"/>
        </dgm:presLayoutVars>
      </dgm:prSet>
      <dgm:spPr/>
    </dgm:pt>
    <dgm:pt modelId="{53BFBF42-3DA9-4C26-A45E-1AF548F60FA6}" type="pres">
      <dgm:prSet presAssocID="{1BA4B48F-EACE-48A5-8E45-CF4149C97F89}" presName="composite" presStyleCnt="0"/>
      <dgm:spPr/>
    </dgm:pt>
    <dgm:pt modelId="{2B3D789B-B14D-4469-A830-C7C6C915492F}" type="pres">
      <dgm:prSet presAssocID="{1BA4B48F-EACE-48A5-8E45-CF4149C97F89}" presName="imgShp" presStyleLbl="fgImgPlace1" presStyleIdx="0" presStyleCnt="6"/>
      <dgm:spPr/>
    </dgm:pt>
    <dgm:pt modelId="{EAEF252D-71ED-4574-82A3-2CF87D2E96FF}" type="pres">
      <dgm:prSet presAssocID="{1BA4B48F-EACE-48A5-8E45-CF4149C97F89}" presName="txShp" presStyleLbl="node1" presStyleIdx="0" presStyleCnt="6">
        <dgm:presLayoutVars>
          <dgm:bulletEnabled val="1"/>
        </dgm:presLayoutVars>
      </dgm:prSet>
      <dgm:spPr/>
    </dgm:pt>
    <dgm:pt modelId="{DF94F1E1-9C72-4412-AE22-0942F9B15F0E}" type="pres">
      <dgm:prSet presAssocID="{1481700B-63DD-41A1-9ECF-B7E9C9370FBE}" presName="spacing" presStyleCnt="0"/>
      <dgm:spPr/>
    </dgm:pt>
    <dgm:pt modelId="{1C1193AA-7C93-49C5-98A1-DB0E4C13BCD3}" type="pres">
      <dgm:prSet presAssocID="{4058757D-A4D4-4FBA-93ED-D4EC6841A6ED}" presName="composite" presStyleCnt="0"/>
      <dgm:spPr/>
    </dgm:pt>
    <dgm:pt modelId="{DB49036A-C1FF-48CD-ABD3-8DD811969D46}" type="pres">
      <dgm:prSet presAssocID="{4058757D-A4D4-4FBA-93ED-D4EC6841A6ED}" presName="imgShp" presStyleLbl="fgImgPlace1" presStyleIdx="1" presStyleCnt="6"/>
      <dgm:spPr/>
    </dgm:pt>
    <dgm:pt modelId="{2FA1800B-EE3C-4946-A805-7B9F6FC069F1}" type="pres">
      <dgm:prSet presAssocID="{4058757D-A4D4-4FBA-93ED-D4EC6841A6ED}" presName="txShp" presStyleLbl="node1" presStyleIdx="1" presStyleCnt="6">
        <dgm:presLayoutVars>
          <dgm:bulletEnabled val="1"/>
        </dgm:presLayoutVars>
      </dgm:prSet>
      <dgm:spPr/>
    </dgm:pt>
    <dgm:pt modelId="{61C658D4-547E-4A9B-A044-68B77F032345}" type="pres">
      <dgm:prSet presAssocID="{8A0C797B-C386-400A-86E9-C913AAC52992}" presName="spacing" presStyleCnt="0"/>
      <dgm:spPr/>
    </dgm:pt>
    <dgm:pt modelId="{10DBF2EE-D9DD-4F62-A338-1A725FB1C285}" type="pres">
      <dgm:prSet presAssocID="{C21A0DCF-471B-4AD9-89A4-5615BE1A536B}" presName="composite" presStyleCnt="0"/>
      <dgm:spPr/>
    </dgm:pt>
    <dgm:pt modelId="{2A003607-F3E9-45F8-BD0D-23D2416286DD}" type="pres">
      <dgm:prSet presAssocID="{C21A0DCF-471B-4AD9-89A4-5615BE1A536B}" presName="imgShp" presStyleLbl="fgImgPlace1" presStyleIdx="2" presStyleCnt="6"/>
      <dgm:spPr/>
    </dgm:pt>
    <dgm:pt modelId="{37BA396E-CF2A-46B3-96E4-E886468A7FDB}" type="pres">
      <dgm:prSet presAssocID="{C21A0DCF-471B-4AD9-89A4-5615BE1A536B}" presName="txShp" presStyleLbl="node1" presStyleIdx="2" presStyleCnt="6">
        <dgm:presLayoutVars>
          <dgm:bulletEnabled val="1"/>
        </dgm:presLayoutVars>
      </dgm:prSet>
      <dgm:spPr/>
    </dgm:pt>
    <dgm:pt modelId="{8826FFA9-FD55-421E-87B5-758ACE048F29}" type="pres">
      <dgm:prSet presAssocID="{C9618E40-4739-45FF-AE09-F1CF408B680A}" presName="spacing" presStyleCnt="0"/>
      <dgm:spPr/>
    </dgm:pt>
    <dgm:pt modelId="{02975874-9ED6-46F4-AFC3-8E8D0F7CF2FC}" type="pres">
      <dgm:prSet presAssocID="{1142DF88-0BCC-4CCA-85F7-AF1E45005473}" presName="composite" presStyleCnt="0"/>
      <dgm:spPr/>
    </dgm:pt>
    <dgm:pt modelId="{78BDA971-FC85-47A0-85EB-721E8D0BA258}" type="pres">
      <dgm:prSet presAssocID="{1142DF88-0BCC-4CCA-85F7-AF1E45005473}" presName="imgShp" presStyleLbl="fgImgPlace1" presStyleIdx="3" presStyleCnt="6"/>
      <dgm:spPr/>
    </dgm:pt>
    <dgm:pt modelId="{C5FE541A-08F9-4DF8-A7CF-26EEA0917D4E}" type="pres">
      <dgm:prSet presAssocID="{1142DF88-0BCC-4CCA-85F7-AF1E45005473}" presName="txShp" presStyleLbl="node1" presStyleIdx="3" presStyleCnt="6">
        <dgm:presLayoutVars>
          <dgm:bulletEnabled val="1"/>
        </dgm:presLayoutVars>
      </dgm:prSet>
      <dgm:spPr/>
    </dgm:pt>
    <dgm:pt modelId="{28A7DFCF-06C7-47FB-AD81-E5823D9AC73D}" type="pres">
      <dgm:prSet presAssocID="{7082733A-4DEA-42EC-AABB-A3A2E10F2F62}" presName="spacing" presStyleCnt="0"/>
      <dgm:spPr/>
    </dgm:pt>
    <dgm:pt modelId="{F34AF04C-79C4-4108-8613-0938DCF9969F}" type="pres">
      <dgm:prSet presAssocID="{6EAA2E68-49DA-4269-96B5-FEA638DD97C4}" presName="composite" presStyleCnt="0"/>
      <dgm:spPr/>
    </dgm:pt>
    <dgm:pt modelId="{D931E155-EBAA-4AA9-BB46-F09654E0C257}" type="pres">
      <dgm:prSet presAssocID="{6EAA2E68-49DA-4269-96B5-FEA638DD97C4}" presName="imgShp" presStyleLbl="fgImgPlace1" presStyleIdx="4" presStyleCnt="6"/>
      <dgm:spPr/>
    </dgm:pt>
    <dgm:pt modelId="{9F3ED70A-5C85-499B-B0CA-D723C66C2D4C}" type="pres">
      <dgm:prSet presAssocID="{6EAA2E68-49DA-4269-96B5-FEA638DD97C4}" presName="txShp" presStyleLbl="node1" presStyleIdx="4" presStyleCnt="6">
        <dgm:presLayoutVars>
          <dgm:bulletEnabled val="1"/>
        </dgm:presLayoutVars>
      </dgm:prSet>
      <dgm:spPr/>
    </dgm:pt>
    <dgm:pt modelId="{D460468D-EA06-494F-968B-351937E524D8}" type="pres">
      <dgm:prSet presAssocID="{BD2C0E7D-A15F-4473-AE2A-F8F9D364CF97}" presName="spacing" presStyleCnt="0"/>
      <dgm:spPr/>
    </dgm:pt>
    <dgm:pt modelId="{44373DDB-D2B9-4A84-ACD8-95520CFE12C5}" type="pres">
      <dgm:prSet presAssocID="{3CFCA928-7D23-425D-B347-92742104EA14}" presName="composite" presStyleCnt="0"/>
      <dgm:spPr/>
    </dgm:pt>
    <dgm:pt modelId="{2E1E901D-4B65-4256-AF62-20347AFAD59F}" type="pres">
      <dgm:prSet presAssocID="{3CFCA928-7D23-425D-B347-92742104EA14}" presName="imgShp" presStyleLbl="fgImgPlace1" presStyleIdx="5" presStyleCnt="6"/>
      <dgm:spPr/>
    </dgm:pt>
    <dgm:pt modelId="{E2E938C3-2309-44A4-86B7-53018420F33F}" type="pres">
      <dgm:prSet presAssocID="{3CFCA928-7D23-425D-B347-92742104EA14}" presName="txShp" presStyleLbl="node1" presStyleIdx="5" presStyleCnt="6">
        <dgm:presLayoutVars>
          <dgm:bulletEnabled val="1"/>
        </dgm:presLayoutVars>
      </dgm:prSet>
      <dgm:spPr/>
    </dgm:pt>
  </dgm:ptLst>
  <dgm:cxnLst>
    <dgm:cxn modelId="{B833C202-11CB-4606-ADE6-5F8330F0F1E6}" type="presOf" srcId="{C21A0DCF-471B-4AD9-89A4-5615BE1A536B}" destId="{37BA396E-CF2A-46B3-96E4-E886468A7FDB}" srcOrd="0" destOrd="0" presId="urn:microsoft.com/office/officeart/2005/8/layout/vList3"/>
    <dgm:cxn modelId="{B39F4B1B-D098-4B68-B405-8CB2C8D94C10}" srcId="{2480AB2F-62EC-4216-89B5-84E1727F14CB}" destId="{C21A0DCF-471B-4AD9-89A4-5615BE1A536B}" srcOrd="2" destOrd="0" parTransId="{D0DF96DF-82E5-4C03-BCF0-BC76F7AB8059}" sibTransId="{C9618E40-4739-45FF-AE09-F1CF408B680A}"/>
    <dgm:cxn modelId="{A1E40A2A-2153-4864-87E1-99F819551CAB}" type="presOf" srcId="{1BA4B48F-EACE-48A5-8E45-CF4149C97F89}" destId="{EAEF252D-71ED-4574-82A3-2CF87D2E96FF}" srcOrd="0" destOrd="0" presId="urn:microsoft.com/office/officeart/2005/8/layout/vList3"/>
    <dgm:cxn modelId="{7A1F082B-2D7D-4460-9FE5-BEC2833BEBC8}" type="presOf" srcId="{3CFCA928-7D23-425D-B347-92742104EA14}" destId="{E2E938C3-2309-44A4-86B7-53018420F33F}" srcOrd="0" destOrd="0" presId="urn:microsoft.com/office/officeart/2005/8/layout/vList3"/>
    <dgm:cxn modelId="{1DDBE35C-2D5D-4A3E-86C7-EE6F72AAE481}" srcId="{2480AB2F-62EC-4216-89B5-84E1727F14CB}" destId="{4058757D-A4D4-4FBA-93ED-D4EC6841A6ED}" srcOrd="1" destOrd="0" parTransId="{446360CB-D5D4-4D4F-8DB5-9DB464A08458}" sibTransId="{8A0C797B-C386-400A-86E9-C913AAC52992}"/>
    <dgm:cxn modelId="{05A0C05E-9552-4E99-81A1-36B8E136C79C}" type="presOf" srcId="{4058757D-A4D4-4FBA-93ED-D4EC6841A6ED}" destId="{2FA1800B-EE3C-4946-A805-7B9F6FC069F1}" srcOrd="0" destOrd="0" presId="urn:microsoft.com/office/officeart/2005/8/layout/vList3"/>
    <dgm:cxn modelId="{B9539D47-C482-4CE1-9DB5-B89B8D198BDC}" srcId="{2480AB2F-62EC-4216-89B5-84E1727F14CB}" destId="{6EAA2E68-49DA-4269-96B5-FEA638DD97C4}" srcOrd="4" destOrd="0" parTransId="{0DB65A37-8DE9-4BD0-A51D-F6731212C358}" sibTransId="{BD2C0E7D-A15F-4473-AE2A-F8F9D364CF97}"/>
    <dgm:cxn modelId="{A3739551-0C96-438F-BD56-C92477C89363}" srcId="{2480AB2F-62EC-4216-89B5-84E1727F14CB}" destId="{1BA4B48F-EACE-48A5-8E45-CF4149C97F89}" srcOrd="0" destOrd="0" parTransId="{F64DC790-0DF9-4049-8585-27AB8BB7106F}" sibTransId="{1481700B-63DD-41A1-9ECF-B7E9C9370FBE}"/>
    <dgm:cxn modelId="{47217177-9006-480C-909A-EEBBAB979E97}" type="presOf" srcId="{2480AB2F-62EC-4216-89B5-84E1727F14CB}" destId="{3F62B237-1A99-4FEF-847C-4067821BFB75}" srcOrd="0" destOrd="0" presId="urn:microsoft.com/office/officeart/2005/8/layout/vList3"/>
    <dgm:cxn modelId="{40A53AA4-C1B2-4050-9E46-9680E1419427}" type="presOf" srcId="{6EAA2E68-49DA-4269-96B5-FEA638DD97C4}" destId="{9F3ED70A-5C85-499B-B0CA-D723C66C2D4C}" srcOrd="0" destOrd="0" presId="urn:microsoft.com/office/officeart/2005/8/layout/vList3"/>
    <dgm:cxn modelId="{709A0AA8-70DC-4C20-B6ED-CC38AC5C8684}" srcId="{2480AB2F-62EC-4216-89B5-84E1727F14CB}" destId="{3CFCA928-7D23-425D-B347-92742104EA14}" srcOrd="5" destOrd="0" parTransId="{2F3EB765-6508-46D6-95E3-70F34C692056}" sibTransId="{FF82F50D-479E-4129-A0D4-58B0190EFCF7}"/>
    <dgm:cxn modelId="{657873CC-05C0-41E1-A280-F3B45F13BB8B}" srcId="{2480AB2F-62EC-4216-89B5-84E1727F14CB}" destId="{1142DF88-0BCC-4CCA-85F7-AF1E45005473}" srcOrd="3" destOrd="0" parTransId="{B3F79CC4-B08D-4720-9C89-5CBF763C6650}" sibTransId="{7082733A-4DEA-42EC-AABB-A3A2E10F2F62}"/>
    <dgm:cxn modelId="{E572A2D5-758B-4D49-893E-5E73D5C2EE71}" type="presOf" srcId="{1142DF88-0BCC-4CCA-85F7-AF1E45005473}" destId="{C5FE541A-08F9-4DF8-A7CF-26EEA0917D4E}" srcOrd="0" destOrd="0" presId="urn:microsoft.com/office/officeart/2005/8/layout/vList3"/>
    <dgm:cxn modelId="{A683EB9B-F256-428D-9971-B8591DDF1DBD}" type="presParOf" srcId="{3F62B237-1A99-4FEF-847C-4067821BFB75}" destId="{53BFBF42-3DA9-4C26-A45E-1AF548F60FA6}" srcOrd="0" destOrd="0" presId="urn:microsoft.com/office/officeart/2005/8/layout/vList3"/>
    <dgm:cxn modelId="{89D2FAE1-E361-4280-AE4F-A5439F5B32D4}" type="presParOf" srcId="{53BFBF42-3DA9-4C26-A45E-1AF548F60FA6}" destId="{2B3D789B-B14D-4469-A830-C7C6C915492F}" srcOrd="0" destOrd="0" presId="urn:microsoft.com/office/officeart/2005/8/layout/vList3"/>
    <dgm:cxn modelId="{095A45FA-6F20-4719-B400-383335762B00}" type="presParOf" srcId="{53BFBF42-3DA9-4C26-A45E-1AF548F60FA6}" destId="{EAEF252D-71ED-4574-82A3-2CF87D2E96FF}" srcOrd="1" destOrd="0" presId="urn:microsoft.com/office/officeart/2005/8/layout/vList3"/>
    <dgm:cxn modelId="{7180D243-D3C8-4F53-B3C1-3D5D968347D2}" type="presParOf" srcId="{3F62B237-1A99-4FEF-847C-4067821BFB75}" destId="{DF94F1E1-9C72-4412-AE22-0942F9B15F0E}" srcOrd="1" destOrd="0" presId="urn:microsoft.com/office/officeart/2005/8/layout/vList3"/>
    <dgm:cxn modelId="{F9D6AC59-8BE6-43F1-A5DE-4747E11EA185}" type="presParOf" srcId="{3F62B237-1A99-4FEF-847C-4067821BFB75}" destId="{1C1193AA-7C93-49C5-98A1-DB0E4C13BCD3}" srcOrd="2" destOrd="0" presId="urn:microsoft.com/office/officeart/2005/8/layout/vList3"/>
    <dgm:cxn modelId="{9602A7A1-17F5-482E-832F-465C38433863}" type="presParOf" srcId="{1C1193AA-7C93-49C5-98A1-DB0E4C13BCD3}" destId="{DB49036A-C1FF-48CD-ABD3-8DD811969D46}" srcOrd="0" destOrd="0" presId="urn:microsoft.com/office/officeart/2005/8/layout/vList3"/>
    <dgm:cxn modelId="{084DFF58-0D23-4F20-859B-9B6056384E60}" type="presParOf" srcId="{1C1193AA-7C93-49C5-98A1-DB0E4C13BCD3}" destId="{2FA1800B-EE3C-4946-A805-7B9F6FC069F1}" srcOrd="1" destOrd="0" presId="urn:microsoft.com/office/officeart/2005/8/layout/vList3"/>
    <dgm:cxn modelId="{F945114E-954E-482F-B272-72D806009AAA}" type="presParOf" srcId="{3F62B237-1A99-4FEF-847C-4067821BFB75}" destId="{61C658D4-547E-4A9B-A044-68B77F032345}" srcOrd="3" destOrd="0" presId="urn:microsoft.com/office/officeart/2005/8/layout/vList3"/>
    <dgm:cxn modelId="{78014721-12A3-4AC5-A9AF-F081303A0250}" type="presParOf" srcId="{3F62B237-1A99-4FEF-847C-4067821BFB75}" destId="{10DBF2EE-D9DD-4F62-A338-1A725FB1C285}" srcOrd="4" destOrd="0" presId="urn:microsoft.com/office/officeart/2005/8/layout/vList3"/>
    <dgm:cxn modelId="{0C6B4A82-DF18-439C-B82E-6881F9964CD0}" type="presParOf" srcId="{10DBF2EE-D9DD-4F62-A338-1A725FB1C285}" destId="{2A003607-F3E9-45F8-BD0D-23D2416286DD}" srcOrd="0" destOrd="0" presId="urn:microsoft.com/office/officeart/2005/8/layout/vList3"/>
    <dgm:cxn modelId="{719FC493-9805-4139-B7AE-81F244EAC7A0}" type="presParOf" srcId="{10DBF2EE-D9DD-4F62-A338-1A725FB1C285}" destId="{37BA396E-CF2A-46B3-96E4-E886468A7FDB}" srcOrd="1" destOrd="0" presId="urn:microsoft.com/office/officeart/2005/8/layout/vList3"/>
    <dgm:cxn modelId="{82592596-F74C-425D-8D81-BB16E2B0826D}" type="presParOf" srcId="{3F62B237-1A99-4FEF-847C-4067821BFB75}" destId="{8826FFA9-FD55-421E-87B5-758ACE048F29}" srcOrd="5" destOrd="0" presId="urn:microsoft.com/office/officeart/2005/8/layout/vList3"/>
    <dgm:cxn modelId="{0C0D1591-F132-4074-8B9B-92B5FB0C596C}" type="presParOf" srcId="{3F62B237-1A99-4FEF-847C-4067821BFB75}" destId="{02975874-9ED6-46F4-AFC3-8E8D0F7CF2FC}" srcOrd="6" destOrd="0" presId="urn:microsoft.com/office/officeart/2005/8/layout/vList3"/>
    <dgm:cxn modelId="{6E3F9454-67E9-40F4-A53F-095F88ACA47C}" type="presParOf" srcId="{02975874-9ED6-46F4-AFC3-8E8D0F7CF2FC}" destId="{78BDA971-FC85-47A0-85EB-721E8D0BA258}" srcOrd="0" destOrd="0" presId="urn:microsoft.com/office/officeart/2005/8/layout/vList3"/>
    <dgm:cxn modelId="{3A4D6FB6-61CE-4315-BD3D-7CBFD8ADF614}" type="presParOf" srcId="{02975874-9ED6-46F4-AFC3-8E8D0F7CF2FC}" destId="{C5FE541A-08F9-4DF8-A7CF-26EEA0917D4E}" srcOrd="1" destOrd="0" presId="urn:microsoft.com/office/officeart/2005/8/layout/vList3"/>
    <dgm:cxn modelId="{F8D27A10-7021-4950-8954-D4777DC5FC66}" type="presParOf" srcId="{3F62B237-1A99-4FEF-847C-4067821BFB75}" destId="{28A7DFCF-06C7-47FB-AD81-E5823D9AC73D}" srcOrd="7" destOrd="0" presId="urn:microsoft.com/office/officeart/2005/8/layout/vList3"/>
    <dgm:cxn modelId="{83A6A430-6D62-44B6-887F-5467CA9785D5}" type="presParOf" srcId="{3F62B237-1A99-4FEF-847C-4067821BFB75}" destId="{F34AF04C-79C4-4108-8613-0938DCF9969F}" srcOrd="8" destOrd="0" presId="urn:microsoft.com/office/officeart/2005/8/layout/vList3"/>
    <dgm:cxn modelId="{A11B20BB-E19C-41A1-9624-93DB3650D368}" type="presParOf" srcId="{F34AF04C-79C4-4108-8613-0938DCF9969F}" destId="{D931E155-EBAA-4AA9-BB46-F09654E0C257}" srcOrd="0" destOrd="0" presId="urn:microsoft.com/office/officeart/2005/8/layout/vList3"/>
    <dgm:cxn modelId="{0C485308-8AFA-4ACF-BF7B-691DA13B9159}" type="presParOf" srcId="{F34AF04C-79C4-4108-8613-0938DCF9969F}" destId="{9F3ED70A-5C85-499B-B0CA-D723C66C2D4C}" srcOrd="1" destOrd="0" presId="urn:microsoft.com/office/officeart/2005/8/layout/vList3"/>
    <dgm:cxn modelId="{492DDA43-373C-4761-AA49-3E3A0AB3A289}" type="presParOf" srcId="{3F62B237-1A99-4FEF-847C-4067821BFB75}" destId="{D460468D-EA06-494F-968B-351937E524D8}" srcOrd="9" destOrd="0" presId="urn:microsoft.com/office/officeart/2005/8/layout/vList3"/>
    <dgm:cxn modelId="{9B565EB2-4194-4D2A-AD7E-8E7E702BA2B1}" type="presParOf" srcId="{3F62B237-1A99-4FEF-847C-4067821BFB75}" destId="{44373DDB-D2B9-4A84-ACD8-95520CFE12C5}" srcOrd="10" destOrd="0" presId="urn:microsoft.com/office/officeart/2005/8/layout/vList3"/>
    <dgm:cxn modelId="{96414D2E-1593-4655-B4F7-1A49DE5C9E54}" type="presParOf" srcId="{44373DDB-D2B9-4A84-ACD8-95520CFE12C5}" destId="{2E1E901D-4B65-4256-AF62-20347AFAD59F}" srcOrd="0" destOrd="0" presId="urn:microsoft.com/office/officeart/2005/8/layout/vList3"/>
    <dgm:cxn modelId="{8145DFAF-417E-4B27-8F2F-2CC5656AE706}" type="presParOf" srcId="{44373DDB-D2B9-4A84-ACD8-95520CFE12C5}" destId="{E2E938C3-2309-44A4-86B7-53018420F33F}"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480AB2F-62EC-4216-89B5-84E1727F14CB}" type="doc">
      <dgm:prSet loTypeId="urn:microsoft.com/office/officeart/2005/8/layout/vList3" loCatId="list" qsTypeId="urn:microsoft.com/office/officeart/2005/8/quickstyle/simple1" qsCatId="simple" csTypeId="urn:microsoft.com/office/officeart/2005/8/colors/accent0_3" csCatId="mainScheme"/>
      <dgm:spPr/>
      <dgm:t>
        <a:bodyPr/>
        <a:lstStyle/>
        <a:p>
          <a:endParaRPr lang="en-US"/>
        </a:p>
      </dgm:t>
    </dgm:pt>
    <dgm:pt modelId="{1BA4B48F-EACE-48A5-8E45-CF4149C97F89}">
      <dgm:prSet/>
      <dgm:spPr/>
      <dgm:t>
        <a:bodyPr/>
        <a:lstStyle/>
        <a:p>
          <a:r>
            <a:rPr lang="en-US" b="1"/>
            <a:t>Market Demand</a:t>
          </a:r>
          <a:endParaRPr lang="en-US"/>
        </a:p>
      </dgm:t>
    </dgm:pt>
    <dgm:pt modelId="{F64DC790-0DF9-4049-8585-27AB8BB7106F}" type="parTrans" cxnId="{A3739551-0C96-438F-BD56-C92477C89363}">
      <dgm:prSet/>
      <dgm:spPr/>
      <dgm:t>
        <a:bodyPr/>
        <a:lstStyle/>
        <a:p>
          <a:endParaRPr lang="en-US"/>
        </a:p>
      </dgm:t>
    </dgm:pt>
    <dgm:pt modelId="{1481700B-63DD-41A1-9ECF-B7E9C9370FBE}" type="sibTrans" cxnId="{A3739551-0C96-438F-BD56-C92477C89363}">
      <dgm:prSet/>
      <dgm:spPr/>
      <dgm:t>
        <a:bodyPr/>
        <a:lstStyle/>
        <a:p>
          <a:endParaRPr lang="en-US"/>
        </a:p>
      </dgm:t>
    </dgm:pt>
    <dgm:pt modelId="{4058757D-A4D4-4FBA-93ED-D4EC6841A6ED}">
      <dgm:prSet/>
      <dgm:spPr/>
      <dgm:t>
        <a:bodyPr/>
        <a:lstStyle/>
        <a:p>
          <a:r>
            <a:rPr lang="en-US" b="1"/>
            <a:t>Competitive Advantage</a:t>
          </a:r>
          <a:endParaRPr lang="en-US"/>
        </a:p>
      </dgm:t>
    </dgm:pt>
    <dgm:pt modelId="{446360CB-D5D4-4D4F-8DB5-9DB464A08458}" type="parTrans" cxnId="{1DDBE35C-2D5D-4A3E-86C7-EE6F72AAE481}">
      <dgm:prSet/>
      <dgm:spPr/>
      <dgm:t>
        <a:bodyPr/>
        <a:lstStyle/>
        <a:p>
          <a:endParaRPr lang="en-US"/>
        </a:p>
      </dgm:t>
    </dgm:pt>
    <dgm:pt modelId="{8A0C797B-C386-400A-86E9-C913AAC52992}" type="sibTrans" cxnId="{1DDBE35C-2D5D-4A3E-86C7-EE6F72AAE481}">
      <dgm:prSet/>
      <dgm:spPr/>
      <dgm:t>
        <a:bodyPr/>
        <a:lstStyle/>
        <a:p>
          <a:endParaRPr lang="en-US"/>
        </a:p>
      </dgm:t>
    </dgm:pt>
    <dgm:pt modelId="{C21A0DCF-471B-4AD9-89A4-5615BE1A536B}">
      <dgm:prSet/>
      <dgm:spPr/>
      <dgm:t>
        <a:bodyPr/>
        <a:lstStyle/>
        <a:p>
          <a:r>
            <a:rPr lang="en-US" b="1"/>
            <a:t>Scalability</a:t>
          </a:r>
          <a:endParaRPr lang="en-US"/>
        </a:p>
      </dgm:t>
    </dgm:pt>
    <dgm:pt modelId="{D0DF96DF-82E5-4C03-BCF0-BC76F7AB8059}" type="parTrans" cxnId="{B39F4B1B-D098-4B68-B405-8CB2C8D94C10}">
      <dgm:prSet/>
      <dgm:spPr/>
      <dgm:t>
        <a:bodyPr/>
        <a:lstStyle/>
        <a:p>
          <a:endParaRPr lang="en-US"/>
        </a:p>
      </dgm:t>
    </dgm:pt>
    <dgm:pt modelId="{C9618E40-4739-45FF-AE09-F1CF408B680A}" type="sibTrans" cxnId="{B39F4B1B-D098-4B68-B405-8CB2C8D94C10}">
      <dgm:prSet/>
      <dgm:spPr/>
      <dgm:t>
        <a:bodyPr/>
        <a:lstStyle/>
        <a:p>
          <a:endParaRPr lang="en-US"/>
        </a:p>
      </dgm:t>
    </dgm:pt>
    <dgm:pt modelId="{1142DF88-0BCC-4CCA-85F7-AF1E45005473}">
      <dgm:prSet/>
      <dgm:spPr/>
      <dgm:t>
        <a:bodyPr/>
        <a:lstStyle/>
        <a:p>
          <a:r>
            <a:rPr lang="en-US" b="1"/>
            <a:t>Integration Capability</a:t>
          </a:r>
          <a:endParaRPr lang="en-US"/>
        </a:p>
      </dgm:t>
    </dgm:pt>
    <dgm:pt modelId="{B3F79CC4-B08D-4720-9C89-5CBF763C6650}" type="parTrans" cxnId="{657873CC-05C0-41E1-A280-F3B45F13BB8B}">
      <dgm:prSet/>
      <dgm:spPr/>
      <dgm:t>
        <a:bodyPr/>
        <a:lstStyle/>
        <a:p>
          <a:endParaRPr lang="en-US"/>
        </a:p>
      </dgm:t>
    </dgm:pt>
    <dgm:pt modelId="{7082733A-4DEA-42EC-AABB-A3A2E10F2F62}" type="sibTrans" cxnId="{657873CC-05C0-41E1-A280-F3B45F13BB8B}">
      <dgm:prSet/>
      <dgm:spPr/>
      <dgm:t>
        <a:bodyPr/>
        <a:lstStyle/>
        <a:p>
          <a:endParaRPr lang="en-US"/>
        </a:p>
      </dgm:t>
    </dgm:pt>
    <dgm:pt modelId="{6EAA2E68-49DA-4269-96B5-FEA638DD97C4}">
      <dgm:prSet/>
      <dgm:spPr/>
      <dgm:t>
        <a:bodyPr/>
        <a:lstStyle/>
        <a:p>
          <a:r>
            <a:rPr lang="en-US" b="1"/>
            <a:t>Subscription-Based Model</a:t>
          </a:r>
          <a:endParaRPr lang="en-US"/>
        </a:p>
      </dgm:t>
    </dgm:pt>
    <dgm:pt modelId="{0DB65A37-8DE9-4BD0-A51D-F6731212C358}" type="parTrans" cxnId="{B9539D47-C482-4CE1-9DB5-B89B8D198BDC}">
      <dgm:prSet/>
      <dgm:spPr/>
      <dgm:t>
        <a:bodyPr/>
        <a:lstStyle/>
        <a:p>
          <a:endParaRPr lang="en-US"/>
        </a:p>
      </dgm:t>
    </dgm:pt>
    <dgm:pt modelId="{BD2C0E7D-A15F-4473-AE2A-F8F9D364CF97}" type="sibTrans" cxnId="{B9539D47-C482-4CE1-9DB5-B89B8D198BDC}">
      <dgm:prSet/>
      <dgm:spPr/>
      <dgm:t>
        <a:bodyPr/>
        <a:lstStyle/>
        <a:p>
          <a:endParaRPr lang="en-US"/>
        </a:p>
      </dgm:t>
    </dgm:pt>
    <dgm:pt modelId="{3CFCA928-7D23-425D-B347-92742104EA14}">
      <dgm:prSet/>
      <dgm:spPr/>
      <dgm:t>
        <a:bodyPr/>
        <a:lstStyle/>
        <a:p>
          <a:r>
            <a:rPr lang="en-US" b="1"/>
            <a:t>Regulatory Compliance</a:t>
          </a:r>
          <a:endParaRPr lang="en-US"/>
        </a:p>
      </dgm:t>
    </dgm:pt>
    <dgm:pt modelId="{2F3EB765-6508-46D6-95E3-70F34C692056}" type="parTrans" cxnId="{709A0AA8-70DC-4C20-B6ED-CC38AC5C8684}">
      <dgm:prSet/>
      <dgm:spPr/>
      <dgm:t>
        <a:bodyPr/>
        <a:lstStyle/>
        <a:p>
          <a:endParaRPr lang="en-US"/>
        </a:p>
      </dgm:t>
    </dgm:pt>
    <dgm:pt modelId="{FF82F50D-479E-4129-A0D4-58B0190EFCF7}" type="sibTrans" cxnId="{709A0AA8-70DC-4C20-B6ED-CC38AC5C8684}">
      <dgm:prSet/>
      <dgm:spPr/>
      <dgm:t>
        <a:bodyPr/>
        <a:lstStyle/>
        <a:p>
          <a:endParaRPr lang="en-US"/>
        </a:p>
      </dgm:t>
    </dgm:pt>
    <dgm:pt modelId="{3F62B237-1A99-4FEF-847C-4067821BFB75}" type="pres">
      <dgm:prSet presAssocID="{2480AB2F-62EC-4216-89B5-84E1727F14CB}" presName="linearFlow" presStyleCnt="0">
        <dgm:presLayoutVars>
          <dgm:dir/>
          <dgm:resizeHandles val="exact"/>
        </dgm:presLayoutVars>
      </dgm:prSet>
      <dgm:spPr/>
    </dgm:pt>
    <dgm:pt modelId="{53BFBF42-3DA9-4C26-A45E-1AF548F60FA6}" type="pres">
      <dgm:prSet presAssocID="{1BA4B48F-EACE-48A5-8E45-CF4149C97F89}" presName="composite" presStyleCnt="0"/>
      <dgm:spPr/>
    </dgm:pt>
    <dgm:pt modelId="{2B3D789B-B14D-4469-A830-C7C6C915492F}" type="pres">
      <dgm:prSet presAssocID="{1BA4B48F-EACE-48A5-8E45-CF4149C97F89}" presName="imgShp" presStyleLbl="fgImgPlace1" presStyleIdx="0" presStyleCnt="6"/>
      <dgm:spPr/>
    </dgm:pt>
    <dgm:pt modelId="{EAEF252D-71ED-4574-82A3-2CF87D2E96FF}" type="pres">
      <dgm:prSet presAssocID="{1BA4B48F-EACE-48A5-8E45-CF4149C97F89}" presName="txShp" presStyleLbl="node1" presStyleIdx="0" presStyleCnt="6">
        <dgm:presLayoutVars>
          <dgm:bulletEnabled val="1"/>
        </dgm:presLayoutVars>
      </dgm:prSet>
      <dgm:spPr/>
    </dgm:pt>
    <dgm:pt modelId="{DF94F1E1-9C72-4412-AE22-0942F9B15F0E}" type="pres">
      <dgm:prSet presAssocID="{1481700B-63DD-41A1-9ECF-B7E9C9370FBE}" presName="spacing" presStyleCnt="0"/>
      <dgm:spPr/>
    </dgm:pt>
    <dgm:pt modelId="{1C1193AA-7C93-49C5-98A1-DB0E4C13BCD3}" type="pres">
      <dgm:prSet presAssocID="{4058757D-A4D4-4FBA-93ED-D4EC6841A6ED}" presName="composite" presStyleCnt="0"/>
      <dgm:spPr/>
    </dgm:pt>
    <dgm:pt modelId="{DB49036A-C1FF-48CD-ABD3-8DD811969D46}" type="pres">
      <dgm:prSet presAssocID="{4058757D-A4D4-4FBA-93ED-D4EC6841A6ED}" presName="imgShp" presStyleLbl="fgImgPlace1" presStyleIdx="1" presStyleCnt="6"/>
      <dgm:spPr/>
    </dgm:pt>
    <dgm:pt modelId="{2FA1800B-EE3C-4946-A805-7B9F6FC069F1}" type="pres">
      <dgm:prSet presAssocID="{4058757D-A4D4-4FBA-93ED-D4EC6841A6ED}" presName="txShp" presStyleLbl="node1" presStyleIdx="1" presStyleCnt="6">
        <dgm:presLayoutVars>
          <dgm:bulletEnabled val="1"/>
        </dgm:presLayoutVars>
      </dgm:prSet>
      <dgm:spPr/>
    </dgm:pt>
    <dgm:pt modelId="{61C658D4-547E-4A9B-A044-68B77F032345}" type="pres">
      <dgm:prSet presAssocID="{8A0C797B-C386-400A-86E9-C913AAC52992}" presName="spacing" presStyleCnt="0"/>
      <dgm:spPr/>
    </dgm:pt>
    <dgm:pt modelId="{10DBF2EE-D9DD-4F62-A338-1A725FB1C285}" type="pres">
      <dgm:prSet presAssocID="{C21A0DCF-471B-4AD9-89A4-5615BE1A536B}" presName="composite" presStyleCnt="0"/>
      <dgm:spPr/>
    </dgm:pt>
    <dgm:pt modelId="{2A003607-F3E9-45F8-BD0D-23D2416286DD}" type="pres">
      <dgm:prSet presAssocID="{C21A0DCF-471B-4AD9-89A4-5615BE1A536B}" presName="imgShp" presStyleLbl="fgImgPlace1" presStyleIdx="2" presStyleCnt="6"/>
      <dgm:spPr/>
    </dgm:pt>
    <dgm:pt modelId="{37BA396E-CF2A-46B3-96E4-E886468A7FDB}" type="pres">
      <dgm:prSet presAssocID="{C21A0DCF-471B-4AD9-89A4-5615BE1A536B}" presName="txShp" presStyleLbl="node1" presStyleIdx="2" presStyleCnt="6">
        <dgm:presLayoutVars>
          <dgm:bulletEnabled val="1"/>
        </dgm:presLayoutVars>
      </dgm:prSet>
      <dgm:spPr/>
    </dgm:pt>
    <dgm:pt modelId="{8826FFA9-FD55-421E-87B5-758ACE048F29}" type="pres">
      <dgm:prSet presAssocID="{C9618E40-4739-45FF-AE09-F1CF408B680A}" presName="spacing" presStyleCnt="0"/>
      <dgm:spPr/>
    </dgm:pt>
    <dgm:pt modelId="{02975874-9ED6-46F4-AFC3-8E8D0F7CF2FC}" type="pres">
      <dgm:prSet presAssocID="{1142DF88-0BCC-4CCA-85F7-AF1E45005473}" presName="composite" presStyleCnt="0"/>
      <dgm:spPr/>
    </dgm:pt>
    <dgm:pt modelId="{78BDA971-FC85-47A0-85EB-721E8D0BA258}" type="pres">
      <dgm:prSet presAssocID="{1142DF88-0BCC-4CCA-85F7-AF1E45005473}" presName="imgShp" presStyleLbl="fgImgPlace1" presStyleIdx="3" presStyleCnt="6"/>
      <dgm:spPr/>
    </dgm:pt>
    <dgm:pt modelId="{C5FE541A-08F9-4DF8-A7CF-26EEA0917D4E}" type="pres">
      <dgm:prSet presAssocID="{1142DF88-0BCC-4CCA-85F7-AF1E45005473}" presName="txShp" presStyleLbl="node1" presStyleIdx="3" presStyleCnt="6">
        <dgm:presLayoutVars>
          <dgm:bulletEnabled val="1"/>
        </dgm:presLayoutVars>
      </dgm:prSet>
      <dgm:spPr/>
    </dgm:pt>
    <dgm:pt modelId="{28A7DFCF-06C7-47FB-AD81-E5823D9AC73D}" type="pres">
      <dgm:prSet presAssocID="{7082733A-4DEA-42EC-AABB-A3A2E10F2F62}" presName="spacing" presStyleCnt="0"/>
      <dgm:spPr/>
    </dgm:pt>
    <dgm:pt modelId="{F34AF04C-79C4-4108-8613-0938DCF9969F}" type="pres">
      <dgm:prSet presAssocID="{6EAA2E68-49DA-4269-96B5-FEA638DD97C4}" presName="composite" presStyleCnt="0"/>
      <dgm:spPr/>
    </dgm:pt>
    <dgm:pt modelId="{D931E155-EBAA-4AA9-BB46-F09654E0C257}" type="pres">
      <dgm:prSet presAssocID="{6EAA2E68-49DA-4269-96B5-FEA638DD97C4}" presName="imgShp" presStyleLbl="fgImgPlace1" presStyleIdx="4" presStyleCnt="6"/>
      <dgm:spPr/>
    </dgm:pt>
    <dgm:pt modelId="{9F3ED70A-5C85-499B-B0CA-D723C66C2D4C}" type="pres">
      <dgm:prSet presAssocID="{6EAA2E68-49DA-4269-96B5-FEA638DD97C4}" presName="txShp" presStyleLbl="node1" presStyleIdx="4" presStyleCnt="6">
        <dgm:presLayoutVars>
          <dgm:bulletEnabled val="1"/>
        </dgm:presLayoutVars>
      </dgm:prSet>
      <dgm:spPr/>
    </dgm:pt>
    <dgm:pt modelId="{D460468D-EA06-494F-968B-351937E524D8}" type="pres">
      <dgm:prSet presAssocID="{BD2C0E7D-A15F-4473-AE2A-F8F9D364CF97}" presName="spacing" presStyleCnt="0"/>
      <dgm:spPr/>
    </dgm:pt>
    <dgm:pt modelId="{44373DDB-D2B9-4A84-ACD8-95520CFE12C5}" type="pres">
      <dgm:prSet presAssocID="{3CFCA928-7D23-425D-B347-92742104EA14}" presName="composite" presStyleCnt="0"/>
      <dgm:spPr/>
    </dgm:pt>
    <dgm:pt modelId="{2E1E901D-4B65-4256-AF62-20347AFAD59F}" type="pres">
      <dgm:prSet presAssocID="{3CFCA928-7D23-425D-B347-92742104EA14}" presName="imgShp" presStyleLbl="fgImgPlace1" presStyleIdx="5" presStyleCnt="6"/>
      <dgm:spPr/>
    </dgm:pt>
    <dgm:pt modelId="{E2E938C3-2309-44A4-86B7-53018420F33F}" type="pres">
      <dgm:prSet presAssocID="{3CFCA928-7D23-425D-B347-92742104EA14}" presName="txShp" presStyleLbl="node1" presStyleIdx="5" presStyleCnt="6">
        <dgm:presLayoutVars>
          <dgm:bulletEnabled val="1"/>
        </dgm:presLayoutVars>
      </dgm:prSet>
      <dgm:spPr/>
    </dgm:pt>
  </dgm:ptLst>
  <dgm:cxnLst>
    <dgm:cxn modelId="{B833C202-11CB-4606-ADE6-5F8330F0F1E6}" type="presOf" srcId="{C21A0DCF-471B-4AD9-89A4-5615BE1A536B}" destId="{37BA396E-CF2A-46B3-96E4-E886468A7FDB}" srcOrd="0" destOrd="0" presId="urn:microsoft.com/office/officeart/2005/8/layout/vList3"/>
    <dgm:cxn modelId="{B39F4B1B-D098-4B68-B405-8CB2C8D94C10}" srcId="{2480AB2F-62EC-4216-89B5-84E1727F14CB}" destId="{C21A0DCF-471B-4AD9-89A4-5615BE1A536B}" srcOrd="2" destOrd="0" parTransId="{D0DF96DF-82E5-4C03-BCF0-BC76F7AB8059}" sibTransId="{C9618E40-4739-45FF-AE09-F1CF408B680A}"/>
    <dgm:cxn modelId="{A1E40A2A-2153-4864-87E1-99F819551CAB}" type="presOf" srcId="{1BA4B48F-EACE-48A5-8E45-CF4149C97F89}" destId="{EAEF252D-71ED-4574-82A3-2CF87D2E96FF}" srcOrd="0" destOrd="0" presId="urn:microsoft.com/office/officeart/2005/8/layout/vList3"/>
    <dgm:cxn modelId="{7A1F082B-2D7D-4460-9FE5-BEC2833BEBC8}" type="presOf" srcId="{3CFCA928-7D23-425D-B347-92742104EA14}" destId="{E2E938C3-2309-44A4-86B7-53018420F33F}" srcOrd="0" destOrd="0" presId="urn:microsoft.com/office/officeart/2005/8/layout/vList3"/>
    <dgm:cxn modelId="{1DDBE35C-2D5D-4A3E-86C7-EE6F72AAE481}" srcId="{2480AB2F-62EC-4216-89B5-84E1727F14CB}" destId="{4058757D-A4D4-4FBA-93ED-D4EC6841A6ED}" srcOrd="1" destOrd="0" parTransId="{446360CB-D5D4-4D4F-8DB5-9DB464A08458}" sibTransId="{8A0C797B-C386-400A-86E9-C913AAC52992}"/>
    <dgm:cxn modelId="{05A0C05E-9552-4E99-81A1-36B8E136C79C}" type="presOf" srcId="{4058757D-A4D4-4FBA-93ED-D4EC6841A6ED}" destId="{2FA1800B-EE3C-4946-A805-7B9F6FC069F1}" srcOrd="0" destOrd="0" presId="urn:microsoft.com/office/officeart/2005/8/layout/vList3"/>
    <dgm:cxn modelId="{B9539D47-C482-4CE1-9DB5-B89B8D198BDC}" srcId="{2480AB2F-62EC-4216-89B5-84E1727F14CB}" destId="{6EAA2E68-49DA-4269-96B5-FEA638DD97C4}" srcOrd="4" destOrd="0" parTransId="{0DB65A37-8DE9-4BD0-A51D-F6731212C358}" sibTransId="{BD2C0E7D-A15F-4473-AE2A-F8F9D364CF97}"/>
    <dgm:cxn modelId="{A3739551-0C96-438F-BD56-C92477C89363}" srcId="{2480AB2F-62EC-4216-89B5-84E1727F14CB}" destId="{1BA4B48F-EACE-48A5-8E45-CF4149C97F89}" srcOrd="0" destOrd="0" parTransId="{F64DC790-0DF9-4049-8585-27AB8BB7106F}" sibTransId="{1481700B-63DD-41A1-9ECF-B7E9C9370FBE}"/>
    <dgm:cxn modelId="{47217177-9006-480C-909A-EEBBAB979E97}" type="presOf" srcId="{2480AB2F-62EC-4216-89B5-84E1727F14CB}" destId="{3F62B237-1A99-4FEF-847C-4067821BFB75}" srcOrd="0" destOrd="0" presId="urn:microsoft.com/office/officeart/2005/8/layout/vList3"/>
    <dgm:cxn modelId="{40A53AA4-C1B2-4050-9E46-9680E1419427}" type="presOf" srcId="{6EAA2E68-49DA-4269-96B5-FEA638DD97C4}" destId="{9F3ED70A-5C85-499B-B0CA-D723C66C2D4C}" srcOrd="0" destOrd="0" presId="urn:microsoft.com/office/officeart/2005/8/layout/vList3"/>
    <dgm:cxn modelId="{709A0AA8-70DC-4C20-B6ED-CC38AC5C8684}" srcId="{2480AB2F-62EC-4216-89B5-84E1727F14CB}" destId="{3CFCA928-7D23-425D-B347-92742104EA14}" srcOrd="5" destOrd="0" parTransId="{2F3EB765-6508-46D6-95E3-70F34C692056}" sibTransId="{FF82F50D-479E-4129-A0D4-58B0190EFCF7}"/>
    <dgm:cxn modelId="{657873CC-05C0-41E1-A280-F3B45F13BB8B}" srcId="{2480AB2F-62EC-4216-89B5-84E1727F14CB}" destId="{1142DF88-0BCC-4CCA-85F7-AF1E45005473}" srcOrd="3" destOrd="0" parTransId="{B3F79CC4-B08D-4720-9C89-5CBF763C6650}" sibTransId="{7082733A-4DEA-42EC-AABB-A3A2E10F2F62}"/>
    <dgm:cxn modelId="{E572A2D5-758B-4D49-893E-5E73D5C2EE71}" type="presOf" srcId="{1142DF88-0BCC-4CCA-85F7-AF1E45005473}" destId="{C5FE541A-08F9-4DF8-A7CF-26EEA0917D4E}" srcOrd="0" destOrd="0" presId="urn:microsoft.com/office/officeart/2005/8/layout/vList3"/>
    <dgm:cxn modelId="{A683EB9B-F256-428D-9971-B8591DDF1DBD}" type="presParOf" srcId="{3F62B237-1A99-4FEF-847C-4067821BFB75}" destId="{53BFBF42-3DA9-4C26-A45E-1AF548F60FA6}" srcOrd="0" destOrd="0" presId="urn:microsoft.com/office/officeart/2005/8/layout/vList3"/>
    <dgm:cxn modelId="{89D2FAE1-E361-4280-AE4F-A5439F5B32D4}" type="presParOf" srcId="{53BFBF42-3DA9-4C26-A45E-1AF548F60FA6}" destId="{2B3D789B-B14D-4469-A830-C7C6C915492F}" srcOrd="0" destOrd="0" presId="urn:microsoft.com/office/officeart/2005/8/layout/vList3"/>
    <dgm:cxn modelId="{095A45FA-6F20-4719-B400-383335762B00}" type="presParOf" srcId="{53BFBF42-3DA9-4C26-A45E-1AF548F60FA6}" destId="{EAEF252D-71ED-4574-82A3-2CF87D2E96FF}" srcOrd="1" destOrd="0" presId="urn:microsoft.com/office/officeart/2005/8/layout/vList3"/>
    <dgm:cxn modelId="{7180D243-D3C8-4F53-B3C1-3D5D968347D2}" type="presParOf" srcId="{3F62B237-1A99-4FEF-847C-4067821BFB75}" destId="{DF94F1E1-9C72-4412-AE22-0942F9B15F0E}" srcOrd="1" destOrd="0" presId="urn:microsoft.com/office/officeart/2005/8/layout/vList3"/>
    <dgm:cxn modelId="{F9D6AC59-8BE6-43F1-A5DE-4747E11EA185}" type="presParOf" srcId="{3F62B237-1A99-4FEF-847C-4067821BFB75}" destId="{1C1193AA-7C93-49C5-98A1-DB0E4C13BCD3}" srcOrd="2" destOrd="0" presId="urn:microsoft.com/office/officeart/2005/8/layout/vList3"/>
    <dgm:cxn modelId="{9602A7A1-17F5-482E-832F-465C38433863}" type="presParOf" srcId="{1C1193AA-7C93-49C5-98A1-DB0E4C13BCD3}" destId="{DB49036A-C1FF-48CD-ABD3-8DD811969D46}" srcOrd="0" destOrd="0" presId="urn:microsoft.com/office/officeart/2005/8/layout/vList3"/>
    <dgm:cxn modelId="{084DFF58-0D23-4F20-859B-9B6056384E60}" type="presParOf" srcId="{1C1193AA-7C93-49C5-98A1-DB0E4C13BCD3}" destId="{2FA1800B-EE3C-4946-A805-7B9F6FC069F1}" srcOrd="1" destOrd="0" presId="urn:microsoft.com/office/officeart/2005/8/layout/vList3"/>
    <dgm:cxn modelId="{F945114E-954E-482F-B272-72D806009AAA}" type="presParOf" srcId="{3F62B237-1A99-4FEF-847C-4067821BFB75}" destId="{61C658D4-547E-4A9B-A044-68B77F032345}" srcOrd="3" destOrd="0" presId="urn:microsoft.com/office/officeart/2005/8/layout/vList3"/>
    <dgm:cxn modelId="{78014721-12A3-4AC5-A9AF-F081303A0250}" type="presParOf" srcId="{3F62B237-1A99-4FEF-847C-4067821BFB75}" destId="{10DBF2EE-D9DD-4F62-A338-1A725FB1C285}" srcOrd="4" destOrd="0" presId="urn:microsoft.com/office/officeart/2005/8/layout/vList3"/>
    <dgm:cxn modelId="{0C6B4A82-DF18-439C-B82E-6881F9964CD0}" type="presParOf" srcId="{10DBF2EE-D9DD-4F62-A338-1A725FB1C285}" destId="{2A003607-F3E9-45F8-BD0D-23D2416286DD}" srcOrd="0" destOrd="0" presId="urn:microsoft.com/office/officeart/2005/8/layout/vList3"/>
    <dgm:cxn modelId="{719FC493-9805-4139-B7AE-81F244EAC7A0}" type="presParOf" srcId="{10DBF2EE-D9DD-4F62-A338-1A725FB1C285}" destId="{37BA396E-CF2A-46B3-96E4-E886468A7FDB}" srcOrd="1" destOrd="0" presId="urn:microsoft.com/office/officeart/2005/8/layout/vList3"/>
    <dgm:cxn modelId="{82592596-F74C-425D-8D81-BB16E2B0826D}" type="presParOf" srcId="{3F62B237-1A99-4FEF-847C-4067821BFB75}" destId="{8826FFA9-FD55-421E-87B5-758ACE048F29}" srcOrd="5" destOrd="0" presId="urn:microsoft.com/office/officeart/2005/8/layout/vList3"/>
    <dgm:cxn modelId="{0C0D1591-F132-4074-8B9B-92B5FB0C596C}" type="presParOf" srcId="{3F62B237-1A99-4FEF-847C-4067821BFB75}" destId="{02975874-9ED6-46F4-AFC3-8E8D0F7CF2FC}" srcOrd="6" destOrd="0" presId="urn:microsoft.com/office/officeart/2005/8/layout/vList3"/>
    <dgm:cxn modelId="{6E3F9454-67E9-40F4-A53F-095F88ACA47C}" type="presParOf" srcId="{02975874-9ED6-46F4-AFC3-8E8D0F7CF2FC}" destId="{78BDA971-FC85-47A0-85EB-721E8D0BA258}" srcOrd="0" destOrd="0" presId="urn:microsoft.com/office/officeart/2005/8/layout/vList3"/>
    <dgm:cxn modelId="{3A4D6FB6-61CE-4315-BD3D-7CBFD8ADF614}" type="presParOf" srcId="{02975874-9ED6-46F4-AFC3-8E8D0F7CF2FC}" destId="{C5FE541A-08F9-4DF8-A7CF-26EEA0917D4E}" srcOrd="1" destOrd="0" presId="urn:microsoft.com/office/officeart/2005/8/layout/vList3"/>
    <dgm:cxn modelId="{F8D27A10-7021-4950-8954-D4777DC5FC66}" type="presParOf" srcId="{3F62B237-1A99-4FEF-847C-4067821BFB75}" destId="{28A7DFCF-06C7-47FB-AD81-E5823D9AC73D}" srcOrd="7" destOrd="0" presId="urn:microsoft.com/office/officeart/2005/8/layout/vList3"/>
    <dgm:cxn modelId="{83A6A430-6D62-44B6-887F-5467CA9785D5}" type="presParOf" srcId="{3F62B237-1A99-4FEF-847C-4067821BFB75}" destId="{F34AF04C-79C4-4108-8613-0938DCF9969F}" srcOrd="8" destOrd="0" presId="urn:microsoft.com/office/officeart/2005/8/layout/vList3"/>
    <dgm:cxn modelId="{A11B20BB-E19C-41A1-9624-93DB3650D368}" type="presParOf" srcId="{F34AF04C-79C4-4108-8613-0938DCF9969F}" destId="{D931E155-EBAA-4AA9-BB46-F09654E0C257}" srcOrd="0" destOrd="0" presId="urn:microsoft.com/office/officeart/2005/8/layout/vList3"/>
    <dgm:cxn modelId="{0C485308-8AFA-4ACF-BF7B-691DA13B9159}" type="presParOf" srcId="{F34AF04C-79C4-4108-8613-0938DCF9969F}" destId="{9F3ED70A-5C85-499B-B0CA-D723C66C2D4C}" srcOrd="1" destOrd="0" presId="urn:microsoft.com/office/officeart/2005/8/layout/vList3"/>
    <dgm:cxn modelId="{492DDA43-373C-4761-AA49-3E3A0AB3A289}" type="presParOf" srcId="{3F62B237-1A99-4FEF-847C-4067821BFB75}" destId="{D460468D-EA06-494F-968B-351937E524D8}" srcOrd="9" destOrd="0" presId="urn:microsoft.com/office/officeart/2005/8/layout/vList3"/>
    <dgm:cxn modelId="{9B565EB2-4194-4D2A-AD7E-8E7E702BA2B1}" type="presParOf" srcId="{3F62B237-1A99-4FEF-847C-4067821BFB75}" destId="{44373DDB-D2B9-4A84-ACD8-95520CFE12C5}" srcOrd="10" destOrd="0" presId="urn:microsoft.com/office/officeart/2005/8/layout/vList3"/>
    <dgm:cxn modelId="{96414D2E-1593-4655-B4F7-1A49DE5C9E54}" type="presParOf" srcId="{44373DDB-D2B9-4A84-ACD8-95520CFE12C5}" destId="{2E1E901D-4B65-4256-AF62-20347AFAD59F}" srcOrd="0" destOrd="0" presId="urn:microsoft.com/office/officeart/2005/8/layout/vList3"/>
    <dgm:cxn modelId="{8145DFAF-417E-4B27-8F2F-2CC5656AE706}" type="presParOf" srcId="{44373DDB-D2B9-4A84-ACD8-95520CFE12C5}" destId="{E2E938C3-2309-44A4-86B7-53018420F33F}"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76D081-DD72-4C3F-BE02-CA141BBCB1C5}">
      <dsp:nvSpPr>
        <dsp:cNvPr id="0" name=""/>
        <dsp:cNvSpPr/>
      </dsp:nvSpPr>
      <dsp:spPr>
        <a:xfrm>
          <a:off x="0" y="2748845"/>
          <a:ext cx="10363200" cy="1803540"/>
        </a:xfrm>
        <a:prstGeom prst="rect">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48920" tIns="248920" rIns="248920" bIns="248920" numCol="1" spcCol="1270" anchor="ctr" anchorCtr="0">
          <a:noAutofit/>
        </a:bodyPr>
        <a:lstStyle/>
        <a:p>
          <a:pPr marL="0" lvl="0" indent="0" algn="ctr" defTabSz="1555750">
            <a:lnSpc>
              <a:spcPct val="90000"/>
            </a:lnSpc>
            <a:spcBef>
              <a:spcPct val="0"/>
            </a:spcBef>
            <a:spcAft>
              <a:spcPct val="35000"/>
            </a:spcAft>
            <a:buNone/>
          </a:pPr>
          <a:r>
            <a:rPr lang="en-US" sz="3500" b="1" kern="1200"/>
            <a:t>Sub-Objectives:</a:t>
          </a:r>
          <a:endParaRPr lang="en-US" sz="3500" kern="1200"/>
        </a:p>
      </dsp:txBody>
      <dsp:txXfrm>
        <a:off x="0" y="2748845"/>
        <a:ext cx="10363200" cy="973911"/>
      </dsp:txXfrm>
    </dsp:sp>
    <dsp:sp modelId="{99FADF88-146F-4973-81C1-43BE22F07BE4}">
      <dsp:nvSpPr>
        <dsp:cNvPr id="0" name=""/>
        <dsp:cNvSpPr/>
      </dsp:nvSpPr>
      <dsp:spPr>
        <a:xfrm>
          <a:off x="0" y="3686686"/>
          <a:ext cx="2590800" cy="829628"/>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marL="0" lvl="0" indent="0" algn="ctr" defTabSz="844550">
            <a:lnSpc>
              <a:spcPct val="90000"/>
            </a:lnSpc>
            <a:spcBef>
              <a:spcPct val="0"/>
            </a:spcBef>
            <a:spcAft>
              <a:spcPct val="35000"/>
            </a:spcAft>
            <a:buNone/>
          </a:pPr>
          <a:r>
            <a:rPr lang="en-US" sz="1900" kern="1200"/>
            <a:t>Threat Profiling with Endpoint Data</a:t>
          </a:r>
        </a:p>
      </dsp:txBody>
      <dsp:txXfrm>
        <a:off x="0" y="3686686"/>
        <a:ext cx="2590800" cy="829628"/>
      </dsp:txXfrm>
    </dsp:sp>
    <dsp:sp modelId="{F5650546-29AE-4917-903B-2939DE02E2B7}">
      <dsp:nvSpPr>
        <dsp:cNvPr id="0" name=""/>
        <dsp:cNvSpPr/>
      </dsp:nvSpPr>
      <dsp:spPr>
        <a:xfrm>
          <a:off x="2590800" y="3686686"/>
          <a:ext cx="2590800" cy="829628"/>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marL="0" lvl="0" indent="0" algn="ctr" defTabSz="844550">
            <a:lnSpc>
              <a:spcPct val="90000"/>
            </a:lnSpc>
            <a:spcBef>
              <a:spcPct val="0"/>
            </a:spcBef>
            <a:spcAft>
              <a:spcPct val="35000"/>
            </a:spcAft>
            <a:buNone/>
          </a:pPr>
          <a:r>
            <a:rPr lang="en-US" sz="1900" kern="1200"/>
            <a:t>Threat Profiling with Physical Security Systems</a:t>
          </a:r>
        </a:p>
      </dsp:txBody>
      <dsp:txXfrm>
        <a:off x="2590800" y="3686686"/>
        <a:ext cx="2590800" cy="829628"/>
      </dsp:txXfrm>
    </dsp:sp>
    <dsp:sp modelId="{3D33A38D-5ADE-4E8B-8514-25B060E39F77}">
      <dsp:nvSpPr>
        <dsp:cNvPr id="0" name=""/>
        <dsp:cNvSpPr/>
      </dsp:nvSpPr>
      <dsp:spPr>
        <a:xfrm>
          <a:off x="5181600" y="3686686"/>
          <a:ext cx="2590800" cy="829628"/>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marL="0" lvl="0" indent="0" algn="ctr" defTabSz="844550">
            <a:lnSpc>
              <a:spcPct val="90000"/>
            </a:lnSpc>
            <a:spcBef>
              <a:spcPct val="0"/>
            </a:spcBef>
            <a:spcAft>
              <a:spcPct val="35000"/>
            </a:spcAft>
            <a:buNone/>
          </a:pPr>
          <a:r>
            <a:rPr lang="en-US" sz="1900" kern="1200"/>
            <a:t>Threat Profiling through Human Behavior Analysis</a:t>
          </a:r>
        </a:p>
      </dsp:txBody>
      <dsp:txXfrm>
        <a:off x="5181600" y="3686686"/>
        <a:ext cx="2590800" cy="829628"/>
      </dsp:txXfrm>
    </dsp:sp>
    <dsp:sp modelId="{A6D943CF-1F15-406B-8F8A-9654D210893D}">
      <dsp:nvSpPr>
        <dsp:cNvPr id="0" name=""/>
        <dsp:cNvSpPr/>
      </dsp:nvSpPr>
      <dsp:spPr>
        <a:xfrm>
          <a:off x="7772400" y="3686686"/>
          <a:ext cx="2590800" cy="829628"/>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marL="0" lvl="0" indent="0" algn="ctr" defTabSz="844550">
            <a:lnSpc>
              <a:spcPct val="90000"/>
            </a:lnSpc>
            <a:spcBef>
              <a:spcPct val="0"/>
            </a:spcBef>
            <a:spcAft>
              <a:spcPct val="35000"/>
            </a:spcAft>
            <a:buNone/>
          </a:pPr>
          <a:r>
            <a:rPr lang="en-US" sz="1900" kern="1200"/>
            <a:t>Threat Profiling with Network Traffic Analysis</a:t>
          </a:r>
        </a:p>
      </dsp:txBody>
      <dsp:txXfrm>
        <a:off x="7772400" y="3686686"/>
        <a:ext cx="2590800" cy="829628"/>
      </dsp:txXfrm>
    </dsp:sp>
    <dsp:sp modelId="{47167678-A8AE-43E8-8EE8-E750C2B602F7}">
      <dsp:nvSpPr>
        <dsp:cNvPr id="0" name=""/>
        <dsp:cNvSpPr/>
      </dsp:nvSpPr>
      <dsp:spPr>
        <a:xfrm rot="10800000">
          <a:off x="0" y="2053"/>
          <a:ext cx="10363200" cy="2773845"/>
        </a:xfrm>
        <a:prstGeom prst="upArrowCallout">
          <a:avLst/>
        </a:prstGeom>
        <a:gradFill rotWithShape="0">
          <a:gsLst>
            <a:gs pos="0">
              <a:schemeClr val="accent1">
                <a:hueOff val="0"/>
                <a:satOff val="0"/>
                <a:lumOff val="0"/>
                <a:alphaOff val="0"/>
                <a:tint val="73000"/>
                <a:shade val="100000"/>
                <a:satMod val="150000"/>
              </a:schemeClr>
            </a:gs>
            <a:gs pos="25000">
              <a:schemeClr val="accent1">
                <a:hueOff val="0"/>
                <a:satOff val="0"/>
                <a:lumOff val="0"/>
                <a:alphaOff val="0"/>
                <a:tint val="96000"/>
                <a:shade val="80000"/>
                <a:satMod val="105000"/>
              </a:schemeClr>
            </a:gs>
            <a:gs pos="38000">
              <a:schemeClr val="accent1">
                <a:hueOff val="0"/>
                <a:satOff val="0"/>
                <a:lumOff val="0"/>
                <a:alphaOff val="0"/>
                <a:tint val="96000"/>
                <a:shade val="59000"/>
                <a:satMod val="120000"/>
              </a:schemeClr>
            </a:gs>
            <a:gs pos="55000">
              <a:schemeClr val="accent1">
                <a:hueOff val="0"/>
                <a:satOff val="0"/>
                <a:lumOff val="0"/>
                <a:alphaOff val="0"/>
                <a:tint val="100000"/>
                <a:shade val="57000"/>
                <a:satMod val="120000"/>
              </a:schemeClr>
            </a:gs>
            <a:gs pos="80000">
              <a:schemeClr val="accent1">
                <a:hueOff val="0"/>
                <a:satOff val="0"/>
                <a:lumOff val="0"/>
                <a:alphaOff val="0"/>
                <a:tint val="100000"/>
                <a:shade val="56000"/>
                <a:satMod val="145000"/>
              </a:schemeClr>
            </a:gs>
            <a:gs pos="88000">
              <a:schemeClr val="accent1">
                <a:hueOff val="0"/>
                <a:satOff val="0"/>
                <a:lumOff val="0"/>
                <a:alphaOff val="0"/>
                <a:tint val="100000"/>
                <a:shade val="63000"/>
                <a:satMod val="160000"/>
              </a:schemeClr>
            </a:gs>
            <a:gs pos="100000">
              <a:schemeClr val="accent1">
                <a:hueOff val="0"/>
                <a:satOff val="0"/>
                <a:lumOff val="0"/>
                <a:alphaOff val="0"/>
                <a:tint val="99000"/>
                <a:shade val="100000"/>
                <a:satMod val="155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48920" tIns="248920" rIns="248920" bIns="248920" numCol="1" spcCol="1270" anchor="ctr" anchorCtr="0">
          <a:noAutofit/>
        </a:bodyPr>
        <a:lstStyle/>
        <a:p>
          <a:pPr marL="0" lvl="0" indent="0" algn="ctr" defTabSz="1555750">
            <a:lnSpc>
              <a:spcPct val="90000"/>
            </a:lnSpc>
            <a:spcBef>
              <a:spcPct val="0"/>
            </a:spcBef>
            <a:spcAft>
              <a:spcPct val="35000"/>
            </a:spcAft>
            <a:buNone/>
          </a:pPr>
          <a:r>
            <a:rPr lang="en-US" sz="3500" b="1" kern="1200"/>
            <a:t>Main Objective:</a:t>
          </a:r>
          <a:endParaRPr lang="en-US" sz="3500" kern="1200"/>
        </a:p>
      </dsp:txBody>
      <dsp:txXfrm rot="-10800000">
        <a:off x="0" y="2053"/>
        <a:ext cx="10363200" cy="973619"/>
      </dsp:txXfrm>
    </dsp:sp>
    <dsp:sp modelId="{BF176D3D-45B8-48B5-8A15-52A9BA8B5279}">
      <dsp:nvSpPr>
        <dsp:cNvPr id="0" name=""/>
        <dsp:cNvSpPr/>
      </dsp:nvSpPr>
      <dsp:spPr>
        <a:xfrm>
          <a:off x="0" y="975673"/>
          <a:ext cx="10363200" cy="829379"/>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marL="0" lvl="0" indent="0" algn="ctr" defTabSz="844550">
            <a:lnSpc>
              <a:spcPct val="90000"/>
            </a:lnSpc>
            <a:spcBef>
              <a:spcPct val="0"/>
            </a:spcBef>
            <a:spcAft>
              <a:spcPct val="35000"/>
            </a:spcAft>
            <a:buNone/>
          </a:pPr>
          <a:r>
            <a:rPr lang="en-US" sz="1900" kern="1200"/>
            <a:t>To develop and validate adaptive deep learning models for comprehensive threat profiling in NextGen Security Operations Centers (SOCs), enhancing detection and response capabilities across diverse organizational environments.</a:t>
          </a:r>
        </a:p>
      </dsp:txBody>
      <dsp:txXfrm>
        <a:off x="0" y="975673"/>
        <a:ext cx="10363200" cy="8293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EF252D-71ED-4574-82A3-2CF87D2E96FF}">
      <dsp:nvSpPr>
        <dsp:cNvPr id="0" name=""/>
        <dsp:cNvSpPr/>
      </dsp:nvSpPr>
      <dsp:spPr>
        <a:xfrm rot="10800000">
          <a:off x="1630073" y="2283"/>
          <a:ext cx="5865209" cy="610984"/>
        </a:xfrm>
        <a:prstGeom prst="homePlat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9427" tIns="110490" rIns="206248" bIns="110490" numCol="1" spcCol="1270" anchor="ctr" anchorCtr="0">
          <a:noAutofit/>
        </a:bodyPr>
        <a:lstStyle/>
        <a:p>
          <a:pPr marL="0" lvl="0" indent="0" algn="ctr" defTabSz="1289050">
            <a:lnSpc>
              <a:spcPct val="90000"/>
            </a:lnSpc>
            <a:spcBef>
              <a:spcPct val="0"/>
            </a:spcBef>
            <a:spcAft>
              <a:spcPct val="35000"/>
            </a:spcAft>
            <a:buNone/>
          </a:pPr>
          <a:r>
            <a:rPr lang="en-US" sz="2900" b="1" kern="1200"/>
            <a:t>Market Demand</a:t>
          </a:r>
          <a:endParaRPr lang="en-US" sz="2900" kern="1200"/>
        </a:p>
      </dsp:txBody>
      <dsp:txXfrm rot="10800000">
        <a:off x="1782819" y="2283"/>
        <a:ext cx="5712463" cy="610984"/>
      </dsp:txXfrm>
    </dsp:sp>
    <dsp:sp modelId="{2B3D789B-B14D-4469-A830-C7C6C915492F}">
      <dsp:nvSpPr>
        <dsp:cNvPr id="0" name=""/>
        <dsp:cNvSpPr/>
      </dsp:nvSpPr>
      <dsp:spPr>
        <a:xfrm>
          <a:off x="1324581" y="2283"/>
          <a:ext cx="610984" cy="610984"/>
        </a:xfrm>
        <a:prstGeom prst="ellipse">
          <a:avLst/>
        </a:prstGeom>
        <a:solidFill>
          <a:schemeClr val="dk2">
            <a:tint val="50000"/>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FA1800B-EE3C-4946-A805-7B9F6FC069F1}">
      <dsp:nvSpPr>
        <dsp:cNvPr id="0" name=""/>
        <dsp:cNvSpPr/>
      </dsp:nvSpPr>
      <dsp:spPr>
        <a:xfrm rot="10800000">
          <a:off x="1630073" y="795651"/>
          <a:ext cx="5865209" cy="610984"/>
        </a:xfrm>
        <a:prstGeom prst="homePlat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9427" tIns="110490" rIns="206248" bIns="110490" numCol="1" spcCol="1270" anchor="ctr" anchorCtr="0">
          <a:noAutofit/>
        </a:bodyPr>
        <a:lstStyle/>
        <a:p>
          <a:pPr marL="0" lvl="0" indent="0" algn="ctr" defTabSz="1289050">
            <a:lnSpc>
              <a:spcPct val="90000"/>
            </a:lnSpc>
            <a:spcBef>
              <a:spcPct val="0"/>
            </a:spcBef>
            <a:spcAft>
              <a:spcPct val="35000"/>
            </a:spcAft>
            <a:buNone/>
          </a:pPr>
          <a:r>
            <a:rPr lang="en-US" sz="2900" b="1" kern="1200"/>
            <a:t>Competitive Advantage</a:t>
          </a:r>
          <a:endParaRPr lang="en-US" sz="2900" kern="1200"/>
        </a:p>
      </dsp:txBody>
      <dsp:txXfrm rot="10800000">
        <a:off x="1782819" y="795651"/>
        <a:ext cx="5712463" cy="610984"/>
      </dsp:txXfrm>
    </dsp:sp>
    <dsp:sp modelId="{DB49036A-C1FF-48CD-ABD3-8DD811969D46}">
      <dsp:nvSpPr>
        <dsp:cNvPr id="0" name=""/>
        <dsp:cNvSpPr/>
      </dsp:nvSpPr>
      <dsp:spPr>
        <a:xfrm>
          <a:off x="1324581" y="795651"/>
          <a:ext cx="610984" cy="610984"/>
        </a:xfrm>
        <a:prstGeom prst="ellipse">
          <a:avLst/>
        </a:prstGeom>
        <a:solidFill>
          <a:schemeClr val="dk2">
            <a:tint val="50000"/>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7BA396E-CF2A-46B3-96E4-E886468A7FDB}">
      <dsp:nvSpPr>
        <dsp:cNvPr id="0" name=""/>
        <dsp:cNvSpPr/>
      </dsp:nvSpPr>
      <dsp:spPr>
        <a:xfrm rot="10800000">
          <a:off x="1630073" y="1589019"/>
          <a:ext cx="5865209" cy="610984"/>
        </a:xfrm>
        <a:prstGeom prst="homePlat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9427" tIns="110490" rIns="206248" bIns="110490" numCol="1" spcCol="1270" anchor="ctr" anchorCtr="0">
          <a:noAutofit/>
        </a:bodyPr>
        <a:lstStyle/>
        <a:p>
          <a:pPr marL="0" lvl="0" indent="0" algn="ctr" defTabSz="1289050">
            <a:lnSpc>
              <a:spcPct val="90000"/>
            </a:lnSpc>
            <a:spcBef>
              <a:spcPct val="0"/>
            </a:spcBef>
            <a:spcAft>
              <a:spcPct val="35000"/>
            </a:spcAft>
            <a:buNone/>
          </a:pPr>
          <a:r>
            <a:rPr lang="en-US" sz="2900" b="1" kern="1200"/>
            <a:t>Scalability</a:t>
          </a:r>
          <a:endParaRPr lang="en-US" sz="2900" kern="1200"/>
        </a:p>
      </dsp:txBody>
      <dsp:txXfrm rot="10800000">
        <a:off x="1782819" y="1589019"/>
        <a:ext cx="5712463" cy="610984"/>
      </dsp:txXfrm>
    </dsp:sp>
    <dsp:sp modelId="{2A003607-F3E9-45F8-BD0D-23D2416286DD}">
      <dsp:nvSpPr>
        <dsp:cNvPr id="0" name=""/>
        <dsp:cNvSpPr/>
      </dsp:nvSpPr>
      <dsp:spPr>
        <a:xfrm>
          <a:off x="1324581" y="1589019"/>
          <a:ext cx="610984" cy="610984"/>
        </a:xfrm>
        <a:prstGeom prst="ellipse">
          <a:avLst/>
        </a:prstGeom>
        <a:solidFill>
          <a:schemeClr val="dk2">
            <a:tint val="50000"/>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5FE541A-08F9-4DF8-A7CF-26EEA0917D4E}">
      <dsp:nvSpPr>
        <dsp:cNvPr id="0" name=""/>
        <dsp:cNvSpPr/>
      </dsp:nvSpPr>
      <dsp:spPr>
        <a:xfrm rot="10800000">
          <a:off x="1630073" y="2382387"/>
          <a:ext cx="5865209" cy="610984"/>
        </a:xfrm>
        <a:prstGeom prst="homePlat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9427" tIns="110490" rIns="206248" bIns="110490" numCol="1" spcCol="1270" anchor="ctr" anchorCtr="0">
          <a:noAutofit/>
        </a:bodyPr>
        <a:lstStyle/>
        <a:p>
          <a:pPr marL="0" lvl="0" indent="0" algn="ctr" defTabSz="1289050">
            <a:lnSpc>
              <a:spcPct val="90000"/>
            </a:lnSpc>
            <a:spcBef>
              <a:spcPct val="0"/>
            </a:spcBef>
            <a:spcAft>
              <a:spcPct val="35000"/>
            </a:spcAft>
            <a:buNone/>
          </a:pPr>
          <a:r>
            <a:rPr lang="en-US" sz="2900" b="1" kern="1200"/>
            <a:t>Integration Capability</a:t>
          </a:r>
          <a:endParaRPr lang="en-US" sz="2900" kern="1200"/>
        </a:p>
      </dsp:txBody>
      <dsp:txXfrm rot="10800000">
        <a:off x="1782819" y="2382387"/>
        <a:ext cx="5712463" cy="610984"/>
      </dsp:txXfrm>
    </dsp:sp>
    <dsp:sp modelId="{78BDA971-FC85-47A0-85EB-721E8D0BA258}">
      <dsp:nvSpPr>
        <dsp:cNvPr id="0" name=""/>
        <dsp:cNvSpPr/>
      </dsp:nvSpPr>
      <dsp:spPr>
        <a:xfrm>
          <a:off x="1324581" y="2382387"/>
          <a:ext cx="610984" cy="610984"/>
        </a:xfrm>
        <a:prstGeom prst="ellipse">
          <a:avLst/>
        </a:prstGeom>
        <a:solidFill>
          <a:schemeClr val="dk2">
            <a:tint val="50000"/>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F3ED70A-5C85-499B-B0CA-D723C66C2D4C}">
      <dsp:nvSpPr>
        <dsp:cNvPr id="0" name=""/>
        <dsp:cNvSpPr/>
      </dsp:nvSpPr>
      <dsp:spPr>
        <a:xfrm rot="10800000">
          <a:off x="1630073" y="3175755"/>
          <a:ext cx="5865209" cy="610984"/>
        </a:xfrm>
        <a:prstGeom prst="homePlat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9427" tIns="110490" rIns="206248" bIns="110490" numCol="1" spcCol="1270" anchor="ctr" anchorCtr="0">
          <a:noAutofit/>
        </a:bodyPr>
        <a:lstStyle/>
        <a:p>
          <a:pPr marL="0" lvl="0" indent="0" algn="ctr" defTabSz="1289050">
            <a:lnSpc>
              <a:spcPct val="90000"/>
            </a:lnSpc>
            <a:spcBef>
              <a:spcPct val="0"/>
            </a:spcBef>
            <a:spcAft>
              <a:spcPct val="35000"/>
            </a:spcAft>
            <a:buNone/>
          </a:pPr>
          <a:r>
            <a:rPr lang="en-US" sz="2900" b="1" kern="1200"/>
            <a:t>Subscription-Based Model</a:t>
          </a:r>
          <a:endParaRPr lang="en-US" sz="2900" kern="1200"/>
        </a:p>
      </dsp:txBody>
      <dsp:txXfrm rot="10800000">
        <a:off x="1782819" y="3175755"/>
        <a:ext cx="5712463" cy="610984"/>
      </dsp:txXfrm>
    </dsp:sp>
    <dsp:sp modelId="{D931E155-EBAA-4AA9-BB46-F09654E0C257}">
      <dsp:nvSpPr>
        <dsp:cNvPr id="0" name=""/>
        <dsp:cNvSpPr/>
      </dsp:nvSpPr>
      <dsp:spPr>
        <a:xfrm>
          <a:off x="1324581" y="3175755"/>
          <a:ext cx="610984" cy="610984"/>
        </a:xfrm>
        <a:prstGeom prst="ellipse">
          <a:avLst/>
        </a:prstGeom>
        <a:solidFill>
          <a:schemeClr val="dk2">
            <a:tint val="50000"/>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2E938C3-2309-44A4-86B7-53018420F33F}">
      <dsp:nvSpPr>
        <dsp:cNvPr id="0" name=""/>
        <dsp:cNvSpPr/>
      </dsp:nvSpPr>
      <dsp:spPr>
        <a:xfrm rot="10800000">
          <a:off x="1630073" y="3969122"/>
          <a:ext cx="5865209" cy="610984"/>
        </a:xfrm>
        <a:prstGeom prst="homePlat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9427" tIns="110490" rIns="206248" bIns="110490" numCol="1" spcCol="1270" anchor="ctr" anchorCtr="0">
          <a:noAutofit/>
        </a:bodyPr>
        <a:lstStyle/>
        <a:p>
          <a:pPr marL="0" lvl="0" indent="0" algn="ctr" defTabSz="1289050">
            <a:lnSpc>
              <a:spcPct val="90000"/>
            </a:lnSpc>
            <a:spcBef>
              <a:spcPct val="0"/>
            </a:spcBef>
            <a:spcAft>
              <a:spcPct val="35000"/>
            </a:spcAft>
            <a:buNone/>
          </a:pPr>
          <a:r>
            <a:rPr lang="en-US" sz="2900" b="1" kern="1200"/>
            <a:t>Regulatory Compliance</a:t>
          </a:r>
          <a:endParaRPr lang="en-US" sz="2900" kern="1200"/>
        </a:p>
      </dsp:txBody>
      <dsp:txXfrm rot="10800000">
        <a:off x="1782819" y="3969122"/>
        <a:ext cx="5712463" cy="610984"/>
      </dsp:txXfrm>
    </dsp:sp>
    <dsp:sp modelId="{2E1E901D-4B65-4256-AF62-20347AFAD59F}">
      <dsp:nvSpPr>
        <dsp:cNvPr id="0" name=""/>
        <dsp:cNvSpPr/>
      </dsp:nvSpPr>
      <dsp:spPr>
        <a:xfrm>
          <a:off x="1324581" y="3969122"/>
          <a:ext cx="610984" cy="610984"/>
        </a:xfrm>
        <a:prstGeom prst="ellipse">
          <a:avLst/>
        </a:prstGeom>
        <a:solidFill>
          <a:schemeClr val="dk2">
            <a:tint val="50000"/>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EF252D-71ED-4574-82A3-2CF87D2E96FF}">
      <dsp:nvSpPr>
        <dsp:cNvPr id="0" name=""/>
        <dsp:cNvSpPr/>
      </dsp:nvSpPr>
      <dsp:spPr>
        <a:xfrm rot="10800000">
          <a:off x="1733375" y="429"/>
          <a:ext cx="6253509" cy="632975"/>
        </a:xfrm>
        <a:prstGeom prst="homePlat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125" tIns="114300" rIns="213360" bIns="114300" numCol="1" spcCol="1270" anchor="ctr" anchorCtr="0">
          <a:noAutofit/>
        </a:bodyPr>
        <a:lstStyle/>
        <a:p>
          <a:pPr marL="0" lvl="0" indent="0" algn="ctr" defTabSz="1333500">
            <a:lnSpc>
              <a:spcPct val="90000"/>
            </a:lnSpc>
            <a:spcBef>
              <a:spcPct val="0"/>
            </a:spcBef>
            <a:spcAft>
              <a:spcPct val="35000"/>
            </a:spcAft>
            <a:buNone/>
          </a:pPr>
          <a:r>
            <a:rPr lang="en-US" sz="3000" b="1" kern="1200"/>
            <a:t>Market Demand</a:t>
          </a:r>
          <a:endParaRPr lang="en-US" sz="3000" kern="1200"/>
        </a:p>
      </dsp:txBody>
      <dsp:txXfrm rot="10800000">
        <a:off x="1891619" y="429"/>
        <a:ext cx="6095265" cy="632975"/>
      </dsp:txXfrm>
    </dsp:sp>
    <dsp:sp modelId="{2B3D789B-B14D-4469-A830-C7C6C915492F}">
      <dsp:nvSpPr>
        <dsp:cNvPr id="0" name=""/>
        <dsp:cNvSpPr/>
      </dsp:nvSpPr>
      <dsp:spPr>
        <a:xfrm>
          <a:off x="1416888" y="429"/>
          <a:ext cx="632975" cy="632975"/>
        </a:xfrm>
        <a:prstGeom prst="ellipse">
          <a:avLst/>
        </a:prstGeom>
        <a:solidFill>
          <a:schemeClr val="dk2">
            <a:tint val="50000"/>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FA1800B-EE3C-4946-A805-7B9F6FC069F1}">
      <dsp:nvSpPr>
        <dsp:cNvPr id="0" name=""/>
        <dsp:cNvSpPr/>
      </dsp:nvSpPr>
      <dsp:spPr>
        <a:xfrm rot="10800000">
          <a:off x="1733375" y="822352"/>
          <a:ext cx="6253509" cy="632975"/>
        </a:xfrm>
        <a:prstGeom prst="homePlat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125" tIns="114300" rIns="213360" bIns="114300" numCol="1" spcCol="1270" anchor="ctr" anchorCtr="0">
          <a:noAutofit/>
        </a:bodyPr>
        <a:lstStyle/>
        <a:p>
          <a:pPr marL="0" lvl="0" indent="0" algn="ctr" defTabSz="1333500">
            <a:lnSpc>
              <a:spcPct val="90000"/>
            </a:lnSpc>
            <a:spcBef>
              <a:spcPct val="0"/>
            </a:spcBef>
            <a:spcAft>
              <a:spcPct val="35000"/>
            </a:spcAft>
            <a:buNone/>
          </a:pPr>
          <a:r>
            <a:rPr lang="en-US" sz="3000" b="1" kern="1200"/>
            <a:t>Competitive Advantage</a:t>
          </a:r>
          <a:endParaRPr lang="en-US" sz="3000" kern="1200"/>
        </a:p>
      </dsp:txBody>
      <dsp:txXfrm rot="10800000">
        <a:off x="1891619" y="822352"/>
        <a:ext cx="6095265" cy="632975"/>
      </dsp:txXfrm>
    </dsp:sp>
    <dsp:sp modelId="{DB49036A-C1FF-48CD-ABD3-8DD811969D46}">
      <dsp:nvSpPr>
        <dsp:cNvPr id="0" name=""/>
        <dsp:cNvSpPr/>
      </dsp:nvSpPr>
      <dsp:spPr>
        <a:xfrm>
          <a:off x="1416888" y="822352"/>
          <a:ext cx="632975" cy="632975"/>
        </a:xfrm>
        <a:prstGeom prst="ellipse">
          <a:avLst/>
        </a:prstGeom>
        <a:solidFill>
          <a:schemeClr val="dk2">
            <a:tint val="50000"/>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7BA396E-CF2A-46B3-96E4-E886468A7FDB}">
      <dsp:nvSpPr>
        <dsp:cNvPr id="0" name=""/>
        <dsp:cNvSpPr/>
      </dsp:nvSpPr>
      <dsp:spPr>
        <a:xfrm rot="10800000">
          <a:off x="1733375" y="1644275"/>
          <a:ext cx="6253509" cy="632975"/>
        </a:xfrm>
        <a:prstGeom prst="homePlat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125" tIns="114300" rIns="213360" bIns="114300" numCol="1" spcCol="1270" anchor="ctr" anchorCtr="0">
          <a:noAutofit/>
        </a:bodyPr>
        <a:lstStyle/>
        <a:p>
          <a:pPr marL="0" lvl="0" indent="0" algn="ctr" defTabSz="1333500">
            <a:lnSpc>
              <a:spcPct val="90000"/>
            </a:lnSpc>
            <a:spcBef>
              <a:spcPct val="0"/>
            </a:spcBef>
            <a:spcAft>
              <a:spcPct val="35000"/>
            </a:spcAft>
            <a:buNone/>
          </a:pPr>
          <a:r>
            <a:rPr lang="en-US" sz="3000" b="1" kern="1200"/>
            <a:t>Scalability</a:t>
          </a:r>
          <a:endParaRPr lang="en-US" sz="3000" kern="1200"/>
        </a:p>
      </dsp:txBody>
      <dsp:txXfrm rot="10800000">
        <a:off x="1891619" y="1644275"/>
        <a:ext cx="6095265" cy="632975"/>
      </dsp:txXfrm>
    </dsp:sp>
    <dsp:sp modelId="{2A003607-F3E9-45F8-BD0D-23D2416286DD}">
      <dsp:nvSpPr>
        <dsp:cNvPr id="0" name=""/>
        <dsp:cNvSpPr/>
      </dsp:nvSpPr>
      <dsp:spPr>
        <a:xfrm>
          <a:off x="1416888" y="1644275"/>
          <a:ext cx="632975" cy="632975"/>
        </a:xfrm>
        <a:prstGeom prst="ellipse">
          <a:avLst/>
        </a:prstGeom>
        <a:solidFill>
          <a:schemeClr val="dk2">
            <a:tint val="50000"/>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5FE541A-08F9-4DF8-A7CF-26EEA0917D4E}">
      <dsp:nvSpPr>
        <dsp:cNvPr id="0" name=""/>
        <dsp:cNvSpPr/>
      </dsp:nvSpPr>
      <dsp:spPr>
        <a:xfrm rot="10800000">
          <a:off x="1733375" y="2466198"/>
          <a:ext cx="6253509" cy="632975"/>
        </a:xfrm>
        <a:prstGeom prst="homePlat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125" tIns="114300" rIns="213360" bIns="114300" numCol="1" spcCol="1270" anchor="ctr" anchorCtr="0">
          <a:noAutofit/>
        </a:bodyPr>
        <a:lstStyle/>
        <a:p>
          <a:pPr marL="0" lvl="0" indent="0" algn="ctr" defTabSz="1333500">
            <a:lnSpc>
              <a:spcPct val="90000"/>
            </a:lnSpc>
            <a:spcBef>
              <a:spcPct val="0"/>
            </a:spcBef>
            <a:spcAft>
              <a:spcPct val="35000"/>
            </a:spcAft>
            <a:buNone/>
          </a:pPr>
          <a:r>
            <a:rPr lang="en-US" sz="3000" b="1" kern="1200"/>
            <a:t>Integration Capability</a:t>
          </a:r>
          <a:endParaRPr lang="en-US" sz="3000" kern="1200"/>
        </a:p>
      </dsp:txBody>
      <dsp:txXfrm rot="10800000">
        <a:off x="1891619" y="2466198"/>
        <a:ext cx="6095265" cy="632975"/>
      </dsp:txXfrm>
    </dsp:sp>
    <dsp:sp modelId="{78BDA971-FC85-47A0-85EB-721E8D0BA258}">
      <dsp:nvSpPr>
        <dsp:cNvPr id="0" name=""/>
        <dsp:cNvSpPr/>
      </dsp:nvSpPr>
      <dsp:spPr>
        <a:xfrm>
          <a:off x="1416888" y="2466198"/>
          <a:ext cx="632975" cy="632975"/>
        </a:xfrm>
        <a:prstGeom prst="ellipse">
          <a:avLst/>
        </a:prstGeom>
        <a:solidFill>
          <a:schemeClr val="dk2">
            <a:tint val="50000"/>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F3ED70A-5C85-499B-B0CA-D723C66C2D4C}">
      <dsp:nvSpPr>
        <dsp:cNvPr id="0" name=""/>
        <dsp:cNvSpPr/>
      </dsp:nvSpPr>
      <dsp:spPr>
        <a:xfrm rot="10800000">
          <a:off x="1733375" y="3288122"/>
          <a:ext cx="6253509" cy="632975"/>
        </a:xfrm>
        <a:prstGeom prst="homePlat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125" tIns="114300" rIns="213360" bIns="114300" numCol="1" spcCol="1270" anchor="ctr" anchorCtr="0">
          <a:noAutofit/>
        </a:bodyPr>
        <a:lstStyle/>
        <a:p>
          <a:pPr marL="0" lvl="0" indent="0" algn="ctr" defTabSz="1333500">
            <a:lnSpc>
              <a:spcPct val="90000"/>
            </a:lnSpc>
            <a:spcBef>
              <a:spcPct val="0"/>
            </a:spcBef>
            <a:spcAft>
              <a:spcPct val="35000"/>
            </a:spcAft>
            <a:buNone/>
          </a:pPr>
          <a:r>
            <a:rPr lang="en-US" sz="3000" b="1" kern="1200"/>
            <a:t>Subscription-Based Model</a:t>
          </a:r>
          <a:endParaRPr lang="en-US" sz="3000" kern="1200"/>
        </a:p>
      </dsp:txBody>
      <dsp:txXfrm rot="10800000">
        <a:off x="1891619" y="3288122"/>
        <a:ext cx="6095265" cy="632975"/>
      </dsp:txXfrm>
    </dsp:sp>
    <dsp:sp modelId="{D931E155-EBAA-4AA9-BB46-F09654E0C257}">
      <dsp:nvSpPr>
        <dsp:cNvPr id="0" name=""/>
        <dsp:cNvSpPr/>
      </dsp:nvSpPr>
      <dsp:spPr>
        <a:xfrm>
          <a:off x="1416888" y="3288122"/>
          <a:ext cx="632975" cy="632975"/>
        </a:xfrm>
        <a:prstGeom prst="ellipse">
          <a:avLst/>
        </a:prstGeom>
        <a:solidFill>
          <a:schemeClr val="dk2">
            <a:tint val="50000"/>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2E938C3-2309-44A4-86B7-53018420F33F}">
      <dsp:nvSpPr>
        <dsp:cNvPr id="0" name=""/>
        <dsp:cNvSpPr/>
      </dsp:nvSpPr>
      <dsp:spPr>
        <a:xfrm rot="10800000">
          <a:off x="1733375" y="4110045"/>
          <a:ext cx="6253509" cy="632975"/>
        </a:xfrm>
        <a:prstGeom prst="homePlat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125" tIns="114300" rIns="213360" bIns="114300" numCol="1" spcCol="1270" anchor="ctr" anchorCtr="0">
          <a:noAutofit/>
        </a:bodyPr>
        <a:lstStyle/>
        <a:p>
          <a:pPr marL="0" lvl="0" indent="0" algn="ctr" defTabSz="1333500">
            <a:lnSpc>
              <a:spcPct val="90000"/>
            </a:lnSpc>
            <a:spcBef>
              <a:spcPct val="0"/>
            </a:spcBef>
            <a:spcAft>
              <a:spcPct val="35000"/>
            </a:spcAft>
            <a:buNone/>
          </a:pPr>
          <a:r>
            <a:rPr lang="en-US" sz="3000" b="1" kern="1200"/>
            <a:t>Regulatory Compliance</a:t>
          </a:r>
          <a:endParaRPr lang="en-US" sz="3000" kern="1200"/>
        </a:p>
      </dsp:txBody>
      <dsp:txXfrm rot="10800000">
        <a:off x="1891619" y="4110045"/>
        <a:ext cx="6095265" cy="632975"/>
      </dsp:txXfrm>
    </dsp:sp>
    <dsp:sp modelId="{2E1E901D-4B65-4256-AF62-20347AFAD59F}">
      <dsp:nvSpPr>
        <dsp:cNvPr id="0" name=""/>
        <dsp:cNvSpPr/>
      </dsp:nvSpPr>
      <dsp:spPr>
        <a:xfrm>
          <a:off x="1416888" y="4110045"/>
          <a:ext cx="632975" cy="632975"/>
        </a:xfrm>
        <a:prstGeom prst="ellipse">
          <a:avLst/>
        </a:prstGeom>
        <a:solidFill>
          <a:schemeClr val="dk2">
            <a:tint val="50000"/>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EF252D-71ED-4574-82A3-2CF87D2E96FF}">
      <dsp:nvSpPr>
        <dsp:cNvPr id="0" name=""/>
        <dsp:cNvSpPr/>
      </dsp:nvSpPr>
      <dsp:spPr>
        <a:xfrm rot="10800000">
          <a:off x="1825693" y="1635"/>
          <a:ext cx="6599006" cy="654149"/>
        </a:xfrm>
        <a:prstGeom prst="homePlat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8462" tIns="118110" rIns="220472" bIns="118110" numCol="1" spcCol="1270" anchor="ctr" anchorCtr="0">
          <a:noAutofit/>
        </a:bodyPr>
        <a:lstStyle/>
        <a:p>
          <a:pPr marL="0" lvl="0" indent="0" algn="ctr" defTabSz="1377950">
            <a:lnSpc>
              <a:spcPct val="90000"/>
            </a:lnSpc>
            <a:spcBef>
              <a:spcPct val="0"/>
            </a:spcBef>
            <a:spcAft>
              <a:spcPct val="35000"/>
            </a:spcAft>
            <a:buNone/>
          </a:pPr>
          <a:r>
            <a:rPr lang="en-US" sz="3100" b="1" kern="1200"/>
            <a:t>Market Demand</a:t>
          </a:r>
          <a:endParaRPr lang="en-US" sz="3100" kern="1200"/>
        </a:p>
      </dsp:txBody>
      <dsp:txXfrm rot="10800000">
        <a:off x="1989230" y="1635"/>
        <a:ext cx="6435469" cy="654149"/>
      </dsp:txXfrm>
    </dsp:sp>
    <dsp:sp modelId="{2B3D789B-B14D-4469-A830-C7C6C915492F}">
      <dsp:nvSpPr>
        <dsp:cNvPr id="0" name=""/>
        <dsp:cNvSpPr/>
      </dsp:nvSpPr>
      <dsp:spPr>
        <a:xfrm>
          <a:off x="1498618" y="1635"/>
          <a:ext cx="654149" cy="654149"/>
        </a:xfrm>
        <a:prstGeom prst="ellipse">
          <a:avLst/>
        </a:prstGeom>
        <a:solidFill>
          <a:schemeClr val="dk2">
            <a:tint val="50000"/>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FA1800B-EE3C-4946-A805-7B9F6FC069F1}">
      <dsp:nvSpPr>
        <dsp:cNvPr id="0" name=""/>
        <dsp:cNvSpPr/>
      </dsp:nvSpPr>
      <dsp:spPr>
        <a:xfrm rot="10800000">
          <a:off x="1825693" y="851053"/>
          <a:ext cx="6599006" cy="654149"/>
        </a:xfrm>
        <a:prstGeom prst="homePlat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8462" tIns="118110" rIns="220472" bIns="118110" numCol="1" spcCol="1270" anchor="ctr" anchorCtr="0">
          <a:noAutofit/>
        </a:bodyPr>
        <a:lstStyle/>
        <a:p>
          <a:pPr marL="0" lvl="0" indent="0" algn="ctr" defTabSz="1377950">
            <a:lnSpc>
              <a:spcPct val="90000"/>
            </a:lnSpc>
            <a:spcBef>
              <a:spcPct val="0"/>
            </a:spcBef>
            <a:spcAft>
              <a:spcPct val="35000"/>
            </a:spcAft>
            <a:buNone/>
          </a:pPr>
          <a:r>
            <a:rPr lang="en-US" sz="3100" b="1" kern="1200"/>
            <a:t>Competitive Advantage</a:t>
          </a:r>
          <a:endParaRPr lang="en-US" sz="3100" kern="1200"/>
        </a:p>
      </dsp:txBody>
      <dsp:txXfrm rot="10800000">
        <a:off x="1989230" y="851053"/>
        <a:ext cx="6435469" cy="654149"/>
      </dsp:txXfrm>
    </dsp:sp>
    <dsp:sp modelId="{DB49036A-C1FF-48CD-ABD3-8DD811969D46}">
      <dsp:nvSpPr>
        <dsp:cNvPr id="0" name=""/>
        <dsp:cNvSpPr/>
      </dsp:nvSpPr>
      <dsp:spPr>
        <a:xfrm>
          <a:off x="1498618" y="851053"/>
          <a:ext cx="654149" cy="654149"/>
        </a:xfrm>
        <a:prstGeom prst="ellipse">
          <a:avLst/>
        </a:prstGeom>
        <a:solidFill>
          <a:schemeClr val="dk2">
            <a:tint val="50000"/>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7BA396E-CF2A-46B3-96E4-E886468A7FDB}">
      <dsp:nvSpPr>
        <dsp:cNvPr id="0" name=""/>
        <dsp:cNvSpPr/>
      </dsp:nvSpPr>
      <dsp:spPr>
        <a:xfrm rot="10800000">
          <a:off x="1825693" y="1700471"/>
          <a:ext cx="6599006" cy="654149"/>
        </a:xfrm>
        <a:prstGeom prst="homePlat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8462" tIns="118110" rIns="220472" bIns="118110" numCol="1" spcCol="1270" anchor="ctr" anchorCtr="0">
          <a:noAutofit/>
        </a:bodyPr>
        <a:lstStyle/>
        <a:p>
          <a:pPr marL="0" lvl="0" indent="0" algn="ctr" defTabSz="1377950">
            <a:lnSpc>
              <a:spcPct val="90000"/>
            </a:lnSpc>
            <a:spcBef>
              <a:spcPct val="0"/>
            </a:spcBef>
            <a:spcAft>
              <a:spcPct val="35000"/>
            </a:spcAft>
            <a:buNone/>
          </a:pPr>
          <a:r>
            <a:rPr lang="en-US" sz="3100" b="1" kern="1200"/>
            <a:t>Scalability</a:t>
          </a:r>
          <a:endParaRPr lang="en-US" sz="3100" kern="1200"/>
        </a:p>
      </dsp:txBody>
      <dsp:txXfrm rot="10800000">
        <a:off x="1989230" y="1700471"/>
        <a:ext cx="6435469" cy="654149"/>
      </dsp:txXfrm>
    </dsp:sp>
    <dsp:sp modelId="{2A003607-F3E9-45F8-BD0D-23D2416286DD}">
      <dsp:nvSpPr>
        <dsp:cNvPr id="0" name=""/>
        <dsp:cNvSpPr/>
      </dsp:nvSpPr>
      <dsp:spPr>
        <a:xfrm>
          <a:off x="1498618" y="1700471"/>
          <a:ext cx="654149" cy="654149"/>
        </a:xfrm>
        <a:prstGeom prst="ellipse">
          <a:avLst/>
        </a:prstGeom>
        <a:solidFill>
          <a:schemeClr val="dk2">
            <a:tint val="50000"/>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5FE541A-08F9-4DF8-A7CF-26EEA0917D4E}">
      <dsp:nvSpPr>
        <dsp:cNvPr id="0" name=""/>
        <dsp:cNvSpPr/>
      </dsp:nvSpPr>
      <dsp:spPr>
        <a:xfrm rot="10800000">
          <a:off x="1825693" y="2549888"/>
          <a:ext cx="6599006" cy="654149"/>
        </a:xfrm>
        <a:prstGeom prst="homePlat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8462" tIns="118110" rIns="220472" bIns="118110" numCol="1" spcCol="1270" anchor="ctr" anchorCtr="0">
          <a:noAutofit/>
        </a:bodyPr>
        <a:lstStyle/>
        <a:p>
          <a:pPr marL="0" lvl="0" indent="0" algn="ctr" defTabSz="1377950">
            <a:lnSpc>
              <a:spcPct val="90000"/>
            </a:lnSpc>
            <a:spcBef>
              <a:spcPct val="0"/>
            </a:spcBef>
            <a:spcAft>
              <a:spcPct val="35000"/>
            </a:spcAft>
            <a:buNone/>
          </a:pPr>
          <a:r>
            <a:rPr lang="en-US" sz="3100" b="1" kern="1200"/>
            <a:t>Integration Capability</a:t>
          </a:r>
          <a:endParaRPr lang="en-US" sz="3100" kern="1200"/>
        </a:p>
      </dsp:txBody>
      <dsp:txXfrm rot="10800000">
        <a:off x="1989230" y="2549888"/>
        <a:ext cx="6435469" cy="654149"/>
      </dsp:txXfrm>
    </dsp:sp>
    <dsp:sp modelId="{78BDA971-FC85-47A0-85EB-721E8D0BA258}">
      <dsp:nvSpPr>
        <dsp:cNvPr id="0" name=""/>
        <dsp:cNvSpPr/>
      </dsp:nvSpPr>
      <dsp:spPr>
        <a:xfrm>
          <a:off x="1498618" y="2549888"/>
          <a:ext cx="654149" cy="654149"/>
        </a:xfrm>
        <a:prstGeom prst="ellipse">
          <a:avLst/>
        </a:prstGeom>
        <a:solidFill>
          <a:schemeClr val="dk2">
            <a:tint val="50000"/>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F3ED70A-5C85-499B-B0CA-D723C66C2D4C}">
      <dsp:nvSpPr>
        <dsp:cNvPr id="0" name=""/>
        <dsp:cNvSpPr/>
      </dsp:nvSpPr>
      <dsp:spPr>
        <a:xfrm rot="10800000">
          <a:off x="1825693" y="3399306"/>
          <a:ext cx="6599006" cy="654149"/>
        </a:xfrm>
        <a:prstGeom prst="homePlat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8462" tIns="118110" rIns="220472" bIns="118110" numCol="1" spcCol="1270" anchor="ctr" anchorCtr="0">
          <a:noAutofit/>
        </a:bodyPr>
        <a:lstStyle/>
        <a:p>
          <a:pPr marL="0" lvl="0" indent="0" algn="ctr" defTabSz="1377950">
            <a:lnSpc>
              <a:spcPct val="90000"/>
            </a:lnSpc>
            <a:spcBef>
              <a:spcPct val="0"/>
            </a:spcBef>
            <a:spcAft>
              <a:spcPct val="35000"/>
            </a:spcAft>
            <a:buNone/>
          </a:pPr>
          <a:r>
            <a:rPr lang="en-US" sz="3100" b="1" kern="1200"/>
            <a:t>Subscription-Based Model</a:t>
          </a:r>
          <a:endParaRPr lang="en-US" sz="3100" kern="1200"/>
        </a:p>
      </dsp:txBody>
      <dsp:txXfrm rot="10800000">
        <a:off x="1989230" y="3399306"/>
        <a:ext cx="6435469" cy="654149"/>
      </dsp:txXfrm>
    </dsp:sp>
    <dsp:sp modelId="{D931E155-EBAA-4AA9-BB46-F09654E0C257}">
      <dsp:nvSpPr>
        <dsp:cNvPr id="0" name=""/>
        <dsp:cNvSpPr/>
      </dsp:nvSpPr>
      <dsp:spPr>
        <a:xfrm>
          <a:off x="1498618" y="3399306"/>
          <a:ext cx="654149" cy="654149"/>
        </a:xfrm>
        <a:prstGeom prst="ellipse">
          <a:avLst/>
        </a:prstGeom>
        <a:solidFill>
          <a:schemeClr val="dk2">
            <a:tint val="50000"/>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2E938C3-2309-44A4-86B7-53018420F33F}">
      <dsp:nvSpPr>
        <dsp:cNvPr id="0" name=""/>
        <dsp:cNvSpPr/>
      </dsp:nvSpPr>
      <dsp:spPr>
        <a:xfrm rot="10800000">
          <a:off x="1825693" y="4248723"/>
          <a:ext cx="6599006" cy="654149"/>
        </a:xfrm>
        <a:prstGeom prst="homePlat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8462" tIns="118110" rIns="220472" bIns="118110" numCol="1" spcCol="1270" anchor="ctr" anchorCtr="0">
          <a:noAutofit/>
        </a:bodyPr>
        <a:lstStyle/>
        <a:p>
          <a:pPr marL="0" lvl="0" indent="0" algn="ctr" defTabSz="1377950">
            <a:lnSpc>
              <a:spcPct val="90000"/>
            </a:lnSpc>
            <a:spcBef>
              <a:spcPct val="0"/>
            </a:spcBef>
            <a:spcAft>
              <a:spcPct val="35000"/>
            </a:spcAft>
            <a:buNone/>
          </a:pPr>
          <a:r>
            <a:rPr lang="en-US" sz="3100" b="1" kern="1200"/>
            <a:t>Regulatory Compliance</a:t>
          </a:r>
          <a:endParaRPr lang="en-US" sz="3100" kern="1200"/>
        </a:p>
      </dsp:txBody>
      <dsp:txXfrm rot="10800000">
        <a:off x="1989230" y="4248723"/>
        <a:ext cx="6435469" cy="654149"/>
      </dsp:txXfrm>
    </dsp:sp>
    <dsp:sp modelId="{2E1E901D-4B65-4256-AF62-20347AFAD59F}">
      <dsp:nvSpPr>
        <dsp:cNvPr id="0" name=""/>
        <dsp:cNvSpPr/>
      </dsp:nvSpPr>
      <dsp:spPr>
        <a:xfrm>
          <a:off x="1498618" y="4248723"/>
          <a:ext cx="654149" cy="654149"/>
        </a:xfrm>
        <a:prstGeom prst="ellipse">
          <a:avLst/>
        </a:prstGeom>
        <a:solidFill>
          <a:schemeClr val="dk2">
            <a:tint val="50000"/>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EF252D-71ED-4574-82A3-2CF87D2E96FF}">
      <dsp:nvSpPr>
        <dsp:cNvPr id="0" name=""/>
        <dsp:cNvSpPr/>
      </dsp:nvSpPr>
      <dsp:spPr>
        <a:xfrm rot="10800000">
          <a:off x="1825693" y="1635"/>
          <a:ext cx="6599006" cy="654149"/>
        </a:xfrm>
        <a:prstGeom prst="homePlat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8462" tIns="118110" rIns="220472" bIns="118110" numCol="1" spcCol="1270" anchor="ctr" anchorCtr="0">
          <a:noAutofit/>
        </a:bodyPr>
        <a:lstStyle/>
        <a:p>
          <a:pPr marL="0" lvl="0" indent="0" algn="ctr" defTabSz="1377950">
            <a:lnSpc>
              <a:spcPct val="90000"/>
            </a:lnSpc>
            <a:spcBef>
              <a:spcPct val="0"/>
            </a:spcBef>
            <a:spcAft>
              <a:spcPct val="35000"/>
            </a:spcAft>
            <a:buNone/>
          </a:pPr>
          <a:r>
            <a:rPr lang="en-US" sz="3100" b="1" kern="1200"/>
            <a:t>Market Demand</a:t>
          </a:r>
          <a:endParaRPr lang="en-US" sz="3100" kern="1200"/>
        </a:p>
      </dsp:txBody>
      <dsp:txXfrm rot="10800000">
        <a:off x="1989230" y="1635"/>
        <a:ext cx="6435469" cy="654149"/>
      </dsp:txXfrm>
    </dsp:sp>
    <dsp:sp modelId="{2B3D789B-B14D-4469-A830-C7C6C915492F}">
      <dsp:nvSpPr>
        <dsp:cNvPr id="0" name=""/>
        <dsp:cNvSpPr/>
      </dsp:nvSpPr>
      <dsp:spPr>
        <a:xfrm>
          <a:off x="1498618" y="1635"/>
          <a:ext cx="654149" cy="654149"/>
        </a:xfrm>
        <a:prstGeom prst="ellipse">
          <a:avLst/>
        </a:prstGeom>
        <a:solidFill>
          <a:schemeClr val="dk2">
            <a:tint val="50000"/>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FA1800B-EE3C-4946-A805-7B9F6FC069F1}">
      <dsp:nvSpPr>
        <dsp:cNvPr id="0" name=""/>
        <dsp:cNvSpPr/>
      </dsp:nvSpPr>
      <dsp:spPr>
        <a:xfrm rot="10800000">
          <a:off x="1825693" y="851053"/>
          <a:ext cx="6599006" cy="654149"/>
        </a:xfrm>
        <a:prstGeom prst="homePlat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8462" tIns="118110" rIns="220472" bIns="118110" numCol="1" spcCol="1270" anchor="ctr" anchorCtr="0">
          <a:noAutofit/>
        </a:bodyPr>
        <a:lstStyle/>
        <a:p>
          <a:pPr marL="0" lvl="0" indent="0" algn="ctr" defTabSz="1377950">
            <a:lnSpc>
              <a:spcPct val="90000"/>
            </a:lnSpc>
            <a:spcBef>
              <a:spcPct val="0"/>
            </a:spcBef>
            <a:spcAft>
              <a:spcPct val="35000"/>
            </a:spcAft>
            <a:buNone/>
          </a:pPr>
          <a:r>
            <a:rPr lang="en-US" sz="3100" b="1" kern="1200"/>
            <a:t>Competitive Advantage</a:t>
          </a:r>
          <a:endParaRPr lang="en-US" sz="3100" kern="1200"/>
        </a:p>
      </dsp:txBody>
      <dsp:txXfrm rot="10800000">
        <a:off x="1989230" y="851053"/>
        <a:ext cx="6435469" cy="654149"/>
      </dsp:txXfrm>
    </dsp:sp>
    <dsp:sp modelId="{DB49036A-C1FF-48CD-ABD3-8DD811969D46}">
      <dsp:nvSpPr>
        <dsp:cNvPr id="0" name=""/>
        <dsp:cNvSpPr/>
      </dsp:nvSpPr>
      <dsp:spPr>
        <a:xfrm>
          <a:off x="1498618" y="851053"/>
          <a:ext cx="654149" cy="654149"/>
        </a:xfrm>
        <a:prstGeom prst="ellipse">
          <a:avLst/>
        </a:prstGeom>
        <a:solidFill>
          <a:schemeClr val="dk2">
            <a:tint val="50000"/>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7BA396E-CF2A-46B3-96E4-E886468A7FDB}">
      <dsp:nvSpPr>
        <dsp:cNvPr id="0" name=""/>
        <dsp:cNvSpPr/>
      </dsp:nvSpPr>
      <dsp:spPr>
        <a:xfrm rot="10800000">
          <a:off x="1825693" y="1700471"/>
          <a:ext cx="6599006" cy="654149"/>
        </a:xfrm>
        <a:prstGeom prst="homePlat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8462" tIns="118110" rIns="220472" bIns="118110" numCol="1" spcCol="1270" anchor="ctr" anchorCtr="0">
          <a:noAutofit/>
        </a:bodyPr>
        <a:lstStyle/>
        <a:p>
          <a:pPr marL="0" lvl="0" indent="0" algn="ctr" defTabSz="1377950">
            <a:lnSpc>
              <a:spcPct val="90000"/>
            </a:lnSpc>
            <a:spcBef>
              <a:spcPct val="0"/>
            </a:spcBef>
            <a:spcAft>
              <a:spcPct val="35000"/>
            </a:spcAft>
            <a:buNone/>
          </a:pPr>
          <a:r>
            <a:rPr lang="en-US" sz="3100" b="1" kern="1200"/>
            <a:t>Scalability</a:t>
          </a:r>
          <a:endParaRPr lang="en-US" sz="3100" kern="1200"/>
        </a:p>
      </dsp:txBody>
      <dsp:txXfrm rot="10800000">
        <a:off x="1989230" y="1700471"/>
        <a:ext cx="6435469" cy="654149"/>
      </dsp:txXfrm>
    </dsp:sp>
    <dsp:sp modelId="{2A003607-F3E9-45F8-BD0D-23D2416286DD}">
      <dsp:nvSpPr>
        <dsp:cNvPr id="0" name=""/>
        <dsp:cNvSpPr/>
      </dsp:nvSpPr>
      <dsp:spPr>
        <a:xfrm>
          <a:off x="1498618" y="1700471"/>
          <a:ext cx="654149" cy="654149"/>
        </a:xfrm>
        <a:prstGeom prst="ellipse">
          <a:avLst/>
        </a:prstGeom>
        <a:solidFill>
          <a:schemeClr val="dk2">
            <a:tint val="50000"/>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5FE541A-08F9-4DF8-A7CF-26EEA0917D4E}">
      <dsp:nvSpPr>
        <dsp:cNvPr id="0" name=""/>
        <dsp:cNvSpPr/>
      </dsp:nvSpPr>
      <dsp:spPr>
        <a:xfrm rot="10800000">
          <a:off x="1825693" y="2549888"/>
          <a:ext cx="6599006" cy="654149"/>
        </a:xfrm>
        <a:prstGeom prst="homePlat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8462" tIns="118110" rIns="220472" bIns="118110" numCol="1" spcCol="1270" anchor="ctr" anchorCtr="0">
          <a:noAutofit/>
        </a:bodyPr>
        <a:lstStyle/>
        <a:p>
          <a:pPr marL="0" lvl="0" indent="0" algn="ctr" defTabSz="1377950">
            <a:lnSpc>
              <a:spcPct val="90000"/>
            </a:lnSpc>
            <a:spcBef>
              <a:spcPct val="0"/>
            </a:spcBef>
            <a:spcAft>
              <a:spcPct val="35000"/>
            </a:spcAft>
            <a:buNone/>
          </a:pPr>
          <a:r>
            <a:rPr lang="en-US" sz="3100" b="1" kern="1200"/>
            <a:t>Integration Capability</a:t>
          </a:r>
          <a:endParaRPr lang="en-US" sz="3100" kern="1200"/>
        </a:p>
      </dsp:txBody>
      <dsp:txXfrm rot="10800000">
        <a:off x="1989230" y="2549888"/>
        <a:ext cx="6435469" cy="654149"/>
      </dsp:txXfrm>
    </dsp:sp>
    <dsp:sp modelId="{78BDA971-FC85-47A0-85EB-721E8D0BA258}">
      <dsp:nvSpPr>
        <dsp:cNvPr id="0" name=""/>
        <dsp:cNvSpPr/>
      </dsp:nvSpPr>
      <dsp:spPr>
        <a:xfrm>
          <a:off x="1498618" y="2549888"/>
          <a:ext cx="654149" cy="654149"/>
        </a:xfrm>
        <a:prstGeom prst="ellipse">
          <a:avLst/>
        </a:prstGeom>
        <a:solidFill>
          <a:schemeClr val="dk2">
            <a:tint val="50000"/>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F3ED70A-5C85-499B-B0CA-D723C66C2D4C}">
      <dsp:nvSpPr>
        <dsp:cNvPr id="0" name=""/>
        <dsp:cNvSpPr/>
      </dsp:nvSpPr>
      <dsp:spPr>
        <a:xfrm rot="10800000">
          <a:off x="1825693" y="3399306"/>
          <a:ext cx="6599006" cy="654149"/>
        </a:xfrm>
        <a:prstGeom prst="homePlat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8462" tIns="118110" rIns="220472" bIns="118110" numCol="1" spcCol="1270" anchor="ctr" anchorCtr="0">
          <a:noAutofit/>
        </a:bodyPr>
        <a:lstStyle/>
        <a:p>
          <a:pPr marL="0" lvl="0" indent="0" algn="ctr" defTabSz="1377950">
            <a:lnSpc>
              <a:spcPct val="90000"/>
            </a:lnSpc>
            <a:spcBef>
              <a:spcPct val="0"/>
            </a:spcBef>
            <a:spcAft>
              <a:spcPct val="35000"/>
            </a:spcAft>
            <a:buNone/>
          </a:pPr>
          <a:r>
            <a:rPr lang="en-US" sz="3100" b="1" kern="1200"/>
            <a:t>Subscription-Based Model</a:t>
          </a:r>
          <a:endParaRPr lang="en-US" sz="3100" kern="1200"/>
        </a:p>
      </dsp:txBody>
      <dsp:txXfrm rot="10800000">
        <a:off x="1989230" y="3399306"/>
        <a:ext cx="6435469" cy="654149"/>
      </dsp:txXfrm>
    </dsp:sp>
    <dsp:sp modelId="{D931E155-EBAA-4AA9-BB46-F09654E0C257}">
      <dsp:nvSpPr>
        <dsp:cNvPr id="0" name=""/>
        <dsp:cNvSpPr/>
      </dsp:nvSpPr>
      <dsp:spPr>
        <a:xfrm>
          <a:off x="1498618" y="3399306"/>
          <a:ext cx="654149" cy="654149"/>
        </a:xfrm>
        <a:prstGeom prst="ellipse">
          <a:avLst/>
        </a:prstGeom>
        <a:solidFill>
          <a:schemeClr val="dk2">
            <a:tint val="50000"/>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2E938C3-2309-44A4-86B7-53018420F33F}">
      <dsp:nvSpPr>
        <dsp:cNvPr id="0" name=""/>
        <dsp:cNvSpPr/>
      </dsp:nvSpPr>
      <dsp:spPr>
        <a:xfrm rot="10800000">
          <a:off x="1825693" y="4248723"/>
          <a:ext cx="6599006" cy="654149"/>
        </a:xfrm>
        <a:prstGeom prst="homePlat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8462" tIns="118110" rIns="220472" bIns="118110" numCol="1" spcCol="1270" anchor="ctr" anchorCtr="0">
          <a:noAutofit/>
        </a:bodyPr>
        <a:lstStyle/>
        <a:p>
          <a:pPr marL="0" lvl="0" indent="0" algn="ctr" defTabSz="1377950">
            <a:lnSpc>
              <a:spcPct val="90000"/>
            </a:lnSpc>
            <a:spcBef>
              <a:spcPct val="0"/>
            </a:spcBef>
            <a:spcAft>
              <a:spcPct val="35000"/>
            </a:spcAft>
            <a:buNone/>
          </a:pPr>
          <a:r>
            <a:rPr lang="en-US" sz="3100" b="1" kern="1200"/>
            <a:t>Regulatory Compliance</a:t>
          </a:r>
          <a:endParaRPr lang="en-US" sz="3100" kern="1200"/>
        </a:p>
      </dsp:txBody>
      <dsp:txXfrm rot="10800000">
        <a:off x="1989230" y="4248723"/>
        <a:ext cx="6435469" cy="654149"/>
      </dsp:txXfrm>
    </dsp:sp>
    <dsp:sp modelId="{2E1E901D-4B65-4256-AF62-20347AFAD59F}">
      <dsp:nvSpPr>
        <dsp:cNvPr id="0" name=""/>
        <dsp:cNvSpPr/>
      </dsp:nvSpPr>
      <dsp:spPr>
        <a:xfrm>
          <a:off x="1498618" y="4248723"/>
          <a:ext cx="654149" cy="654149"/>
        </a:xfrm>
        <a:prstGeom prst="ellipse">
          <a:avLst/>
        </a:prstGeom>
        <a:solidFill>
          <a:schemeClr val="dk2">
            <a:tint val="50000"/>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9BAAE38-79BE-4082-9A4D-2BEC47341C04}" type="datetimeFigureOut">
              <a:rPr lang="en-US" smtClean="0"/>
              <a:t>8/6/2024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9F15613-D24F-46B4-9010-BD7B318E3C30}" type="slidenum">
              <a:rPr lang="en-US" smtClean="0"/>
              <a:t>‹#›</a:t>
            </a:fld>
            <a:endParaRPr lang="en-US"/>
          </a:p>
        </p:txBody>
      </p:sp>
    </p:spTree>
    <p:extLst>
      <p:ext uri="{BB962C8B-B14F-4D97-AF65-F5344CB8AC3E}">
        <p14:creationId xmlns:p14="http://schemas.microsoft.com/office/powerpoint/2010/main" val="28640503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5BCF22-2D75-4779-9C8B-6270AA3FA919}" type="datetimeFigureOut">
              <a:rPr lang="en-US" smtClean="0"/>
              <a:t>8/6/2024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0B8AC8-E212-48B2-9917-7448FC83DD17}" type="slidenum">
              <a:rPr lang="en-US" smtClean="0"/>
              <a:t>‹#›</a:t>
            </a:fld>
            <a:endParaRPr lang="en-US"/>
          </a:p>
        </p:txBody>
      </p:sp>
    </p:spTree>
    <p:extLst>
      <p:ext uri="{BB962C8B-B14F-4D97-AF65-F5344CB8AC3E}">
        <p14:creationId xmlns:p14="http://schemas.microsoft.com/office/powerpoint/2010/main" val="1786590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Project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762000"/>
            <a:ext cx="10363200" cy="1470025"/>
          </a:xfrm>
        </p:spPr>
        <p:txBody>
          <a:bodyPr/>
          <a:lstStyle>
            <a:lvl1pPr>
              <a:defRPr/>
            </a:lvl1pPr>
          </a:lstStyle>
          <a:p>
            <a:r>
              <a:rPr lang="en-US"/>
              <a:t>Add the Project Title</a:t>
            </a:r>
          </a:p>
        </p:txBody>
      </p:sp>
      <p:sp>
        <p:nvSpPr>
          <p:cNvPr id="3" name="Subtitle 2"/>
          <p:cNvSpPr>
            <a:spLocks noGrp="1"/>
          </p:cNvSpPr>
          <p:nvPr>
            <p:ph type="subTitle" idx="1" hasCustomPrompt="1"/>
          </p:nvPr>
        </p:nvSpPr>
        <p:spPr>
          <a:xfrm>
            <a:off x="1828800" y="25146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Project ID</a:t>
            </a:r>
          </a:p>
        </p:txBody>
      </p:sp>
      <p:pic>
        <p:nvPicPr>
          <p:cNvPr id="20" name="Picture 19" descr="A picture containing photo, table, person, monitor&#10;&#10;Description automatically generated">
            <a:extLst>
              <a:ext uri="{FF2B5EF4-FFF2-40B4-BE49-F238E27FC236}">
                <a16:creationId xmlns:a16="http://schemas.microsoft.com/office/drawing/2014/main" id="{C4A8CD1C-223D-4C87-9519-FDBD49BC597A}"/>
              </a:ext>
            </a:extLst>
          </p:cNvPr>
          <p:cNvPicPr>
            <a:picLocks noChangeAspect="1"/>
          </p:cNvPicPr>
          <p:nvPr userDrawn="1"/>
        </p:nvPicPr>
        <p:blipFill rotWithShape="1">
          <a:blip r:embed="rId2"/>
          <a:srcRect t="90286" r="71976"/>
          <a:stretch/>
        </p:blipFill>
        <p:spPr>
          <a:xfrm>
            <a:off x="0" y="6373302"/>
            <a:ext cx="2514600" cy="490308"/>
          </a:xfrm>
          <a:prstGeom prst="rect">
            <a:avLst/>
          </a:prstGeom>
        </p:spPr>
      </p:pic>
    </p:spTree>
    <p:extLst>
      <p:ext uri="{BB962C8B-B14F-4D97-AF65-F5344CB8AC3E}">
        <p14:creationId xmlns:p14="http://schemas.microsoft.com/office/powerpoint/2010/main" val="856449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二等辺三角形 9"/>
          <p:cNvSpPr/>
          <p:nvPr userDrawn="1"/>
        </p:nvSpPr>
        <p:spPr>
          <a:xfrm>
            <a:off x="0" y="6482208"/>
            <a:ext cx="12192000" cy="376686"/>
          </a:xfrm>
          <a:prstGeom prst="triangle">
            <a:avLst>
              <a:gd name="adj" fmla="val 62762"/>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11" name="二等辺三角形 10"/>
          <p:cNvSpPr/>
          <p:nvPr userDrawn="1"/>
        </p:nvSpPr>
        <p:spPr>
          <a:xfrm>
            <a:off x="0" y="6676906"/>
            <a:ext cx="12192000" cy="181095"/>
          </a:xfrm>
          <a:prstGeom prst="triangle">
            <a:avLst>
              <a:gd name="adj" fmla="val 3939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12" name="Slide Number Placeholder 5">
            <a:extLst>
              <a:ext uri="{FF2B5EF4-FFF2-40B4-BE49-F238E27FC236}">
                <a16:creationId xmlns:a16="http://schemas.microsoft.com/office/drawing/2014/main" id="{A75490AD-C6C9-4021-8C34-1F6444AB48BF}"/>
              </a:ext>
            </a:extLst>
          </p:cNvPr>
          <p:cNvSpPr txBox="1">
            <a:spLocks/>
          </p:cNvSpPr>
          <p:nvPr userDrawn="1"/>
        </p:nvSpPr>
        <p:spPr>
          <a:xfrm>
            <a:off x="11435142" y="6492875"/>
            <a:ext cx="680658" cy="365125"/>
          </a:xfrm>
          <a:prstGeom prst="rect">
            <a:avLst/>
          </a:prstGeom>
        </p:spPr>
        <p:txBody>
          <a:bodyPr vert="horz" lIns="91440" tIns="45720" rIns="91440" bIns="45720" rtlCol="0" anchor="ctr"/>
          <a:lstStyle>
            <a:defPPr>
              <a:defRPr lang="en-US"/>
            </a:defPPr>
            <a:lvl1pPr marL="0" algn="l" defTabSz="914400" rtl="0" eaLnBrk="1" latinLnBrk="0" hangingPunct="1">
              <a:defRPr sz="14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7D6051F-EF20-4D26-A49B-A9D5F0B34CE8}" type="slidenum">
              <a:rPr lang="en-US" smtClean="0"/>
              <a:pPr/>
              <a:t>‹#›</a:t>
            </a:fld>
            <a:endParaRPr lang="en-US"/>
          </a:p>
        </p:txBody>
      </p:sp>
    </p:spTree>
    <p:extLst>
      <p:ext uri="{BB962C8B-B14F-4D97-AF65-F5344CB8AC3E}">
        <p14:creationId xmlns:p14="http://schemas.microsoft.com/office/powerpoint/2010/main" val="335222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二等辺三角形 11"/>
          <p:cNvSpPr/>
          <p:nvPr userDrawn="1"/>
        </p:nvSpPr>
        <p:spPr>
          <a:xfrm>
            <a:off x="0" y="6406010"/>
            <a:ext cx="12192000" cy="452885"/>
          </a:xfrm>
          <a:prstGeom prst="triangle">
            <a:avLst>
              <a:gd name="adj" fmla="val 85448"/>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13" name="二等辺三角形 9"/>
          <p:cNvSpPr/>
          <p:nvPr userDrawn="1"/>
        </p:nvSpPr>
        <p:spPr>
          <a:xfrm>
            <a:off x="0" y="6482208"/>
            <a:ext cx="12192000" cy="376686"/>
          </a:xfrm>
          <a:prstGeom prst="triangle">
            <a:avLst>
              <a:gd name="adj" fmla="val 62762"/>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14" name="二等辺三角形 10"/>
          <p:cNvSpPr/>
          <p:nvPr userDrawn="1"/>
        </p:nvSpPr>
        <p:spPr>
          <a:xfrm>
            <a:off x="0" y="6676906"/>
            <a:ext cx="12192000" cy="181095"/>
          </a:xfrm>
          <a:prstGeom prst="triangle">
            <a:avLst>
              <a:gd name="adj" fmla="val 3939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Tree>
    <p:extLst>
      <p:ext uri="{BB962C8B-B14F-4D97-AF65-F5344CB8AC3E}">
        <p14:creationId xmlns:p14="http://schemas.microsoft.com/office/powerpoint/2010/main" val="557430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二等辺三角形 10"/>
          <p:cNvSpPr/>
          <p:nvPr userDrawn="1"/>
        </p:nvSpPr>
        <p:spPr>
          <a:xfrm>
            <a:off x="0" y="6676906"/>
            <a:ext cx="12192000" cy="181095"/>
          </a:xfrm>
          <a:prstGeom prst="triangle">
            <a:avLst>
              <a:gd name="adj" fmla="val 3939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Tree>
    <p:extLst>
      <p:ext uri="{BB962C8B-B14F-4D97-AF65-F5344CB8AC3E}">
        <p14:creationId xmlns:p14="http://schemas.microsoft.com/office/powerpoint/2010/main" val="7524049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二等辺三角形 10"/>
          <p:cNvSpPr/>
          <p:nvPr userDrawn="1"/>
        </p:nvSpPr>
        <p:spPr>
          <a:xfrm>
            <a:off x="0" y="6676906"/>
            <a:ext cx="12192000" cy="181095"/>
          </a:xfrm>
          <a:prstGeom prst="triangle">
            <a:avLst>
              <a:gd name="adj" fmla="val 3939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Tree>
    <p:extLst>
      <p:ext uri="{BB962C8B-B14F-4D97-AF65-F5344CB8AC3E}">
        <p14:creationId xmlns:p14="http://schemas.microsoft.com/office/powerpoint/2010/main" val="36120786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二等辺三角形 9"/>
          <p:cNvSpPr/>
          <p:nvPr userDrawn="1"/>
        </p:nvSpPr>
        <p:spPr>
          <a:xfrm>
            <a:off x="0" y="6482208"/>
            <a:ext cx="12192000" cy="376686"/>
          </a:xfrm>
          <a:prstGeom prst="triangle">
            <a:avLst>
              <a:gd name="adj" fmla="val 62762"/>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13" name="二等辺三角形 10"/>
          <p:cNvSpPr/>
          <p:nvPr userDrawn="1"/>
        </p:nvSpPr>
        <p:spPr>
          <a:xfrm>
            <a:off x="0" y="6676906"/>
            <a:ext cx="12192000" cy="181095"/>
          </a:xfrm>
          <a:prstGeom prst="triangle">
            <a:avLst>
              <a:gd name="adj" fmla="val 3939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Tree>
    <p:extLst>
      <p:ext uri="{BB962C8B-B14F-4D97-AF65-F5344CB8AC3E}">
        <p14:creationId xmlns:p14="http://schemas.microsoft.com/office/powerpoint/2010/main" val="3310850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20" name="Picture 19" descr="A picture containing photo, table, person, monitor&#10;&#10;Description automatically generated">
            <a:extLst>
              <a:ext uri="{FF2B5EF4-FFF2-40B4-BE49-F238E27FC236}">
                <a16:creationId xmlns:a16="http://schemas.microsoft.com/office/drawing/2014/main" id="{C4A8CD1C-223D-4C87-9519-FDBD49BC597A}"/>
              </a:ext>
            </a:extLst>
          </p:cNvPr>
          <p:cNvPicPr>
            <a:picLocks noChangeAspect="1"/>
          </p:cNvPicPr>
          <p:nvPr userDrawn="1"/>
        </p:nvPicPr>
        <p:blipFill rotWithShape="1">
          <a:blip r:embed="rId2"/>
          <a:srcRect t="90286" r="71976"/>
          <a:stretch/>
        </p:blipFill>
        <p:spPr>
          <a:xfrm>
            <a:off x="0" y="6373302"/>
            <a:ext cx="2514600" cy="490308"/>
          </a:xfrm>
          <a:prstGeom prst="rect">
            <a:avLst/>
          </a:prstGeom>
        </p:spPr>
      </p:pic>
    </p:spTree>
    <p:extLst>
      <p:ext uri="{BB962C8B-B14F-4D97-AF65-F5344CB8AC3E}">
        <p14:creationId xmlns:p14="http://schemas.microsoft.com/office/powerpoint/2010/main" val="2447088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dividual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二等辺三角形 9"/>
          <p:cNvSpPr/>
          <p:nvPr userDrawn="1"/>
        </p:nvSpPr>
        <p:spPr>
          <a:xfrm>
            <a:off x="0" y="6482208"/>
            <a:ext cx="12192000" cy="376686"/>
          </a:xfrm>
          <a:prstGeom prst="triangle">
            <a:avLst>
              <a:gd name="adj" fmla="val 62762"/>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13" name="二等辺三角形 10"/>
          <p:cNvSpPr/>
          <p:nvPr userDrawn="1"/>
        </p:nvSpPr>
        <p:spPr>
          <a:xfrm>
            <a:off x="0" y="6676906"/>
            <a:ext cx="12192000" cy="181095"/>
          </a:xfrm>
          <a:prstGeom prst="triangle">
            <a:avLst>
              <a:gd name="adj" fmla="val 3939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Tree>
    <p:extLst>
      <p:ext uri="{BB962C8B-B14F-4D97-AF65-F5344CB8AC3E}">
        <p14:creationId xmlns:p14="http://schemas.microsoft.com/office/powerpoint/2010/main" val="1188891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verall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0238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3084" y="2837087"/>
            <a:ext cx="10363200" cy="1362075"/>
          </a:xfrm>
        </p:spPr>
        <p:txBody>
          <a:bodyPr anchor="t"/>
          <a:lstStyle>
            <a:lvl1pPr algn="l">
              <a:defRPr sz="4000" b="1" cap="all"/>
            </a:lvl1pPr>
          </a:lstStyle>
          <a:p>
            <a:r>
              <a:rPr lang="en-US"/>
              <a:t>Section Title</a:t>
            </a:r>
          </a:p>
        </p:txBody>
      </p:sp>
      <p:sp>
        <p:nvSpPr>
          <p:cNvPr id="3" name="Text Placeholder 2"/>
          <p:cNvSpPr>
            <a:spLocks noGrp="1"/>
          </p:cNvSpPr>
          <p:nvPr>
            <p:ph type="body" idx="1" hasCustomPrompt="1"/>
          </p:nvPr>
        </p:nvSpPr>
        <p:spPr>
          <a:xfrm>
            <a:off x="963084" y="4237261"/>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Section Sub-Titles</a:t>
            </a:r>
          </a:p>
        </p:txBody>
      </p:sp>
      <p:sp>
        <p:nvSpPr>
          <p:cNvPr id="19" name="Rectangle 18">
            <a:extLst>
              <a:ext uri="{FF2B5EF4-FFF2-40B4-BE49-F238E27FC236}">
                <a16:creationId xmlns:a16="http://schemas.microsoft.com/office/drawing/2014/main" id="{77C29E58-4878-471A-A8CF-FA8607A4052E}"/>
              </a:ext>
            </a:extLst>
          </p:cNvPr>
          <p:cNvSpPr/>
          <p:nvPr userDrawn="1"/>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a:solidFill>
                  <a:schemeClr val="tx1"/>
                </a:solidFill>
              </a:rPr>
              <a:t>ITXXXXXXXX</a:t>
            </a:r>
            <a:r>
              <a:rPr lang="en-US" sz="1800">
                <a:solidFill>
                  <a:schemeClr val="tx1"/>
                </a:solidFill>
              </a:rPr>
              <a:t>   |   &lt;</a:t>
            </a:r>
            <a:r>
              <a:rPr lang="en-US" sz="1800" b="1">
                <a:solidFill>
                  <a:schemeClr val="tx1"/>
                </a:solidFill>
              </a:rPr>
              <a:t>&lt;Student Name&gt;&gt;   </a:t>
            </a:r>
            <a:r>
              <a:rPr lang="en-US" sz="1800">
                <a:solidFill>
                  <a:schemeClr val="tx1"/>
                </a:solidFill>
              </a:rPr>
              <a:t>|   </a:t>
            </a:r>
            <a:r>
              <a:rPr lang="en-US" sz="1800" b="0">
                <a:solidFill>
                  <a:schemeClr val="tx1"/>
                </a:solidFill>
              </a:rPr>
              <a:t>&lt;&lt;Project ID&gt;&gt;</a:t>
            </a:r>
          </a:p>
        </p:txBody>
      </p:sp>
    </p:spTree>
    <p:extLst>
      <p:ext uri="{BB962C8B-B14F-4D97-AF65-F5344CB8AC3E}">
        <p14:creationId xmlns:p14="http://schemas.microsoft.com/office/powerpoint/2010/main" val="3293331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tudent Information Sec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3084" y="2837087"/>
            <a:ext cx="10363200" cy="1362075"/>
          </a:xfrm>
        </p:spPr>
        <p:txBody>
          <a:bodyPr anchor="t"/>
          <a:lstStyle>
            <a:lvl1pPr algn="l">
              <a:defRPr sz="4000" b="1" cap="all"/>
            </a:lvl1pPr>
          </a:lstStyle>
          <a:p>
            <a:r>
              <a:rPr lang="en-US"/>
              <a:t>Student IT Number | Student Name</a:t>
            </a:r>
          </a:p>
        </p:txBody>
      </p:sp>
      <p:sp>
        <p:nvSpPr>
          <p:cNvPr id="3" name="Text Placeholder 2"/>
          <p:cNvSpPr>
            <a:spLocks noGrp="1"/>
          </p:cNvSpPr>
          <p:nvPr>
            <p:ph type="body" idx="1" hasCustomPrompt="1"/>
          </p:nvPr>
        </p:nvSpPr>
        <p:spPr>
          <a:xfrm>
            <a:off x="963084" y="4237261"/>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Student’s Specialization</a:t>
            </a:r>
          </a:p>
        </p:txBody>
      </p:sp>
      <p:sp>
        <p:nvSpPr>
          <p:cNvPr id="13" name="二等辺三角形 10"/>
          <p:cNvSpPr/>
          <p:nvPr userDrawn="1"/>
        </p:nvSpPr>
        <p:spPr>
          <a:xfrm>
            <a:off x="0" y="6676906"/>
            <a:ext cx="12192000" cy="181095"/>
          </a:xfrm>
          <a:prstGeom prst="triangle">
            <a:avLst>
              <a:gd name="adj" fmla="val 3939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4" name="Rectangle 3">
            <a:extLst>
              <a:ext uri="{FF2B5EF4-FFF2-40B4-BE49-F238E27FC236}">
                <a16:creationId xmlns:a16="http://schemas.microsoft.com/office/drawing/2014/main" id="{0A8789F7-2DE1-4BD0-98A0-4D627E8C7924}"/>
              </a:ext>
            </a:extLst>
          </p:cNvPr>
          <p:cNvSpPr/>
          <p:nvPr userDrawn="1"/>
        </p:nvSpPr>
        <p:spPr>
          <a:xfrm>
            <a:off x="10134600" y="152400"/>
            <a:ext cx="1981200" cy="2286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Student Must add a professional photo to this cage</a:t>
            </a:r>
          </a:p>
        </p:txBody>
      </p:sp>
    </p:spTree>
    <p:extLst>
      <p:ext uri="{BB962C8B-B14F-4D97-AF65-F5344CB8AC3E}">
        <p14:creationId xmlns:p14="http://schemas.microsoft.com/office/powerpoint/2010/main" val="2008593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0358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7086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65089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304800"/>
            <a:ext cx="11684000" cy="79216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4800" y="1143000"/>
            <a:ext cx="11684000" cy="5181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5">
            <a:extLst>
              <a:ext uri="{FF2B5EF4-FFF2-40B4-BE49-F238E27FC236}">
                <a16:creationId xmlns:a16="http://schemas.microsoft.com/office/drawing/2014/main" id="{C064364F-1F37-4C7B-B31F-2D4F671B2CB9}"/>
              </a:ext>
            </a:extLst>
          </p:cNvPr>
          <p:cNvSpPr txBox="1">
            <a:spLocks/>
          </p:cNvSpPr>
          <p:nvPr userDrawn="1"/>
        </p:nvSpPr>
        <p:spPr>
          <a:xfrm>
            <a:off x="11435142" y="6492875"/>
            <a:ext cx="680658" cy="365125"/>
          </a:xfrm>
          <a:prstGeom prst="rect">
            <a:avLst/>
          </a:prstGeom>
        </p:spPr>
        <p:txBody>
          <a:bodyPr vert="horz" lIns="91440" tIns="45720" rIns="91440" bIns="45720" rtlCol="0" anchor="ctr"/>
          <a:lstStyle>
            <a:defPPr>
              <a:defRPr lang="en-US"/>
            </a:defPPr>
            <a:lvl1pPr marL="0" algn="l" defTabSz="914400" rtl="0" eaLnBrk="1" latinLnBrk="0" hangingPunct="1">
              <a:defRPr sz="14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7D6051F-EF20-4D26-A49B-A9D5F0B34CE8}" type="slidenum">
              <a:rPr lang="en-US" smtClean="0"/>
              <a:pPr/>
              <a:t>‹#›</a:t>
            </a:fld>
            <a:endParaRPr lang="en-US"/>
          </a:p>
        </p:txBody>
      </p:sp>
      <p:pic>
        <p:nvPicPr>
          <p:cNvPr id="7" name="Picture 6" descr="A picture containing photo, table, person, monitor&#10;&#10;Description automatically generated">
            <a:extLst>
              <a:ext uri="{FF2B5EF4-FFF2-40B4-BE49-F238E27FC236}">
                <a16:creationId xmlns:a16="http://schemas.microsoft.com/office/drawing/2014/main" id="{0503738D-67F6-4FC8-88E8-C0D768AD3312}"/>
              </a:ext>
            </a:extLst>
          </p:cNvPr>
          <p:cNvPicPr>
            <a:picLocks noChangeAspect="1"/>
          </p:cNvPicPr>
          <p:nvPr userDrawn="1"/>
        </p:nvPicPr>
        <p:blipFill rotWithShape="1">
          <a:blip r:embed="rId16"/>
          <a:srcRect t="90286" r="71976"/>
          <a:stretch/>
        </p:blipFill>
        <p:spPr>
          <a:xfrm>
            <a:off x="0" y="6373302"/>
            <a:ext cx="2514600" cy="490308"/>
          </a:xfrm>
          <a:prstGeom prst="rect">
            <a:avLst/>
          </a:prstGeom>
        </p:spPr>
      </p:pic>
      <p:sp>
        <p:nvSpPr>
          <p:cNvPr id="4" name="TextBox 3">
            <a:extLst>
              <a:ext uri="{FF2B5EF4-FFF2-40B4-BE49-F238E27FC236}">
                <a16:creationId xmlns:a16="http://schemas.microsoft.com/office/drawing/2014/main" id="{A16EC11E-4ADA-413C-92B1-C0871F068AF1}"/>
              </a:ext>
            </a:extLst>
          </p:cNvPr>
          <p:cNvSpPr txBox="1"/>
          <p:nvPr userDrawn="1"/>
        </p:nvSpPr>
        <p:spPr>
          <a:xfrm>
            <a:off x="10287000" y="6536937"/>
            <a:ext cx="1066800" cy="276999"/>
          </a:xfrm>
          <a:prstGeom prst="rect">
            <a:avLst/>
          </a:prstGeom>
          <a:noFill/>
        </p:spPr>
        <p:txBody>
          <a:bodyPr wrap="square" rtlCol="0">
            <a:spAutoFit/>
          </a:bodyPr>
          <a:lstStyle/>
          <a:p>
            <a:fld id="{98C4007C-554A-4B16-A31C-089CB53EF86F}" type="datetime1">
              <a:rPr lang="en-US" sz="1200" b="1" smtClean="0"/>
              <a:t>8/6/2024</a:t>
            </a:fld>
            <a:endParaRPr lang="en-US" sz="1200" b="1"/>
          </a:p>
        </p:txBody>
      </p:sp>
    </p:spTree>
    <p:extLst>
      <p:ext uri="{BB962C8B-B14F-4D97-AF65-F5344CB8AC3E}">
        <p14:creationId xmlns:p14="http://schemas.microsoft.com/office/powerpoint/2010/main" val="4137453564"/>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50" r:id="rId3"/>
    <p:sldLayoutId id="2147483662" r:id="rId4"/>
    <p:sldLayoutId id="2147483651" r:id="rId5"/>
    <p:sldLayoutId id="2147483660"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hdr="0" ftr="0" dt="0"/>
  <p:txStyles>
    <p:titleStyle>
      <a:lvl1pPr algn="ctr" defTabSz="914400" rtl="0" eaLnBrk="1" latinLnBrk="0" hangingPunct="1">
        <a:spcBef>
          <a:spcPct val="0"/>
        </a:spcBef>
        <a:buNone/>
        <a:defRPr sz="4400" kern="1200">
          <a:solidFill>
            <a:schemeClr val="tx1"/>
          </a:solidFill>
          <a:latin typeface="Adobe Devanagari" pitchFamily="18" charset="0"/>
          <a:ea typeface="+mj-ea"/>
          <a:cs typeface="Adobe Devanagari" pitchFamily="18"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Wingdings" pitchFamily="2"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3.xml"/><Relationship Id="rId5" Type="http://schemas.openxmlformats.org/officeDocument/2006/relationships/image" Target="../media/image9.jpe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www.researchgate.net/publication/349817804_RealTime_Monitoring_of_Network_Devices_Its_Effectiveness_in_Enhancing_Network_Security" TargetMode="External"/><Relationship Id="rId2" Type="http://schemas.openxmlformats.org/officeDocument/2006/relationships/hyperlink" Target="https://www.ijcna.org/abstract.php?id=3038" TargetMode="External"/><Relationship Id="rId1" Type="http://schemas.openxmlformats.org/officeDocument/2006/relationships/slideLayout" Target="../slideLayouts/slideLayout3.xml"/><Relationship Id="rId5" Type="http://schemas.openxmlformats.org/officeDocument/2006/relationships/hyperlink" Target="https://www.researchgate.net/publication/351584115_Networks_Security_models_Scalability_Analysis" TargetMode="External"/><Relationship Id="rId4" Type="http://schemas.openxmlformats.org/officeDocument/2006/relationships/hyperlink" Target="https://www.researchgate.net/publication/364437088_Anomaly-Based_Intrusion_Detection_Using_Machine_Learning_An_Ensemble_Approach"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3.xml"/><Relationship Id="rId5" Type="http://schemas.openxmlformats.org/officeDocument/2006/relationships/image" Target="../media/image9.jpeg"/><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hyperlink" Target="https://trailhead.salesforce.com/content/learn/modules/threat-modeling-for-threat-hunters/adapt-threat-modeling-to-new-challenges" TargetMode="External"/><Relationship Id="rId2" Type="http://schemas.openxmlformats.org/officeDocument/2006/relationships/hyperlink" Target="https://insights.integrity360.com/the-top-4-challenges-of-implementing-threat-detection-and-response-why-mdr-services-make-a-difference" TargetMode="External"/><Relationship Id="rId1" Type="http://schemas.openxmlformats.org/officeDocument/2006/relationships/slideLayout" Target="../slideLayouts/slideLayout2.xml"/><Relationship Id="rId5" Type="http://schemas.openxmlformats.org/officeDocument/2006/relationships/hyperlink" Target="https://www.businesstechweekly.com/cybersecurity/application-security/security-models/" TargetMode="External"/><Relationship Id="rId4" Type="http://schemas.openxmlformats.org/officeDocument/2006/relationships/hyperlink" Target="https://blog.dataiku.com/effectively-handling-large-datasets" TargetMode="External"/></Relationships>
</file>

<file path=ppt/slides/_rels/slide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3.xml"/><Relationship Id="rId5" Type="http://schemas.openxmlformats.org/officeDocument/2006/relationships/image" Target="../media/image9.jpeg"/><Relationship Id="rId4" Type="http://schemas.openxmlformats.org/officeDocument/2006/relationships/image" Target="../media/image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hyperlink" Target="https://books.google.lk/books?hl=en&amp;lr=&amp;id=2MvSDwAAQBAJ&amp;oi=fnd&amp;pg=PA37&amp;dq=+Limited+Behavioral+data+Integration+-+human+behaviour+analysis&amp;ots=tL7R3V5gC6&amp;sig=ANsXCPzEf8dZ8IQYy1j8u3eNqKI&amp;redir_esc=y#v=onepage&amp;q=Limited%20Behavioral%20data%20Integration%20-%20human%20behaviour%20analysis&amp;f=false" TargetMode="External"/><Relationship Id="rId2" Type="http://schemas.openxmlformats.org/officeDocument/2006/relationships/hyperlink" Target="https://doi.org/10.3390/app11072904" TargetMode="External"/><Relationship Id="rId1" Type="http://schemas.openxmlformats.org/officeDocument/2006/relationships/slideLayout" Target="../slideLayouts/slideLayout3.xml"/><Relationship Id="rId5" Type="http://schemas.openxmlformats.org/officeDocument/2006/relationships/hyperlink" Target="https://doi.org/10.1145/1180995.1181044" TargetMode="External"/><Relationship Id="rId4" Type="http://schemas.openxmlformats.org/officeDocument/2006/relationships/hyperlink" Target="https://doi.org/10.1007/s00542-022-05326-4" TargetMode="External"/></Relationships>
</file>

<file path=ppt/slides/_rels/slide4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3.xml"/><Relationship Id="rId5" Type="http://schemas.openxmlformats.org/officeDocument/2006/relationships/image" Target="../media/image9.jpeg"/><Relationship Id="rId4" Type="http://schemas.openxmlformats.org/officeDocument/2006/relationships/image" Target="../media/image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hyperlink" Target="https://doi.org/10.3390/s23115024"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4E2ED6F9-63C3-4A8D-9BB4-1EA62533B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0" name="Rectangle 69">
            <a:extLst>
              <a:ext uri="{FF2B5EF4-FFF2-40B4-BE49-F238E27FC236}">
                <a16:creationId xmlns:a16="http://schemas.microsoft.com/office/drawing/2014/main" id="{6D72081E-AD41-4FBB-B02B-698A68DBCA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421890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B475E098-F3D0-453C-BBF5-A7C840F21FD8}"/>
              </a:ext>
            </a:extLst>
          </p:cNvPr>
          <p:cNvSpPr>
            <a:spLocks noGrp="1"/>
          </p:cNvSpPr>
          <p:nvPr>
            <p:ph type="ctrTitle"/>
          </p:nvPr>
        </p:nvSpPr>
        <p:spPr>
          <a:xfrm>
            <a:off x="775474" y="4418161"/>
            <a:ext cx="6284399" cy="1701844"/>
          </a:xfrm>
        </p:spPr>
        <p:txBody>
          <a:bodyPr vert="horz" lIns="91440" tIns="45720" rIns="91440" bIns="45720" rtlCol="0" anchor="ctr">
            <a:normAutofit/>
          </a:bodyPr>
          <a:lstStyle/>
          <a:p>
            <a:pPr algn="l">
              <a:lnSpc>
                <a:spcPct val="90000"/>
              </a:lnSpc>
            </a:pPr>
            <a:r>
              <a:rPr lang="en-US" sz="2500" b="1">
                <a:latin typeface="+mj-lt"/>
                <a:cs typeface="+mj-cs"/>
              </a:rPr>
              <a:t>Deep Learning Approaches to Profiling &amp; Predicting Organizational Threats – NEXTGEN SOC</a:t>
            </a:r>
          </a:p>
        </p:txBody>
      </p:sp>
      <p:pic>
        <p:nvPicPr>
          <p:cNvPr id="3" name="Picture 2" descr="Next Generation Security Operations Centre - 10 primary components">
            <a:extLst>
              <a:ext uri="{FF2B5EF4-FFF2-40B4-BE49-F238E27FC236}">
                <a16:creationId xmlns:a16="http://schemas.microsoft.com/office/drawing/2014/main" id="{C31EA04B-359B-136D-94BF-E47FCFCB205F}"/>
              </a:ext>
            </a:extLst>
          </p:cNvPr>
          <p:cNvPicPr>
            <a:picLocks noChangeAspect="1"/>
          </p:cNvPicPr>
          <p:nvPr/>
        </p:nvPicPr>
        <p:blipFill>
          <a:blip r:embed="rId2"/>
          <a:srcRect l="11917" t="9660" r="2528" b="11364"/>
          <a:stretch/>
        </p:blipFill>
        <p:spPr>
          <a:xfrm>
            <a:off x="550636" y="-2718"/>
            <a:ext cx="10866512" cy="4106504"/>
          </a:xfrm>
          <a:prstGeom prst="rect">
            <a:avLst/>
          </a:prstGeom>
        </p:spPr>
      </p:pic>
      <p:sp>
        <p:nvSpPr>
          <p:cNvPr id="72" name="Rectangle 71">
            <a:extLst>
              <a:ext uri="{FF2B5EF4-FFF2-40B4-BE49-F238E27FC236}">
                <a16:creationId xmlns:a16="http://schemas.microsoft.com/office/drawing/2014/main" id="{716248AD-805F-41BF-9B57-FC53E5B32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491151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Subtitle 4">
            <a:extLst>
              <a:ext uri="{FF2B5EF4-FFF2-40B4-BE49-F238E27FC236}">
                <a16:creationId xmlns:a16="http://schemas.microsoft.com/office/drawing/2014/main" id="{288F3F03-40A0-499D-BDCC-A8E886D9D7C4}"/>
              </a:ext>
            </a:extLst>
          </p:cNvPr>
          <p:cNvSpPr>
            <a:spLocks noGrp="1"/>
          </p:cNvSpPr>
          <p:nvPr>
            <p:ph type="subTitle" idx="1"/>
          </p:nvPr>
        </p:nvSpPr>
        <p:spPr>
          <a:xfrm>
            <a:off x="7073826" y="4627987"/>
            <a:ext cx="4349282" cy="1503063"/>
          </a:xfrm>
        </p:spPr>
        <p:txBody>
          <a:bodyPr vert="horz" lIns="91440" tIns="45720" rIns="91440" bIns="45720" rtlCol="0" anchor="ctr">
            <a:normAutofit/>
          </a:bodyPr>
          <a:lstStyle/>
          <a:p>
            <a:pPr algn="l">
              <a:lnSpc>
                <a:spcPct val="90000"/>
              </a:lnSpc>
            </a:pPr>
            <a:r>
              <a:rPr lang="en-US" sz="1700" b="1">
                <a:solidFill>
                  <a:srgbClr val="FF0000"/>
                </a:solidFill>
              </a:rPr>
              <a:t>24-25J-075</a:t>
            </a:r>
            <a:endParaRPr lang="en-US" b="1">
              <a:solidFill>
                <a:srgbClr val="FF0000"/>
              </a:solidFill>
            </a:endParaRPr>
          </a:p>
          <a:p>
            <a:pPr indent="-228600" algn="l">
              <a:lnSpc>
                <a:spcPct val="90000"/>
              </a:lnSpc>
              <a:buFont typeface="Arial" panose="020B0604020202020204" pitchFamily="34" charset="0"/>
              <a:buChar char="•"/>
            </a:pPr>
            <a:r>
              <a:rPr lang="en-US" sz="1700">
                <a:solidFill>
                  <a:schemeClr val="tx1"/>
                </a:solidFill>
              </a:rPr>
              <a:t>IT21298608 – D.H. Senevirathne (L)</a:t>
            </a:r>
          </a:p>
          <a:p>
            <a:pPr indent="-228600" algn="l">
              <a:lnSpc>
                <a:spcPct val="90000"/>
              </a:lnSpc>
              <a:buFont typeface="Arial" panose="020B0604020202020204" pitchFamily="34" charset="0"/>
              <a:buChar char="•"/>
            </a:pPr>
            <a:r>
              <a:rPr lang="en-US" sz="1700">
                <a:solidFill>
                  <a:schemeClr val="tx1"/>
                </a:solidFill>
              </a:rPr>
              <a:t>IT21380396 – M.F.F. Ashra</a:t>
            </a:r>
          </a:p>
          <a:p>
            <a:pPr indent="-228600" algn="l">
              <a:lnSpc>
                <a:spcPct val="90000"/>
              </a:lnSpc>
              <a:buFont typeface="Arial" panose="020B0604020202020204" pitchFamily="34" charset="0"/>
              <a:buChar char="•"/>
            </a:pPr>
            <a:r>
              <a:rPr lang="en-US" sz="1700">
                <a:solidFill>
                  <a:schemeClr val="tx1"/>
                </a:solidFill>
              </a:rPr>
              <a:t>IT21058196 – K.P.A.T. Gunawardhana</a:t>
            </a:r>
          </a:p>
          <a:p>
            <a:pPr indent="-228600" algn="l">
              <a:lnSpc>
                <a:spcPct val="90000"/>
              </a:lnSpc>
              <a:buFont typeface="Arial" panose="020B0604020202020204" pitchFamily="34" charset="0"/>
              <a:buChar char="•"/>
            </a:pPr>
            <a:r>
              <a:rPr lang="en-US" sz="1700">
                <a:solidFill>
                  <a:schemeClr val="tx1"/>
                </a:solidFill>
              </a:rPr>
              <a:t>IT21226496 – W.M.M. Gunasekara</a:t>
            </a:r>
          </a:p>
          <a:p>
            <a:pPr indent="-228600" algn="l">
              <a:lnSpc>
                <a:spcPct val="90000"/>
              </a:lnSpc>
              <a:buFont typeface="Arial" panose="020B0604020202020204" pitchFamily="34" charset="0"/>
              <a:buChar char="•"/>
            </a:pPr>
            <a:endParaRPr lang="en-US" sz="1700">
              <a:solidFill>
                <a:schemeClr val="tx1"/>
              </a:solidFill>
            </a:endParaRPr>
          </a:p>
          <a:p>
            <a:pPr indent="-228600" algn="l">
              <a:lnSpc>
                <a:spcPct val="90000"/>
              </a:lnSpc>
              <a:buFont typeface="Arial" panose="020B0604020202020204" pitchFamily="34" charset="0"/>
              <a:buChar char="•"/>
            </a:pPr>
            <a:endParaRPr lang="en-US" sz="1700">
              <a:solidFill>
                <a:schemeClr val="tx1"/>
              </a:solidFill>
            </a:endParaRPr>
          </a:p>
        </p:txBody>
      </p:sp>
    </p:spTree>
    <p:extLst>
      <p:ext uri="{BB962C8B-B14F-4D97-AF65-F5344CB8AC3E}">
        <p14:creationId xmlns:p14="http://schemas.microsoft.com/office/powerpoint/2010/main" val="3813887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37B892B-F244-85BA-A55F-2E6ADB4E8A82}"/>
              </a:ext>
            </a:extLst>
          </p:cNvPr>
          <p:cNvSpPr>
            <a:spLocks noGrp="1"/>
          </p:cNvSpPr>
          <p:nvPr>
            <p:ph type="subTitle" idx="1"/>
          </p:nvPr>
        </p:nvSpPr>
        <p:spPr>
          <a:xfrm>
            <a:off x="3905250" y="552450"/>
            <a:ext cx="3781425" cy="590550"/>
          </a:xfrm>
        </p:spPr>
        <p:txBody>
          <a:bodyPr vert="horz" lIns="91440" tIns="45720" rIns="91440" bIns="45720" rtlCol="0" anchor="t">
            <a:normAutofit/>
          </a:bodyPr>
          <a:lstStyle/>
          <a:p>
            <a:pPr algn="l"/>
            <a:r>
              <a:rPr lang="en-US" b="1">
                <a:solidFill>
                  <a:schemeClr val="tx1"/>
                </a:solidFill>
              </a:rPr>
              <a:t>Research Problem </a:t>
            </a:r>
          </a:p>
        </p:txBody>
      </p:sp>
      <p:sp>
        <p:nvSpPr>
          <p:cNvPr id="5" name="Rectangle 4">
            <a:extLst>
              <a:ext uri="{FF2B5EF4-FFF2-40B4-BE49-F238E27FC236}">
                <a16:creationId xmlns:a16="http://schemas.microsoft.com/office/drawing/2014/main" id="{FF17A434-EE64-A9EA-4069-C15E9721CC26}"/>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1800" b="1">
                <a:solidFill>
                  <a:schemeClr val="tx1"/>
                </a:solidFill>
              </a:rPr>
              <a:t>IT21226496  |   </a:t>
            </a:r>
            <a:r>
              <a:rPr lang="en-US" b="1">
                <a:solidFill>
                  <a:schemeClr val="tx1"/>
                </a:solidFill>
              </a:rPr>
              <a:t>Gunasekara W.M.M.</a:t>
            </a:r>
            <a:r>
              <a:rPr lang="en-US" sz="1800" b="1">
                <a:solidFill>
                  <a:schemeClr val="tx1"/>
                </a:solidFill>
              </a:rPr>
              <a:t>  |   </a:t>
            </a:r>
            <a:r>
              <a:rPr lang="en-US" b="1">
                <a:solidFill>
                  <a:schemeClr val="tx1"/>
                </a:solidFill>
              </a:rPr>
              <a:t>24-25J-075</a:t>
            </a:r>
            <a:endParaRPr lang="en-US" sz="1800" b="1">
              <a:solidFill>
                <a:schemeClr val="tx1"/>
              </a:solidFill>
            </a:endParaRPr>
          </a:p>
          <a:p>
            <a:endParaRPr lang="en-US" sz="1800" b="1">
              <a:solidFill>
                <a:schemeClr val="tx1"/>
              </a:solidFill>
            </a:endParaRPr>
          </a:p>
        </p:txBody>
      </p:sp>
      <p:sp>
        <p:nvSpPr>
          <p:cNvPr id="4" name="Rectangle 2">
            <a:extLst>
              <a:ext uri="{FF2B5EF4-FFF2-40B4-BE49-F238E27FC236}">
                <a16:creationId xmlns:a16="http://schemas.microsoft.com/office/drawing/2014/main" id="{DF368B34-6023-9A3F-69EE-2C27696193E3}"/>
              </a:ext>
            </a:extLst>
          </p:cNvPr>
          <p:cNvSpPr>
            <a:spLocks noChangeArrowheads="1"/>
          </p:cNvSpPr>
          <p:nvPr/>
        </p:nvSpPr>
        <p:spPr bwMode="auto">
          <a:xfrm>
            <a:off x="1295399" y="1514434"/>
            <a:ext cx="10010775" cy="294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spcBef>
                <a:spcPct val="0"/>
              </a:spcBef>
              <a:spcAft>
                <a:spcPct val="0"/>
              </a:spcAft>
            </a:pPr>
            <a:r>
              <a:rPr lang="en-US">
                <a:latin typeface="Arial"/>
                <a:ea typeface="+mn-lt"/>
                <a:cs typeface="Arial"/>
              </a:rPr>
              <a:t>Real-time network traffic analysis for threat predictions complex due to the dynamic nature of network environments and the evolving tactics of </a:t>
            </a:r>
            <a:r>
              <a:rPr kumimoji="0" lang="en-US" b="0" i="0" u="none" strike="noStrike" cap="none" normalizeH="0" baseline="0">
                <a:ln>
                  <a:noFill/>
                </a:ln>
                <a:effectLst/>
                <a:latin typeface="Arial"/>
                <a:ea typeface="+mn-lt"/>
                <a:cs typeface="Arial"/>
              </a:rPr>
              <a:t>cyber </a:t>
            </a:r>
            <a:r>
              <a:rPr lang="en-US">
                <a:latin typeface="Arial"/>
                <a:ea typeface="+mn-lt"/>
                <a:cs typeface="Arial"/>
              </a:rPr>
              <a:t>attackers. Traditional methods often fail to adapt quickly </a:t>
            </a:r>
            <a:r>
              <a:rPr kumimoji="0" lang="en-US" b="0" i="0" u="none" strike="noStrike" cap="none" normalizeH="0" baseline="0">
                <a:ln>
                  <a:noFill/>
                </a:ln>
                <a:effectLst/>
                <a:latin typeface="Arial"/>
                <a:ea typeface="+mn-lt"/>
                <a:cs typeface="Arial"/>
              </a:rPr>
              <a:t>to </a:t>
            </a:r>
            <a:r>
              <a:rPr lang="en-US">
                <a:latin typeface="Arial"/>
                <a:ea typeface="+mn-lt"/>
                <a:cs typeface="Arial"/>
              </a:rPr>
              <a:t>new attack vectors. Developing real-time analytics using Graph Neural Networks (GNNs) and Deep Reinforcement Learning, combined with Generative Adversarial Networks (GANs), can improve threat prediction and adaptation</a:t>
            </a:r>
            <a:r>
              <a:rPr kumimoji="0" lang="en-US" b="0" i="0" u="none" strike="noStrike" cap="none" normalizeH="0" baseline="0">
                <a:ln>
                  <a:noFill/>
                </a:ln>
                <a:effectLst/>
                <a:latin typeface="Arial"/>
                <a:ea typeface="+mn-lt"/>
                <a:cs typeface="Arial"/>
              </a:rPr>
              <a:t>.</a:t>
            </a:r>
            <a:r>
              <a:rPr lang="en-US">
                <a:latin typeface="Arial"/>
                <a:ea typeface="+mn-lt"/>
                <a:cs typeface="Arial"/>
              </a:rPr>
              <a:t> However, effectively collecting, processing, </a:t>
            </a:r>
            <a:r>
              <a:rPr kumimoji="0" lang="en-US" b="0" i="0" u="none" strike="noStrike" cap="none" normalizeH="0" baseline="0">
                <a:ln>
                  <a:noFill/>
                </a:ln>
                <a:effectLst/>
                <a:latin typeface="Arial"/>
                <a:ea typeface="+mn-lt"/>
                <a:cs typeface="Arial"/>
              </a:rPr>
              <a:t>and analyzing vast amounts of network </a:t>
            </a:r>
            <a:r>
              <a:rPr lang="en-US">
                <a:latin typeface="Arial"/>
                <a:ea typeface="+mn-lt"/>
                <a:cs typeface="Arial"/>
              </a:rPr>
              <a:t>traffic </a:t>
            </a:r>
            <a:r>
              <a:rPr kumimoji="0" lang="en-US" b="0" i="0" u="none" strike="noStrike" cap="none" normalizeH="0" baseline="0">
                <a:ln>
                  <a:noFill/>
                </a:ln>
                <a:effectLst/>
                <a:latin typeface="Arial"/>
                <a:ea typeface="+mn-lt"/>
                <a:cs typeface="Arial"/>
              </a:rPr>
              <a:t>data in real-time to </a:t>
            </a:r>
            <a:r>
              <a:rPr lang="en-US">
                <a:latin typeface="Arial"/>
                <a:ea typeface="+mn-lt"/>
                <a:cs typeface="Arial"/>
              </a:rPr>
              <a:t>identify </a:t>
            </a:r>
            <a:r>
              <a:rPr kumimoji="0" lang="en-US" b="0" i="0" u="none" strike="noStrike" cap="none" normalizeH="0" baseline="0">
                <a:ln>
                  <a:noFill/>
                </a:ln>
                <a:effectLst/>
                <a:latin typeface="Arial"/>
                <a:ea typeface="+mn-lt"/>
                <a:cs typeface="Arial"/>
              </a:rPr>
              <a:t>and </a:t>
            </a:r>
            <a:r>
              <a:rPr lang="en-US">
                <a:latin typeface="Arial"/>
                <a:ea typeface="+mn-lt"/>
                <a:cs typeface="Arial"/>
              </a:rPr>
              <a:t>respond to emerging </a:t>
            </a:r>
            <a:r>
              <a:rPr kumimoji="0" lang="en-US" b="0" i="0" u="none" strike="noStrike" cap="none" normalizeH="0" baseline="0">
                <a:ln>
                  <a:noFill/>
                </a:ln>
                <a:effectLst/>
                <a:latin typeface="Arial"/>
                <a:ea typeface="+mn-lt"/>
                <a:cs typeface="Arial"/>
              </a:rPr>
              <a:t>threat </a:t>
            </a:r>
            <a:r>
              <a:rPr lang="en-US">
                <a:latin typeface="Arial"/>
                <a:ea typeface="+mn-lt"/>
                <a:cs typeface="Arial"/>
              </a:rPr>
              <a:t>level remains a significant challenge</a:t>
            </a:r>
            <a:r>
              <a:rPr kumimoji="0" lang="en-US" b="0" i="0" u="none" strike="noStrike" cap="none" normalizeH="0" baseline="0">
                <a:ln>
                  <a:noFill/>
                </a:ln>
                <a:effectLst/>
                <a:latin typeface="Arial"/>
                <a:ea typeface="+mn-lt"/>
                <a:cs typeface="Arial"/>
              </a:rPr>
              <a:t>.</a:t>
            </a:r>
            <a:endParaRPr lang="en-US"/>
          </a:p>
        </p:txBody>
      </p:sp>
    </p:spTree>
    <p:extLst>
      <p:ext uri="{BB962C8B-B14F-4D97-AF65-F5344CB8AC3E}">
        <p14:creationId xmlns:p14="http://schemas.microsoft.com/office/powerpoint/2010/main" val="590617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37B892B-F244-85BA-A55F-2E6ADB4E8A82}"/>
              </a:ext>
            </a:extLst>
          </p:cNvPr>
          <p:cNvSpPr>
            <a:spLocks noGrp="1"/>
          </p:cNvSpPr>
          <p:nvPr>
            <p:ph type="subTitle" idx="1"/>
          </p:nvPr>
        </p:nvSpPr>
        <p:spPr>
          <a:xfrm>
            <a:off x="3209925" y="636587"/>
            <a:ext cx="5391150" cy="828675"/>
          </a:xfrm>
        </p:spPr>
        <p:txBody>
          <a:bodyPr vert="horz" lIns="91440" tIns="45720" rIns="91440" bIns="45720" rtlCol="0" anchor="t">
            <a:normAutofit/>
          </a:bodyPr>
          <a:lstStyle/>
          <a:p>
            <a:pPr algn="l"/>
            <a:r>
              <a:rPr lang="en-US" b="1">
                <a:solidFill>
                  <a:schemeClr val="tx1"/>
                </a:solidFill>
              </a:rPr>
              <a:t>Specific and sub objectives</a:t>
            </a:r>
          </a:p>
        </p:txBody>
      </p:sp>
      <p:sp>
        <p:nvSpPr>
          <p:cNvPr id="5" name="Rectangle 4">
            <a:extLst>
              <a:ext uri="{FF2B5EF4-FFF2-40B4-BE49-F238E27FC236}">
                <a16:creationId xmlns:a16="http://schemas.microsoft.com/office/drawing/2014/main" id="{FF17A434-EE64-A9EA-4069-C15E9721CC26}"/>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1800" b="1">
                <a:solidFill>
                  <a:schemeClr val="tx1"/>
                </a:solidFill>
              </a:rPr>
              <a:t>IT21226496  |   </a:t>
            </a:r>
            <a:r>
              <a:rPr lang="en-US" b="1">
                <a:solidFill>
                  <a:schemeClr val="tx1"/>
                </a:solidFill>
              </a:rPr>
              <a:t>Gunasekara W.M.M.</a:t>
            </a:r>
            <a:r>
              <a:rPr lang="en-US" sz="1800" b="1">
                <a:solidFill>
                  <a:schemeClr val="tx1"/>
                </a:solidFill>
              </a:rPr>
              <a:t>  |   </a:t>
            </a:r>
            <a:r>
              <a:rPr lang="en-US" b="1">
                <a:solidFill>
                  <a:schemeClr val="tx1"/>
                </a:solidFill>
              </a:rPr>
              <a:t>24-25J-075</a:t>
            </a:r>
            <a:endParaRPr lang="en-US" sz="1800" b="1">
              <a:solidFill>
                <a:schemeClr val="tx1"/>
              </a:solidFill>
            </a:endParaRPr>
          </a:p>
          <a:p>
            <a:endParaRPr lang="en-US" sz="1800" b="1">
              <a:solidFill>
                <a:schemeClr val="tx1"/>
              </a:solidFill>
            </a:endParaRPr>
          </a:p>
        </p:txBody>
      </p:sp>
      <p:sp>
        <p:nvSpPr>
          <p:cNvPr id="4" name="TextBox 3">
            <a:extLst>
              <a:ext uri="{FF2B5EF4-FFF2-40B4-BE49-F238E27FC236}">
                <a16:creationId xmlns:a16="http://schemas.microsoft.com/office/drawing/2014/main" id="{952F8051-9DBA-72AF-49CC-05C30AFCE3CF}"/>
              </a:ext>
            </a:extLst>
          </p:cNvPr>
          <p:cNvSpPr txBox="1"/>
          <p:nvPr/>
        </p:nvSpPr>
        <p:spPr>
          <a:xfrm>
            <a:off x="1333382" y="1461089"/>
            <a:ext cx="9734550" cy="3477875"/>
          </a:xfrm>
          <a:prstGeom prst="rect">
            <a:avLst/>
          </a:prstGeom>
          <a:noFill/>
        </p:spPr>
        <p:txBody>
          <a:bodyPr wrap="square">
            <a:spAutoFit/>
          </a:bodyPr>
          <a:lstStyle/>
          <a:p>
            <a:r>
              <a:rPr lang="en-US" sz="2000" b="1"/>
              <a:t>Specific Objective</a:t>
            </a:r>
          </a:p>
          <a:p>
            <a:r>
              <a:rPr lang="en-US" sz="2000"/>
              <a:t>Develop advanced deep learning models to accurately profile and predict organizational threats through network traffic analysis.</a:t>
            </a:r>
          </a:p>
          <a:p>
            <a:pPr>
              <a:buFont typeface="Arial" panose="020B0604020202020204" pitchFamily="34" charset="0"/>
              <a:buChar char="•"/>
            </a:pPr>
            <a:endParaRPr lang="en-US" sz="2000"/>
          </a:p>
          <a:p>
            <a:r>
              <a:rPr lang="en-US" sz="2000" b="1"/>
              <a:t>Sub-Objectives</a:t>
            </a:r>
          </a:p>
          <a:p>
            <a:pPr marL="285750" indent="-285750">
              <a:buFont typeface="Arial" panose="020B0604020202020204" pitchFamily="34" charset="0"/>
              <a:buChar char="•"/>
            </a:pPr>
            <a:r>
              <a:rPr lang="en-US" sz="2000"/>
              <a:t>Gather real-time network traffic data and Preprocess data to handle noise and ensure consistency.</a:t>
            </a:r>
          </a:p>
          <a:p>
            <a:pPr marL="285750" indent="-285750">
              <a:buFont typeface="Arial" panose="020B0604020202020204" pitchFamily="34" charset="0"/>
              <a:buChar char="•"/>
            </a:pPr>
            <a:r>
              <a:rPr lang="en-US" sz="2000"/>
              <a:t>Design Graph Neural Networks (GNNs) for capturing complex network patterns.</a:t>
            </a:r>
          </a:p>
          <a:p>
            <a:pPr marL="285750" indent="-285750">
              <a:buFont typeface="Arial" panose="020B0604020202020204" pitchFamily="34" charset="0"/>
              <a:buChar char="•"/>
            </a:pPr>
            <a:r>
              <a:rPr lang="en-US" sz="2000"/>
              <a:t>Design Generative Adversarial Networks (GANs) for Train models on historical and simulated network traffic data.</a:t>
            </a:r>
          </a:p>
          <a:p>
            <a:pPr marL="285750" indent="-285750">
              <a:buFont typeface="Arial" panose="020B0604020202020204" pitchFamily="34" charset="0"/>
              <a:buChar char="•"/>
            </a:pPr>
            <a:r>
              <a:rPr lang="en-US" sz="2000"/>
              <a:t>Implement Reinforcement Learning algorithms to adapt to dynamic threats.</a:t>
            </a:r>
          </a:p>
        </p:txBody>
      </p:sp>
    </p:spTree>
    <p:extLst>
      <p:ext uri="{BB962C8B-B14F-4D97-AF65-F5344CB8AC3E}">
        <p14:creationId xmlns:p14="http://schemas.microsoft.com/office/powerpoint/2010/main" val="3965708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CC9A56E-0B2E-06BB-A748-B986946DE309}"/>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b="1">
                <a:solidFill>
                  <a:schemeClr val="tx1"/>
                </a:solidFill>
              </a:rPr>
              <a:t>IT21226496 </a:t>
            </a:r>
            <a:r>
              <a:rPr lang="en-US" sz="1800" b="1">
                <a:solidFill>
                  <a:schemeClr val="tx1"/>
                </a:solidFill>
              </a:rPr>
              <a:t>| </a:t>
            </a:r>
            <a:r>
              <a:rPr lang="en-US" b="1">
                <a:solidFill>
                  <a:schemeClr val="tx1"/>
                </a:solidFill>
                <a:latin typeface="Adobe Devanagari"/>
                <a:ea typeface="DengXian"/>
              </a:rPr>
              <a:t>Gunasekara</a:t>
            </a:r>
            <a:r>
              <a:rPr lang="en-US" sz="1800" b="1">
                <a:solidFill>
                  <a:schemeClr val="tx1"/>
                </a:solidFill>
                <a:latin typeface="Adobe Devanagari"/>
                <a:ea typeface="DengXian"/>
              </a:rPr>
              <a:t> </a:t>
            </a:r>
            <a:r>
              <a:rPr lang="en-US" b="1">
                <a:solidFill>
                  <a:schemeClr val="tx1"/>
                </a:solidFill>
                <a:latin typeface="Adobe Devanagari"/>
                <a:ea typeface="DengXian"/>
              </a:rPr>
              <a:t>W.M.M</a:t>
            </a:r>
            <a:r>
              <a:rPr lang="en-US" b="1">
                <a:solidFill>
                  <a:schemeClr val="tx1"/>
                </a:solidFill>
              </a:rPr>
              <a:t> </a:t>
            </a:r>
            <a:r>
              <a:rPr lang="en-US" sz="1800" b="1">
                <a:solidFill>
                  <a:schemeClr val="tx1"/>
                </a:solidFill>
              </a:rPr>
              <a:t>|   </a:t>
            </a:r>
            <a:r>
              <a:rPr lang="en-US" b="1">
                <a:solidFill>
                  <a:schemeClr val="tx1"/>
                </a:solidFill>
              </a:rPr>
              <a:t>24-25J-075</a:t>
            </a:r>
            <a:endParaRPr lang="en-US" sz="1800" b="1">
              <a:solidFill>
                <a:schemeClr val="tx1"/>
              </a:solidFill>
            </a:endParaRPr>
          </a:p>
        </p:txBody>
      </p:sp>
      <p:sp>
        <p:nvSpPr>
          <p:cNvPr id="9" name="Title 4">
            <a:extLst>
              <a:ext uri="{FF2B5EF4-FFF2-40B4-BE49-F238E27FC236}">
                <a16:creationId xmlns:a16="http://schemas.microsoft.com/office/drawing/2014/main" id="{2A444CAF-3E23-4364-9D32-73DB409C0C57}"/>
              </a:ext>
            </a:extLst>
          </p:cNvPr>
          <p:cNvSpPr txBox="1">
            <a:spLocks/>
          </p:cNvSpPr>
          <p:nvPr/>
        </p:nvSpPr>
        <p:spPr>
          <a:xfrm>
            <a:off x="1712148" y="2468487"/>
            <a:ext cx="3853475"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Adobe Devanagari" pitchFamily="18" charset="0"/>
                <a:ea typeface="+mj-ea"/>
                <a:cs typeface="Adobe Devanagari" pitchFamily="18" charset="0"/>
              </a:defRPr>
            </a:lvl1pPr>
          </a:lstStyle>
          <a:p>
            <a:r>
              <a:rPr lang="en-US"/>
              <a:t>Methodology</a:t>
            </a:r>
          </a:p>
        </p:txBody>
      </p:sp>
      <p:pic>
        <p:nvPicPr>
          <p:cNvPr id="2" name="Picture 1" descr="A diagram of a model development&#10;&#10;Description automatically generated">
            <a:extLst>
              <a:ext uri="{FF2B5EF4-FFF2-40B4-BE49-F238E27FC236}">
                <a16:creationId xmlns:a16="http://schemas.microsoft.com/office/drawing/2014/main" id="{5B1A2860-2BC0-1A9F-5CB3-46168D846802}"/>
              </a:ext>
            </a:extLst>
          </p:cNvPr>
          <p:cNvPicPr>
            <a:picLocks noChangeAspect="1"/>
          </p:cNvPicPr>
          <p:nvPr/>
        </p:nvPicPr>
        <p:blipFill>
          <a:blip r:embed="rId2"/>
          <a:stretch>
            <a:fillRect/>
          </a:stretch>
        </p:blipFill>
        <p:spPr>
          <a:xfrm>
            <a:off x="7085622" y="367991"/>
            <a:ext cx="4646439" cy="6140604"/>
          </a:xfrm>
          <a:prstGeom prst="rect">
            <a:avLst/>
          </a:prstGeom>
        </p:spPr>
      </p:pic>
    </p:spTree>
    <p:extLst>
      <p:ext uri="{BB962C8B-B14F-4D97-AF65-F5344CB8AC3E}">
        <p14:creationId xmlns:p14="http://schemas.microsoft.com/office/powerpoint/2010/main" val="992131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a:xfrm>
            <a:off x="2171949" y="288638"/>
            <a:ext cx="7737336" cy="641484"/>
          </a:xfrm>
        </p:spPr>
        <p:txBody>
          <a:bodyPr vert="horz" lIns="91440" tIns="45720" rIns="91440" bIns="45720" rtlCol="0" anchor="t">
            <a:normAutofit/>
          </a:bodyPr>
          <a:lstStyle/>
          <a:p>
            <a:pPr marL="0" indent="0">
              <a:buNone/>
            </a:pPr>
            <a:r>
              <a:rPr lang="en-US" b="1"/>
              <a:t>Technologies and Tools to be used</a:t>
            </a:r>
          </a:p>
        </p:txBody>
      </p:sp>
      <p:sp>
        <p:nvSpPr>
          <p:cNvPr id="4" name="Rectangle 3">
            <a:extLst>
              <a:ext uri="{FF2B5EF4-FFF2-40B4-BE49-F238E27FC236}">
                <a16:creationId xmlns:a16="http://schemas.microsoft.com/office/drawing/2014/main" id="{2DA60EF3-4090-4DCA-9E5C-9FBCC317B9AB}"/>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b="0">
              <a:solidFill>
                <a:schemeClr val="tx1"/>
              </a:solidFill>
            </a:endParaRPr>
          </a:p>
        </p:txBody>
      </p:sp>
      <p:sp>
        <p:nvSpPr>
          <p:cNvPr id="3" name="TextBox 2">
            <a:extLst>
              <a:ext uri="{FF2B5EF4-FFF2-40B4-BE49-F238E27FC236}">
                <a16:creationId xmlns:a16="http://schemas.microsoft.com/office/drawing/2014/main" id="{5F2E0868-D455-87B4-BC86-B2ECC97F4541}"/>
              </a:ext>
            </a:extLst>
          </p:cNvPr>
          <p:cNvSpPr txBox="1"/>
          <p:nvPr/>
        </p:nvSpPr>
        <p:spPr>
          <a:xfrm>
            <a:off x="2743200" y="6488667"/>
            <a:ext cx="6097554" cy="646331"/>
          </a:xfrm>
          <a:prstGeom prst="rect">
            <a:avLst/>
          </a:prstGeom>
          <a:noFill/>
        </p:spPr>
        <p:txBody>
          <a:bodyPr wrap="square">
            <a:spAutoFit/>
          </a:bodyPr>
          <a:lstStyle/>
          <a:p>
            <a:r>
              <a:rPr lang="en-US" sz="1800" b="1">
                <a:solidFill>
                  <a:schemeClr val="tx1"/>
                </a:solidFill>
              </a:rPr>
              <a:t>IT21226496  |   </a:t>
            </a:r>
            <a:r>
              <a:rPr lang="en-US" b="1">
                <a:solidFill>
                  <a:schemeClr val="tx1"/>
                </a:solidFill>
              </a:rPr>
              <a:t>Gunasekara W.M.M.</a:t>
            </a:r>
            <a:r>
              <a:rPr lang="en-US" sz="1800" b="1">
                <a:solidFill>
                  <a:schemeClr val="tx1"/>
                </a:solidFill>
              </a:rPr>
              <a:t>  |   </a:t>
            </a:r>
            <a:r>
              <a:rPr lang="en-US" b="1">
                <a:solidFill>
                  <a:schemeClr val="tx1"/>
                </a:solidFill>
              </a:rPr>
              <a:t>24-25J-075</a:t>
            </a:r>
            <a:endParaRPr lang="en-US" sz="1800" b="1">
              <a:solidFill>
                <a:schemeClr val="tx1"/>
              </a:solidFill>
            </a:endParaRPr>
          </a:p>
          <a:p>
            <a:endParaRPr lang="en-US" sz="1800" b="1">
              <a:solidFill>
                <a:schemeClr val="tx1"/>
              </a:solidFill>
            </a:endParaRPr>
          </a:p>
        </p:txBody>
      </p:sp>
      <p:pic>
        <p:nvPicPr>
          <p:cNvPr id="9" name="Picture 8" descr="A blue and yellow snake logo&#10;&#10;Description automatically generated">
            <a:extLst>
              <a:ext uri="{FF2B5EF4-FFF2-40B4-BE49-F238E27FC236}">
                <a16:creationId xmlns:a16="http://schemas.microsoft.com/office/drawing/2014/main" id="{7F6EDB9F-938C-CDC9-C9FA-70A58FBE4BBB}"/>
              </a:ext>
            </a:extLst>
          </p:cNvPr>
          <p:cNvPicPr>
            <a:picLocks noChangeAspect="1"/>
          </p:cNvPicPr>
          <p:nvPr/>
        </p:nvPicPr>
        <p:blipFill>
          <a:blip r:embed="rId2"/>
          <a:srcRect l="1843" t="-420" r="5069" b="8509"/>
          <a:stretch/>
        </p:blipFill>
        <p:spPr>
          <a:xfrm>
            <a:off x="880683" y="1249699"/>
            <a:ext cx="1897465" cy="2057315"/>
          </a:xfrm>
          <a:prstGeom prst="rect">
            <a:avLst/>
          </a:prstGeom>
        </p:spPr>
      </p:pic>
      <p:pic>
        <p:nvPicPr>
          <p:cNvPr id="12" name="Picture 11">
            <a:extLst>
              <a:ext uri="{FF2B5EF4-FFF2-40B4-BE49-F238E27FC236}">
                <a16:creationId xmlns:a16="http://schemas.microsoft.com/office/drawing/2014/main" id="{5093C124-1648-15CE-6C10-319ADD14F307}"/>
              </a:ext>
            </a:extLst>
          </p:cNvPr>
          <p:cNvPicPr>
            <a:picLocks noChangeAspect="1"/>
          </p:cNvPicPr>
          <p:nvPr/>
        </p:nvPicPr>
        <p:blipFill>
          <a:blip r:embed="rId3"/>
          <a:srcRect r="2922" b="7321"/>
          <a:stretch/>
        </p:blipFill>
        <p:spPr>
          <a:xfrm>
            <a:off x="575179" y="4021393"/>
            <a:ext cx="2814690" cy="1519534"/>
          </a:xfrm>
          <a:prstGeom prst="rect">
            <a:avLst/>
          </a:prstGeom>
        </p:spPr>
      </p:pic>
      <p:sp>
        <p:nvSpPr>
          <p:cNvPr id="5" name="TextBox 4">
            <a:extLst>
              <a:ext uri="{FF2B5EF4-FFF2-40B4-BE49-F238E27FC236}">
                <a16:creationId xmlns:a16="http://schemas.microsoft.com/office/drawing/2014/main" id="{CC9E6381-5DC8-5A56-231A-19D41B96471A}"/>
              </a:ext>
            </a:extLst>
          </p:cNvPr>
          <p:cNvSpPr txBox="1"/>
          <p:nvPr/>
        </p:nvSpPr>
        <p:spPr>
          <a:xfrm>
            <a:off x="4147303" y="1367776"/>
            <a:ext cx="3429886"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Technologies</a:t>
            </a:r>
          </a:p>
          <a:p>
            <a:pPr marL="285750" indent="-285750">
              <a:buFont typeface="Arial"/>
              <a:buChar char="•"/>
            </a:pPr>
            <a:r>
              <a:rPr lang="en-US">
                <a:ea typeface="+mn-lt"/>
                <a:cs typeface="+mn-lt"/>
              </a:rPr>
              <a:t>TensorFlow</a:t>
            </a:r>
            <a:endParaRPr lang="en-US"/>
          </a:p>
          <a:p>
            <a:pPr marL="285750" indent="-285750">
              <a:buFont typeface="Arial"/>
              <a:buChar char="•"/>
            </a:pPr>
            <a:r>
              <a:rPr lang="en-US">
                <a:ea typeface="+mn-lt"/>
                <a:cs typeface="+mn-lt"/>
              </a:rPr>
              <a:t>PyCharm</a:t>
            </a:r>
            <a:endParaRPr lang="en-US"/>
          </a:p>
          <a:p>
            <a:pPr marL="285750" indent="-285750">
              <a:buFont typeface="Arial"/>
              <a:buChar char="•"/>
            </a:pPr>
            <a:r>
              <a:rPr lang="en-US">
                <a:ea typeface="+mn-lt"/>
                <a:cs typeface="+mn-lt"/>
              </a:rPr>
              <a:t>DGL (Deep Graph Library)</a:t>
            </a:r>
            <a:endParaRPr lang="en-US"/>
          </a:p>
          <a:p>
            <a:pPr marL="285750" indent="-285750">
              <a:buFont typeface="Arial"/>
              <a:buChar char="•"/>
            </a:pPr>
            <a:r>
              <a:rPr lang="en-US">
                <a:ea typeface="+mn-lt"/>
                <a:cs typeface="+mn-lt"/>
              </a:rPr>
              <a:t>Scikit-learn</a:t>
            </a:r>
            <a:endParaRPr lang="en-US"/>
          </a:p>
          <a:p>
            <a:pPr marL="285750" indent="-285750">
              <a:buFont typeface="Arial"/>
              <a:buChar char="•"/>
            </a:pPr>
            <a:r>
              <a:rPr lang="en-US">
                <a:ea typeface="+mn-lt"/>
                <a:cs typeface="+mn-lt"/>
              </a:rPr>
              <a:t>Flask</a:t>
            </a:r>
            <a:endParaRPr lang="en-US"/>
          </a:p>
          <a:p>
            <a:pPr marL="285750" indent="-285750">
              <a:buFont typeface="Arial"/>
              <a:buChar char="•"/>
            </a:pPr>
            <a:endParaRPr lang="en-US"/>
          </a:p>
          <a:p>
            <a:r>
              <a:rPr lang="en-US" b="1"/>
              <a:t>Tools</a:t>
            </a:r>
            <a:endParaRPr lang="en-US" b="1">
              <a:ea typeface="Cambria"/>
            </a:endParaRPr>
          </a:p>
          <a:p>
            <a:pPr marL="285750" indent="-285750">
              <a:buFont typeface="Arial"/>
              <a:buChar char="•"/>
            </a:pPr>
            <a:r>
              <a:rPr lang="en-US">
                <a:ea typeface="+mn-lt"/>
                <a:cs typeface="+mn-lt"/>
              </a:rPr>
              <a:t>Wireshark</a:t>
            </a:r>
            <a:endParaRPr lang="en-US"/>
          </a:p>
          <a:p>
            <a:pPr marL="285750" indent="-285750">
              <a:buFont typeface="Arial"/>
              <a:buChar char="•"/>
            </a:pPr>
            <a:r>
              <a:rPr lang="en-US">
                <a:ea typeface="+mn-lt"/>
                <a:cs typeface="+mn-lt"/>
              </a:rPr>
              <a:t>Kaggle</a:t>
            </a:r>
          </a:p>
          <a:p>
            <a:pPr marL="285750" indent="-285750">
              <a:buFont typeface="Arial"/>
              <a:buChar char="•"/>
            </a:pPr>
            <a:r>
              <a:rPr lang="en-US">
                <a:ea typeface="+mn-lt"/>
                <a:cs typeface="+mn-lt"/>
              </a:rPr>
              <a:t>Python</a:t>
            </a:r>
            <a:endParaRPr lang="en-US"/>
          </a:p>
          <a:p>
            <a:pPr marL="285750" indent="-285750">
              <a:buFont typeface="Arial"/>
              <a:buChar char="•"/>
            </a:pPr>
            <a:r>
              <a:rPr lang="en-US" err="1">
                <a:ea typeface="+mn-lt"/>
                <a:cs typeface="+mn-lt"/>
              </a:rPr>
              <a:t>MLflow</a:t>
            </a:r>
            <a:endParaRPr lang="en-US"/>
          </a:p>
          <a:p>
            <a:pPr marL="285750" indent="-285750">
              <a:buFont typeface="Arial"/>
              <a:buChar char="•"/>
            </a:pPr>
            <a:r>
              <a:rPr lang="en-US" err="1">
                <a:ea typeface="+mn-lt"/>
                <a:cs typeface="+mn-lt"/>
              </a:rPr>
              <a:t>Keras</a:t>
            </a:r>
            <a:endParaRPr lang="en-US"/>
          </a:p>
          <a:p>
            <a:pPr marL="285750" indent="-285750" algn="l">
              <a:buFont typeface="Arial"/>
              <a:buChar char="•"/>
            </a:pPr>
            <a:r>
              <a:rPr lang="en-US">
                <a:ea typeface="Cambria"/>
              </a:rPr>
              <a:t>MongoDB</a:t>
            </a:r>
          </a:p>
          <a:p>
            <a:endParaRPr lang="en-US">
              <a:ea typeface="Cambria"/>
            </a:endParaRPr>
          </a:p>
        </p:txBody>
      </p:sp>
      <p:pic>
        <p:nvPicPr>
          <p:cNvPr id="2" name="Picture 1" descr="A green leaf in a shield&#10;&#10;Description automatically generated">
            <a:extLst>
              <a:ext uri="{FF2B5EF4-FFF2-40B4-BE49-F238E27FC236}">
                <a16:creationId xmlns:a16="http://schemas.microsoft.com/office/drawing/2014/main" id="{DDE3DB25-469D-60AD-6F01-D1C6CBE1A6A0}"/>
              </a:ext>
            </a:extLst>
          </p:cNvPr>
          <p:cNvPicPr>
            <a:picLocks noChangeAspect="1"/>
          </p:cNvPicPr>
          <p:nvPr/>
        </p:nvPicPr>
        <p:blipFill>
          <a:blip r:embed="rId4"/>
          <a:stretch>
            <a:fillRect/>
          </a:stretch>
        </p:blipFill>
        <p:spPr>
          <a:xfrm>
            <a:off x="8198742" y="3537170"/>
            <a:ext cx="2208053" cy="2579757"/>
          </a:xfrm>
          <a:prstGeom prst="rect">
            <a:avLst/>
          </a:prstGeom>
        </p:spPr>
      </p:pic>
      <p:pic>
        <p:nvPicPr>
          <p:cNvPr id="10" name="Picture 9" descr="A black square with white letters&#10;&#10;Description automatically generated">
            <a:extLst>
              <a:ext uri="{FF2B5EF4-FFF2-40B4-BE49-F238E27FC236}">
                <a16:creationId xmlns:a16="http://schemas.microsoft.com/office/drawing/2014/main" id="{637E2235-9575-9508-6879-6EC4BCFE668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48023" y="930122"/>
            <a:ext cx="2240502" cy="2240502"/>
          </a:xfrm>
          <a:prstGeom prst="rect">
            <a:avLst/>
          </a:prstGeom>
        </p:spPr>
      </p:pic>
    </p:spTree>
    <p:extLst>
      <p:ext uri="{BB962C8B-B14F-4D97-AF65-F5344CB8AC3E}">
        <p14:creationId xmlns:p14="http://schemas.microsoft.com/office/powerpoint/2010/main" val="2284154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a:xfrm>
            <a:off x="2744846" y="-4233"/>
            <a:ext cx="7600950" cy="866775"/>
          </a:xfrm>
        </p:spPr>
        <p:txBody>
          <a:bodyPr vert="horz" lIns="91440" tIns="45720" rIns="91440" bIns="45720" rtlCol="0" anchor="t">
            <a:normAutofit/>
          </a:bodyPr>
          <a:lstStyle/>
          <a:p>
            <a:pPr marL="0" indent="0">
              <a:buNone/>
            </a:pPr>
            <a:r>
              <a:rPr lang="en-US" sz="3600" b="1"/>
              <a:t>Study Requirement Specification</a:t>
            </a:r>
          </a:p>
        </p:txBody>
      </p:sp>
      <p:sp>
        <p:nvSpPr>
          <p:cNvPr id="4" name="Rectangle 3">
            <a:extLst>
              <a:ext uri="{FF2B5EF4-FFF2-40B4-BE49-F238E27FC236}">
                <a16:creationId xmlns:a16="http://schemas.microsoft.com/office/drawing/2014/main" id="{2DA60EF3-4090-4DCA-9E5C-9FBCC317B9AB}"/>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b="0">
              <a:solidFill>
                <a:schemeClr val="tx1"/>
              </a:solidFill>
            </a:endParaRPr>
          </a:p>
        </p:txBody>
      </p:sp>
      <p:sp>
        <p:nvSpPr>
          <p:cNvPr id="3" name="TextBox 2">
            <a:extLst>
              <a:ext uri="{FF2B5EF4-FFF2-40B4-BE49-F238E27FC236}">
                <a16:creationId xmlns:a16="http://schemas.microsoft.com/office/drawing/2014/main" id="{5F2E0868-D455-87B4-BC86-B2ECC97F4541}"/>
              </a:ext>
            </a:extLst>
          </p:cNvPr>
          <p:cNvSpPr txBox="1"/>
          <p:nvPr/>
        </p:nvSpPr>
        <p:spPr>
          <a:xfrm>
            <a:off x="2743200" y="6488667"/>
            <a:ext cx="6097554" cy="646331"/>
          </a:xfrm>
          <a:prstGeom prst="rect">
            <a:avLst/>
          </a:prstGeom>
          <a:noFill/>
        </p:spPr>
        <p:txBody>
          <a:bodyPr wrap="square">
            <a:spAutoFit/>
          </a:bodyPr>
          <a:lstStyle/>
          <a:p>
            <a:r>
              <a:rPr lang="en-US" sz="1800" b="1">
                <a:solidFill>
                  <a:schemeClr val="tx1"/>
                </a:solidFill>
              </a:rPr>
              <a:t>IT21226496  |   </a:t>
            </a:r>
            <a:r>
              <a:rPr lang="en-US" b="1">
                <a:solidFill>
                  <a:schemeClr val="tx1"/>
                </a:solidFill>
              </a:rPr>
              <a:t>Gunasekara W.M.M.</a:t>
            </a:r>
            <a:r>
              <a:rPr lang="en-US" sz="1800" b="1">
                <a:solidFill>
                  <a:schemeClr val="tx1"/>
                </a:solidFill>
              </a:rPr>
              <a:t>  |   </a:t>
            </a:r>
            <a:r>
              <a:rPr lang="en-US" b="1">
                <a:solidFill>
                  <a:schemeClr val="tx1"/>
                </a:solidFill>
              </a:rPr>
              <a:t>24-25J-075</a:t>
            </a:r>
            <a:endParaRPr lang="en-US" sz="1800" b="1">
              <a:solidFill>
                <a:schemeClr val="tx1"/>
              </a:solidFill>
            </a:endParaRPr>
          </a:p>
          <a:p>
            <a:endParaRPr lang="en-US" sz="1800" b="0">
              <a:solidFill>
                <a:schemeClr val="tx1"/>
              </a:solidFill>
            </a:endParaRPr>
          </a:p>
        </p:txBody>
      </p:sp>
      <p:sp>
        <p:nvSpPr>
          <p:cNvPr id="8" name="Content Placeholder 5">
            <a:extLst>
              <a:ext uri="{FF2B5EF4-FFF2-40B4-BE49-F238E27FC236}">
                <a16:creationId xmlns:a16="http://schemas.microsoft.com/office/drawing/2014/main" id="{1FED597B-CE26-144D-0605-6B057D525DE6}"/>
              </a:ext>
            </a:extLst>
          </p:cNvPr>
          <p:cNvSpPr txBox="1">
            <a:spLocks/>
          </p:cNvSpPr>
          <p:nvPr/>
        </p:nvSpPr>
        <p:spPr>
          <a:xfrm>
            <a:off x="1092318" y="775291"/>
            <a:ext cx="8191500" cy="5310961"/>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Wingdings" pitchFamily="2"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3800" b="1"/>
              <a:t>System Requirements</a:t>
            </a:r>
          </a:p>
          <a:p>
            <a:pPr marL="0" indent="0">
              <a:buFont typeface="Arial" pitchFamily="34" charset="0"/>
              <a:buNone/>
            </a:pPr>
            <a:endParaRPr lang="en-US" sz="2000" b="1"/>
          </a:p>
          <a:p>
            <a:pPr>
              <a:buFont typeface="+mj-lt"/>
              <a:buAutoNum type="arabicPeriod"/>
            </a:pPr>
            <a:r>
              <a:rPr lang="en-US" b="1"/>
              <a:t>Hardware Requirements</a:t>
            </a:r>
            <a:endParaRPr lang="en-US"/>
          </a:p>
          <a:p>
            <a:pPr marL="742950" lvl="1" indent="-285750">
              <a:buFont typeface="+mj-lt"/>
              <a:buAutoNum type="arabicPeriod"/>
            </a:pPr>
            <a:r>
              <a:rPr lang="en-US"/>
              <a:t>High-performance servers with multi-core processors (e.g., Intel Xeon, AMD EPYC)</a:t>
            </a:r>
          </a:p>
          <a:p>
            <a:pPr marL="742950" lvl="1" indent="-285750">
              <a:buFont typeface="+mj-lt"/>
              <a:buAutoNum type="arabicPeriod"/>
            </a:pPr>
            <a:r>
              <a:rPr lang="en-US"/>
              <a:t>Minimum 64 GB RAM</a:t>
            </a:r>
          </a:p>
          <a:p>
            <a:pPr marL="742950" lvl="1" indent="-285750">
              <a:buFont typeface="+mj-lt"/>
              <a:buAutoNum type="arabicPeriod"/>
            </a:pPr>
            <a:r>
              <a:rPr lang="en-US"/>
              <a:t>High-speed network interface cards (10 Gbps or higher)</a:t>
            </a:r>
          </a:p>
          <a:p>
            <a:pPr marL="742950" lvl="1" indent="-285750">
              <a:buFont typeface="+mj-lt"/>
              <a:buAutoNum type="arabicPeriod"/>
            </a:pPr>
            <a:r>
              <a:rPr lang="en-US"/>
              <a:t>SSD storage for fast data access and processing</a:t>
            </a:r>
          </a:p>
          <a:p>
            <a:pPr marL="742950" lvl="1" indent="-285750">
              <a:buFont typeface="+mj-lt"/>
              <a:buAutoNum type="arabicPeriod"/>
            </a:pPr>
            <a:r>
              <a:rPr lang="en-US"/>
              <a:t>GPU support (e.g., NVIDIA Tesla, RTX series) for deep learning model training and inference</a:t>
            </a:r>
          </a:p>
          <a:p>
            <a:pPr>
              <a:buFont typeface="+mj-lt"/>
              <a:buAutoNum type="arabicPeriod"/>
            </a:pPr>
            <a:r>
              <a:rPr lang="en-US" b="1"/>
              <a:t>Network Requirements</a:t>
            </a:r>
            <a:endParaRPr lang="en-US"/>
          </a:p>
          <a:p>
            <a:pPr marL="742950" lvl="1" indent="-285750">
              <a:buFont typeface="+mj-lt"/>
              <a:buAutoNum type="arabicPeriod"/>
            </a:pPr>
            <a:r>
              <a:rPr lang="en-US"/>
              <a:t>Reliable and high-bandwidth network infrastructure</a:t>
            </a:r>
          </a:p>
          <a:p>
            <a:pPr marL="742950" lvl="1" indent="-285750">
              <a:buFont typeface="+mj-lt"/>
              <a:buAutoNum type="arabicPeriod"/>
            </a:pPr>
            <a:r>
              <a:rPr lang="en-US"/>
              <a:t>Secure network connections for data transmission</a:t>
            </a:r>
          </a:p>
          <a:p>
            <a:pPr marL="742950" lvl="1" indent="-285750">
              <a:buFont typeface="+mj-lt"/>
              <a:buAutoNum type="arabicPeriod"/>
            </a:pPr>
            <a:r>
              <a:rPr lang="en-US"/>
              <a:t>Redundant network paths for high availability and fault tolerance</a:t>
            </a:r>
          </a:p>
          <a:p>
            <a:pPr>
              <a:buFont typeface="+mj-lt"/>
              <a:buAutoNum type="arabicPeriod"/>
            </a:pPr>
            <a:r>
              <a:rPr lang="en-US" b="1"/>
              <a:t>Security Requirements</a:t>
            </a:r>
            <a:endParaRPr lang="en-US"/>
          </a:p>
          <a:p>
            <a:pPr marL="742950" lvl="1" indent="-285750">
              <a:buFont typeface="+mj-lt"/>
              <a:buAutoNum type="arabicPeriod"/>
            </a:pPr>
            <a:r>
              <a:rPr lang="en-US"/>
              <a:t>Secure data storage and encryption mechanisms</a:t>
            </a:r>
          </a:p>
          <a:p>
            <a:pPr marL="0" indent="0">
              <a:buFont typeface="Arial" pitchFamily="34" charset="0"/>
              <a:buNone/>
            </a:pPr>
            <a:endParaRPr lang="en-US" sz="2000" b="1"/>
          </a:p>
        </p:txBody>
      </p:sp>
    </p:spTree>
    <p:extLst>
      <p:ext uri="{BB962C8B-B14F-4D97-AF65-F5344CB8AC3E}">
        <p14:creationId xmlns:p14="http://schemas.microsoft.com/office/powerpoint/2010/main" val="2964849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a:xfrm>
            <a:off x="1638852" y="206124"/>
            <a:ext cx="9882481" cy="866775"/>
          </a:xfrm>
        </p:spPr>
        <p:txBody>
          <a:bodyPr>
            <a:normAutofit/>
          </a:bodyPr>
          <a:lstStyle/>
          <a:p>
            <a:pPr marL="0" indent="0">
              <a:buNone/>
            </a:pPr>
            <a:r>
              <a:rPr lang="en-US" sz="3600" b="1"/>
              <a:t>Study Requirement Specification Cont.</a:t>
            </a:r>
          </a:p>
        </p:txBody>
      </p:sp>
      <p:sp>
        <p:nvSpPr>
          <p:cNvPr id="4" name="Rectangle 3">
            <a:extLst>
              <a:ext uri="{FF2B5EF4-FFF2-40B4-BE49-F238E27FC236}">
                <a16:creationId xmlns:a16="http://schemas.microsoft.com/office/drawing/2014/main" id="{2DA60EF3-4090-4DCA-9E5C-9FBCC317B9AB}"/>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b="0">
              <a:solidFill>
                <a:schemeClr val="tx1"/>
              </a:solidFill>
            </a:endParaRPr>
          </a:p>
        </p:txBody>
      </p:sp>
      <p:sp>
        <p:nvSpPr>
          <p:cNvPr id="3" name="TextBox 2">
            <a:extLst>
              <a:ext uri="{FF2B5EF4-FFF2-40B4-BE49-F238E27FC236}">
                <a16:creationId xmlns:a16="http://schemas.microsoft.com/office/drawing/2014/main" id="{5F2E0868-D455-87B4-BC86-B2ECC97F4541}"/>
              </a:ext>
            </a:extLst>
          </p:cNvPr>
          <p:cNvSpPr txBox="1"/>
          <p:nvPr/>
        </p:nvSpPr>
        <p:spPr>
          <a:xfrm>
            <a:off x="2743200" y="6488667"/>
            <a:ext cx="6097554" cy="646331"/>
          </a:xfrm>
          <a:prstGeom prst="rect">
            <a:avLst/>
          </a:prstGeom>
          <a:noFill/>
        </p:spPr>
        <p:txBody>
          <a:bodyPr wrap="square">
            <a:spAutoFit/>
          </a:bodyPr>
          <a:lstStyle/>
          <a:p>
            <a:r>
              <a:rPr lang="en-US" sz="1800" b="1">
                <a:solidFill>
                  <a:schemeClr val="tx1"/>
                </a:solidFill>
              </a:rPr>
              <a:t>IT21226496  |   </a:t>
            </a:r>
            <a:r>
              <a:rPr lang="en-US" b="1">
                <a:solidFill>
                  <a:schemeClr val="tx1"/>
                </a:solidFill>
              </a:rPr>
              <a:t>Gunasekara W.M.M.</a:t>
            </a:r>
            <a:r>
              <a:rPr lang="en-US" sz="1800" b="1">
                <a:solidFill>
                  <a:schemeClr val="tx1"/>
                </a:solidFill>
              </a:rPr>
              <a:t>  |   </a:t>
            </a:r>
            <a:r>
              <a:rPr lang="en-US" b="1">
                <a:solidFill>
                  <a:schemeClr val="tx1"/>
                </a:solidFill>
              </a:rPr>
              <a:t>24-25J-075</a:t>
            </a:r>
            <a:endParaRPr lang="en-US" sz="1800" b="1">
              <a:solidFill>
                <a:schemeClr val="tx1"/>
              </a:solidFill>
            </a:endParaRPr>
          </a:p>
          <a:p>
            <a:endParaRPr lang="en-US" sz="1800" b="0">
              <a:solidFill>
                <a:schemeClr val="tx1"/>
              </a:solidFill>
            </a:endParaRPr>
          </a:p>
        </p:txBody>
      </p:sp>
      <p:sp>
        <p:nvSpPr>
          <p:cNvPr id="2" name="Content Placeholder 5">
            <a:extLst>
              <a:ext uri="{FF2B5EF4-FFF2-40B4-BE49-F238E27FC236}">
                <a16:creationId xmlns:a16="http://schemas.microsoft.com/office/drawing/2014/main" id="{BEF3EBD0-5A45-55E2-F10A-F7FD470341D7}"/>
              </a:ext>
            </a:extLst>
          </p:cNvPr>
          <p:cNvSpPr txBox="1">
            <a:spLocks/>
          </p:cNvSpPr>
          <p:nvPr/>
        </p:nvSpPr>
        <p:spPr>
          <a:xfrm>
            <a:off x="1304336" y="943241"/>
            <a:ext cx="9591675" cy="5336360"/>
          </a:xfrm>
          <a:prstGeom prst="rect">
            <a:avLst/>
          </a:prstGeom>
        </p:spPr>
        <p:txBody>
          <a:bodyPr vert="horz" lIns="91440" tIns="45720" rIns="91440" bIns="45720" rtlCol="0" anchor="t">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Wingdings" pitchFamily="2"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b="1"/>
              <a:t>Personal Requirements</a:t>
            </a:r>
          </a:p>
          <a:p>
            <a:pPr marL="0" indent="0">
              <a:buFont typeface="Arial" pitchFamily="34" charset="0"/>
              <a:buNone/>
            </a:pPr>
            <a:r>
              <a:rPr lang="en-US" sz="2000" b="1"/>
              <a:t>1. Skills and Expertise</a:t>
            </a:r>
            <a:endParaRPr lang="en-US" sz="2000" b="1">
              <a:ea typeface="Cambria"/>
            </a:endParaRPr>
          </a:p>
          <a:p>
            <a:r>
              <a:rPr lang="en-US" sz="2000"/>
              <a:t>Expertise in cybersecurity and network security</a:t>
            </a:r>
            <a:endParaRPr lang="en-US" sz="2000">
              <a:ea typeface="Cambria"/>
            </a:endParaRPr>
          </a:p>
          <a:p>
            <a:r>
              <a:rPr lang="en-US" sz="2000"/>
              <a:t>Proficiency in machine learning and deep learning techniques</a:t>
            </a:r>
            <a:endParaRPr lang="en-US" sz="2000">
              <a:ea typeface="Cambria"/>
            </a:endParaRPr>
          </a:p>
          <a:p>
            <a:r>
              <a:rPr lang="en-US" sz="2000"/>
              <a:t>Experience with network traffic analysis tools (e.g., Wireshark, Suricata)Knowledge of programming languages (e.g., Python)Familiarity with data preprocessing and analysis</a:t>
            </a:r>
          </a:p>
          <a:p>
            <a:pPr marL="0" indent="0">
              <a:buFont typeface="Arial" pitchFamily="34" charset="0"/>
              <a:buNone/>
            </a:pPr>
            <a:r>
              <a:rPr lang="en-US" sz="2000" b="1"/>
              <a:t>2. Roles and Responsibilities</a:t>
            </a:r>
            <a:endParaRPr lang="en-US" sz="2000" b="1">
              <a:ea typeface="Cambria"/>
            </a:endParaRPr>
          </a:p>
          <a:p>
            <a:r>
              <a:rPr lang="en-US" sz="2000"/>
              <a:t>Cybersecurity Analysts: Monitor and analyze network traffic, identify threats, and respond to security incidents.</a:t>
            </a:r>
            <a:endParaRPr lang="en-US" sz="2000">
              <a:ea typeface="Cambria"/>
            </a:endParaRPr>
          </a:p>
          <a:p>
            <a:r>
              <a:rPr lang="en-US" sz="2000"/>
              <a:t>Data Scientists: Develop and train deep learning models, perform data preprocessing, and evaluate model performance.</a:t>
            </a:r>
          </a:p>
          <a:p>
            <a:r>
              <a:rPr lang="en-US" sz="2000"/>
              <a:t>System Administrators: Manage and maintain the infrastructure, ensure high availability, and implement security measures.</a:t>
            </a:r>
            <a:endParaRPr lang="en-US" sz="2000">
              <a:ea typeface="Cambria"/>
            </a:endParaRPr>
          </a:p>
          <a:p>
            <a:r>
              <a:rPr lang="en-US" sz="2000"/>
              <a:t>Software Developers: Develop and integrate software components, ensure compatibility with existing systems, and implement updates.</a:t>
            </a:r>
          </a:p>
          <a:p>
            <a:pPr marL="0" indent="0">
              <a:buFont typeface="Arial" pitchFamily="34" charset="0"/>
              <a:buNone/>
            </a:pPr>
            <a:endParaRPr lang="en-US" sz="2000"/>
          </a:p>
        </p:txBody>
      </p:sp>
    </p:spTree>
    <p:extLst>
      <p:ext uri="{BB962C8B-B14F-4D97-AF65-F5344CB8AC3E}">
        <p14:creationId xmlns:p14="http://schemas.microsoft.com/office/powerpoint/2010/main" val="1605917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a:xfrm>
            <a:off x="1952978" y="104687"/>
            <a:ext cx="8772407" cy="866775"/>
          </a:xfrm>
        </p:spPr>
        <p:txBody>
          <a:bodyPr vert="horz" lIns="91440" tIns="45720" rIns="91440" bIns="45720" rtlCol="0" anchor="t">
            <a:noAutofit/>
          </a:bodyPr>
          <a:lstStyle/>
          <a:p>
            <a:pPr marL="0" indent="0">
              <a:buNone/>
            </a:pPr>
            <a:r>
              <a:rPr lang="en-US" sz="3600" b="1"/>
              <a:t>Study Requirement Specification Cont.</a:t>
            </a:r>
          </a:p>
        </p:txBody>
      </p:sp>
      <p:sp>
        <p:nvSpPr>
          <p:cNvPr id="4" name="Rectangle 3">
            <a:extLst>
              <a:ext uri="{FF2B5EF4-FFF2-40B4-BE49-F238E27FC236}">
                <a16:creationId xmlns:a16="http://schemas.microsoft.com/office/drawing/2014/main" id="{2DA60EF3-4090-4DCA-9E5C-9FBCC317B9AB}"/>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b="0">
              <a:solidFill>
                <a:schemeClr val="tx1"/>
              </a:solidFill>
            </a:endParaRPr>
          </a:p>
        </p:txBody>
      </p:sp>
      <p:sp>
        <p:nvSpPr>
          <p:cNvPr id="3" name="TextBox 2">
            <a:extLst>
              <a:ext uri="{FF2B5EF4-FFF2-40B4-BE49-F238E27FC236}">
                <a16:creationId xmlns:a16="http://schemas.microsoft.com/office/drawing/2014/main" id="{5F2E0868-D455-87B4-BC86-B2ECC97F4541}"/>
              </a:ext>
            </a:extLst>
          </p:cNvPr>
          <p:cNvSpPr txBox="1"/>
          <p:nvPr/>
        </p:nvSpPr>
        <p:spPr>
          <a:xfrm>
            <a:off x="2743200" y="6488667"/>
            <a:ext cx="6097554" cy="646331"/>
          </a:xfrm>
          <a:prstGeom prst="rect">
            <a:avLst/>
          </a:prstGeom>
          <a:noFill/>
        </p:spPr>
        <p:txBody>
          <a:bodyPr wrap="square">
            <a:spAutoFit/>
          </a:bodyPr>
          <a:lstStyle/>
          <a:p>
            <a:r>
              <a:rPr lang="en-US" sz="1800" b="1">
                <a:solidFill>
                  <a:schemeClr val="tx1"/>
                </a:solidFill>
              </a:rPr>
              <a:t>IT21226496  |   </a:t>
            </a:r>
            <a:r>
              <a:rPr lang="en-US" b="1">
                <a:solidFill>
                  <a:schemeClr val="tx1"/>
                </a:solidFill>
              </a:rPr>
              <a:t>Gunasekara W.M.M.</a:t>
            </a:r>
            <a:r>
              <a:rPr lang="en-US" sz="1800" b="1">
                <a:solidFill>
                  <a:schemeClr val="tx1"/>
                </a:solidFill>
              </a:rPr>
              <a:t>  |   </a:t>
            </a:r>
            <a:r>
              <a:rPr lang="en-US" b="1">
                <a:solidFill>
                  <a:schemeClr val="tx1"/>
                </a:solidFill>
              </a:rPr>
              <a:t>24-25J-075</a:t>
            </a:r>
            <a:endParaRPr lang="en-US" sz="1800" b="1">
              <a:solidFill>
                <a:schemeClr val="tx1"/>
              </a:solidFill>
            </a:endParaRPr>
          </a:p>
          <a:p>
            <a:endParaRPr lang="en-US" sz="1800" b="0">
              <a:solidFill>
                <a:schemeClr val="tx1"/>
              </a:solidFill>
            </a:endParaRPr>
          </a:p>
        </p:txBody>
      </p:sp>
      <p:sp>
        <p:nvSpPr>
          <p:cNvPr id="2" name="Content Placeholder 5">
            <a:extLst>
              <a:ext uri="{FF2B5EF4-FFF2-40B4-BE49-F238E27FC236}">
                <a16:creationId xmlns:a16="http://schemas.microsoft.com/office/drawing/2014/main" id="{BEF3EBD0-5A45-55E2-F10A-F7FD470341D7}"/>
              </a:ext>
            </a:extLst>
          </p:cNvPr>
          <p:cNvSpPr txBox="1">
            <a:spLocks/>
          </p:cNvSpPr>
          <p:nvPr/>
        </p:nvSpPr>
        <p:spPr>
          <a:xfrm>
            <a:off x="1304336" y="877389"/>
            <a:ext cx="9591675" cy="5336360"/>
          </a:xfrm>
          <a:prstGeom prst="rect">
            <a:avLst/>
          </a:prstGeom>
        </p:spPr>
        <p:txBody>
          <a:bodyPr vert="horz" lIns="91440" tIns="45720" rIns="91440" bIns="45720" rtlCol="0" anchor="t">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Wingdings" pitchFamily="2"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b="1"/>
              <a:t>Software Requirements</a:t>
            </a:r>
          </a:p>
          <a:p>
            <a:pPr marL="0" indent="0">
              <a:buNone/>
            </a:pPr>
            <a:r>
              <a:rPr lang="en-US" sz="2000" b="1"/>
              <a:t>1. Operating System</a:t>
            </a:r>
            <a:endParaRPr lang="en-US" sz="2000" b="1">
              <a:ea typeface="Cambria"/>
            </a:endParaRPr>
          </a:p>
          <a:p>
            <a:r>
              <a:rPr lang="en-US" sz="2000"/>
              <a:t>Windows operating systems </a:t>
            </a:r>
            <a:endParaRPr lang="en-US" sz="2000">
              <a:ea typeface="Cambria"/>
            </a:endParaRPr>
          </a:p>
          <a:p>
            <a:pPr marL="0" indent="0">
              <a:buNone/>
            </a:pPr>
            <a:r>
              <a:rPr lang="en-US" sz="2000" b="1"/>
              <a:t>2. Development and Analysis Tools</a:t>
            </a:r>
            <a:endParaRPr lang="en-US" sz="2000" b="1">
              <a:ea typeface="Cambria"/>
            </a:endParaRPr>
          </a:p>
          <a:p>
            <a:r>
              <a:rPr lang="en-US" sz="2000"/>
              <a:t>Python with libraries such as TensorFlow, </a:t>
            </a:r>
            <a:r>
              <a:rPr lang="en-US" sz="2000" err="1"/>
              <a:t>PyTorch</a:t>
            </a:r>
            <a:r>
              <a:rPr lang="en-US" sz="2000"/>
              <a:t>, Scikit-learn, DGL</a:t>
            </a:r>
            <a:endParaRPr lang="en-US" sz="2000">
              <a:ea typeface="Cambria"/>
            </a:endParaRPr>
          </a:p>
          <a:p>
            <a:r>
              <a:rPr lang="en-US" sz="2000"/>
              <a:t>Network analysis tools like Wireshark and Suricata</a:t>
            </a:r>
            <a:endParaRPr lang="en-US" sz="2000">
              <a:ea typeface="Cambria"/>
            </a:endParaRPr>
          </a:p>
          <a:p>
            <a:r>
              <a:rPr lang="en-US" sz="2000"/>
              <a:t>Data processing tools like Apache Kafka, Logstash</a:t>
            </a:r>
            <a:endParaRPr lang="en-US" sz="2000">
              <a:ea typeface="Cambria"/>
            </a:endParaRPr>
          </a:p>
          <a:p>
            <a:pPr marL="0" indent="0">
              <a:buNone/>
            </a:pPr>
            <a:r>
              <a:rPr lang="en-US" sz="2000" b="1"/>
              <a:t>3.Database Management</a:t>
            </a:r>
            <a:endParaRPr lang="en-US" sz="2000" b="1">
              <a:ea typeface="Cambria"/>
            </a:endParaRPr>
          </a:p>
          <a:p>
            <a:r>
              <a:rPr lang="en-US" sz="2000"/>
              <a:t>NoSQL databases (e.g., MongoDB) for storing and querying large volumes of network traffic data</a:t>
            </a:r>
            <a:endParaRPr lang="en-US" sz="2000">
              <a:ea typeface="Cambria"/>
            </a:endParaRPr>
          </a:p>
          <a:p>
            <a:pPr marL="0" indent="0">
              <a:buNone/>
            </a:pPr>
            <a:r>
              <a:rPr lang="en-US" sz="2000" b="1"/>
              <a:t>4. Monitoring and Logging</a:t>
            </a:r>
            <a:endParaRPr lang="en-US" sz="2000" b="1">
              <a:ea typeface="Cambria"/>
            </a:endParaRPr>
          </a:p>
          <a:p>
            <a:r>
              <a:rPr lang="en-US" sz="2000"/>
              <a:t>Tools like Prometheus and Grafana for real-time monitoring and visualization</a:t>
            </a:r>
            <a:endParaRPr lang="en-US" sz="2000">
              <a:ea typeface="Cambria"/>
            </a:endParaRPr>
          </a:p>
          <a:p>
            <a:pPr marL="0" indent="0">
              <a:buFont typeface="Arial" pitchFamily="34" charset="0"/>
              <a:buNone/>
            </a:pPr>
            <a:endParaRPr lang="en-US" sz="2000"/>
          </a:p>
        </p:txBody>
      </p:sp>
    </p:spTree>
    <p:extLst>
      <p:ext uri="{BB962C8B-B14F-4D97-AF65-F5344CB8AC3E}">
        <p14:creationId xmlns:p14="http://schemas.microsoft.com/office/powerpoint/2010/main" val="3401843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a:xfrm>
            <a:off x="162560" y="86360"/>
            <a:ext cx="2580640" cy="579120"/>
          </a:xfrm>
        </p:spPr>
        <p:txBody>
          <a:bodyPr vert="horz" lIns="91440" tIns="45720" rIns="91440" bIns="45720" rtlCol="0" anchor="t">
            <a:normAutofit/>
          </a:bodyPr>
          <a:lstStyle/>
          <a:p>
            <a:pPr marL="0" indent="0">
              <a:buNone/>
            </a:pPr>
            <a:r>
              <a:rPr lang="en-US"/>
              <a:t>Gantt Chart</a:t>
            </a:r>
          </a:p>
        </p:txBody>
      </p:sp>
      <p:sp>
        <p:nvSpPr>
          <p:cNvPr id="4" name="Rectangle 3">
            <a:extLst>
              <a:ext uri="{FF2B5EF4-FFF2-40B4-BE49-F238E27FC236}">
                <a16:creationId xmlns:a16="http://schemas.microsoft.com/office/drawing/2014/main" id="{2DA60EF3-4090-4DCA-9E5C-9FBCC317B9AB}"/>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b="0">
              <a:solidFill>
                <a:schemeClr val="tx1"/>
              </a:solidFill>
            </a:endParaRPr>
          </a:p>
        </p:txBody>
      </p:sp>
      <p:sp>
        <p:nvSpPr>
          <p:cNvPr id="3" name="TextBox 2">
            <a:extLst>
              <a:ext uri="{FF2B5EF4-FFF2-40B4-BE49-F238E27FC236}">
                <a16:creationId xmlns:a16="http://schemas.microsoft.com/office/drawing/2014/main" id="{5F2E0868-D455-87B4-BC86-B2ECC97F4541}"/>
              </a:ext>
            </a:extLst>
          </p:cNvPr>
          <p:cNvSpPr txBox="1"/>
          <p:nvPr/>
        </p:nvSpPr>
        <p:spPr>
          <a:xfrm>
            <a:off x="2743200" y="6488667"/>
            <a:ext cx="6097554" cy="646331"/>
          </a:xfrm>
          <a:prstGeom prst="rect">
            <a:avLst/>
          </a:prstGeom>
          <a:noFill/>
        </p:spPr>
        <p:txBody>
          <a:bodyPr wrap="square">
            <a:spAutoFit/>
          </a:bodyPr>
          <a:lstStyle/>
          <a:p>
            <a:r>
              <a:rPr lang="en-US" sz="1800" b="1">
                <a:solidFill>
                  <a:schemeClr val="tx1"/>
                </a:solidFill>
              </a:rPr>
              <a:t>IT21226496  |   </a:t>
            </a:r>
            <a:r>
              <a:rPr lang="en-US" b="1">
                <a:solidFill>
                  <a:schemeClr val="tx1"/>
                </a:solidFill>
              </a:rPr>
              <a:t>Gunasekara W.M.M.</a:t>
            </a:r>
            <a:r>
              <a:rPr lang="en-US" sz="1800" b="1">
                <a:solidFill>
                  <a:schemeClr val="tx1"/>
                </a:solidFill>
              </a:rPr>
              <a:t>  |   </a:t>
            </a:r>
            <a:r>
              <a:rPr lang="en-US" b="1">
                <a:solidFill>
                  <a:schemeClr val="tx1"/>
                </a:solidFill>
              </a:rPr>
              <a:t>24-25J-075</a:t>
            </a:r>
            <a:endParaRPr lang="en-US" sz="1800" b="1">
              <a:solidFill>
                <a:schemeClr val="tx1"/>
              </a:solidFill>
            </a:endParaRPr>
          </a:p>
          <a:p>
            <a:endParaRPr lang="en-US" sz="1800" b="0">
              <a:solidFill>
                <a:schemeClr val="tx1"/>
              </a:solidFill>
            </a:endParaRPr>
          </a:p>
        </p:txBody>
      </p:sp>
      <p:pic>
        <p:nvPicPr>
          <p:cNvPr id="9" name="Picture 8" descr="A graph showing a bar chart&#10;&#10;Description automatically generated">
            <a:extLst>
              <a:ext uri="{FF2B5EF4-FFF2-40B4-BE49-F238E27FC236}">
                <a16:creationId xmlns:a16="http://schemas.microsoft.com/office/drawing/2014/main" id="{569723A2-5B9E-6BDC-30C3-6738B41D79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5401" y="665480"/>
            <a:ext cx="8751063" cy="5808518"/>
          </a:xfrm>
          <a:prstGeom prst="rect">
            <a:avLst/>
          </a:prstGeom>
        </p:spPr>
      </p:pic>
    </p:spTree>
    <p:extLst>
      <p:ext uri="{BB962C8B-B14F-4D97-AF65-F5344CB8AC3E}">
        <p14:creationId xmlns:p14="http://schemas.microsoft.com/office/powerpoint/2010/main" val="1577831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a:xfrm>
            <a:off x="3228975" y="439440"/>
            <a:ext cx="4947920" cy="1141710"/>
          </a:xfrm>
        </p:spPr>
        <p:txBody>
          <a:bodyPr>
            <a:normAutofit/>
          </a:bodyPr>
          <a:lstStyle/>
          <a:p>
            <a:r>
              <a:rPr lang="en-US" b="1"/>
              <a:t>Commercialization</a:t>
            </a:r>
          </a:p>
        </p:txBody>
      </p:sp>
      <p:graphicFrame>
        <p:nvGraphicFramePr>
          <p:cNvPr id="2" name="Content Placeholder 1">
            <a:extLst>
              <a:ext uri="{FF2B5EF4-FFF2-40B4-BE49-F238E27FC236}">
                <a16:creationId xmlns:a16="http://schemas.microsoft.com/office/drawing/2014/main" id="{683B5470-938E-08B3-6FD3-DE86B29B003C}"/>
              </a:ext>
            </a:extLst>
          </p:cNvPr>
          <p:cNvGraphicFramePr>
            <a:graphicFrameLocks noGrp="1"/>
          </p:cNvGraphicFramePr>
          <p:nvPr>
            <p:ph idx="1"/>
            <p:extLst>
              <p:ext uri="{D42A27DB-BD31-4B8C-83A1-F6EECF244321}">
                <p14:modId xmlns:p14="http://schemas.microsoft.com/office/powerpoint/2010/main" val="3800752518"/>
              </p:ext>
            </p:extLst>
          </p:nvPr>
        </p:nvGraphicFramePr>
        <p:xfrm>
          <a:off x="1446354" y="1454727"/>
          <a:ext cx="8819864" cy="45823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a:extLst>
              <a:ext uri="{FF2B5EF4-FFF2-40B4-BE49-F238E27FC236}">
                <a16:creationId xmlns:a16="http://schemas.microsoft.com/office/drawing/2014/main" id="{2DA60EF3-4090-4DCA-9E5C-9FBCC317B9AB}"/>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b="0">
              <a:solidFill>
                <a:schemeClr val="tx1"/>
              </a:solidFill>
            </a:endParaRPr>
          </a:p>
        </p:txBody>
      </p:sp>
      <p:sp>
        <p:nvSpPr>
          <p:cNvPr id="3" name="TextBox 2">
            <a:extLst>
              <a:ext uri="{FF2B5EF4-FFF2-40B4-BE49-F238E27FC236}">
                <a16:creationId xmlns:a16="http://schemas.microsoft.com/office/drawing/2014/main" id="{5F2E0868-D455-87B4-BC86-B2ECC97F4541}"/>
              </a:ext>
            </a:extLst>
          </p:cNvPr>
          <p:cNvSpPr txBox="1"/>
          <p:nvPr/>
        </p:nvSpPr>
        <p:spPr>
          <a:xfrm>
            <a:off x="2743200" y="6488667"/>
            <a:ext cx="6097554" cy="646331"/>
          </a:xfrm>
          <a:prstGeom prst="rect">
            <a:avLst/>
          </a:prstGeom>
          <a:noFill/>
        </p:spPr>
        <p:txBody>
          <a:bodyPr wrap="square">
            <a:spAutoFit/>
          </a:bodyPr>
          <a:lstStyle/>
          <a:p>
            <a:r>
              <a:rPr lang="en-US" sz="1800" b="1">
                <a:solidFill>
                  <a:schemeClr val="tx1"/>
                </a:solidFill>
              </a:rPr>
              <a:t>IT21226496  |   </a:t>
            </a:r>
            <a:r>
              <a:rPr lang="en-US" b="1">
                <a:solidFill>
                  <a:schemeClr val="tx1"/>
                </a:solidFill>
              </a:rPr>
              <a:t>Gunasekara W.M.M.</a:t>
            </a:r>
            <a:r>
              <a:rPr lang="en-US" sz="1800" b="1">
                <a:solidFill>
                  <a:schemeClr val="tx1"/>
                </a:solidFill>
              </a:rPr>
              <a:t>  |   </a:t>
            </a:r>
            <a:r>
              <a:rPr lang="en-US" b="1">
                <a:solidFill>
                  <a:schemeClr val="tx1"/>
                </a:solidFill>
              </a:rPr>
              <a:t>24-25J-075</a:t>
            </a:r>
            <a:endParaRPr lang="en-US" sz="1800" b="1">
              <a:solidFill>
                <a:schemeClr val="tx1"/>
              </a:solidFill>
            </a:endParaRPr>
          </a:p>
          <a:p>
            <a:endParaRPr lang="en-US" sz="1800" b="0">
              <a:solidFill>
                <a:schemeClr val="tx1"/>
              </a:solidFill>
            </a:endParaRPr>
          </a:p>
        </p:txBody>
      </p:sp>
    </p:spTree>
    <p:extLst>
      <p:ext uri="{BB962C8B-B14F-4D97-AF65-F5344CB8AC3E}">
        <p14:creationId xmlns:p14="http://schemas.microsoft.com/office/powerpoint/2010/main" val="2175318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Graphic spid="2"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p:txBody>
          <a:bodyPr>
            <a:normAutofit/>
          </a:bodyPr>
          <a:lstStyle/>
          <a:p>
            <a:r>
              <a:rPr lang="en-US" b="1"/>
              <a:t>Budget</a:t>
            </a:r>
          </a:p>
        </p:txBody>
      </p:sp>
      <p:sp>
        <p:nvSpPr>
          <p:cNvPr id="4" name="Rectangle 3">
            <a:extLst>
              <a:ext uri="{FF2B5EF4-FFF2-40B4-BE49-F238E27FC236}">
                <a16:creationId xmlns:a16="http://schemas.microsoft.com/office/drawing/2014/main" id="{2DA60EF3-4090-4DCA-9E5C-9FBCC317B9AB}"/>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b="0">
              <a:solidFill>
                <a:schemeClr val="tx1"/>
              </a:solidFill>
            </a:endParaRPr>
          </a:p>
        </p:txBody>
      </p:sp>
      <p:sp>
        <p:nvSpPr>
          <p:cNvPr id="3" name="TextBox 2">
            <a:extLst>
              <a:ext uri="{FF2B5EF4-FFF2-40B4-BE49-F238E27FC236}">
                <a16:creationId xmlns:a16="http://schemas.microsoft.com/office/drawing/2014/main" id="{5F2E0868-D455-87B4-BC86-B2ECC97F4541}"/>
              </a:ext>
            </a:extLst>
          </p:cNvPr>
          <p:cNvSpPr txBox="1"/>
          <p:nvPr/>
        </p:nvSpPr>
        <p:spPr>
          <a:xfrm>
            <a:off x="2743200" y="6488667"/>
            <a:ext cx="6097554" cy="646331"/>
          </a:xfrm>
          <a:prstGeom prst="rect">
            <a:avLst/>
          </a:prstGeom>
          <a:noFill/>
        </p:spPr>
        <p:txBody>
          <a:bodyPr wrap="square">
            <a:spAutoFit/>
          </a:bodyPr>
          <a:lstStyle/>
          <a:p>
            <a:r>
              <a:rPr lang="en-US" sz="1800" b="1">
                <a:solidFill>
                  <a:schemeClr val="tx1"/>
                </a:solidFill>
              </a:rPr>
              <a:t>IT21226496  |   </a:t>
            </a:r>
            <a:r>
              <a:rPr lang="en-US" b="1">
                <a:solidFill>
                  <a:schemeClr val="tx1"/>
                </a:solidFill>
              </a:rPr>
              <a:t>Gunasekara W.M.M.</a:t>
            </a:r>
            <a:r>
              <a:rPr lang="en-US" sz="1800" b="1">
                <a:solidFill>
                  <a:schemeClr val="tx1"/>
                </a:solidFill>
              </a:rPr>
              <a:t>  |   </a:t>
            </a:r>
            <a:r>
              <a:rPr lang="en-US" b="1">
                <a:solidFill>
                  <a:schemeClr val="tx1"/>
                </a:solidFill>
              </a:rPr>
              <a:t>24-25J-075</a:t>
            </a:r>
            <a:endParaRPr lang="en-US" sz="1800" b="1">
              <a:solidFill>
                <a:schemeClr val="tx1"/>
              </a:solidFill>
            </a:endParaRPr>
          </a:p>
          <a:p>
            <a:endParaRPr lang="en-US" sz="1800" b="0">
              <a:solidFill>
                <a:schemeClr val="tx1"/>
              </a:solidFill>
            </a:endParaRPr>
          </a:p>
        </p:txBody>
      </p:sp>
      <p:pic>
        <p:nvPicPr>
          <p:cNvPr id="7" name="Picture 6">
            <a:extLst>
              <a:ext uri="{FF2B5EF4-FFF2-40B4-BE49-F238E27FC236}">
                <a16:creationId xmlns:a16="http://schemas.microsoft.com/office/drawing/2014/main" id="{6DC3FBB9-F288-6E87-80CE-F3177B2DAD4A}"/>
              </a:ext>
            </a:extLst>
          </p:cNvPr>
          <p:cNvPicPr>
            <a:picLocks noChangeAspect="1"/>
          </p:cNvPicPr>
          <p:nvPr/>
        </p:nvPicPr>
        <p:blipFill>
          <a:blip r:embed="rId2"/>
          <a:stretch>
            <a:fillRect/>
          </a:stretch>
        </p:blipFill>
        <p:spPr>
          <a:xfrm>
            <a:off x="1874644" y="1447800"/>
            <a:ext cx="8442712" cy="3497695"/>
          </a:xfrm>
          <a:prstGeom prst="rect">
            <a:avLst/>
          </a:prstGeom>
        </p:spPr>
      </p:pic>
    </p:spTree>
    <p:extLst>
      <p:ext uri="{BB962C8B-B14F-4D97-AF65-F5344CB8AC3E}">
        <p14:creationId xmlns:p14="http://schemas.microsoft.com/office/powerpoint/2010/main" val="1216731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FFCB7-EC63-495B-9ED3-9E3A0892BB67}"/>
              </a:ext>
            </a:extLst>
          </p:cNvPr>
          <p:cNvSpPr>
            <a:spLocks noGrp="1"/>
          </p:cNvSpPr>
          <p:nvPr>
            <p:ph type="ctrTitle"/>
          </p:nvPr>
        </p:nvSpPr>
        <p:spPr>
          <a:xfrm>
            <a:off x="2800350" y="331787"/>
            <a:ext cx="6781800" cy="1116013"/>
          </a:xfrm>
        </p:spPr>
        <p:txBody>
          <a:bodyPr/>
          <a:lstStyle/>
          <a:p>
            <a:r>
              <a:rPr lang="en-US" b="1"/>
              <a:t>Content of the Presentation</a:t>
            </a:r>
          </a:p>
        </p:txBody>
      </p:sp>
      <p:sp>
        <p:nvSpPr>
          <p:cNvPr id="3" name="Title 1">
            <a:extLst>
              <a:ext uri="{FF2B5EF4-FFF2-40B4-BE49-F238E27FC236}">
                <a16:creationId xmlns:a16="http://schemas.microsoft.com/office/drawing/2014/main" id="{23F53A95-E5F7-CD85-F07D-C4C1B1DBE816}"/>
              </a:ext>
            </a:extLst>
          </p:cNvPr>
          <p:cNvSpPr txBox="1">
            <a:spLocks/>
          </p:cNvSpPr>
          <p:nvPr/>
        </p:nvSpPr>
        <p:spPr>
          <a:xfrm>
            <a:off x="1571624" y="1447800"/>
            <a:ext cx="2247901" cy="258127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Adobe Devanagari" pitchFamily="18" charset="0"/>
                <a:ea typeface="+mj-ea"/>
                <a:cs typeface="Adobe Devanagari" pitchFamily="18" charset="0"/>
              </a:defRPr>
            </a:lvl1pPr>
          </a:lstStyle>
          <a:p>
            <a:pPr algn="l"/>
            <a:endParaRPr lang="en-US" sz="2800" b="1"/>
          </a:p>
        </p:txBody>
      </p:sp>
      <p:sp>
        <p:nvSpPr>
          <p:cNvPr id="5" name="TextBox 4">
            <a:extLst>
              <a:ext uri="{FF2B5EF4-FFF2-40B4-BE49-F238E27FC236}">
                <a16:creationId xmlns:a16="http://schemas.microsoft.com/office/drawing/2014/main" id="{204EEC27-D304-2E94-2BB3-C3F24CD8CFD8}"/>
              </a:ext>
            </a:extLst>
          </p:cNvPr>
          <p:cNvSpPr txBox="1"/>
          <p:nvPr/>
        </p:nvSpPr>
        <p:spPr>
          <a:xfrm>
            <a:off x="1288026" y="1752288"/>
            <a:ext cx="6096000" cy="369332"/>
          </a:xfrm>
          <a:prstGeom prst="rect">
            <a:avLst/>
          </a:prstGeom>
          <a:noFill/>
        </p:spPr>
        <p:txBody>
          <a:bodyPr wrap="square">
            <a:spAutoFit/>
          </a:bodyPr>
          <a:lstStyle/>
          <a:p>
            <a:r>
              <a:rPr lang="en-US" b="1"/>
              <a:t>1. Introduction to the overall project</a:t>
            </a:r>
            <a:endParaRPr lang="en-US"/>
          </a:p>
        </p:txBody>
      </p:sp>
      <p:sp>
        <p:nvSpPr>
          <p:cNvPr id="7" name="TextBox 6">
            <a:extLst>
              <a:ext uri="{FF2B5EF4-FFF2-40B4-BE49-F238E27FC236}">
                <a16:creationId xmlns:a16="http://schemas.microsoft.com/office/drawing/2014/main" id="{D864ED24-7C4C-A4FB-F0D1-4E313FC1D6A0}"/>
              </a:ext>
            </a:extLst>
          </p:cNvPr>
          <p:cNvSpPr txBox="1"/>
          <p:nvPr/>
        </p:nvSpPr>
        <p:spPr>
          <a:xfrm>
            <a:off x="1288026" y="2194481"/>
            <a:ext cx="6096000" cy="369332"/>
          </a:xfrm>
          <a:prstGeom prst="rect">
            <a:avLst/>
          </a:prstGeom>
          <a:noFill/>
        </p:spPr>
        <p:txBody>
          <a:bodyPr wrap="square">
            <a:spAutoFit/>
          </a:bodyPr>
          <a:lstStyle/>
          <a:p>
            <a:r>
              <a:rPr lang="en-US" sz="1800" b="1"/>
              <a:t>2. Research Problem</a:t>
            </a:r>
            <a:endParaRPr lang="en-US"/>
          </a:p>
        </p:txBody>
      </p:sp>
      <p:sp>
        <p:nvSpPr>
          <p:cNvPr id="9" name="TextBox 8">
            <a:extLst>
              <a:ext uri="{FF2B5EF4-FFF2-40B4-BE49-F238E27FC236}">
                <a16:creationId xmlns:a16="http://schemas.microsoft.com/office/drawing/2014/main" id="{05E3832B-47D3-F4FC-D515-844300D374C4}"/>
              </a:ext>
            </a:extLst>
          </p:cNvPr>
          <p:cNvSpPr txBox="1"/>
          <p:nvPr/>
        </p:nvSpPr>
        <p:spPr>
          <a:xfrm>
            <a:off x="1288026" y="2629885"/>
            <a:ext cx="6096000" cy="369332"/>
          </a:xfrm>
          <a:prstGeom prst="rect">
            <a:avLst/>
          </a:prstGeom>
          <a:noFill/>
        </p:spPr>
        <p:txBody>
          <a:bodyPr wrap="square">
            <a:spAutoFit/>
          </a:bodyPr>
          <a:lstStyle/>
          <a:p>
            <a:r>
              <a:rPr lang="en-US" sz="1800" b="1"/>
              <a:t>3. Research Objectives</a:t>
            </a:r>
            <a:endParaRPr lang="en-US" b="1"/>
          </a:p>
        </p:txBody>
      </p:sp>
      <p:sp>
        <p:nvSpPr>
          <p:cNvPr id="11" name="TextBox 10">
            <a:extLst>
              <a:ext uri="{FF2B5EF4-FFF2-40B4-BE49-F238E27FC236}">
                <a16:creationId xmlns:a16="http://schemas.microsoft.com/office/drawing/2014/main" id="{7D19D12D-7E5B-9D1E-65A1-4B31C097CC1A}"/>
              </a:ext>
            </a:extLst>
          </p:cNvPr>
          <p:cNvSpPr txBox="1"/>
          <p:nvPr/>
        </p:nvSpPr>
        <p:spPr>
          <a:xfrm>
            <a:off x="1288026" y="3011048"/>
            <a:ext cx="6096000" cy="369332"/>
          </a:xfrm>
          <a:prstGeom prst="rect">
            <a:avLst/>
          </a:prstGeom>
          <a:noFill/>
        </p:spPr>
        <p:txBody>
          <a:bodyPr wrap="square">
            <a:spAutoFit/>
          </a:bodyPr>
          <a:lstStyle/>
          <a:p>
            <a:r>
              <a:rPr lang="en-US" sz="1800" b="1">
                <a:latin typeface="Adobe Devanagari"/>
              </a:rPr>
              <a:t>4. </a:t>
            </a:r>
            <a:r>
              <a:rPr lang="en-US" sz="1800" b="1"/>
              <a:t>Overall System Diagram</a:t>
            </a:r>
            <a:endParaRPr lang="en-US"/>
          </a:p>
        </p:txBody>
      </p:sp>
      <p:sp>
        <p:nvSpPr>
          <p:cNvPr id="13" name="TextBox 12">
            <a:extLst>
              <a:ext uri="{FF2B5EF4-FFF2-40B4-BE49-F238E27FC236}">
                <a16:creationId xmlns:a16="http://schemas.microsoft.com/office/drawing/2014/main" id="{17072E13-D4DF-DA30-71F9-0ABF90112DBB}"/>
              </a:ext>
            </a:extLst>
          </p:cNvPr>
          <p:cNvSpPr txBox="1"/>
          <p:nvPr/>
        </p:nvSpPr>
        <p:spPr>
          <a:xfrm>
            <a:off x="1289758" y="3486395"/>
            <a:ext cx="6781800" cy="369332"/>
          </a:xfrm>
          <a:prstGeom prst="rect">
            <a:avLst/>
          </a:prstGeom>
          <a:noFill/>
        </p:spPr>
        <p:txBody>
          <a:bodyPr wrap="square">
            <a:spAutoFit/>
          </a:bodyPr>
          <a:lstStyle/>
          <a:p>
            <a:r>
              <a:rPr lang="en-US" b="1">
                <a:latin typeface="Adobe Devanagari"/>
              </a:rPr>
              <a:t>5. </a:t>
            </a:r>
            <a:r>
              <a:rPr lang="en-US" b="1"/>
              <a:t>Organizational Threat profiling with network traffic analyze</a:t>
            </a:r>
          </a:p>
        </p:txBody>
      </p:sp>
      <p:sp>
        <p:nvSpPr>
          <p:cNvPr id="15" name="TextBox 14">
            <a:extLst>
              <a:ext uri="{FF2B5EF4-FFF2-40B4-BE49-F238E27FC236}">
                <a16:creationId xmlns:a16="http://schemas.microsoft.com/office/drawing/2014/main" id="{C0404FBB-BB57-0F43-C6E1-6ED415D0AA4A}"/>
              </a:ext>
            </a:extLst>
          </p:cNvPr>
          <p:cNvSpPr txBox="1"/>
          <p:nvPr/>
        </p:nvSpPr>
        <p:spPr>
          <a:xfrm>
            <a:off x="1288026" y="3964230"/>
            <a:ext cx="6094268" cy="369332"/>
          </a:xfrm>
          <a:prstGeom prst="rect">
            <a:avLst/>
          </a:prstGeom>
          <a:noFill/>
        </p:spPr>
        <p:txBody>
          <a:bodyPr wrap="square">
            <a:spAutoFit/>
          </a:bodyPr>
          <a:lstStyle/>
          <a:p>
            <a:r>
              <a:rPr lang="en-US" b="1">
                <a:latin typeface="Adobe Devanagari"/>
              </a:rPr>
              <a:t>6. </a:t>
            </a:r>
            <a:r>
              <a:rPr lang="en-US" b="1"/>
              <a:t>Organizational Threat profiling with Endpoint Data</a:t>
            </a:r>
          </a:p>
        </p:txBody>
      </p:sp>
      <p:sp>
        <p:nvSpPr>
          <p:cNvPr id="17" name="TextBox 16">
            <a:extLst>
              <a:ext uri="{FF2B5EF4-FFF2-40B4-BE49-F238E27FC236}">
                <a16:creationId xmlns:a16="http://schemas.microsoft.com/office/drawing/2014/main" id="{44E89E5B-BCF7-E955-11F7-B67570759AD7}"/>
              </a:ext>
            </a:extLst>
          </p:cNvPr>
          <p:cNvSpPr txBox="1"/>
          <p:nvPr/>
        </p:nvSpPr>
        <p:spPr>
          <a:xfrm>
            <a:off x="1288025" y="4439577"/>
            <a:ext cx="7118220" cy="369332"/>
          </a:xfrm>
          <a:prstGeom prst="rect">
            <a:avLst/>
          </a:prstGeom>
          <a:noFill/>
        </p:spPr>
        <p:txBody>
          <a:bodyPr wrap="square">
            <a:spAutoFit/>
          </a:bodyPr>
          <a:lstStyle/>
          <a:p>
            <a:r>
              <a:rPr lang="en-US" b="1">
                <a:latin typeface="Adobe Devanagari"/>
              </a:rPr>
              <a:t>7. </a:t>
            </a:r>
            <a:r>
              <a:rPr lang="en-US" b="1"/>
              <a:t>Organizational Threat profiling with Human behavior analysis </a:t>
            </a:r>
          </a:p>
        </p:txBody>
      </p:sp>
      <p:sp>
        <p:nvSpPr>
          <p:cNvPr id="19" name="TextBox 18">
            <a:extLst>
              <a:ext uri="{FF2B5EF4-FFF2-40B4-BE49-F238E27FC236}">
                <a16:creationId xmlns:a16="http://schemas.microsoft.com/office/drawing/2014/main" id="{0B1CCE3E-ED3E-11B6-1C68-453B0D5BDA6A}"/>
              </a:ext>
            </a:extLst>
          </p:cNvPr>
          <p:cNvSpPr txBox="1"/>
          <p:nvPr/>
        </p:nvSpPr>
        <p:spPr>
          <a:xfrm>
            <a:off x="1288024" y="4914924"/>
            <a:ext cx="7118219" cy="369332"/>
          </a:xfrm>
          <a:prstGeom prst="rect">
            <a:avLst/>
          </a:prstGeom>
          <a:noFill/>
        </p:spPr>
        <p:txBody>
          <a:bodyPr wrap="square">
            <a:spAutoFit/>
          </a:bodyPr>
          <a:lstStyle/>
          <a:p>
            <a:r>
              <a:rPr lang="en-US" b="1">
                <a:latin typeface="Adobe Devanagari"/>
              </a:rPr>
              <a:t>8. </a:t>
            </a:r>
            <a:r>
              <a:rPr lang="en-US" b="1"/>
              <a:t>Organizational Threat profiling with Physical Security Systems</a:t>
            </a:r>
          </a:p>
        </p:txBody>
      </p:sp>
    </p:spTree>
    <p:extLst>
      <p:ext uri="{BB962C8B-B14F-4D97-AF65-F5344CB8AC3E}">
        <p14:creationId xmlns:p14="http://schemas.microsoft.com/office/powerpoint/2010/main" val="201536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p:txBody>
          <a:bodyPr>
            <a:normAutofit/>
          </a:bodyPr>
          <a:lstStyle/>
          <a:p>
            <a:r>
              <a:rPr lang="en-US"/>
              <a:t>References</a:t>
            </a:r>
          </a:p>
        </p:txBody>
      </p:sp>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a:xfrm>
            <a:off x="304800" y="1087784"/>
            <a:ext cx="11684000" cy="4927599"/>
          </a:xfrm>
        </p:spPr>
        <p:txBody>
          <a:bodyPr vert="horz" lIns="91440" tIns="45720" rIns="91440" bIns="45720" rtlCol="0" anchor="t">
            <a:normAutofit fontScale="70000" lnSpcReduction="20000"/>
          </a:bodyPr>
          <a:lstStyle/>
          <a:p>
            <a:pPr>
              <a:lnSpc>
                <a:spcPct val="80000"/>
              </a:lnSpc>
              <a:spcBef>
                <a:spcPts val="20"/>
              </a:spcBef>
              <a:buNone/>
            </a:pPr>
            <a:r>
              <a:rPr lang="en-US" sz="2000">
                <a:latin typeface="Calibri"/>
                <a:ea typeface="Cambria"/>
                <a:cs typeface="Calibri"/>
              </a:rPr>
              <a:t>[1] Manoharan and M. Sarker, “REVOLUTIONIZING CYBERSECURITY: UNLEASHING THE POWER OF ARTIFICIAL INTELLIGENCE AND MACHINE LEARNING FOR NEXT- GENERATION THREAT DETECTION,” International Research Journal of Modernization in Engineering Technology and Science, vol. 4, pp. 2151–2164, Apr. 2022</a:t>
            </a:r>
            <a:endParaRPr lang="en-US" sz="2000">
              <a:latin typeface="Cambria"/>
              <a:ea typeface="Cambria"/>
              <a:cs typeface="Calibri"/>
            </a:endParaRPr>
          </a:p>
          <a:p>
            <a:pPr>
              <a:buNone/>
            </a:pPr>
            <a:endParaRPr lang="en-US" sz="2000">
              <a:latin typeface="Calibri"/>
              <a:ea typeface="Cambria"/>
              <a:cs typeface="Calibri"/>
            </a:endParaRPr>
          </a:p>
          <a:p>
            <a:pPr>
              <a:buNone/>
            </a:pPr>
            <a:r>
              <a:rPr lang="en-US" sz="2000">
                <a:latin typeface="Calibri"/>
                <a:ea typeface="Cambria"/>
                <a:cs typeface="Calibri"/>
              </a:rPr>
              <a:t>[2] “</a:t>
            </a:r>
            <a:r>
              <a:rPr lang="en-US" sz="2000"/>
              <a:t>An Automated Intrusion Detection and Prevention Model for Enhanced Network Security and Threat Assessment"</a:t>
            </a:r>
            <a:r>
              <a:rPr lang="en-US" sz="2000">
                <a:latin typeface="Calibri"/>
                <a:ea typeface="Cambria"/>
                <a:cs typeface="Calibri"/>
              </a:rPr>
              <a:t>, 2023.</a:t>
            </a:r>
            <a:r>
              <a:rPr lang="en-US" sz="2000">
                <a:latin typeface="Calibri"/>
                <a:ea typeface="Cambria"/>
                <a:cs typeface="Calibri"/>
                <a:hlinkClick r:id="rId2"/>
              </a:rPr>
              <a:t>https://www.ijcna.org/abstract.php?id=3038</a:t>
            </a:r>
            <a:r>
              <a:rPr lang="en-US" sz="2000">
                <a:latin typeface="Calibri"/>
                <a:ea typeface="Cambria"/>
                <a:cs typeface="Calibri"/>
              </a:rPr>
              <a:t> (accessed Aug. 04, 2024).</a:t>
            </a:r>
            <a:endParaRPr lang="en-US" sz="2000">
              <a:ea typeface="Cambria"/>
            </a:endParaRPr>
          </a:p>
          <a:p>
            <a:pPr>
              <a:buNone/>
            </a:pPr>
            <a:endParaRPr lang="en-US" sz="2000">
              <a:latin typeface="Calibri"/>
              <a:ea typeface="Cambria"/>
              <a:cs typeface="Calibri"/>
            </a:endParaRPr>
          </a:p>
          <a:p>
            <a:pPr>
              <a:buNone/>
            </a:pPr>
            <a:r>
              <a:rPr lang="en-US" sz="2000">
                <a:latin typeface="Calibri"/>
                <a:ea typeface="Cambria"/>
                <a:cs typeface="Calibri"/>
              </a:rPr>
              <a:t>[3]"</a:t>
            </a:r>
            <a:r>
              <a:rPr lang="en-US" sz="2000">
                <a:ea typeface="+mn-lt"/>
                <a:cs typeface="+mn-lt"/>
              </a:rPr>
              <a:t>Real-Time Monitoring of Network Devices: Its Effectiveness in Enhancing Network Security</a:t>
            </a:r>
            <a:endParaRPr lang="en-US" sz="2000">
              <a:latin typeface="Calibri"/>
              <a:ea typeface="+mn-lt"/>
              <a:cs typeface="Calibri"/>
            </a:endParaRPr>
          </a:p>
          <a:p>
            <a:pPr>
              <a:buNone/>
            </a:pPr>
            <a:r>
              <a:rPr lang="en-US" sz="2000">
                <a:ea typeface="+mn-lt"/>
                <a:cs typeface="+mn-lt"/>
                <a:hlinkClick r:id="rId3"/>
              </a:rPr>
              <a:t>https://www.researchgate.net/publication/349817804_RealTime_Monitoring_of_Network_Devices_Its_Effectiveness_in_Enhancing_Network_Security</a:t>
            </a:r>
            <a:r>
              <a:rPr lang="en-US" sz="2000">
                <a:ea typeface="+mn-lt"/>
                <a:cs typeface="+mn-lt"/>
              </a:rPr>
              <a:t> </a:t>
            </a:r>
            <a:r>
              <a:rPr lang="en-US" sz="2000">
                <a:latin typeface="Calibri"/>
                <a:ea typeface="+mn-lt"/>
                <a:cs typeface="Calibri"/>
              </a:rPr>
              <a:t>(accessed Aug. 04, 2024)</a:t>
            </a:r>
          </a:p>
          <a:p>
            <a:pPr>
              <a:buNone/>
            </a:pPr>
            <a:endParaRPr lang="en-US" sz="2000">
              <a:latin typeface="Cambria"/>
              <a:ea typeface="Cambria"/>
              <a:cs typeface="Calibri"/>
            </a:endParaRPr>
          </a:p>
          <a:p>
            <a:pPr>
              <a:buNone/>
            </a:pPr>
            <a:r>
              <a:rPr lang="en-US" sz="2000">
                <a:latin typeface="Calibri"/>
                <a:ea typeface="Cambria"/>
                <a:cs typeface="Calibri"/>
              </a:rPr>
              <a:t>[4] </a:t>
            </a:r>
            <a:r>
              <a:rPr lang="en-US" sz="1400">
                <a:latin typeface="Calibri"/>
                <a:ea typeface="Cambria"/>
                <a:cs typeface="Calibri"/>
              </a:rPr>
              <a:t>"</a:t>
            </a:r>
            <a:r>
              <a:rPr lang="en-US" sz="2000">
                <a:latin typeface="Cambria"/>
                <a:ea typeface="Cambria"/>
                <a:cs typeface="Calibri"/>
              </a:rPr>
              <a:t>Anomaly-Based Intrusion Detection Using Machine Learning: An Ensemble Approach", </a:t>
            </a:r>
            <a:r>
              <a:rPr lang="en-US" sz="2000">
                <a:ea typeface="+mn-lt"/>
                <a:cs typeface="+mn-lt"/>
                <a:hlinkClick r:id="rId4"/>
              </a:rPr>
              <a:t>https://www.researchgate.net/publication/364437088_Anomaly-Based_Intrusion_Detection_Using_Machine_Learning_An_Ensemble_Approach</a:t>
            </a:r>
            <a:r>
              <a:rPr lang="en-US" sz="2000">
                <a:latin typeface="Cambria"/>
                <a:ea typeface="Cambria"/>
                <a:cs typeface="Calibri"/>
              </a:rPr>
              <a:t>  </a:t>
            </a:r>
            <a:r>
              <a:rPr lang="en-US" sz="2000">
                <a:latin typeface="Calibri"/>
                <a:ea typeface="Cambria"/>
                <a:cs typeface="Calibri"/>
              </a:rPr>
              <a:t>(accessed Aug. 04, 2024)</a:t>
            </a:r>
          </a:p>
          <a:p>
            <a:pPr>
              <a:buNone/>
            </a:pPr>
            <a:r>
              <a:rPr lang="en-US" sz="2000">
                <a:latin typeface="Calibri"/>
                <a:ea typeface="Cambria"/>
                <a:cs typeface="Calibri"/>
              </a:rPr>
              <a:t>[5]</a:t>
            </a:r>
            <a:r>
              <a:rPr lang="en-US" sz="1400">
                <a:latin typeface="Calibri"/>
                <a:ea typeface="Cambria"/>
                <a:cs typeface="Calibri"/>
              </a:rPr>
              <a:t>"</a:t>
            </a:r>
            <a:r>
              <a:rPr lang="en-US" sz="2000"/>
              <a:t>Networks Security models Scalability Analysis" </a:t>
            </a:r>
            <a:r>
              <a:rPr lang="en-US" sz="2000">
                <a:hlinkClick r:id="rId5"/>
              </a:rPr>
              <a:t>https</a:t>
            </a:r>
            <a:r>
              <a:rPr lang="en-US" sz="2000">
                <a:ea typeface="+mn-lt"/>
                <a:cs typeface="+mn-lt"/>
                <a:hlinkClick r:id="rId5"/>
              </a:rPr>
              <a:t>://www.researchgate.net/publication/351584115_Networks_Security_models_Scalability_Analysis</a:t>
            </a:r>
            <a:r>
              <a:rPr lang="en-US" sz="2000">
                <a:ea typeface="+mn-lt"/>
                <a:cs typeface="+mn-lt"/>
              </a:rPr>
              <a:t> </a:t>
            </a:r>
            <a:r>
              <a:rPr lang="en-US" sz="2000">
                <a:latin typeface="Calibri"/>
                <a:ea typeface="+mn-lt"/>
                <a:cs typeface="Calibri"/>
              </a:rPr>
              <a:t>(accessed Aug. 04, 2024)</a:t>
            </a:r>
          </a:p>
          <a:p>
            <a:pPr>
              <a:buNone/>
            </a:pPr>
            <a:endParaRPr lang="en-US" sz="2000">
              <a:latin typeface="Cambria"/>
              <a:ea typeface="Cambria"/>
              <a:cs typeface="Calibri"/>
            </a:endParaRPr>
          </a:p>
          <a:p>
            <a:pPr>
              <a:buNone/>
            </a:pPr>
            <a:endParaRPr lang="en-US" sz="2000">
              <a:latin typeface="Cambria"/>
              <a:ea typeface="Cambria"/>
              <a:cs typeface="Calibri"/>
            </a:endParaRPr>
          </a:p>
          <a:p>
            <a:pPr>
              <a:buNone/>
            </a:pPr>
            <a:endParaRPr lang="en-US" sz="2000">
              <a:latin typeface="Cambria"/>
              <a:ea typeface="Cambria"/>
              <a:cs typeface="Calibri"/>
            </a:endParaRPr>
          </a:p>
          <a:p>
            <a:pPr>
              <a:buNone/>
            </a:pPr>
            <a:endParaRPr lang="en-US">
              <a:latin typeface="Cambria"/>
              <a:ea typeface="Cambria"/>
              <a:cs typeface="Calibri"/>
            </a:endParaRPr>
          </a:p>
          <a:p>
            <a:pPr>
              <a:buNone/>
            </a:pPr>
            <a:endParaRPr lang="en-US" sz="2000">
              <a:latin typeface="Calibri"/>
              <a:ea typeface="Cambria"/>
              <a:cs typeface="Calibri"/>
            </a:endParaRPr>
          </a:p>
          <a:p>
            <a:pPr>
              <a:buNone/>
            </a:pPr>
            <a:r>
              <a:rPr lang="en-US">
                <a:latin typeface="Calibri"/>
                <a:ea typeface="Cambria"/>
                <a:cs typeface="Calibri"/>
              </a:rPr>
              <a:t>‌</a:t>
            </a:r>
            <a:endParaRPr lang="en-US"/>
          </a:p>
          <a:p>
            <a:pPr marL="0" indent="0">
              <a:buNone/>
            </a:pPr>
            <a:endParaRPr lang="en-US">
              <a:ea typeface="Cambria"/>
            </a:endParaRPr>
          </a:p>
        </p:txBody>
      </p:sp>
      <p:sp>
        <p:nvSpPr>
          <p:cNvPr id="4" name="Rectangle 3">
            <a:extLst>
              <a:ext uri="{FF2B5EF4-FFF2-40B4-BE49-F238E27FC236}">
                <a16:creationId xmlns:a16="http://schemas.microsoft.com/office/drawing/2014/main" id="{2DA60EF3-4090-4DCA-9E5C-9FBCC317B9AB}"/>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b="0">
              <a:solidFill>
                <a:schemeClr val="tx1"/>
              </a:solidFill>
            </a:endParaRPr>
          </a:p>
        </p:txBody>
      </p:sp>
      <p:sp>
        <p:nvSpPr>
          <p:cNvPr id="3" name="TextBox 2">
            <a:extLst>
              <a:ext uri="{FF2B5EF4-FFF2-40B4-BE49-F238E27FC236}">
                <a16:creationId xmlns:a16="http://schemas.microsoft.com/office/drawing/2014/main" id="{5F2E0868-D455-87B4-BC86-B2ECC97F4541}"/>
              </a:ext>
            </a:extLst>
          </p:cNvPr>
          <p:cNvSpPr txBox="1"/>
          <p:nvPr/>
        </p:nvSpPr>
        <p:spPr>
          <a:xfrm>
            <a:off x="2743200" y="6488667"/>
            <a:ext cx="6097554" cy="646331"/>
          </a:xfrm>
          <a:prstGeom prst="rect">
            <a:avLst/>
          </a:prstGeom>
          <a:noFill/>
        </p:spPr>
        <p:txBody>
          <a:bodyPr wrap="square">
            <a:spAutoFit/>
          </a:bodyPr>
          <a:lstStyle/>
          <a:p>
            <a:r>
              <a:rPr lang="en-US" sz="1800" b="1">
                <a:solidFill>
                  <a:schemeClr val="tx1"/>
                </a:solidFill>
              </a:rPr>
              <a:t>IT21226496  |   </a:t>
            </a:r>
            <a:r>
              <a:rPr lang="en-US" b="1">
                <a:solidFill>
                  <a:schemeClr val="tx1"/>
                </a:solidFill>
              </a:rPr>
              <a:t>Gunasekara W.M.M.</a:t>
            </a:r>
            <a:r>
              <a:rPr lang="en-US" sz="1800" b="1">
                <a:solidFill>
                  <a:schemeClr val="tx1"/>
                </a:solidFill>
              </a:rPr>
              <a:t>  |   </a:t>
            </a:r>
            <a:r>
              <a:rPr lang="en-US" b="1">
                <a:solidFill>
                  <a:schemeClr val="tx1"/>
                </a:solidFill>
              </a:rPr>
              <a:t>24-25J-075</a:t>
            </a:r>
            <a:endParaRPr lang="en-US" sz="1800" b="1">
              <a:solidFill>
                <a:schemeClr val="tx1"/>
              </a:solidFill>
            </a:endParaRPr>
          </a:p>
          <a:p>
            <a:endParaRPr lang="en-US" sz="1800" b="0">
              <a:solidFill>
                <a:schemeClr val="tx1"/>
              </a:solidFill>
            </a:endParaRPr>
          </a:p>
        </p:txBody>
      </p:sp>
    </p:spTree>
    <p:extLst>
      <p:ext uri="{BB962C8B-B14F-4D97-AF65-F5344CB8AC3E}">
        <p14:creationId xmlns:p14="http://schemas.microsoft.com/office/powerpoint/2010/main" val="4364897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a:extLst>
              <a:ext uri="{FF2B5EF4-FFF2-40B4-BE49-F238E27FC236}">
                <a16:creationId xmlns:a16="http://schemas.microsoft.com/office/drawing/2014/main" id="{F776F98D-07B4-9C49-98AE-D8441A77F691}"/>
              </a:ext>
            </a:extLst>
          </p:cNvPr>
          <p:cNvSpPr txBox="1">
            <a:spLocks/>
          </p:cNvSpPr>
          <p:nvPr/>
        </p:nvSpPr>
        <p:spPr>
          <a:xfrm>
            <a:off x="589021" y="2632711"/>
            <a:ext cx="10581216" cy="2601688"/>
          </a:xfrm>
          <a:prstGeom prst="rect">
            <a:avLst/>
          </a:prstGeom>
        </p:spPr>
        <p:txBody>
          <a:bodyPr vert="horz" lIns="91440" tIns="45720" rIns="91440" bIns="45720" rtlCol="0" anchor="t">
            <a:normAutofit fontScale="97500" lnSpcReduction="10000"/>
          </a:bodyPr>
          <a:lstStyle>
            <a:lvl1pPr algn="l" defTabSz="914400" rtl="0" eaLnBrk="1" latinLnBrk="0" hangingPunct="1">
              <a:spcBef>
                <a:spcPct val="0"/>
              </a:spcBef>
              <a:buNone/>
              <a:defRPr sz="4000" b="1" kern="1200" cap="all">
                <a:solidFill>
                  <a:schemeClr val="tx1"/>
                </a:solidFill>
                <a:latin typeface="Adobe Devanagari" pitchFamily="18" charset="0"/>
                <a:ea typeface="+mj-ea"/>
                <a:cs typeface="Adobe Devanagari" pitchFamily="18" charset="0"/>
              </a:defRPr>
            </a:lvl1pPr>
          </a:lstStyle>
          <a:p>
            <a:pPr algn="ctr"/>
            <a:r>
              <a:rPr lang="en-US">
                <a:latin typeface="Adobe Devanagari"/>
              </a:rPr>
              <a:t>Organizational Threat profiling with Endpoint Data</a:t>
            </a:r>
            <a:br>
              <a:rPr lang="en-US">
                <a:latin typeface="Adobe Devanagari"/>
              </a:rPr>
            </a:br>
            <a:r>
              <a:rPr lang="en-US">
                <a:latin typeface="Adobe Devanagari"/>
              </a:rPr>
              <a:t> </a:t>
            </a:r>
            <a:br>
              <a:rPr lang="en-US">
                <a:latin typeface="Adobe Devanagari"/>
              </a:rPr>
            </a:br>
            <a:r>
              <a:rPr lang="en-US" sz="3600" b="0">
                <a:latin typeface="Adobe Devanagari"/>
              </a:rPr>
              <a:t>IT21380396</a:t>
            </a:r>
            <a:r>
              <a:rPr lang="en-US" sz="3600" b="0">
                <a:latin typeface="Adobe Devanagari"/>
                <a:ea typeface="DengXian"/>
              </a:rPr>
              <a:t> </a:t>
            </a:r>
            <a:r>
              <a:rPr lang="en-US" sz="3600" b="0">
                <a:latin typeface="Adobe Devanagari"/>
              </a:rPr>
              <a:t>|</a:t>
            </a:r>
            <a:r>
              <a:rPr lang="en-US" sz="3600" b="0">
                <a:latin typeface="Adobe Devanagari"/>
                <a:ea typeface="DengXian"/>
              </a:rPr>
              <a:t> M.F.F. ASHRA</a:t>
            </a:r>
            <a:br>
              <a:rPr lang="en-US">
                <a:latin typeface="Adobe Devanagari"/>
                <a:ea typeface="DengXian"/>
              </a:rPr>
            </a:br>
            <a:r>
              <a:rPr lang="en-US" sz="2000" b="0">
                <a:latin typeface="Cambria"/>
                <a:ea typeface="Cambria"/>
              </a:rPr>
              <a:t>specialize in cybersecurity</a:t>
            </a:r>
            <a:endParaRPr lang="en-US">
              <a:latin typeface="Adobe Devanagari"/>
            </a:endParaRPr>
          </a:p>
        </p:txBody>
      </p:sp>
      <p:pic>
        <p:nvPicPr>
          <p:cNvPr id="3" name="Picture 2" descr="A person wearing a head scarf&#10;&#10;Description automatically generated">
            <a:extLst>
              <a:ext uri="{FF2B5EF4-FFF2-40B4-BE49-F238E27FC236}">
                <a16:creationId xmlns:a16="http://schemas.microsoft.com/office/drawing/2014/main" id="{4978B379-9609-D62D-CF83-7A33F101524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2173" t="9545" r="18273" b="15454"/>
          <a:stretch/>
        </p:blipFill>
        <p:spPr>
          <a:xfrm>
            <a:off x="10068791" y="120730"/>
            <a:ext cx="2123208" cy="2399515"/>
          </a:xfrm>
          <a:prstGeom prst="rect">
            <a:avLst/>
          </a:prstGeom>
        </p:spPr>
      </p:pic>
    </p:spTree>
    <p:extLst>
      <p:ext uri="{BB962C8B-B14F-4D97-AF65-F5344CB8AC3E}">
        <p14:creationId xmlns:p14="http://schemas.microsoft.com/office/powerpoint/2010/main" val="2181409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51C39-5443-E2F4-9F75-679C155DB5E4}"/>
              </a:ext>
            </a:extLst>
          </p:cNvPr>
          <p:cNvSpPr>
            <a:spLocks noGrp="1"/>
          </p:cNvSpPr>
          <p:nvPr>
            <p:ph type="ctrTitle"/>
          </p:nvPr>
        </p:nvSpPr>
        <p:spPr>
          <a:xfrm>
            <a:off x="1384770" y="99973"/>
            <a:ext cx="9817571" cy="1084322"/>
          </a:xfrm>
        </p:spPr>
        <p:txBody>
          <a:bodyPr/>
          <a:lstStyle/>
          <a:p>
            <a:r>
              <a:rPr lang="en-US" sz="3200" b="1">
                <a:latin typeface="Cambria"/>
                <a:ea typeface="Cambria"/>
              </a:rPr>
              <a:t>Background &amp; Research Gap</a:t>
            </a:r>
            <a:endParaRPr lang="en-US"/>
          </a:p>
        </p:txBody>
      </p:sp>
      <p:sp>
        <p:nvSpPr>
          <p:cNvPr id="3" name="Subtitle 2">
            <a:extLst>
              <a:ext uri="{FF2B5EF4-FFF2-40B4-BE49-F238E27FC236}">
                <a16:creationId xmlns:a16="http://schemas.microsoft.com/office/drawing/2014/main" id="{937B892B-F244-85BA-A55F-2E6ADB4E8A82}"/>
              </a:ext>
            </a:extLst>
          </p:cNvPr>
          <p:cNvSpPr>
            <a:spLocks noGrp="1"/>
          </p:cNvSpPr>
          <p:nvPr>
            <p:ph type="subTitle" idx="1"/>
          </p:nvPr>
        </p:nvSpPr>
        <p:spPr>
          <a:xfrm>
            <a:off x="1066801" y="1045164"/>
            <a:ext cx="10246547" cy="4772377"/>
          </a:xfrm>
        </p:spPr>
        <p:txBody>
          <a:bodyPr vert="horz" lIns="91440" tIns="45720" rIns="91440" bIns="45720" rtlCol="0" anchor="t">
            <a:noAutofit/>
          </a:bodyPr>
          <a:lstStyle/>
          <a:p>
            <a:pPr algn="l"/>
            <a:r>
              <a:rPr lang="en-US" b="1">
                <a:solidFill>
                  <a:schemeClr val="tx1"/>
                </a:solidFill>
                <a:ea typeface="+mn-lt"/>
                <a:cs typeface="+mn-lt"/>
              </a:rPr>
              <a:t>Background</a:t>
            </a:r>
            <a:endParaRPr lang="en-US" sz="2000">
              <a:solidFill>
                <a:schemeClr val="tx1"/>
              </a:solidFill>
              <a:ea typeface="+mn-lt"/>
              <a:cs typeface="+mn-lt"/>
            </a:endParaRPr>
          </a:p>
          <a:p>
            <a:pPr marL="457200" indent="-457200" algn="l">
              <a:buChar char="•"/>
            </a:pPr>
            <a:r>
              <a:rPr lang="en-US" sz="2000">
                <a:solidFill>
                  <a:schemeClr val="tx1"/>
                </a:solidFill>
                <a:ea typeface="+mn-lt"/>
                <a:cs typeface="+mn-lt"/>
              </a:rPr>
              <a:t>Smart devices (laptops, smartphones etc.) store valuable information and are prime targets for data breakers.</a:t>
            </a:r>
            <a:endParaRPr lang="en-US" sz="2000">
              <a:solidFill>
                <a:schemeClr val="tx1"/>
              </a:solidFill>
              <a:ea typeface="Cambria"/>
            </a:endParaRPr>
          </a:p>
          <a:p>
            <a:pPr marL="457200" indent="-457200" algn="l">
              <a:buChar char="•"/>
            </a:pPr>
            <a:r>
              <a:rPr lang="en-US" sz="2000">
                <a:solidFill>
                  <a:schemeClr val="tx1"/>
                </a:solidFill>
                <a:ea typeface="+mn-lt"/>
                <a:cs typeface="+mn-lt"/>
              </a:rPr>
              <a:t>Traditional security methods are ineffective against increasingly sophisticated data breakers.</a:t>
            </a:r>
            <a:endParaRPr lang="en-US" sz="2000">
              <a:solidFill>
                <a:schemeClr val="tx1"/>
              </a:solidFill>
              <a:ea typeface="Cambria"/>
            </a:endParaRPr>
          </a:p>
          <a:p>
            <a:pPr marL="457200" indent="-457200" algn="l">
              <a:buChar char="•"/>
            </a:pPr>
            <a:r>
              <a:rPr lang="en-US" sz="2000">
                <a:solidFill>
                  <a:schemeClr val="tx1"/>
                </a:solidFill>
                <a:ea typeface="+mn-lt"/>
                <a:cs typeface="+mn-lt"/>
              </a:rPr>
              <a:t>New protection methods are needed to secure devices and data.</a:t>
            </a:r>
            <a:endParaRPr lang="en-US" sz="2000">
              <a:solidFill>
                <a:schemeClr val="tx1"/>
              </a:solidFill>
              <a:ea typeface="Cambria"/>
            </a:endParaRPr>
          </a:p>
          <a:p>
            <a:pPr marL="457200" indent="-457200" algn="l">
              <a:buChar char="•"/>
            </a:pPr>
            <a:r>
              <a:rPr lang="en-US" sz="2000">
                <a:solidFill>
                  <a:schemeClr val="tx1"/>
                </a:solidFill>
                <a:ea typeface="+mn-lt"/>
                <a:cs typeface="+mn-lt"/>
              </a:rPr>
              <a:t>Federated Learning (FL) allows collaborative model training without sharing raw data, ensuring data privacy and security.</a:t>
            </a:r>
            <a:endParaRPr lang="en-US" sz="2000">
              <a:solidFill>
                <a:schemeClr val="tx1"/>
              </a:solidFill>
              <a:ea typeface="Cambria"/>
            </a:endParaRPr>
          </a:p>
          <a:p>
            <a:pPr marL="457200" indent="-457200" algn="l">
              <a:buChar char="•"/>
            </a:pPr>
            <a:r>
              <a:rPr lang="en-US" sz="2000">
                <a:solidFill>
                  <a:schemeClr val="tx1"/>
                </a:solidFill>
                <a:ea typeface="+mn-lt"/>
                <a:cs typeface="+mn-lt"/>
              </a:rPr>
              <a:t>Self-Supervised Learning (SSL) leverages unlabeled data for training, reducing the need for costly labeled data and preparing models to address new threats.</a:t>
            </a:r>
            <a:endParaRPr lang="en-US" sz="2000">
              <a:solidFill>
                <a:schemeClr val="tx1"/>
              </a:solidFill>
              <a:ea typeface="Cambria"/>
            </a:endParaRPr>
          </a:p>
          <a:p>
            <a:pPr marL="457200" indent="-457200" algn="l">
              <a:buChar char="•"/>
            </a:pPr>
            <a:r>
              <a:rPr lang="en-US" sz="2000">
                <a:solidFill>
                  <a:schemeClr val="tx1"/>
                </a:solidFill>
                <a:ea typeface="+mn-lt"/>
                <a:cs typeface="+mn-lt"/>
              </a:rPr>
              <a:t>FL and SSL combined can protect endpoint devices from emerging cyber threats while maintaining data privacy.</a:t>
            </a:r>
            <a:endParaRPr lang="en-US" sz="2000">
              <a:solidFill>
                <a:schemeClr val="tx1"/>
              </a:solidFill>
              <a:ea typeface="Cambria"/>
            </a:endParaRPr>
          </a:p>
          <a:p>
            <a:endParaRPr lang="en-US">
              <a:ea typeface="Cambria"/>
            </a:endParaRPr>
          </a:p>
        </p:txBody>
      </p:sp>
      <p:sp>
        <p:nvSpPr>
          <p:cNvPr id="5" name="Rectangle 4">
            <a:extLst>
              <a:ext uri="{FF2B5EF4-FFF2-40B4-BE49-F238E27FC236}">
                <a16:creationId xmlns:a16="http://schemas.microsoft.com/office/drawing/2014/main" id="{FF17A434-EE64-A9EA-4069-C15E9721CC26}"/>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1800" b="1">
                <a:solidFill>
                  <a:schemeClr val="tx1"/>
                </a:solidFill>
              </a:rPr>
              <a:t>IT21380396</a:t>
            </a:r>
            <a:r>
              <a:rPr lang="en-US" sz="1800">
                <a:solidFill>
                  <a:schemeClr val="tx1"/>
                </a:solidFill>
              </a:rPr>
              <a:t>   </a:t>
            </a:r>
            <a:r>
              <a:rPr lang="en-US" sz="1800" b="1">
                <a:solidFill>
                  <a:schemeClr val="tx1"/>
                </a:solidFill>
              </a:rPr>
              <a:t>| </a:t>
            </a:r>
            <a:r>
              <a:rPr lang="en-US" sz="1800" b="1">
                <a:solidFill>
                  <a:schemeClr val="tx1"/>
                </a:solidFill>
                <a:effectLst/>
                <a:latin typeface="Adobe Devanagari"/>
                <a:ea typeface="DengXian"/>
              </a:rPr>
              <a:t>Ashra M.F.F.</a:t>
            </a:r>
            <a:r>
              <a:rPr lang="en-US" sz="1800" b="1">
                <a:solidFill>
                  <a:schemeClr val="tx1"/>
                </a:solidFill>
              </a:rPr>
              <a:t>  |   </a:t>
            </a:r>
            <a:r>
              <a:rPr lang="en-US" b="1">
                <a:solidFill>
                  <a:schemeClr val="tx1"/>
                </a:solidFill>
              </a:rPr>
              <a:t>24-25J-075</a:t>
            </a:r>
            <a:endParaRPr lang="en-US" sz="1800" b="1">
              <a:solidFill>
                <a:schemeClr val="tx1"/>
              </a:solidFill>
            </a:endParaRPr>
          </a:p>
        </p:txBody>
      </p:sp>
    </p:spTree>
    <p:extLst>
      <p:ext uri="{BB962C8B-B14F-4D97-AF65-F5344CB8AC3E}">
        <p14:creationId xmlns:p14="http://schemas.microsoft.com/office/powerpoint/2010/main" val="3608207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94BE4-60E7-8607-1EB4-F5F139918DCF}"/>
              </a:ext>
            </a:extLst>
          </p:cNvPr>
          <p:cNvSpPr>
            <a:spLocks noGrp="1"/>
          </p:cNvSpPr>
          <p:nvPr>
            <p:ph type="ctrTitle"/>
          </p:nvPr>
        </p:nvSpPr>
        <p:spPr>
          <a:xfrm>
            <a:off x="491067" y="474722"/>
            <a:ext cx="2978386" cy="604544"/>
          </a:xfrm>
        </p:spPr>
        <p:txBody>
          <a:bodyPr>
            <a:noAutofit/>
          </a:bodyPr>
          <a:lstStyle/>
          <a:p>
            <a:r>
              <a:rPr lang="en-US" sz="3600">
                <a:latin typeface="Cambria"/>
                <a:ea typeface="Cambria"/>
              </a:rPr>
              <a:t>Research Gap</a:t>
            </a:r>
          </a:p>
        </p:txBody>
      </p:sp>
      <p:graphicFrame>
        <p:nvGraphicFramePr>
          <p:cNvPr id="7" name="Table 6">
            <a:extLst>
              <a:ext uri="{FF2B5EF4-FFF2-40B4-BE49-F238E27FC236}">
                <a16:creationId xmlns:a16="http://schemas.microsoft.com/office/drawing/2014/main" id="{E167F62F-41BC-2758-E94F-8662067A7450}"/>
              </a:ext>
            </a:extLst>
          </p:cNvPr>
          <p:cNvGraphicFramePr>
            <a:graphicFrameLocks noGrp="1"/>
          </p:cNvGraphicFramePr>
          <p:nvPr>
            <p:extLst>
              <p:ext uri="{D42A27DB-BD31-4B8C-83A1-F6EECF244321}">
                <p14:modId xmlns:p14="http://schemas.microsoft.com/office/powerpoint/2010/main" val="4111631588"/>
              </p:ext>
            </p:extLst>
          </p:nvPr>
        </p:nvGraphicFramePr>
        <p:xfrm>
          <a:off x="886476" y="1085336"/>
          <a:ext cx="10854188" cy="5440432"/>
        </p:xfrm>
        <a:graphic>
          <a:graphicData uri="http://schemas.openxmlformats.org/drawingml/2006/table">
            <a:tbl>
              <a:tblPr firstRow="1" firstCol="1" bandRow="1">
                <a:tableStyleId>{073A0DAA-6AF3-43AB-8588-CEC1D06C72B9}</a:tableStyleId>
              </a:tblPr>
              <a:tblGrid>
                <a:gridCol w="1837871">
                  <a:extLst>
                    <a:ext uri="{9D8B030D-6E8A-4147-A177-3AD203B41FA5}">
                      <a16:colId xmlns:a16="http://schemas.microsoft.com/office/drawing/2014/main" val="467910038"/>
                    </a:ext>
                  </a:extLst>
                </a:gridCol>
                <a:gridCol w="1823917">
                  <a:extLst>
                    <a:ext uri="{9D8B030D-6E8A-4147-A177-3AD203B41FA5}">
                      <a16:colId xmlns:a16="http://schemas.microsoft.com/office/drawing/2014/main" val="1731296371"/>
                    </a:ext>
                  </a:extLst>
                </a:gridCol>
                <a:gridCol w="1823917">
                  <a:extLst>
                    <a:ext uri="{9D8B030D-6E8A-4147-A177-3AD203B41FA5}">
                      <a16:colId xmlns:a16="http://schemas.microsoft.com/office/drawing/2014/main" val="3199726558"/>
                    </a:ext>
                  </a:extLst>
                </a:gridCol>
                <a:gridCol w="1823917">
                  <a:extLst>
                    <a:ext uri="{9D8B030D-6E8A-4147-A177-3AD203B41FA5}">
                      <a16:colId xmlns:a16="http://schemas.microsoft.com/office/drawing/2014/main" val="428790368"/>
                    </a:ext>
                  </a:extLst>
                </a:gridCol>
                <a:gridCol w="1823917">
                  <a:extLst>
                    <a:ext uri="{9D8B030D-6E8A-4147-A177-3AD203B41FA5}">
                      <a16:colId xmlns:a16="http://schemas.microsoft.com/office/drawing/2014/main" val="1468884366"/>
                    </a:ext>
                  </a:extLst>
                </a:gridCol>
                <a:gridCol w="1720649">
                  <a:extLst>
                    <a:ext uri="{9D8B030D-6E8A-4147-A177-3AD203B41FA5}">
                      <a16:colId xmlns:a16="http://schemas.microsoft.com/office/drawing/2014/main" val="1132574121"/>
                    </a:ext>
                  </a:extLst>
                </a:gridCol>
              </a:tblGrid>
              <a:tr h="1287162">
                <a:tc>
                  <a:txBody>
                    <a:bodyPr/>
                    <a:lstStyle/>
                    <a:p>
                      <a:pPr marL="0" marR="0" algn="ctr">
                        <a:lnSpc>
                          <a:spcPct val="107000"/>
                        </a:lnSpc>
                        <a:spcBef>
                          <a:spcPts val="0"/>
                        </a:spcBef>
                        <a:spcAft>
                          <a:spcPts val="0"/>
                        </a:spcAft>
                      </a:pPr>
                      <a:r>
                        <a:rPr lang="en-US" sz="1600" kern="100">
                          <a:effectLst/>
                        </a:rPr>
                        <a:t>Features</a:t>
                      </a:r>
                    </a:p>
                  </a:txBody>
                  <a:tcPr marL="68580" marR="68580" marT="0" marB="0" anchor="ctr"/>
                </a:tc>
                <a:tc>
                  <a:txBody>
                    <a:bodyPr/>
                    <a:lstStyle/>
                    <a:p>
                      <a:pPr marL="0" marR="0" algn="ctr">
                        <a:lnSpc>
                          <a:spcPct val="107000"/>
                        </a:lnSpc>
                        <a:spcBef>
                          <a:spcPts val="0"/>
                        </a:spcBef>
                        <a:spcAft>
                          <a:spcPts val="0"/>
                        </a:spcAft>
                      </a:pPr>
                      <a:r>
                        <a:rPr lang="en-US" sz="1600" kern="100">
                          <a:effectLst/>
                        </a:rPr>
                        <a:t>Current Endpoint Security Solutions</a:t>
                      </a:r>
                      <a:endParaRPr lang="en-US"/>
                    </a:p>
                    <a:p>
                      <a:pPr marL="0" marR="0" lvl="0" algn="ctr">
                        <a:lnSpc>
                          <a:spcPct val="107000"/>
                        </a:lnSpc>
                        <a:spcBef>
                          <a:spcPts val="0"/>
                        </a:spcBef>
                        <a:spcAft>
                          <a:spcPts val="0"/>
                        </a:spcAft>
                        <a:buNone/>
                      </a:pPr>
                      <a:r>
                        <a:rPr lang="en-US" sz="1600" kern="100">
                          <a:effectLst/>
                        </a:rPr>
                        <a:t>[1] </a:t>
                      </a:r>
                    </a:p>
                  </a:txBody>
                  <a:tcPr marL="68580" marR="68580" marT="0" marB="0" anchor="ctr"/>
                </a:tc>
                <a:tc>
                  <a:txBody>
                    <a:bodyPr/>
                    <a:lstStyle/>
                    <a:p>
                      <a:pPr marL="0" marR="0" algn="ctr">
                        <a:lnSpc>
                          <a:spcPct val="107000"/>
                        </a:lnSpc>
                        <a:spcBef>
                          <a:spcPts val="0"/>
                        </a:spcBef>
                        <a:spcAft>
                          <a:spcPts val="0"/>
                        </a:spcAft>
                      </a:pPr>
                      <a:r>
                        <a:rPr lang="en-US" sz="1600" kern="100">
                          <a:effectLst/>
                        </a:rPr>
                        <a:t>Adaptive Malware Detection Models [2]</a:t>
                      </a:r>
                    </a:p>
                  </a:txBody>
                  <a:tcPr marL="68580" marR="68580" marT="0" marB="0" anchor="ctr"/>
                </a:tc>
                <a:tc>
                  <a:txBody>
                    <a:bodyPr/>
                    <a:lstStyle/>
                    <a:p>
                      <a:pPr marL="0" marR="0" algn="ctr">
                        <a:lnSpc>
                          <a:spcPct val="107000"/>
                        </a:lnSpc>
                        <a:spcBef>
                          <a:spcPts val="0"/>
                        </a:spcBef>
                        <a:spcAft>
                          <a:spcPts val="0"/>
                        </a:spcAft>
                      </a:pPr>
                      <a:r>
                        <a:rPr lang="en-US" sz="1600" kern="100">
                          <a:effectLst/>
                        </a:rPr>
                        <a:t>Real-Time Endpoint Monitoring</a:t>
                      </a:r>
                    </a:p>
                    <a:p>
                      <a:pPr marL="0" marR="0" lvl="0" algn="ctr">
                        <a:lnSpc>
                          <a:spcPct val="107000"/>
                        </a:lnSpc>
                        <a:spcBef>
                          <a:spcPts val="0"/>
                        </a:spcBef>
                        <a:spcAft>
                          <a:spcPts val="0"/>
                        </a:spcAft>
                        <a:buNone/>
                      </a:pPr>
                      <a:r>
                        <a:rPr lang="en-US" sz="1600" kern="100">
                          <a:effectLst/>
                        </a:rPr>
                        <a:t>[3]</a:t>
                      </a:r>
                    </a:p>
                  </a:txBody>
                  <a:tcPr marL="68580" marR="68580" marT="0" marB="0" anchor="ctr"/>
                </a:tc>
                <a:tc>
                  <a:txBody>
                    <a:bodyPr/>
                    <a:lstStyle/>
                    <a:p>
                      <a:pPr marL="0" marR="0" algn="ctr">
                        <a:lnSpc>
                          <a:spcPct val="107000"/>
                        </a:lnSpc>
                        <a:spcBef>
                          <a:spcPts val="0"/>
                        </a:spcBef>
                        <a:spcAft>
                          <a:spcPts val="0"/>
                        </a:spcAft>
                      </a:pPr>
                      <a:r>
                        <a:rPr lang="en-US" sz="1600" kern="100">
                          <a:effectLst/>
                        </a:rPr>
                        <a:t>Privacy-preserving Endpoint Analysis</a:t>
                      </a:r>
                    </a:p>
                    <a:p>
                      <a:pPr marL="0" marR="0" lvl="0" algn="ctr">
                        <a:lnSpc>
                          <a:spcPct val="107000"/>
                        </a:lnSpc>
                        <a:spcBef>
                          <a:spcPts val="0"/>
                        </a:spcBef>
                        <a:spcAft>
                          <a:spcPts val="0"/>
                        </a:spcAft>
                        <a:buNone/>
                      </a:pPr>
                      <a:r>
                        <a:rPr lang="en-US" sz="1600" kern="100">
                          <a:effectLst/>
                        </a:rPr>
                        <a:t>[4]</a:t>
                      </a:r>
                    </a:p>
                  </a:txBody>
                  <a:tcPr marL="68580" marR="68580" marT="0" marB="0" anchor="ctr"/>
                </a:tc>
                <a:tc>
                  <a:txBody>
                    <a:bodyPr/>
                    <a:lstStyle/>
                    <a:p>
                      <a:pPr marL="0" marR="0" algn="ctr">
                        <a:lnSpc>
                          <a:spcPct val="107000"/>
                        </a:lnSpc>
                        <a:spcBef>
                          <a:spcPts val="0"/>
                        </a:spcBef>
                        <a:spcAft>
                          <a:spcPts val="0"/>
                        </a:spcAft>
                      </a:pPr>
                      <a:r>
                        <a:rPr lang="en-US" sz="1600" kern="100">
                          <a:effectLst/>
                        </a:rPr>
                        <a:t>My Approach</a:t>
                      </a:r>
                    </a:p>
                  </a:txBody>
                  <a:tcPr marL="68580" marR="68580" marT="0" marB="0" anchor="ctr"/>
                </a:tc>
                <a:extLst>
                  <a:ext uri="{0D108BD9-81ED-4DB2-BD59-A6C34878D82A}">
                    <a16:rowId xmlns:a16="http://schemas.microsoft.com/office/drawing/2014/main" val="2417065876"/>
                  </a:ext>
                </a:extLst>
              </a:tr>
              <a:tr h="837353">
                <a:tc>
                  <a:txBody>
                    <a:bodyPr/>
                    <a:lstStyle/>
                    <a:p>
                      <a:pPr marL="0" marR="0" indent="0" algn="ctr">
                        <a:lnSpc>
                          <a:spcPct val="107000"/>
                        </a:lnSpc>
                        <a:spcBef>
                          <a:spcPts val="0"/>
                        </a:spcBef>
                        <a:spcAft>
                          <a:spcPts val="0"/>
                        </a:spcAft>
                        <a:buNone/>
                      </a:pPr>
                      <a:r>
                        <a:rPr lang="en-US" sz="1400" b="1">
                          <a:latin typeface="Cambria"/>
                        </a:rPr>
                        <a:t>1.  Real- time threat detection</a:t>
                      </a:r>
                    </a:p>
                  </a:txBody>
                  <a:tcPr marL="68580" marR="68580" marT="0" marB="0" anchor="ctr"/>
                </a:tc>
                <a:tc>
                  <a:txBody>
                    <a:bodyPr/>
                    <a:lstStyle/>
                    <a:p>
                      <a:pPr marL="0" marR="0" algn="ctr">
                        <a:lnSpc>
                          <a:spcPct val="107000"/>
                        </a:lnSpc>
                        <a:spcBef>
                          <a:spcPts val="0"/>
                        </a:spcBef>
                        <a:spcAft>
                          <a:spcPts val="0"/>
                        </a:spcAft>
                      </a:pPr>
                      <a:r>
                        <a:rPr lang="en-US" sz="2000" kern="100">
                          <a:effectLst/>
                        </a:rPr>
                        <a:t>X</a:t>
                      </a:r>
                    </a:p>
                  </a:txBody>
                  <a:tcPr marL="68580" marR="68580" marT="0" marB="0" anchor="ctr"/>
                </a:tc>
                <a:tc>
                  <a:txBody>
                    <a:bodyPr/>
                    <a:lstStyle/>
                    <a:p>
                      <a:pPr marL="0" marR="0" algn="ctr">
                        <a:lnSpc>
                          <a:spcPct val="107000"/>
                        </a:lnSpc>
                        <a:spcBef>
                          <a:spcPts val="0"/>
                        </a:spcBef>
                        <a:spcAft>
                          <a:spcPts val="0"/>
                        </a:spcAft>
                      </a:pPr>
                      <a:endParaRPr lang="en-US" sz="2000" kern="100">
                        <a:effectLst/>
                      </a:endParaRPr>
                    </a:p>
                  </a:txBody>
                  <a:tcPr marL="68580" marR="68580" marT="0" marB="0" anchor="ctr"/>
                </a:tc>
                <a:tc>
                  <a:txBody>
                    <a:bodyPr/>
                    <a:lstStyle/>
                    <a:p>
                      <a:pPr marL="0" marR="0" algn="ctr">
                        <a:lnSpc>
                          <a:spcPct val="107000"/>
                        </a:lnSpc>
                        <a:spcBef>
                          <a:spcPts val="0"/>
                        </a:spcBef>
                        <a:spcAft>
                          <a:spcPts val="0"/>
                        </a:spcAft>
                      </a:pPr>
                      <a:r>
                        <a:rPr lang="en-US" sz="2000" kern="100">
                          <a:effectLst/>
                        </a:rPr>
                        <a:t>X</a:t>
                      </a:r>
                    </a:p>
                  </a:txBody>
                  <a:tcPr marL="68580" marR="68580" marT="0" marB="0" anchor="ctr"/>
                </a:tc>
                <a:tc>
                  <a:txBody>
                    <a:bodyPr/>
                    <a:lstStyle/>
                    <a:p>
                      <a:pPr marL="0" marR="0" algn="ctr">
                        <a:lnSpc>
                          <a:spcPct val="107000"/>
                        </a:lnSpc>
                        <a:spcBef>
                          <a:spcPts val="0"/>
                        </a:spcBef>
                        <a:spcAft>
                          <a:spcPts val="0"/>
                        </a:spcAft>
                      </a:pPr>
                      <a:endParaRPr lang="en-US" sz="2000" kern="100">
                        <a:effectLst/>
                      </a:endParaRPr>
                    </a:p>
                  </a:txBody>
                  <a:tcPr marL="68580" marR="68580" marT="0" marB="0" anchor="ctr"/>
                </a:tc>
                <a:tc>
                  <a:txBody>
                    <a:bodyPr/>
                    <a:lstStyle/>
                    <a:p>
                      <a:pPr marL="0" marR="0" algn="ctr">
                        <a:lnSpc>
                          <a:spcPct val="107000"/>
                        </a:lnSpc>
                        <a:spcBef>
                          <a:spcPts val="0"/>
                        </a:spcBef>
                        <a:spcAft>
                          <a:spcPts val="0"/>
                        </a:spcAft>
                      </a:pPr>
                      <a:r>
                        <a:rPr lang="en-US" sz="2000" kern="100">
                          <a:solidFill>
                            <a:srgbClr val="FF0000"/>
                          </a:solidFill>
                          <a:effectLst/>
                        </a:rPr>
                        <a:t>X</a:t>
                      </a:r>
                    </a:p>
                  </a:txBody>
                  <a:tcPr marL="68580" marR="68580" marT="0" marB="0" anchor="ctr"/>
                </a:tc>
                <a:extLst>
                  <a:ext uri="{0D108BD9-81ED-4DB2-BD59-A6C34878D82A}">
                    <a16:rowId xmlns:a16="http://schemas.microsoft.com/office/drawing/2014/main" val="3779009020"/>
                  </a:ext>
                </a:extLst>
              </a:tr>
              <a:tr h="837353">
                <a:tc>
                  <a:txBody>
                    <a:bodyPr/>
                    <a:lstStyle/>
                    <a:p>
                      <a:pPr marL="0" marR="0" algn="ctr">
                        <a:lnSpc>
                          <a:spcPct val="107000"/>
                        </a:lnSpc>
                        <a:spcBef>
                          <a:spcPts val="0"/>
                        </a:spcBef>
                        <a:spcAft>
                          <a:spcPts val="0"/>
                        </a:spcAft>
                      </a:pPr>
                      <a:r>
                        <a:rPr lang="en-US" sz="1400" b="1">
                          <a:latin typeface="Cambria"/>
                        </a:rPr>
                        <a:t>2. Adaptive Learning</a:t>
                      </a:r>
                    </a:p>
                  </a:txBody>
                  <a:tcPr marL="68580" marR="68580" marT="0" marB="0" anchor="ctr"/>
                </a:tc>
                <a:tc>
                  <a:txBody>
                    <a:bodyPr/>
                    <a:lstStyle/>
                    <a:p>
                      <a:pPr marL="0" marR="0" algn="ctr">
                        <a:lnSpc>
                          <a:spcPct val="107000"/>
                        </a:lnSpc>
                        <a:spcBef>
                          <a:spcPts val="0"/>
                        </a:spcBef>
                        <a:spcAft>
                          <a:spcPts val="0"/>
                        </a:spcAft>
                      </a:pPr>
                      <a:endParaRPr lang="en-US" sz="2000" kern="100">
                        <a:effectLst/>
                      </a:endParaRPr>
                    </a:p>
                  </a:txBody>
                  <a:tcPr marL="68580" marR="68580" marT="0" marB="0" anchor="ctr"/>
                </a:tc>
                <a:tc>
                  <a:txBody>
                    <a:bodyPr/>
                    <a:lstStyle/>
                    <a:p>
                      <a:pPr marL="0" marR="0" algn="ctr">
                        <a:lnSpc>
                          <a:spcPct val="107000"/>
                        </a:lnSpc>
                        <a:spcBef>
                          <a:spcPts val="0"/>
                        </a:spcBef>
                        <a:spcAft>
                          <a:spcPts val="0"/>
                        </a:spcAft>
                      </a:pPr>
                      <a:r>
                        <a:rPr lang="en-US" sz="2000" kern="100">
                          <a:effectLst/>
                        </a:rPr>
                        <a:t>X</a:t>
                      </a:r>
                    </a:p>
                  </a:txBody>
                  <a:tcPr marL="68580" marR="68580" marT="0" marB="0" anchor="ctr"/>
                </a:tc>
                <a:tc>
                  <a:txBody>
                    <a:bodyPr/>
                    <a:lstStyle/>
                    <a:p>
                      <a:pPr marL="0" marR="0" algn="ctr">
                        <a:lnSpc>
                          <a:spcPct val="107000"/>
                        </a:lnSpc>
                        <a:spcBef>
                          <a:spcPts val="0"/>
                        </a:spcBef>
                        <a:spcAft>
                          <a:spcPts val="0"/>
                        </a:spcAft>
                      </a:pPr>
                      <a:endParaRPr lang="en-US" sz="2000" kern="100">
                        <a:effectLst/>
                      </a:endParaRPr>
                    </a:p>
                  </a:txBody>
                  <a:tcPr marL="68580" marR="68580" marT="0" marB="0" anchor="ctr"/>
                </a:tc>
                <a:tc>
                  <a:txBody>
                    <a:bodyPr/>
                    <a:lstStyle/>
                    <a:p>
                      <a:pPr marL="0" marR="0" algn="ctr">
                        <a:lnSpc>
                          <a:spcPct val="107000"/>
                        </a:lnSpc>
                        <a:spcBef>
                          <a:spcPts val="0"/>
                        </a:spcBef>
                        <a:spcAft>
                          <a:spcPts val="0"/>
                        </a:spcAft>
                      </a:pPr>
                      <a:endParaRPr lang="en-US" sz="2000" kern="100">
                        <a:effectLst/>
                      </a:endParaRPr>
                    </a:p>
                  </a:txBody>
                  <a:tcPr marL="68580" marR="68580" marT="0" marB="0" anchor="ctr"/>
                </a:tc>
                <a:tc>
                  <a:txBody>
                    <a:bodyPr/>
                    <a:lstStyle/>
                    <a:p>
                      <a:pPr marL="0" marR="0" algn="ctr">
                        <a:lnSpc>
                          <a:spcPct val="107000"/>
                        </a:lnSpc>
                        <a:spcBef>
                          <a:spcPts val="0"/>
                        </a:spcBef>
                        <a:spcAft>
                          <a:spcPts val="0"/>
                        </a:spcAft>
                      </a:pPr>
                      <a:r>
                        <a:rPr lang="en-US" sz="2000" kern="100">
                          <a:solidFill>
                            <a:srgbClr val="FF0000"/>
                          </a:solidFill>
                          <a:effectLst/>
                        </a:rPr>
                        <a:t>X</a:t>
                      </a:r>
                    </a:p>
                  </a:txBody>
                  <a:tcPr marL="68580" marR="68580" marT="0" marB="0" anchor="ctr"/>
                </a:tc>
                <a:extLst>
                  <a:ext uri="{0D108BD9-81ED-4DB2-BD59-A6C34878D82A}">
                    <a16:rowId xmlns:a16="http://schemas.microsoft.com/office/drawing/2014/main" val="1706805701"/>
                  </a:ext>
                </a:extLst>
              </a:tr>
              <a:tr h="837353">
                <a:tc>
                  <a:txBody>
                    <a:bodyPr/>
                    <a:lstStyle/>
                    <a:p>
                      <a:pPr marL="0" marR="0" algn="ctr">
                        <a:lnSpc>
                          <a:spcPct val="107000"/>
                        </a:lnSpc>
                        <a:spcBef>
                          <a:spcPts val="0"/>
                        </a:spcBef>
                        <a:spcAft>
                          <a:spcPts val="0"/>
                        </a:spcAft>
                      </a:pPr>
                      <a:r>
                        <a:rPr lang="en-US" sz="1400" b="1">
                          <a:latin typeface="Cambria"/>
                        </a:rPr>
                        <a:t>3. Scalability</a:t>
                      </a:r>
                    </a:p>
                  </a:txBody>
                  <a:tcPr marL="68580" marR="68580" marT="0" marB="0" anchor="ctr"/>
                </a:tc>
                <a:tc>
                  <a:txBody>
                    <a:bodyPr/>
                    <a:lstStyle/>
                    <a:p>
                      <a:pPr marL="0" marR="0" algn="ctr">
                        <a:lnSpc>
                          <a:spcPct val="107000"/>
                        </a:lnSpc>
                        <a:spcBef>
                          <a:spcPts val="0"/>
                        </a:spcBef>
                        <a:spcAft>
                          <a:spcPts val="0"/>
                        </a:spcAft>
                      </a:pPr>
                      <a:endParaRPr lang="en-US" sz="2000" kern="100">
                        <a:effectLst/>
                      </a:endParaRPr>
                    </a:p>
                  </a:txBody>
                  <a:tcPr marL="68580" marR="68580" marT="0" marB="0" anchor="ctr"/>
                </a:tc>
                <a:tc>
                  <a:txBody>
                    <a:bodyPr/>
                    <a:lstStyle/>
                    <a:p>
                      <a:pPr marL="0" marR="0" algn="ctr">
                        <a:lnSpc>
                          <a:spcPct val="107000"/>
                        </a:lnSpc>
                        <a:spcBef>
                          <a:spcPts val="0"/>
                        </a:spcBef>
                        <a:spcAft>
                          <a:spcPts val="0"/>
                        </a:spcAft>
                      </a:pPr>
                      <a:endParaRPr lang="en-US" sz="2000" kern="100">
                        <a:effectLst/>
                      </a:endParaRPr>
                    </a:p>
                  </a:txBody>
                  <a:tcPr marL="68580" marR="68580" marT="0" marB="0" anchor="ctr"/>
                </a:tc>
                <a:tc>
                  <a:txBody>
                    <a:bodyPr/>
                    <a:lstStyle/>
                    <a:p>
                      <a:pPr marL="0" marR="0" algn="ctr">
                        <a:lnSpc>
                          <a:spcPct val="107000"/>
                        </a:lnSpc>
                        <a:spcBef>
                          <a:spcPts val="0"/>
                        </a:spcBef>
                        <a:spcAft>
                          <a:spcPts val="0"/>
                        </a:spcAft>
                      </a:pPr>
                      <a:endParaRPr lang="en-US" sz="2000" kern="100">
                        <a:effectLst/>
                      </a:endParaRPr>
                    </a:p>
                  </a:txBody>
                  <a:tcPr marL="68580" marR="68580" marT="0" marB="0" anchor="ctr"/>
                </a:tc>
                <a:tc>
                  <a:txBody>
                    <a:bodyPr/>
                    <a:lstStyle/>
                    <a:p>
                      <a:pPr marL="0" marR="0" lvl="0" algn="ctr">
                        <a:lnSpc>
                          <a:spcPct val="107000"/>
                        </a:lnSpc>
                        <a:spcBef>
                          <a:spcPts val="0"/>
                        </a:spcBef>
                        <a:spcAft>
                          <a:spcPts val="0"/>
                        </a:spcAft>
                        <a:buNone/>
                      </a:pPr>
                      <a:r>
                        <a:rPr lang="en-US" sz="2000" kern="100">
                          <a:effectLst/>
                        </a:rPr>
                        <a:t>X</a:t>
                      </a:r>
                    </a:p>
                  </a:txBody>
                  <a:tcPr marL="68580" marR="68580" marT="0" marB="0" anchor="ctr"/>
                </a:tc>
                <a:tc>
                  <a:txBody>
                    <a:bodyPr/>
                    <a:lstStyle/>
                    <a:p>
                      <a:pPr marL="0" marR="0" algn="ctr">
                        <a:lnSpc>
                          <a:spcPct val="107000"/>
                        </a:lnSpc>
                        <a:spcBef>
                          <a:spcPts val="0"/>
                        </a:spcBef>
                        <a:spcAft>
                          <a:spcPts val="0"/>
                        </a:spcAft>
                      </a:pPr>
                      <a:r>
                        <a:rPr lang="en-US" sz="2000" kern="100">
                          <a:solidFill>
                            <a:srgbClr val="FF0000"/>
                          </a:solidFill>
                          <a:effectLst/>
                        </a:rPr>
                        <a:t>X</a:t>
                      </a:r>
                    </a:p>
                  </a:txBody>
                  <a:tcPr marL="68580" marR="68580" marT="0" marB="0" anchor="ctr"/>
                </a:tc>
                <a:extLst>
                  <a:ext uri="{0D108BD9-81ED-4DB2-BD59-A6C34878D82A}">
                    <a16:rowId xmlns:a16="http://schemas.microsoft.com/office/drawing/2014/main" val="3098288584"/>
                  </a:ext>
                </a:extLst>
              </a:tr>
              <a:tr h="837353">
                <a:tc>
                  <a:txBody>
                    <a:bodyPr/>
                    <a:lstStyle/>
                    <a:p>
                      <a:pPr marL="0" marR="0" algn="ctr">
                        <a:lnSpc>
                          <a:spcPct val="107000"/>
                        </a:lnSpc>
                        <a:spcBef>
                          <a:spcPts val="0"/>
                        </a:spcBef>
                        <a:spcAft>
                          <a:spcPts val="0"/>
                        </a:spcAft>
                      </a:pPr>
                      <a:r>
                        <a:rPr lang="en-US" sz="1400" b="1">
                          <a:latin typeface="Cambria"/>
                        </a:rPr>
                        <a:t>4. Data Privacy Preservation</a:t>
                      </a:r>
                    </a:p>
                  </a:txBody>
                  <a:tcPr marL="68580" marR="68580" marT="0" marB="0" anchor="ctr"/>
                </a:tc>
                <a:tc>
                  <a:txBody>
                    <a:bodyPr/>
                    <a:lstStyle/>
                    <a:p>
                      <a:pPr marL="0" marR="0" algn="ctr">
                        <a:lnSpc>
                          <a:spcPct val="107000"/>
                        </a:lnSpc>
                        <a:spcBef>
                          <a:spcPts val="0"/>
                        </a:spcBef>
                        <a:spcAft>
                          <a:spcPts val="0"/>
                        </a:spcAft>
                      </a:pPr>
                      <a:endParaRPr lang="en-US" sz="2000" kern="100">
                        <a:effectLst/>
                      </a:endParaRPr>
                    </a:p>
                  </a:txBody>
                  <a:tcPr marL="68580" marR="68580" marT="0" marB="0" anchor="ctr"/>
                </a:tc>
                <a:tc>
                  <a:txBody>
                    <a:bodyPr/>
                    <a:lstStyle/>
                    <a:p>
                      <a:pPr marL="0" marR="0" algn="ctr">
                        <a:lnSpc>
                          <a:spcPct val="107000"/>
                        </a:lnSpc>
                        <a:spcBef>
                          <a:spcPts val="0"/>
                        </a:spcBef>
                        <a:spcAft>
                          <a:spcPts val="0"/>
                        </a:spcAft>
                      </a:pPr>
                      <a:endParaRPr lang="en-US" sz="2000" kern="100">
                        <a:effectLst/>
                      </a:endParaRPr>
                    </a:p>
                  </a:txBody>
                  <a:tcPr marL="68580" marR="68580" marT="0" marB="0" anchor="ctr"/>
                </a:tc>
                <a:tc>
                  <a:txBody>
                    <a:bodyPr/>
                    <a:lstStyle/>
                    <a:p>
                      <a:pPr marL="0" marR="0" algn="ctr">
                        <a:lnSpc>
                          <a:spcPct val="107000"/>
                        </a:lnSpc>
                        <a:spcBef>
                          <a:spcPts val="0"/>
                        </a:spcBef>
                        <a:spcAft>
                          <a:spcPts val="0"/>
                        </a:spcAft>
                      </a:pPr>
                      <a:endParaRPr lang="en-US" sz="2000" kern="100">
                        <a:effectLst/>
                      </a:endParaRPr>
                    </a:p>
                  </a:txBody>
                  <a:tcPr marL="68580" marR="68580" marT="0" marB="0" anchor="ctr"/>
                </a:tc>
                <a:tc>
                  <a:txBody>
                    <a:bodyPr/>
                    <a:lstStyle/>
                    <a:p>
                      <a:pPr marL="0" marR="0" algn="ctr">
                        <a:lnSpc>
                          <a:spcPct val="107000"/>
                        </a:lnSpc>
                        <a:spcBef>
                          <a:spcPts val="0"/>
                        </a:spcBef>
                        <a:spcAft>
                          <a:spcPts val="0"/>
                        </a:spcAft>
                      </a:pPr>
                      <a:r>
                        <a:rPr lang="en-US" sz="2000" kern="100">
                          <a:effectLst/>
                        </a:rPr>
                        <a:t>X</a:t>
                      </a:r>
                    </a:p>
                  </a:txBody>
                  <a:tcPr marL="68580" marR="68580" marT="0" marB="0" anchor="ctr"/>
                </a:tc>
                <a:tc>
                  <a:txBody>
                    <a:bodyPr/>
                    <a:lstStyle/>
                    <a:p>
                      <a:pPr marL="0" marR="0" algn="ctr">
                        <a:lnSpc>
                          <a:spcPct val="107000"/>
                        </a:lnSpc>
                        <a:spcBef>
                          <a:spcPts val="0"/>
                        </a:spcBef>
                        <a:spcAft>
                          <a:spcPts val="0"/>
                        </a:spcAft>
                      </a:pPr>
                      <a:r>
                        <a:rPr lang="en-US" sz="2000" kern="100">
                          <a:solidFill>
                            <a:srgbClr val="FF0000"/>
                          </a:solidFill>
                          <a:effectLst/>
                        </a:rPr>
                        <a:t>X</a:t>
                      </a:r>
                    </a:p>
                  </a:txBody>
                  <a:tcPr marL="68580" marR="68580" marT="0" marB="0" anchor="ctr"/>
                </a:tc>
                <a:extLst>
                  <a:ext uri="{0D108BD9-81ED-4DB2-BD59-A6C34878D82A}">
                    <a16:rowId xmlns:a16="http://schemas.microsoft.com/office/drawing/2014/main" val="885908585"/>
                  </a:ext>
                </a:extLst>
              </a:tr>
              <a:tr h="803858">
                <a:tc>
                  <a:txBody>
                    <a:bodyPr/>
                    <a:lstStyle/>
                    <a:p>
                      <a:pPr marL="0" marR="0" algn="ctr">
                        <a:lnSpc>
                          <a:spcPct val="107000"/>
                        </a:lnSpc>
                        <a:spcBef>
                          <a:spcPts val="0"/>
                        </a:spcBef>
                        <a:spcAft>
                          <a:spcPts val="0"/>
                        </a:spcAft>
                      </a:pPr>
                      <a:r>
                        <a:rPr lang="en-US" sz="1400" b="1">
                          <a:latin typeface="Cambria"/>
                        </a:rPr>
                        <a:t>5. Integration with Existing Systems</a:t>
                      </a:r>
                    </a:p>
                  </a:txBody>
                  <a:tcPr marL="68580" marR="68580" marT="0" marB="0" anchor="ctr"/>
                </a:tc>
                <a:tc>
                  <a:txBody>
                    <a:bodyPr/>
                    <a:lstStyle/>
                    <a:p>
                      <a:pPr marL="0" marR="0" algn="ctr">
                        <a:lnSpc>
                          <a:spcPct val="107000"/>
                        </a:lnSpc>
                        <a:spcBef>
                          <a:spcPts val="0"/>
                        </a:spcBef>
                        <a:spcAft>
                          <a:spcPts val="0"/>
                        </a:spcAft>
                      </a:pPr>
                      <a:r>
                        <a:rPr lang="en-US" sz="2000" kern="100">
                          <a:effectLst/>
                        </a:rPr>
                        <a:t>X</a:t>
                      </a:r>
                    </a:p>
                  </a:txBody>
                  <a:tcPr marL="68580" marR="68580" marT="0" marB="0" anchor="ctr"/>
                </a:tc>
                <a:tc>
                  <a:txBody>
                    <a:bodyPr/>
                    <a:lstStyle/>
                    <a:p>
                      <a:pPr marL="0" marR="0" algn="ctr">
                        <a:lnSpc>
                          <a:spcPct val="107000"/>
                        </a:lnSpc>
                        <a:spcBef>
                          <a:spcPts val="0"/>
                        </a:spcBef>
                        <a:spcAft>
                          <a:spcPts val="0"/>
                        </a:spcAft>
                      </a:pPr>
                      <a:endParaRPr lang="en-US" sz="2000" kern="100">
                        <a:effectLst/>
                      </a:endParaRPr>
                    </a:p>
                  </a:txBody>
                  <a:tcPr marL="68580" marR="68580" marT="0" marB="0" anchor="ctr"/>
                </a:tc>
                <a:tc>
                  <a:txBody>
                    <a:bodyPr/>
                    <a:lstStyle/>
                    <a:p>
                      <a:pPr marL="0" marR="0" algn="ctr">
                        <a:lnSpc>
                          <a:spcPct val="107000"/>
                        </a:lnSpc>
                        <a:spcBef>
                          <a:spcPts val="0"/>
                        </a:spcBef>
                        <a:spcAft>
                          <a:spcPts val="0"/>
                        </a:spcAft>
                      </a:pPr>
                      <a:endParaRPr lang="en-US" sz="2000" kern="100">
                        <a:effectLst/>
                      </a:endParaRPr>
                    </a:p>
                  </a:txBody>
                  <a:tcPr marL="68580" marR="68580" marT="0" marB="0" anchor="ctr"/>
                </a:tc>
                <a:tc>
                  <a:txBody>
                    <a:bodyPr/>
                    <a:lstStyle/>
                    <a:p>
                      <a:pPr marL="0" marR="0" algn="ctr">
                        <a:lnSpc>
                          <a:spcPct val="107000"/>
                        </a:lnSpc>
                        <a:spcBef>
                          <a:spcPts val="0"/>
                        </a:spcBef>
                        <a:spcAft>
                          <a:spcPts val="0"/>
                        </a:spcAft>
                      </a:pPr>
                      <a:endParaRPr lang="en-US" sz="2000" kern="100">
                        <a:effectLst/>
                      </a:endParaRPr>
                    </a:p>
                  </a:txBody>
                  <a:tcPr marL="68580" marR="68580" marT="0" marB="0" anchor="ctr"/>
                </a:tc>
                <a:tc>
                  <a:txBody>
                    <a:bodyPr/>
                    <a:lstStyle/>
                    <a:p>
                      <a:pPr marL="0" marR="0" algn="ctr">
                        <a:lnSpc>
                          <a:spcPct val="107000"/>
                        </a:lnSpc>
                        <a:spcBef>
                          <a:spcPts val="0"/>
                        </a:spcBef>
                        <a:spcAft>
                          <a:spcPts val="0"/>
                        </a:spcAft>
                      </a:pPr>
                      <a:r>
                        <a:rPr lang="en-US" sz="2000" kern="100">
                          <a:solidFill>
                            <a:srgbClr val="FF0000"/>
                          </a:solidFill>
                          <a:effectLst/>
                        </a:rPr>
                        <a:t>X</a:t>
                      </a:r>
                    </a:p>
                  </a:txBody>
                  <a:tcPr marL="68580" marR="68580" marT="0" marB="0" anchor="ctr"/>
                </a:tc>
                <a:extLst>
                  <a:ext uri="{0D108BD9-81ED-4DB2-BD59-A6C34878D82A}">
                    <a16:rowId xmlns:a16="http://schemas.microsoft.com/office/drawing/2014/main" val="1069968975"/>
                  </a:ext>
                </a:extLst>
              </a:tr>
            </a:tbl>
          </a:graphicData>
        </a:graphic>
      </p:graphicFrame>
      <p:sp>
        <p:nvSpPr>
          <p:cNvPr id="4" name="Title 1">
            <a:extLst>
              <a:ext uri="{FF2B5EF4-FFF2-40B4-BE49-F238E27FC236}">
                <a16:creationId xmlns:a16="http://schemas.microsoft.com/office/drawing/2014/main" id="{A4CA42E0-91B8-54EB-30E9-F1EBCEC30781}"/>
              </a:ext>
            </a:extLst>
          </p:cNvPr>
          <p:cNvSpPr txBox="1">
            <a:spLocks/>
          </p:cNvSpPr>
          <p:nvPr/>
        </p:nvSpPr>
        <p:spPr>
          <a:xfrm>
            <a:off x="1478844" y="-3508"/>
            <a:ext cx="9224904" cy="482248"/>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Adobe Devanagari" pitchFamily="18" charset="0"/>
                <a:ea typeface="+mj-ea"/>
                <a:cs typeface="Adobe Devanagari" pitchFamily="18" charset="0"/>
              </a:defRPr>
            </a:lvl1pPr>
          </a:lstStyle>
          <a:p>
            <a:r>
              <a:rPr lang="en-US" sz="3200" b="1">
                <a:latin typeface="Cambria"/>
                <a:ea typeface="Cambria"/>
              </a:rPr>
              <a:t>Background &amp; Research Gap cont.</a:t>
            </a:r>
            <a:endParaRPr lang="en-US"/>
          </a:p>
        </p:txBody>
      </p:sp>
    </p:spTree>
    <p:extLst>
      <p:ext uri="{BB962C8B-B14F-4D97-AF65-F5344CB8AC3E}">
        <p14:creationId xmlns:p14="http://schemas.microsoft.com/office/powerpoint/2010/main" val="27096608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53A89-75BA-A593-123B-61EA8C581053}"/>
              </a:ext>
            </a:extLst>
          </p:cNvPr>
          <p:cNvSpPr>
            <a:spLocks noGrp="1"/>
          </p:cNvSpPr>
          <p:nvPr>
            <p:ph type="ctrTitle"/>
          </p:nvPr>
        </p:nvSpPr>
        <p:spPr>
          <a:xfrm>
            <a:off x="910983" y="601302"/>
            <a:ext cx="10363200" cy="1470025"/>
          </a:xfrm>
        </p:spPr>
        <p:txBody>
          <a:bodyPr/>
          <a:lstStyle/>
          <a:p>
            <a:r>
              <a:rPr lang="en-US" b="1">
                <a:latin typeface="Adobe Devanagari"/>
              </a:rPr>
              <a:t>Research Problem</a:t>
            </a:r>
            <a:endParaRPr lang="en-US" b="1"/>
          </a:p>
        </p:txBody>
      </p:sp>
      <p:sp>
        <p:nvSpPr>
          <p:cNvPr id="3" name="Subtitle 2">
            <a:extLst>
              <a:ext uri="{FF2B5EF4-FFF2-40B4-BE49-F238E27FC236}">
                <a16:creationId xmlns:a16="http://schemas.microsoft.com/office/drawing/2014/main" id="{81DE4A84-9B61-BB7C-DB2B-15C881D1C274}"/>
              </a:ext>
            </a:extLst>
          </p:cNvPr>
          <p:cNvSpPr>
            <a:spLocks noGrp="1"/>
          </p:cNvSpPr>
          <p:nvPr>
            <p:ph type="subTitle" idx="1"/>
          </p:nvPr>
        </p:nvSpPr>
        <p:spPr>
          <a:xfrm>
            <a:off x="2129666" y="1855226"/>
            <a:ext cx="9023584" cy="2608674"/>
          </a:xfrm>
        </p:spPr>
        <p:txBody>
          <a:bodyPr vert="horz" lIns="91440" tIns="45720" rIns="91440" bIns="45720" rtlCol="0" anchor="t">
            <a:noAutofit/>
          </a:bodyPr>
          <a:lstStyle/>
          <a:p>
            <a:pPr algn="l"/>
            <a:r>
              <a:rPr lang="en-US" sz="1800">
                <a:solidFill>
                  <a:schemeClr val="tx1"/>
                </a:solidFill>
                <a:ea typeface="+mn-lt"/>
                <a:cs typeface="+mn-lt"/>
              </a:rPr>
              <a:t>Detecting threats from endpoint data is challenging due to the need for adaptive models that can handle evolving threats and software updates while preserving privacy. Traditional methods struggle with data sensitivity and require extensive labeled data. Developing adaptive neural networks using federated and self-supervised learning, combined with few-shot and transfer learning methods, can enhance threat detection. However, effectively integrating and anonymizing diverse endpoint data, such as system logs and user interactions, while ensuring model generalization and privacy, remains a significant challenge.</a:t>
            </a:r>
            <a:endParaRPr lang="en-US" sz="1800">
              <a:solidFill>
                <a:schemeClr val="tx1"/>
              </a:solidFill>
              <a:ea typeface="Cambria"/>
              <a:cs typeface="+mn-lt"/>
            </a:endParaRPr>
          </a:p>
          <a:p>
            <a:pPr algn="l"/>
            <a:endParaRPr lang="en-US" sz="1800">
              <a:solidFill>
                <a:schemeClr val="tx1"/>
              </a:solidFill>
              <a:ea typeface="Cambria"/>
            </a:endParaRPr>
          </a:p>
        </p:txBody>
      </p:sp>
      <p:sp>
        <p:nvSpPr>
          <p:cNvPr id="5" name="Rectangle 4">
            <a:extLst>
              <a:ext uri="{FF2B5EF4-FFF2-40B4-BE49-F238E27FC236}">
                <a16:creationId xmlns:a16="http://schemas.microsoft.com/office/drawing/2014/main" id="{6CC9A56E-0B2E-06BB-A748-B986946DE309}"/>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1800" b="1">
                <a:solidFill>
                  <a:schemeClr val="tx1"/>
                </a:solidFill>
              </a:rPr>
              <a:t>IT21380396</a:t>
            </a:r>
            <a:r>
              <a:rPr lang="en-US" sz="1800">
                <a:solidFill>
                  <a:schemeClr val="tx1"/>
                </a:solidFill>
              </a:rPr>
              <a:t>   </a:t>
            </a:r>
            <a:r>
              <a:rPr lang="en-US" sz="1800" b="1">
                <a:solidFill>
                  <a:schemeClr val="tx1"/>
                </a:solidFill>
              </a:rPr>
              <a:t>| </a:t>
            </a:r>
            <a:r>
              <a:rPr lang="en-US" sz="1800" b="1">
                <a:solidFill>
                  <a:schemeClr val="tx1"/>
                </a:solidFill>
                <a:effectLst/>
                <a:latin typeface="Adobe Devanagari"/>
                <a:ea typeface="DengXian"/>
              </a:rPr>
              <a:t>Ashra M.F.F.</a:t>
            </a:r>
            <a:r>
              <a:rPr lang="en-US" sz="1800" b="1">
                <a:solidFill>
                  <a:schemeClr val="tx1"/>
                </a:solidFill>
              </a:rPr>
              <a:t>  |   </a:t>
            </a:r>
            <a:r>
              <a:rPr lang="en-US" b="1">
                <a:solidFill>
                  <a:schemeClr val="tx1"/>
                </a:solidFill>
              </a:rPr>
              <a:t>24-25J-075</a:t>
            </a:r>
            <a:endParaRPr lang="en-US" sz="1800" b="1">
              <a:solidFill>
                <a:schemeClr val="tx1"/>
              </a:solidFill>
            </a:endParaRPr>
          </a:p>
        </p:txBody>
      </p:sp>
    </p:spTree>
    <p:extLst>
      <p:ext uri="{BB962C8B-B14F-4D97-AF65-F5344CB8AC3E}">
        <p14:creationId xmlns:p14="http://schemas.microsoft.com/office/powerpoint/2010/main" val="2953657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1DE4A84-9B61-BB7C-DB2B-15C881D1C274}"/>
              </a:ext>
            </a:extLst>
          </p:cNvPr>
          <p:cNvSpPr>
            <a:spLocks noGrp="1"/>
          </p:cNvSpPr>
          <p:nvPr>
            <p:ph type="subTitle" idx="1"/>
          </p:nvPr>
        </p:nvSpPr>
        <p:spPr>
          <a:xfrm>
            <a:off x="1091844" y="2112904"/>
            <a:ext cx="10509956" cy="3718747"/>
          </a:xfrm>
        </p:spPr>
        <p:txBody>
          <a:bodyPr vert="horz" lIns="91440" tIns="45720" rIns="91440" bIns="45720" rtlCol="0" anchor="t">
            <a:normAutofit fontScale="92500"/>
          </a:bodyPr>
          <a:lstStyle/>
          <a:p>
            <a:pPr algn="l"/>
            <a:r>
              <a:rPr lang="en-US" sz="2600" b="1">
                <a:solidFill>
                  <a:schemeClr val="tx1"/>
                </a:solidFill>
                <a:ea typeface="+mn-lt"/>
                <a:cs typeface="+mn-lt"/>
              </a:rPr>
              <a:t>Sub-Objectives:</a:t>
            </a:r>
            <a:endParaRPr lang="en-US" sz="2600">
              <a:solidFill>
                <a:schemeClr val="tx1"/>
              </a:solidFill>
              <a:ea typeface="Cambria"/>
            </a:endParaRPr>
          </a:p>
          <a:p>
            <a:pPr marL="457200" indent="-457200" algn="l">
              <a:buChar char="•"/>
            </a:pPr>
            <a:r>
              <a:rPr lang="en-US" sz="1900">
                <a:solidFill>
                  <a:schemeClr val="tx1"/>
                </a:solidFill>
                <a:ea typeface="+mn-lt"/>
                <a:cs typeface="+mn-lt"/>
              </a:rPr>
              <a:t>Enable multiple devices (smartphones, laptops) to train a common model without sharing raw data.</a:t>
            </a:r>
            <a:endParaRPr lang="en-US" sz="1900">
              <a:solidFill>
                <a:schemeClr val="tx1"/>
              </a:solidFill>
              <a:ea typeface="Cambria"/>
            </a:endParaRPr>
          </a:p>
          <a:p>
            <a:pPr marL="457200" indent="-457200" algn="l">
              <a:buChar char="•"/>
            </a:pPr>
            <a:r>
              <a:rPr lang="en-US" sz="1900">
                <a:solidFill>
                  <a:schemeClr val="tx1"/>
                </a:solidFill>
                <a:ea typeface="+mn-lt"/>
                <a:cs typeface="+mn-lt"/>
              </a:rPr>
              <a:t>Implement a master server for coordinating the training process.</a:t>
            </a:r>
            <a:endParaRPr lang="en-US" sz="1900">
              <a:solidFill>
                <a:schemeClr val="tx1"/>
              </a:solidFill>
              <a:ea typeface="Cambria"/>
            </a:endParaRPr>
          </a:p>
          <a:p>
            <a:pPr marL="457200" indent="-457200" algn="l">
              <a:buChar char="•"/>
            </a:pPr>
            <a:r>
              <a:rPr lang="en-US" sz="1900">
                <a:solidFill>
                  <a:schemeClr val="tx1"/>
                </a:solidFill>
                <a:ea typeface="+mn-lt"/>
                <a:cs typeface="+mn-lt"/>
              </a:rPr>
              <a:t>Use secure messaging for model updates and handle data variability from different devices.</a:t>
            </a:r>
            <a:endParaRPr lang="en-US" sz="1900">
              <a:solidFill>
                <a:schemeClr val="tx1"/>
              </a:solidFill>
              <a:ea typeface="Cambria"/>
            </a:endParaRPr>
          </a:p>
          <a:p>
            <a:pPr marL="457200" indent="-457200" algn="l">
              <a:buChar char="•"/>
            </a:pPr>
            <a:r>
              <a:rPr lang="en-US" sz="1900">
                <a:solidFill>
                  <a:schemeClr val="tx1"/>
                </a:solidFill>
                <a:ea typeface="+mn-lt"/>
                <a:cs typeface="+mn-lt"/>
              </a:rPr>
              <a:t>Generate pseudo-labels for continuous learning, reducing dependency on labeled datasets.</a:t>
            </a:r>
            <a:endParaRPr lang="en-US" sz="1900">
              <a:solidFill>
                <a:schemeClr val="tx1"/>
              </a:solidFill>
              <a:ea typeface="Cambria"/>
            </a:endParaRPr>
          </a:p>
          <a:p>
            <a:pPr marL="457200" indent="-457200" algn="l">
              <a:buChar char="•"/>
            </a:pPr>
            <a:r>
              <a:rPr lang="en-US" sz="1900">
                <a:solidFill>
                  <a:schemeClr val="tx1"/>
                </a:solidFill>
                <a:ea typeface="+mn-lt"/>
                <a:cs typeface="+mn-lt"/>
              </a:rPr>
              <a:t>Test model performance with real-time data streams and large datasets in real-world environments.</a:t>
            </a:r>
            <a:endParaRPr lang="en-US" sz="1900">
              <a:solidFill>
                <a:schemeClr val="tx1"/>
              </a:solidFill>
              <a:ea typeface="Cambria"/>
            </a:endParaRPr>
          </a:p>
          <a:p>
            <a:pPr marL="457200" indent="-457200" algn="l">
              <a:buChar char="•"/>
            </a:pPr>
            <a:r>
              <a:rPr lang="en-US" sz="1900">
                <a:solidFill>
                  <a:schemeClr val="tx1"/>
                </a:solidFill>
                <a:ea typeface="+mn-lt"/>
                <a:cs typeface="+mn-lt"/>
              </a:rPr>
              <a:t>Use self-administered questionnaires to collect healthcare professionals' views on model implementation in their practice.</a:t>
            </a:r>
            <a:endParaRPr lang="en-US" sz="1900">
              <a:solidFill>
                <a:schemeClr val="tx1"/>
              </a:solidFill>
              <a:ea typeface="Cambria"/>
            </a:endParaRPr>
          </a:p>
          <a:p>
            <a:pPr marL="457200" indent="-457200" algn="l">
              <a:buChar char="•"/>
            </a:pPr>
            <a:r>
              <a:rPr lang="en-US" sz="1900">
                <a:solidFill>
                  <a:schemeClr val="tx1"/>
                </a:solidFill>
                <a:ea typeface="+mn-lt"/>
                <a:cs typeface="+mn-lt"/>
              </a:rPr>
              <a:t>Ensure models meet the requirements and preferences of the target audience for endpoint protection.</a:t>
            </a:r>
            <a:endParaRPr lang="en-US" sz="1900">
              <a:solidFill>
                <a:schemeClr val="tx1"/>
              </a:solidFill>
              <a:ea typeface="Cambria"/>
            </a:endParaRPr>
          </a:p>
          <a:p>
            <a:pPr marL="285750" indent="-285750" algn="l">
              <a:buFont typeface="Arial"/>
              <a:buChar char="•"/>
            </a:pPr>
            <a:endParaRPr lang="en-US">
              <a:solidFill>
                <a:schemeClr val="tx1"/>
              </a:solidFill>
              <a:ea typeface="Cambria"/>
            </a:endParaRPr>
          </a:p>
          <a:p>
            <a:endParaRPr lang="en-US">
              <a:ea typeface="Cambria"/>
            </a:endParaRPr>
          </a:p>
        </p:txBody>
      </p:sp>
      <p:sp>
        <p:nvSpPr>
          <p:cNvPr id="5" name="Rectangle 4">
            <a:extLst>
              <a:ext uri="{FF2B5EF4-FFF2-40B4-BE49-F238E27FC236}">
                <a16:creationId xmlns:a16="http://schemas.microsoft.com/office/drawing/2014/main" id="{6CC9A56E-0B2E-06BB-A748-B986946DE309}"/>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1800" b="1">
                <a:solidFill>
                  <a:schemeClr val="tx1"/>
                </a:solidFill>
              </a:rPr>
              <a:t>IT21380396</a:t>
            </a:r>
            <a:r>
              <a:rPr lang="en-US" sz="1800">
                <a:solidFill>
                  <a:schemeClr val="tx1"/>
                </a:solidFill>
              </a:rPr>
              <a:t>   </a:t>
            </a:r>
            <a:r>
              <a:rPr lang="en-US" sz="1800" b="1">
                <a:solidFill>
                  <a:schemeClr val="tx1"/>
                </a:solidFill>
              </a:rPr>
              <a:t>| </a:t>
            </a:r>
            <a:r>
              <a:rPr lang="en-US" sz="1800" b="1">
                <a:solidFill>
                  <a:schemeClr val="tx1"/>
                </a:solidFill>
                <a:effectLst/>
                <a:latin typeface="Adobe Devanagari"/>
                <a:ea typeface="DengXian"/>
              </a:rPr>
              <a:t>Ashra M.F.F.</a:t>
            </a:r>
            <a:r>
              <a:rPr lang="en-US" sz="1800" b="1">
                <a:solidFill>
                  <a:schemeClr val="tx1"/>
                </a:solidFill>
              </a:rPr>
              <a:t>  |   </a:t>
            </a:r>
            <a:r>
              <a:rPr lang="en-US" b="1">
                <a:solidFill>
                  <a:schemeClr val="tx1"/>
                </a:solidFill>
              </a:rPr>
              <a:t>24-25J-075</a:t>
            </a:r>
            <a:endParaRPr lang="en-US" sz="1800" b="1">
              <a:solidFill>
                <a:schemeClr val="tx1"/>
              </a:solidFill>
            </a:endParaRPr>
          </a:p>
        </p:txBody>
      </p:sp>
      <p:sp>
        <p:nvSpPr>
          <p:cNvPr id="6" name="Title 5">
            <a:extLst>
              <a:ext uri="{FF2B5EF4-FFF2-40B4-BE49-F238E27FC236}">
                <a16:creationId xmlns:a16="http://schemas.microsoft.com/office/drawing/2014/main" id="{63DCE78E-30F3-4264-0851-16BF182B1D4A}"/>
              </a:ext>
            </a:extLst>
          </p:cNvPr>
          <p:cNvSpPr>
            <a:spLocks noGrp="1"/>
          </p:cNvSpPr>
          <p:nvPr>
            <p:ph type="ctrTitle"/>
          </p:nvPr>
        </p:nvSpPr>
        <p:spPr>
          <a:xfrm>
            <a:off x="1017881" y="786692"/>
            <a:ext cx="10664237" cy="1394766"/>
          </a:xfrm>
        </p:spPr>
        <p:txBody>
          <a:bodyPr vert="horz" lIns="91440" tIns="45720" rIns="91440" bIns="45720" rtlCol="0" anchor="ctr">
            <a:noAutofit/>
          </a:bodyPr>
          <a:lstStyle/>
          <a:p>
            <a:pPr algn="l"/>
            <a:r>
              <a:rPr lang="en-US" sz="2400" b="1">
                <a:latin typeface="Adobe Devanagari"/>
              </a:rPr>
              <a:t>Main Objective</a:t>
            </a:r>
            <a:endParaRPr lang="en-US" sz="2400">
              <a:latin typeface="Adobe Devanagari"/>
            </a:endParaRPr>
          </a:p>
          <a:p>
            <a:pPr algn="l"/>
            <a:r>
              <a:rPr lang="en-US" sz="2000">
                <a:latin typeface="+mn-lt"/>
              </a:rPr>
              <a:t>Prove the effectiveness of adaptive deep learning models using FL and SSL to detect and prevent new and complex malware attacks while maintaining data privacy and sensitivity.</a:t>
            </a:r>
          </a:p>
        </p:txBody>
      </p:sp>
      <p:sp>
        <p:nvSpPr>
          <p:cNvPr id="8" name="Subtitle 2">
            <a:extLst>
              <a:ext uri="{FF2B5EF4-FFF2-40B4-BE49-F238E27FC236}">
                <a16:creationId xmlns:a16="http://schemas.microsoft.com/office/drawing/2014/main" id="{10FDCF48-FFA9-75C1-F77F-B63CB1C66B84}"/>
              </a:ext>
            </a:extLst>
          </p:cNvPr>
          <p:cNvSpPr txBox="1">
            <a:spLocks/>
          </p:cNvSpPr>
          <p:nvPr/>
        </p:nvSpPr>
        <p:spPr>
          <a:xfrm>
            <a:off x="3115851" y="175624"/>
            <a:ext cx="5965001" cy="828675"/>
          </a:xfrm>
          <a:prstGeom prst="rect">
            <a:avLst/>
          </a:prstGeom>
        </p:spPr>
        <p:txBody>
          <a:bodyPr vert="horz" lIns="91440" tIns="45720" rIns="91440" bIns="45720" rtlCol="0" anchor="t">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Wingdings" pitchFamily="2" charset="2"/>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Wingdings" pitchFamily="2" charset="2"/>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3600" b="1">
                <a:solidFill>
                  <a:schemeClr val="tx1"/>
                </a:solidFill>
              </a:rPr>
              <a:t>Specific and sub objectives</a:t>
            </a:r>
          </a:p>
        </p:txBody>
      </p:sp>
    </p:spTree>
    <p:extLst>
      <p:ext uri="{BB962C8B-B14F-4D97-AF65-F5344CB8AC3E}">
        <p14:creationId xmlns:p14="http://schemas.microsoft.com/office/powerpoint/2010/main" val="2644291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CC9A56E-0B2E-06BB-A748-B986946DE309}"/>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1800" b="1">
                <a:solidFill>
                  <a:schemeClr val="tx1"/>
                </a:solidFill>
              </a:rPr>
              <a:t>IT21380396</a:t>
            </a:r>
            <a:r>
              <a:rPr lang="en-US" sz="1800">
                <a:solidFill>
                  <a:schemeClr val="tx1"/>
                </a:solidFill>
              </a:rPr>
              <a:t>   </a:t>
            </a:r>
            <a:r>
              <a:rPr lang="en-US" sz="1800" b="1">
                <a:solidFill>
                  <a:schemeClr val="tx1"/>
                </a:solidFill>
              </a:rPr>
              <a:t>| </a:t>
            </a:r>
            <a:r>
              <a:rPr lang="en-US" sz="1800" b="1">
                <a:solidFill>
                  <a:schemeClr val="tx1"/>
                </a:solidFill>
                <a:effectLst/>
                <a:latin typeface="Adobe Devanagari"/>
                <a:ea typeface="DengXian"/>
              </a:rPr>
              <a:t>Ashra M.F.F.</a:t>
            </a:r>
            <a:r>
              <a:rPr lang="en-US" sz="1800" b="1">
                <a:solidFill>
                  <a:schemeClr val="tx1"/>
                </a:solidFill>
              </a:rPr>
              <a:t>  |   </a:t>
            </a:r>
            <a:r>
              <a:rPr lang="en-US" b="1">
                <a:solidFill>
                  <a:schemeClr val="tx1"/>
                </a:solidFill>
              </a:rPr>
              <a:t>24-25J-075</a:t>
            </a:r>
            <a:endParaRPr lang="en-US" sz="1800" b="1">
              <a:solidFill>
                <a:schemeClr val="tx1"/>
              </a:solidFill>
            </a:endParaRPr>
          </a:p>
        </p:txBody>
      </p:sp>
      <p:sp>
        <p:nvSpPr>
          <p:cNvPr id="9" name="Title 4">
            <a:extLst>
              <a:ext uri="{FF2B5EF4-FFF2-40B4-BE49-F238E27FC236}">
                <a16:creationId xmlns:a16="http://schemas.microsoft.com/office/drawing/2014/main" id="{2A444CAF-3E23-4364-9D32-73DB409C0C57}"/>
              </a:ext>
            </a:extLst>
          </p:cNvPr>
          <p:cNvSpPr txBox="1">
            <a:spLocks/>
          </p:cNvSpPr>
          <p:nvPr/>
        </p:nvSpPr>
        <p:spPr>
          <a:xfrm>
            <a:off x="1712148" y="2468487"/>
            <a:ext cx="4380289" cy="108379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Adobe Devanagari" pitchFamily="18" charset="0"/>
                <a:ea typeface="+mj-ea"/>
                <a:cs typeface="Adobe Devanagari" pitchFamily="18" charset="0"/>
              </a:defRPr>
            </a:lvl1pPr>
          </a:lstStyle>
          <a:p>
            <a:r>
              <a:rPr lang="en-US"/>
              <a:t>Methodology</a:t>
            </a:r>
          </a:p>
        </p:txBody>
      </p:sp>
      <p:pic>
        <p:nvPicPr>
          <p:cNvPr id="6" name="Picture 5" descr="A diagram of a model&#10;&#10;Description automatically generated">
            <a:extLst>
              <a:ext uri="{FF2B5EF4-FFF2-40B4-BE49-F238E27FC236}">
                <a16:creationId xmlns:a16="http://schemas.microsoft.com/office/drawing/2014/main" id="{F95E7FB5-5231-A173-C071-CB9BFC9C9EEE}"/>
              </a:ext>
            </a:extLst>
          </p:cNvPr>
          <p:cNvPicPr>
            <a:picLocks noChangeAspect="1"/>
          </p:cNvPicPr>
          <p:nvPr/>
        </p:nvPicPr>
        <p:blipFill>
          <a:blip r:embed="rId2"/>
          <a:srcRect l="4531" t="2005" r="15858" b="16040"/>
          <a:stretch/>
        </p:blipFill>
        <p:spPr>
          <a:xfrm>
            <a:off x="6097696" y="258601"/>
            <a:ext cx="4601102" cy="6018685"/>
          </a:xfrm>
          <a:prstGeom prst="rect">
            <a:avLst/>
          </a:prstGeom>
        </p:spPr>
      </p:pic>
    </p:spTree>
    <p:extLst>
      <p:ext uri="{BB962C8B-B14F-4D97-AF65-F5344CB8AC3E}">
        <p14:creationId xmlns:p14="http://schemas.microsoft.com/office/powerpoint/2010/main" val="1506316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a:xfrm>
            <a:off x="2171949" y="288638"/>
            <a:ext cx="7737336" cy="1282005"/>
          </a:xfrm>
        </p:spPr>
        <p:txBody>
          <a:bodyPr vert="horz" lIns="91440" tIns="45720" rIns="91440" bIns="45720" rtlCol="0" anchor="t">
            <a:normAutofit/>
          </a:bodyPr>
          <a:lstStyle/>
          <a:p>
            <a:pPr marL="0" indent="0">
              <a:buNone/>
            </a:pPr>
            <a:r>
              <a:rPr lang="en-US" b="1"/>
              <a:t>Technologies and Tools to be used</a:t>
            </a:r>
          </a:p>
        </p:txBody>
      </p:sp>
      <p:pic>
        <p:nvPicPr>
          <p:cNvPr id="9" name="Picture 8" descr="A blue and yellow snake logo&#10;&#10;Description automatically generated">
            <a:extLst>
              <a:ext uri="{FF2B5EF4-FFF2-40B4-BE49-F238E27FC236}">
                <a16:creationId xmlns:a16="http://schemas.microsoft.com/office/drawing/2014/main" id="{7F6EDB9F-938C-CDC9-C9FA-70A58FBE4BBB}"/>
              </a:ext>
            </a:extLst>
          </p:cNvPr>
          <p:cNvPicPr>
            <a:picLocks noChangeAspect="1"/>
          </p:cNvPicPr>
          <p:nvPr/>
        </p:nvPicPr>
        <p:blipFill>
          <a:blip r:embed="rId2"/>
          <a:srcRect l="1843" t="-420" r="5069" b="8509"/>
          <a:stretch/>
        </p:blipFill>
        <p:spPr>
          <a:xfrm>
            <a:off x="733594" y="1367309"/>
            <a:ext cx="1897465" cy="2057315"/>
          </a:xfrm>
          <a:prstGeom prst="rect">
            <a:avLst/>
          </a:prstGeom>
        </p:spPr>
      </p:pic>
      <p:pic>
        <p:nvPicPr>
          <p:cNvPr id="12" name="Picture 11">
            <a:extLst>
              <a:ext uri="{FF2B5EF4-FFF2-40B4-BE49-F238E27FC236}">
                <a16:creationId xmlns:a16="http://schemas.microsoft.com/office/drawing/2014/main" id="{5093C124-1648-15CE-6C10-319ADD14F307}"/>
              </a:ext>
            </a:extLst>
          </p:cNvPr>
          <p:cNvPicPr>
            <a:picLocks noChangeAspect="1"/>
          </p:cNvPicPr>
          <p:nvPr/>
        </p:nvPicPr>
        <p:blipFill>
          <a:blip r:embed="rId3"/>
          <a:srcRect r="2922" b="7321"/>
          <a:stretch/>
        </p:blipFill>
        <p:spPr>
          <a:xfrm>
            <a:off x="757222" y="4245535"/>
            <a:ext cx="2814690" cy="1519534"/>
          </a:xfrm>
          <a:prstGeom prst="rect">
            <a:avLst/>
          </a:prstGeom>
        </p:spPr>
      </p:pic>
      <p:sp>
        <p:nvSpPr>
          <p:cNvPr id="5" name="TextBox 4">
            <a:extLst>
              <a:ext uri="{FF2B5EF4-FFF2-40B4-BE49-F238E27FC236}">
                <a16:creationId xmlns:a16="http://schemas.microsoft.com/office/drawing/2014/main" id="{CC9E6381-5DC8-5A56-231A-19D41B96471A}"/>
              </a:ext>
            </a:extLst>
          </p:cNvPr>
          <p:cNvSpPr txBox="1"/>
          <p:nvPr/>
        </p:nvSpPr>
        <p:spPr>
          <a:xfrm>
            <a:off x="4326044" y="1443035"/>
            <a:ext cx="3542077"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Technologies</a:t>
            </a:r>
          </a:p>
          <a:p>
            <a:pPr marL="285750" indent="-285750">
              <a:buFont typeface="Arial"/>
              <a:buChar char="•"/>
            </a:pPr>
            <a:r>
              <a:rPr lang="en-US">
                <a:ea typeface="+mn-lt"/>
                <a:cs typeface="+mn-lt"/>
              </a:rPr>
              <a:t>TensorFlow</a:t>
            </a:r>
            <a:endParaRPr lang="en-US"/>
          </a:p>
          <a:p>
            <a:pPr marL="285750" indent="-285750">
              <a:buFont typeface="Arial"/>
              <a:buChar char="•"/>
            </a:pPr>
            <a:r>
              <a:rPr lang="en-US">
                <a:ea typeface="+mn-lt"/>
                <a:cs typeface="+mn-lt"/>
              </a:rPr>
              <a:t>PyCharm</a:t>
            </a:r>
            <a:endParaRPr lang="en-US"/>
          </a:p>
          <a:p>
            <a:pPr marL="285750" indent="-285750">
              <a:buFont typeface="Arial"/>
              <a:buChar char="•"/>
            </a:pPr>
            <a:r>
              <a:rPr lang="en-US">
                <a:ea typeface="+mn-lt"/>
                <a:cs typeface="+mn-lt"/>
              </a:rPr>
              <a:t>Scikit-learn</a:t>
            </a:r>
            <a:endParaRPr lang="en-US"/>
          </a:p>
          <a:p>
            <a:pPr marL="285750" indent="-285750">
              <a:buFont typeface="Arial"/>
              <a:buChar char="•"/>
            </a:pPr>
            <a:r>
              <a:rPr lang="en-US">
                <a:ea typeface="+mn-lt"/>
                <a:cs typeface="+mn-lt"/>
              </a:rPr>
              <a:t>Flask</a:t>
            </a:r>
            <a:endParaRPr lang="en-US"/>
          </a:p>
          <a:p>
            <a:pPr marL="285750" indent="-285750">
              <a:buFont typeface="Arial"/>
              <a:buChar char="•"/>
            </a:pPr>
            <a:endParaRPr lang="en-US"/>
          </a:p>
          <a:p>
            <a:r>
              <a:rPr lang="en-US" b="1"/>
              <a:t>Tools</a:t>
            </a:r>
            <a:endParaRPr lang="en-US" b="1">
              <a:ea typeface="Cambria"/>
            </a:endParaRPr>
          </a:p>
          <a:p>
            <a:pPr marL="285750" indent="-285750">
              <a:buFont typeface="Arial"/>
              <a:buChar char="•"/>
            </a:pPr>
            <a:r>
              <a:rPr lang="en-US">
                <a:ea typeface="+mn-lt"/>
                <a:cs typeface="+mn-lt"/>
              </a:rPr>
              <a:t>Kaggle</a:t>
            </a:r>
          </a:p>
          <a:p>
            <a:pPr marL="285750" indent="-285750">
              <a:buFont typeface="Arial"/>
              <a:buChar char="•"/>
            </a:pPr>
            <a:r>
              <a:rPr lang="en-US">
                <a:ea typeface="+mn-lt"/>
                <a:cs typeface="+mn-lt"/>
              </a:rPr>
              <a:t>Python</a:t>
            </a:r>
            <a:endParaRPr lang="en-US"/>
          </a:p>
          <a:p>
            <a:pPr marL="285750" indent="-285750">
              <a:buFont typeface="Arial"/>
              <a:buChar char="•"/>
            </a:pPr>
            <a:r>
              <a:rPr lang="en-US" err="1">
                <a:ea typeface="+mn-lt"/>
                <a:cs typeface="+mn-lt"/>
              </a:rPr>
              <a:t>MLflow</a:t>
            </a:r>
            <a:endParaRPr lang="en-US"/>
          </a:p>
          <a:p>
            <a:pPr marL="285750" indent="-285750">
              <a:buFont typeface="Arial"/>
              <a:buChar char="•"/>
            </a:pPr>
            <a:r>
              <a:rPr lang="en-US" err="1">
                <a:ea typeface="+mn-lt"/>
                <a:cs typeface="+mn-lt"/>
              </a:rPr>
              <a:t>Keras</a:t>
            </a:r>
            <a:endParaRPr lang="en-US"/>
          </a:p>
          <a:p>
            <a:pPr marL="285750" indent="-285750" algn="l">
              <a:buFont typeface="Arial"/>
              <a:buChar char="•"/>
            </a:pPr>
            <a:r>
              <a:rPr lang="en-US">
                <a:ea typeface="Cambria"/>
              </a:rPr>
              <a:t>MongoDB</a:t>
            </a:r>
          </a:p>
          <a:p>
            <a:endParaRPr lang="en-US">
              <a:ea typeface="Cambria"/>
            </a:endParaRPr>
          </a:p>
        </p:txBody>
      </p:sp>
      <p:sp>
        <p:nvSpPr>
          <p:cNvPr id="8" name="Rectangle 7">
            <a:extLst>
              <a:ext uri="{FF2B5EF4-FFF2-40B4-BE49-F238E27FC236}">
                <a16:creationId xmlns:a16="http://schemas.microsoft.com/office/drawing/2014/main" id="{9BBAB56E-9AD6-9C34-E641-BD98925CDD1C}"/>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1800" b="1">
                <a:solidFill>
                  <a:schemeClr val="tx1"/>
                </a:solidFill>
              </a:rPr>
              <a:t>IT21380396</a:t>
            </a:r>
            <a:r>
              <a:rPr lang="en-US" sz="1800">
                <a:solidFill>
                  <a:schemeClr val="tx1"/>
                </a:solidFill>
              </a:rPr>
              <a:t>   </a:t>
            </a:r>
            <a:r>
              <a:rPr lang="en-US" sz="1800" b="1">
                <a:solidFill>
                  <a:schemeClr val="tx1"/>
                </a:solidFill>
              </a:rPr>
              <a:t>| </a:t>
            </a:r>
            <a:r>
              <a:rPr lang="en-US" sz="1800" b="1">
                <a:solidFill>
                  <a:schemeClr val="tx1"/>
                </a:solidFill>
                <a:effectLst/>
                <a:latin typeface="Adobe Devanagari"/>
                <a:ea typeface="DengXian"/>
              </a:rPr>
              <a:t>Ashra M.F.F.</a:t>
            </a:r>
            <a:r>
              <a:rPr lang="en-US" sz="1800" b="1">
                <a:solidFill>
                  <a:schemeClr val="tx1"/>
                </a:solidFill>
              </a:rPr>
              <a:t>  |   </a:t>
            </a:r>
            <a:r>
              <a:rPr lang="en-US" b="1">
                <a:solidFill>
                  <a:schemeClr val="tx1"/>
                </a:solidFill>
              </a:rPr>
              <a:t>24-25J-075</a:t>
            </a:r>
            <a:endParaRPr lang="en-US" sz="1800" b="1">
              <a:solidFill>
                <a:schemeClr val="tx1"/>
              </a:solidFill>
            </a:endParaRPr>
          </a:p>
        </p:txBody>
      </p:sp>
      <p:pic>
        <p:nvPicPr>
          <p:cNvPr id="3" name="Picture 2" descr="A green leaf in a shield&#10;&#10;Description automatically generated">
            <a:extLst>
              <a:ext uri="{FF2B5EF4-FFF2-40B4-BE49-F238E27FC236}">
                <a16:creationId xmlns:a16="http://schemas.microsoft.com/office/drawing/2014/main" id="{C5C4E489-D561-48C9-7E06-5BD1DBDE5AE8}"/>
              </a:ext>
            </a:extLst>
          </p:cNvPr>
          <p:cNvPicPr>
            <a:picLocks noChangeAspect="1"/>
          </p:cNvPicPr>
          <p:nvPr/>
        </p:nvPicPr>
        <p:blipFill>
          <a:blip r:embed="rId4"/>
          <a:stretch>
            <a:fillRect/>
          </a:stretch>
        </p:blipFill>
        <p:spPr>
          <a:xfrm>
            <a:off x="8086014" y="3569253"/>
            <a:ext cx="2208053" cy="2579757"/>
          </a:xfrm>
          <a:prstGeom prst="rect">
            <a:avLst/>
          </a:prstGeom>
        </p:spPr>
      </p:pic>
      <p:pic>
        <p:nvPicPr>
          <p:cNvPr id="2" name="Picture 1" descr="A black square with white letters&#10;&#10;Description automatically generated">
            <a:extLst>
              <a:ext uri="{FF2B5EF4-FFF2-40B4-BE49-F238E27FC236}">
                <a16:creationId xmlns:a16="http://schemas.microsoft.com/office/drawing/2014/main" id="{86D085ED-6874-2F72-4FC5-4E7917CEDDA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80828" y="1048245"/>
            <a:ext cx="2240502" cy="2240502"/>
          </a:xfrm>
          <a:prstGeom prst="rect">
            <a:avLst/>
          </a:prstGeom>
        </p:spPr>
      </p:pic>
    </p:spTree>
    <p:extLst>
      <p:ext uri="{BB962C8B-B14F-4D97-AF65-F5344CB8AC3E}">
        <p14:creationId xmlns:p14="http://schemas.microsoft.com/office/powerpoint/2010/main" val="22642618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a:xfrm>
            <a:off x="2253361" y="3886"/>
            <a:ext cx="8607778" cy="580293"/>
          </a:xfrm>
        </p:spPr>
        <p:txBody>
          <a:bodyPr vert="horz" lIns="91440" tIns="45720" rIns="91440" bIns="45720" rtlCol="0" anchor="t">
            <a:normAutofit fontScale="62500" lnSpcReduction="20000"/>
          </a:bodyPr>
          <a:lstStyle/>
          <a:p>
            <a:pPr>
              <a:buNone/>
            </a:pPr>
            <a:r>
              <a:rPr lang="en-US" sz="5800" b="1">
                <a:ea typeface="Cambria"/>
              </a:rPr>
              <a:t>Study Requirement Specification</a:t>
            </a:r>
            <a:endParaRPr lang="en-US" sz="5800">
              <a:ea typeface="Cambria"/>
            </a:endParaRPr>
          </a:p>
          <a:p>
            <a:pPr marL="0" indent="0">
              <a:buNone/>
            </a:pPr>
            <a:endParaRPr lang="en-US">
              <a:ea typeface="Cambria"/>
            </a:endParaRPr>
          </a:p>
          <a:p>
            <a:pPr marL="0" indent="0">
              <a:buNone/>
            </a:pPr>
            <a:endParaRPr lang="en-US">
              <a:ea typeface="Cambria"/>
            </a:endParaRPr>
          </a:p>
        </p:txBody>
      </p:sp>
      <p:sp>
        <p:nvSpPr>
          <p:cNvPr id="2" name="TextBox 1">
            <a:extLst>
              <a:ext uri="{FF2B5EF4-FFF2-40B4-BE49-F238E27FC236}">
                <a16:creationId xmlns:a16="http://schemas.microsoft.com/office/drawing/2014/main" id="{E7302A6D-EF3A-F6D8-BAA2-6623B711556C}"/>
              </a:ext>
            </a:extLst>
          </p:cNvPr>
          <p:cNvSpPr txBox="1"/>
          <p:nvPr/>
        </p:nvSpPr>
        <p:spPr>
          <a:xfrm>
            <a:off x="472379" y="588455"/>
            <a:ext cx="11128061" cy="51829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ct val="20000"/>
              </a:spcBef>
            </a:pPr>
            <a:r>
              <a:rPr lang="en-US" sz="3200" b="1">
                <a:ea typeface="Cambria"/>
              </a:rPr>
              <a:t>System Requirements</a:t>
            </a:r>
            <a:endParaRPr lang="en-US" sz="3200">
              <a:ea typeface="Cambria"/>
            </a:endParaRPr>
          </a:p>
          <a:p>
            <a:pPr marL="342900" indent="-342900">
              <a:spcBef>
                <a:spcPct val="20000"/>
              </a:spcBef>
              <a:buAutoNum type="arabicPeriod"/>
            </a:pPr>
            <a:r>
              <a:rPr lang="en-US" b="1">
                <a:ea typeface="Cambria"/>
              </a:rPr>
              <a:t>Hardware Requirements</a:t>
            </a:r>
            <a:endParaRPr lang="en-US">
              <a:ea typeface="Cambria"/>
            </a:endParaRPr>
          </a:p>
          <a:p>
            <a:pPr marL="742950" lvl="1" indent="-285750">
              <a:spcBef>
                <a:spcPct val="20000"/>
              </a:spcBef>
              <a:buAutoNum type="arabicPeriod"/>
            </a:pPr>
            <a:r>
              <a:rPr lang="en-US">
                <a:ea typeface="Cambria"/>
              </a:rPr>
              <a:t>High-performance servers with multi-core processors (e.g., Intel Xeon, AMD EPYC)</a:t>
            </a:r>
          </a:p>
          <a:p>
            <a:pPr marL="742950" lvl="1" indent="-285750">
              <a:spcBef>
                <a:spcPct val="20000"/>
              </a:spcBef>
              <a:buAutoNum type="arabicPeriod"/>
            </a:pPr>
            <a:r>
              <a:rPr lang="en-US">
                <a:ea typeface="Cambria"/>
              </a:rPr>
              <a:t>Minimum 64 GB RAM</a:t>
            </a:r>
          </a:p>
          <a:p>
            <a:pPr marL="742950" lvl="1" indent="-285750">
              <a:spcBef>
                <a:spcPct val="20000"/>
              </a:spcBef>
              <a:buAutoNum type="arabicPeriod"/>
            </a:pPr>
            <a:r>
              <a:rPr lang="en-US">
                <a:ea typeface="Cambria"/>
              </a:rPr>
              <a:t>High-speed network interface cards (10 Gbps or higher)</a:t>
            </a:r>
          </a:p>
          <a:p>
            <a:pPr marL="742950" lvl="1" indent="-285750">
              <a:spcBef>
                <a:spcPct val="20000"/>
              </a:spcBef>
              <a:buAutoNum type="arabicPeriod"/>
            </a:pPr>
            <a:r>
              <a:rPr lang="en-US">
                <a:ea typeface="Cambria"/>
              </a:rPr>
              <a:t>SSD storage for fast data access and processing</a:t>
            </a:r>
          </a:p>
          <a:p>
            <a:pPr marL="742950" lvl="1" indent="-285750">
              <a:spcBef>
                <a:spcPct val="20000"/>
              </a:spcBef>
              <a:buAutoNum type="arabicPeriod"/>
            </a:pPr>
            <a:r>
              <a:rPr lang="en-US">
                <a:ea typeface="Cambria"/>
              </a:rPr>
              <a:t>GPU support (e.g., NVIDIA Tesla, RTX series) for deep learning model training and inference</a:t>
            </a:r>
          </a:p>
          <a:p>
            <a:pPr marL="342900" indent="-342900">
              <a:spcBef>
                <a:spcPct val="20000"/>
              </a:spcBef>
              <a:buAutoNum type="arabicPeriod"/>
            </a:pPr>
            <a:r>
              <a:rPr lang="en-US" b="1">
                <a:ea typeface="Cambria"/>
              </a:rPr>
              <a:t>Network Requirements</a:t>
            </a:r>
            <a:endParaRPr lang="en-US">
              <a:ea typeface="Cambria"/>
            </a:endParaRPr>
          </a:p>
          <a:p>
            <a:pPr marL="742950" lvl="1" indent="-285750">
              <a:spcBef>
                <a:spcPct val="20000"/>
              </a:spcBef>
              <a:buAutoNum type="arabicPeriod"/>
            </a:pPr>
            <a:r>
              <a:rPr lang="en-US">
                <a:ea typeface="Cambria"/>
              </a:rPr>
              <a:t>Reliable and high-bandwidth network infrastructure</a:t>
            </a:r>
          </a:p>
          <a:p>
            <a:pPr marL="742950" lvl="1" indent="-285750">
              <a:spcBef>
                <a:spcPct val="20000"/>
              </a:spcBef>
              <a:buAutoNum type="arabicPeriod"/>
            </a:pPr>
            <a:r>
              <a:rPr lang="en-US">
                <a:ea typeface="Cambria"/>
              </a:rPr>
              <a:t>Secure network connections for data transmission</a:t>
            </a:r>
          </a:p>
          <a:p>
            <a:pPr marL="742950" lvl="1" indent="-285750">
              <a:spcBef>
                <a:spcPct val="20000"/>
              </a:spcBef>
              <a:buAutoNum type="arabicPeriod"/>
            </a:pPr>
            <a:r>
              <a:rPr lang="en-US">
                <a:ea typeface="Cambria"/>
              </a:rPr>
              <a:t>Redundant network paths for high availability and fault tolerance</a:t>
            </a:r>
          </a:p>
          <a:p>
            <a:pPr marL="342900" indent="-342900">
              <a:spcBef>
                <a:spcPct val="20000"/>
              </a:spcBef>
              <a:buAutoNum type="arabicPeriod"/>
            </a:pPr>
            <a:r>
              <a:rPr lang="en-US" b="1">
                <a:ea typeface="Cambria"/>
              </a:rPr>
              <a:t>Security Requirements</a:t>
            </a:r>
            <a:endParaRPr lang="en-US">
              <a:ea typeface="Cambria"/>
            </a:endParaRPr>
          </a:p>
          <a:p>
            <a:pPr marL="742950" lvl="1" indent="-285750">
              <a:spcBef>
                <a:spcPct val="20000"/>
              </a:spcBef>
              <a:buAutoNum type="arabicPeriod"/>
            </a:pPr>
            <a:r>
              <a:rPr lang="en-US">
                <a:ea typeface="Cambria"/>
              </a:rPr>
              <a:t>Regular security audits and vulnerability assessments</a:t>
            </a:r>
          </a:p>
          <a:p>
            <a:pPr marL="742950" lvl="1" indent="-285750">
              <a:spcBef>
                <a:spcPct val="20000"/>
              </a:spcBef>
              <a:buAutoNum type="arabicPeriod"/>
            </a:pPr>
            <a:r>
              <a:rPr lang="en-US">
                <a:ea typeface="+mn-lt"/>
                <a:cs typeface="+mn-lt"/>
              </a:rPr>
              <a:t>Advanced log classification tools for real-time analysis and threat detection</a:t>
            </a:r>
            <a:endParaRPr lang="en-US">
              <a:ea typeface="Cambria"/>
            </a:endParaRPr>
          </a:p>
          <a:p>
            <a:endParaRPr lang="en-US">
              <a:ea typeface="Cambria"/>
            </a:endParaRPr>
          </a:p>
        </p:txBody>
      </p:sp>
      <p:sp>
        <p:nvSpPr>
          <p:cNvPr id="7" name="Rectangle 6">
            <a:extLst>
              <a:ext uri="{FF2B5EF4-FFF2-40B4-BE49-F238E27FC236}">
                <a16:creationId xmlns:a16="http://schemas.microsoft.com/office/drawing/2014/main" id="{49FE0240-677A-4A19-BF27-39982E421D7A}"/>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1800" b="1">
                <a:solidFill>
                  <a:schemeClr val="tx1"/>
                </a:solidFill>
              </a:rPr>
              <a:t>IT21380396</a:t>
            </a:r>
            <a:r>
              <a:rPr lang="en-US" sz="1800">
                <a:solidFill>
                  <a:schemeClr val="tx1"/>
                </a:solidFill>
              </a:rPr>
              <a:t>   </a:t>
            </a:r>
            <a:r>
              <a:rPr lang="en-US" sz="1800" b="1">
                <a:solidFill>
                  <a:schemeClr val="tx1"/>
                </a:solidFill>
              </a:rPr>
              <a:t>| </a:t>
            </a:r>
            <a:r>
              <a:rPr lang="en-US" sz="1800" b="1">
                <a:solidFill>
                  <a:schemeClr val="tx1"/>
                </a:solidFill>
                <a:effectLst/>
                <a:latin typeface="Adobe Devanagari"/>
                <a:ea typeface="DengXian"/>
              </a:rPr>
              <a:t>Ashra M.F.F.</a:t>
            </a:r>
            <a:r>
              <a:rPr lang="en-US" sz="1800" b="1">
                <a:solidFill>
                  <a:schemeClr val="tx1"/>
                </a:solidFill>
              </a:rPr>
              <a:t>  |   </a:t>
            </a:r>
            <a:r>
              <a:rPr lang="en-US" b="1">
                <a:solidFill>
                  <a:schemeClr val="tx1"/>
                </a:solidFill>
              </a:rPr>
              <a:t>24-25J-075</a:t>
            </a:r>
            <a:endParaRPr lang="en-US" sz="1800" b="1">
              <a:solidFill>
                <a:schemeClr val="tx1"/>
              </a:solidFill>
            </a:endParaRPr>
          </a:p>
        </p:txBody>
      </p:sp>
    </p:spTree>
    <p:extLst>
      <p:ext uri="{BB962C8B-B14F-4D97-AF65-F5344CB8AC3E}">
        <p14:creationId xmlns:p14="http://schemas.microsoft.com/office/powerpoint/2010/main" val="2975797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a:xfrm>
            <a:off x="2348089" y="1206"/>
            <a:ext cx="8424333" cy="866775"/>
          </a:xfrm>
        </p:spPr>
        <p:txBody>
          <a:bodyPr vert="horz" lIns="91440" tIns="45720" rIns="91440" bIns="45720" rtlCol="0" anchor="t">
            <a:noAutofit/>
          </a:bodyPr>
          <a:lstStyle/>
          <a:p>
            <a:pPr marL="0" indent="0">
              <a:buNone/>
            </a:pPr>
            <a:r>
              <a:rPr lang="en-US" sz="3600" b="1"/>
              <a:t>Study Requirement Specification Cont.</a:t>
            </a:r>
          </a:p>
        </p:txBody>
      </p:sp>
      <p:sp>
        <p:nvSpPr>
          <p:cNvPr id="2" name="Content Placeholder 5">
            <a:extLst>
              <a:ext uri="{FF2B5EF4-FFF2-40B4-BE49-F238E27FC236}">
                <a16:creationId xmlns:a16="http://schemas.microsoft.com/office/drawing/2014/main" id="{BEF3EBD0-5A45-55E2-F10A-F7FD470341D7}"/>
              </a:ext>
            </a:extLst>
          </p:cNvPr>
          <p:cNvSpPr txBox="1">
            <a:spLocks/>
          </p:cNvSpPr>
          <p:nvPr/>
        </p:nvSpPr>
        <p:spPr>
          <a:xfrm>
            <a:off x="849100" y="763682"/>
            <a:ext cx="9911526" cy="5336360"/>
          </a:xfrm>
          <a:prstGeom prst="rect">
            <a:avLst/>
          </a:prstGeom>
        </p:spPr>
        <p:txBody>
          <a:bodyPr vert="horz" lIns="91440" tIns="45720" rIns="91440" bIns="45720" rtlCol="0" anchor="t">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Wingdings" pitchFamily="2"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b="1"/>
              <a:t>Personal Requirements</a:t>
            </a:r>
          </a:p>
          <a:p>
            <a:pPr marL="0" indent="0">
              <a:buFont typeface="Arial" pitchFamily="34" charset="0"/>
              <a:buNone/>
            </a:pPr>
            <a:r>
              <a:rPr lang="en-US" sz="2000" b="1"/>
              <a:t>1. Skills and Expertise</a:t>
            </a:r>
            <a:endParaRPr lang="en-US" sz="2000" b="1">
              <a:ea typeface="Cambria"/>
            </a:endParaRPr>
          </a:p>
          <a:p>
            <a:r>
              <a:rPr lang="en-US" sz="2000">
                <a:ea typeface="+mn-lt"/>
                <a:cs typeface="+mn-lt"/>
              </a:rPr>
              <a:t>Expertise in cybersecurity and endpoint security</a:t>
            </a:r>
            <a:endParaRPr lang="en-US" sz="2000">
              <a:ea typeface="Cambria"/>
            </a:endParaRPr>
          </a:p>
          <a:p>
            <a:r>
              <a:rPr lang="en-US" sz="2000">
                <a:ea typeface="+mn-lt"/>
                <a:cs typeface="+mn-lt"/>
              </a:rPr>
              <a:t>Proficiency in machine learning and deep learning techniques</a:t>
            </a:r>
            <a:endParaRPr lang="en-US">
              <a:ea typeface="Cambria"/>
            </a:endParaRPr>
          </a:p>
          <a:p>
            <a:r>
              <a:rPr lang="en-US" sz="2000">
                <a:ea typeface="+mn-lt"/>
                <a:cs typeface="+mn-lt"/>
              </a:rPr>
              <a:t>Experience with endpoint monitoring tools and network traffic analysis (e.g., Wireshark, Suricata)</a:t>
            </a:r>
            <a:endParaRPr lang="en-US">
              <a:ea typeface="Cambria"/>
            </a:endParaRPr>
          </a:p>
          <a:p>
            <a:r>
              <a:rPr lang="en-US" sz="2000">
                <a:ea typeface="+mn-lt"/>
                <a:cs typeface="+mn-lt"/>
              </a:rPr>
              <a:t>Knowledge of programming languages (e.g., Python)</a:t>
            </a:r>
            <a:endParaRPr lang="en-US">
              <a:ea typeface="Cambria"/>
            </a:endParaRPr>
          </a:p>
          <a:p>
            <a:r>
              <a:rPr lang="en-US" sz="2000">
                <a:ea typeface="+mn-lt"/>
                <a:cs typeface="+mn-lt"/>
              </a:rPr>
              <a:t>Familiarity with data preprocessing and analysis</a:t>
            </a:r>
            <a:endParaRPr lang="en-US">
              <a:ea typeface="Cambria"/>
            </a:endParaRPr>
          </a:p>
          <a:p>
            <a:pPr marL="0" indent="0">
              <a:buFont typeface="Arial" pitchFamily="34" charset="0"/>
              <a:buNone/>
            </a:pPr>
            <a:r>
              <a:rPr lang="en-US" sz="2000" b="1"/>
              <a:t>2. Roles and Responsibilities</a:t>
            </a:r>
            <a:endParaRPr lang="en-US" sz="2000" b="1">
              <a:ea typeface="Cambria"/>
            </a:endParaRPr>
          </a:p>
          <a:p>
            <a:r>
              <a:rPr lang="en-US" sz="1900" b="1">
                <a:ea typeface="+mn-lt"/>
                <a:cs typeface="+mn-lt"/>
              </a:rPr>
              <a:t>Cybersecurity Analysts:</a:t>
            </a:r>
            <a:r>
              <a:rPr lang="en-US" sz="1900">
                <a:ea typeface="+mn-lt"/>
                <a:cs typeface="+mn-lt"/>
              </a:rPr>
              <a:t> Monitor and analyze endpoint data, identify threats, and respond to security incidents.</a:t>
            </a:r>
          </a:p>
          <a:p>
            <a:r>
              <a:rPr lang="en-US" sz="1900" b="1">
                <a:ea typeface="+mn-lt"/>
                <a:cs typeface="+mn-lt"/>
              </a:rPr>
              <a:t>Data Scientists:</a:t>
            </a:r>
            <a:r>
              <a:rPr lang="en-US" sz="1900">
                <a:ea typeface="+mn-lt"/>
                <a:cs typeface="+mn-lt"/>
              </a:rPr>
              <a:t> Develop and train deep learning models using endpoint data, perform data preprocessing, and evaluate model performance.</a:t>
            </a:r>
            <a:endParaRPr lang="en-US"/>
          </a:p>
          <a:p>
            <a:r>
              <a:rPr lang="en-US" sz="1900" b="1">
                <a:ea typeface="+mn-lt"/>
                <a:cs typeface="+mn-lt"/>
              </a:rPr>
              <a:t>System Administrators:</a:t>
            </a:r>
            <a:r>
              <a:rPr lang="en-US" sz="1900">
                <a:ea typeface="+mn-lt"/>
                <a:cs typeface="+mn-lt"/>
              </a:rPr>
              <a:t> Manage and maintain the infrastructure, ensure high availability, and implement security measures for endpoints.</a:t>
            </a:r>
            <a:endParaRPr lang="en-US"/>
          </a:p>
          <a:p>
            <a:r>
              <a:rPr lang="en-US" sz="1900" b="1">
                <a:ea typeface="+mn-lt"/>
                <a:cs typeface="+mn-lt"/>
              </a:rPr>
              <a:t>Software Developers:</a:t>
            </a:r>
            <a:r>
              <a:rPr lang="en-US" sz="1900">
                <a:ea typeface="+mn-lt"/>
                <a:cs typeface="+mn-lt"/>
              </a:rPr>
              <a:t> Develop and integrate software components for endpoint security, ensure compatibility with existing systems, and implement updates.</a:t>
            </a:r>
            <a:endParaRPr lang="en-US"/>
          </a:p>
          <a:p>
            <a:endParaRPr lang="en-US" sz="1900">
              <a:ea typeface="+mn-lt"/>
              <a:cs typeface="+mn-lt"/>
            </a:endParaRPr>
          </a:p>
          <a:p>
            <a:endParaRPr lang="en-US" sz="1900">
              <a:ea typeface="+mn-lt"/>
              <a:cs typeface="+mn-lt"/>
            </a:endParaRPr>
          </a:p>
          <a:p>
            <a:endParaRPr lang="en-US" sz="2000">
              <a:ea typeface="Cambria"/>
            </a:endParaRPr>
          </a:p>
          <a:p>
            <a:pPr marL="0" indent="0">
              <a:buFont typeface="Arial" pitchFamily="34" charset="0"/>
              <a:buNone/>
            </a:pPr>
            <a:endParaRPr lang="en-US" sz="2000"/>
          </a:p>
        </p:txBody>
      </p:sp>
      <p:sp>
        <p:nvSpPr>
          <p:cNvPr id="7" name="Rectangle 6">
            <a:extLst>
              <a:ext uri="{FF2B5EF4-FFF2-40B4-BE49-F238E27FC236}">
                <a16:creationId xmlns:a16="http://schemas.microsoft.com/office/drawing/2014/main" id="{0627D013-D7FF-7DF4-4119-677F13A62345}"/>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1800" b="1">
                <a:solidFill>
                  <a:schemeClr val="tx1"/>
                </a:solidFill>
              </a:rPr>
              <a:t>IT21380396</a:t>
            </a:r>
            <a:r>
              <a:rPr lang="en-US" sz="1800">
                <a:solidFill>
                  <a:schemeClr val="tx1"/>
                </a:solidFill>
              </a:rPr>
              <a:t>   </a:t>
            </a:r>
            <a:r>
              <a:rPr lang="en-US" sz="1800" b="1">
                <a:solidFill>
                  <a:schemeClr val="tx1"/>
                </a:solidFill>
              </a:rPr>
              <a:t>| </a:t>
            </a:r>
            <a:r>
              <a:rPr lang="en-US" sz="1800" b="1">
                <a:solidFill>
                  <a:schemeClr val="tx1"/>
                </a:solidFill>
                <a:effectLst/>
                <a:latin typeface="Adobe Devanagari"/>
                <a:ea typeface="DengXian"/>
              </a:rPr>
              <a:t>Ashra M.F.F.</a:t>
            </a:r>
            <a:r>
              <a:rPr lang="en-US" sz="1800" b="1">
                <a:solidFill>
                  <a:schemeClr val="tx1"/>
                </a:solidFill>
              </a:rPr>
              <a:t>  |   </a:t>
            </a:r>
            <a:r>
              <a:rPr lang="en-US" b="1">
                <a:solidFill>
                  <a:schemeClr val="tx1"/>
                </a:solidFill>
              </a:rPr>
              <a:t>24-25J-075</a:t>
            </a:r>
            <a:endParaRPr lang="en-US" sz="1800" b="1">
              <a:solidFill>
                <a:schemeClr val="tx1"/>
              </a:solidFill>
            </a:endParaRPr>
          </a:p>
        </p:txBody>
      </p:sp>
    </p:spTree>
    <p:extLst>
      <p:ext uri="{BB962C8B-B14F-4D97-AF65-F5344CB8AC3E}">
        <p14:creationId xmlns:p14="http://schemas.microsoft.com/office/powerpoint/2010/main" val="2037347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FFCB7-EC63-495B-9ED3-9E3A0892BB67}"/>
              </a:ext>
            </a:extLst>
          </p:cNvPr>
          <p:cNvSpPr>
            <a:spLocks noGrp="1"/>
          </p:cNvSpPr>
          <p:nvPr>
            <p:ph type="ctrTitle"/>
          </p:nvPr>
        </p:nvSpPr>
        <p:spPr>
          <a:xfrm>
            <a:off x="1841558" y="96190"/>
            <a:ext cx="8520113" cy="1056100"/>
          </a:xfrm>
        </p:spPr>
        <p:txBody>
          <a:bodyPr/>
          <a:lstStyle/>
          <a:p>
            <a:r>
              <a:rPr lang="en-US" b="1"/>
              <a:t>Introduction to the overall project</a:t>
            </a:r>
          </a:p>
        </p:txBody>
      </p:sp>
      <p:sp>
        <p:nvSpPr>
          <p:cNvPr id="4" name="Subtitle 2">
            <a:extLst>
              <a:ext uri="{FF2B5EF4-FFF2-40B4-BE49-F238E27FC236}">
                <a16:creationId xmlns:a16="http://schemas.microsoft.com/office/drawing/2014/main" id="{D0E762C0-8893-FAC3-3F79-49EE40086EC6}"/>
              </a:ext>
            </a:extLst>
          </p:cNvPr>
          <p:cNvSpPr txBox="1">
            <a:spLocks/>
          </p:cNvSpPr>
          <p:nvPr/>
        </p:nvSpPr>
        <p:spPr>
          <a:xfrm>
            <a:off x="1378493" y="1152290"/>
            <a:ext cx="9126391" cy="4438650"/>
          </a:xfrm>
          <a:prstGeom prst="rect">
            <a:avLst/>
          </a:prstGeom>
        </p:spPr>
        <p:txBody>
          <a:bodyPr vert="horz" lIns="91440" tIns="45720" rIns="91440" bIns="45720" rtlCol="0" anchor="t">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Wingdings" pitchFamily="2" charset="2"/>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Wingdings" pitchFamily="2" charset="2"/>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lnSpc>
                <a:spcPct val="110000"/>
              </a:lnSpc>
              <a:buFont typeface="Arial" panose="020B0604020202020204" pitchFamily="34" charset="0"/>
              <a:buChar char="•"/>
            </a:pPr>
            <a:r>
              <a:rPr lang="en-US" sz="2400">
                <a:solidFill>
                  <a:schemeClr val="tx1"/>
                </a:solidFill>
              </a:rPr>
              <a:t>Evolving cybersecurity landscape with increasingly sophisticated threats.</a:t>
            </a:r>
            <a:endParaRPr lang="en-US" sz="2400">
              <a:solidFill>
                <a:schemeClr val="tx1"/>
              </a:solidFill>
              <a:ea typeface="Cambria"/>
            </a:endParaRPr>
          </a:p>
          <a:p>
            <a:pPr marL="342900" indent="-342900" algn="l">
              <a:lnSpc>
                <a:spcPct val="110000"/>
              </a:lnSpc>
              <a:buFont typeface="Arial" panose="020B0604020202020204" pitchFamily="34" charset="0"/>
              <a:buChar char="•"/>
            </a:pPr>
            <a:r>
              <a:rPr lang="en-US" sz="2400">
                <a:solidFill>
                  <a:schemeClr val="tx1"/>
                </a:solidFill>
              </a:rPr>
              <a:t>Need for NextGen SOCs to handle volume and complexity of attacks.</a:t>
            </a:r>
            <a:endParaRPr lang="en-US" sz="2400">
              <a:solidFill>
                <a:schemeClr val="tx1"/>
              </a:solidFill>
              <a:ea typeface="Cambria"/>
            </a:endParaRPr>
          </a:p>
          <a:p>
            <a:pPr marL="342900" indent="-342900" algn="l">
              <a:lnSpc>
                <a:spcPct val="110000"/>
              </a:lnSpc>
              <a:buFont typeface="Arial" panose="020B0604020202020204" pitchFamily="34" charset="0"/>
              <a:buChar char="•"/>
            </a:pPr>
            <a:r>
              <a:rPr lang="en-US" sz="2400">
                <a:solidFill>
                  <a:schemeClr val="tx1"/>
                </a:solidFill>
              </a:rPr>
              <a:t>Potential of deep learning to analyze vast, heterogeneous data.</a:t>
            </a:r>
            <a:endParaRPr lang="en-US" sz="2400">
              <a:solidFill>
                <a:schemeClr val="tx1"/>
              </a:solidFill>
              <a:ea typeface="Cambria"/>
            </a:endParaRPr>
          </a:p>
          <a:p>
            <a:pPr marL="342900" indent="-342900" algn="l">
              <a:lnSpc>
                <a:spcPct val="110000"/>
              </a:lnSpc>
              <a:buFont typeface="Arial" panose="020B0604020202020204" pitchFamily="34" charset="0"/>
              <a:buChar char="•"/>
            </a:pPr>
            <a:r>
              <a:rPr lang="en-US" sz="2400">
                <a:solidFill>
                  <a:schemeClr val="tx1"/>
                </a:solidFill>
              </a:rPr>
              <a:t>Research focus on profiling and predicting organizational threats.</a:t>
            </a:r>
            <a:endParaRPr lang="en-US" sz="2400">
              <a:solidFill>
                <a:schemeClr val="tx1"/>
              </a:solidFill>
              <a:ea typeface="Cambria"/>
            </a:endParaRPr>
          </a:p>
          <a:p>
            <a:pPr marL="342900" indent="-342900" algn="l">
              <a:lnSpc>
                <a:spcPct val="110000"/>
              </a:lnSpc>
              <a:buFont typeface="Arial" panose="020B0604020202020204" pitchFamily="34" charset="0"/>
              <a:buChar char="•"/>
            </a:pPr>
            <a:r>
              <a:rPr lang="en-US" sz="2400">
                <a:solidFill>
                  <a:schemeClr val="tx1"/>
                </a:solidFill>
              </a:rPr>
              <a:t>Integration of network traffic, endpoint logs, physical security systems, and human behavior data.</a:t>
            </a:r>
            <a:endParaRPr lang="en-US" sz="2400">
              <a:solidFill>
                <a:schemeClr val="tx1"/>
              </a:solidFill>
              <a:ea typeface="Cambria"/>
            </a:endParaRPr>
          </a:p>
          <a:p>
            <a:pPr marL="342900" indent="-342900" algn="l">
              <a:lnSpc>
                <a:spcPct val="110000"/>
              </a:lnSpc>
              <a:buFont typeface="Arial" panose="020B0604020202020204" pitchFamily="34" charset="0"/>
              <a:buChar char="•"/>
            </a:pPr>
            <a:r>
              <a:rPr lang="en-US" sz="2400">
                <a:solidFill>
                  <a:schemeClr val="tx1"/>
                </a:solidFill>
              </a:rPr>
              <a:t>Develop modern SOCs for improved threat detection and response.[1]</a:t>
            </a:r>
            <a:endParaRPr lang="en-US" sz="2400">
              <a:solidFill>
                <a:schemeClr val="tx1"/>
              </a:solidFill>
              <a:ea typeface="Cambria"/>
            </a:endParaRPr>
          </a:p>
        </p:txBody>
      </p:sp>
    </p:spTree>
    <p:extLst>
      <p:ext uri="{BB962C8B-B14F-4D97-AF65-F5344CB8AC3E}">
        <p14:creationId xmlns:p14="http://schemas.microsoft.com/office/powerpoint/2010/main" val="2275229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a:xfrm>
            <a:off x="2216385" y="95280"/>
            <a:ext cx="8537222" cy="866775"/>
          </a:xfrm>
        </p:spPr>
        <p:txBody>
          <a:bodyPr vert="horz" lIns="91440" tIns="45720" rIns="91440" bIns="45720" rtlCol="0" anchor="t">
            <a:noAutofit/>
          </a:bodyPr>
          <a:lstStyle/>
          <a:p>
            <a:pPr marL="0" indent="0">
              <a:buNone/>
            </a:pPr>
            <a:r>
              <a:rPr lang="en-US" sz="3600" b="1"/>
              <a:t>Study Requirement Specification Cont.</a:t>
            </a:r>
          </a:p>
        </p:txBody>
      </p:sp>
      <p:sp>
        <p:nvSpPr>
          <p:cNvPr id="2" name="Content Placeholder 5">
            <a:extLst>
              <a:ext uri="{FF2B5EF4-FFF2-40B4-BE49-F238E27FC236}">
                <a16:creationId xmlns:a16="http://schemas.microsoft.com/office/drawing/2014/main" id="{BEF3EBD0-5A45-55E2-F10A-F7FD470341D7}"/>
              </a:ext>
            </a:extLst>
          </p:cNvPr>
          <p:cNvSpPr txBox="1">
            <a:spLocks/>
          </p:cNvSpPr>
          <p:nvPr/>
        </p:nvSpPr>
        <p:spPr>
          <a:xfrm>
            <a:off x="1078559" y="755093"/>
            <a:ext cx="10814637" cy="5336360"/>
          </a:xfrm>
          <a:prstGeom prst="rect">
            <a:avLst/>
          </a:prstGeom>
        </p:spPr>
        <p:txBody>
          <a:bodyPr vert="horz" lIns="91440" tIns="45720" rIns="91440" bIns="45720" rtlCol="0" anchor="t">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Wingdings" pitchFamily="2"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b="1"/>
              <a:t>Software Requirements</a:t>
            </a:r>
          </a:p>
          <a:p>
            <a:pPr marL="0" indent="0">
              <a:buNone/>
            </a:pPr>
            <a:r>
              <a:rPr lang="en-US" sz="2000" b="1"/>
              <a:t>1. Operating System</a:t>
            </a:r>
            <a:endParaRPr lang="en-US" sz="2000" b="1">
              <a:ea typeface="Cambria"/>
            </a:endParaRPr>
          </a:p>
          <a:p>
            <a:r>
              <a:rPr lang="en-US" sz="2000" b="1">
                <a:ea typeface="+mn-lt"/>
                <a:cs typeface="+mn-lt"/>
              </a:rPr>
              <a:t> </a:t>
            </a:r>
            <a:r>
              <a:rPr lang="en-US" sz="2000">
                <a:ea typeface="+mn-lt"/>
                <a:cs typeface="+mn-lt"/>
              </a:rPr>
              <a:t>Windows  for endpoint devices</a:t>
            </a:r>
            <a:endParaRPr lang="en-US" sz="2000">
              <a:ea typeface="Cambria"/>
            </a:endParaRPr>
          </a:p>
          <a:p>
            <a:pPr marL="0" indent="0">
              <a:buNone/>
            </a:pPr>
            <a:r>
              <a:rPr lang="en-US" sz="2000" b="1"/>
              <a:t>2. Development and Analysis Tools</a:t>
            </a:r>
            <a:endParaRPr lang="en-US" sz="2000" b="1">
              <a:ea typeface="Cambria"/>
            </a:endParaRPr>
          </a:p>
          <a:p>
            <a:r>
              <a:rPr lang="en-US" sz="1800" b="1">
                <a:ea typeface="+mn-lt"/>
                <a:cs typeface="+mn-lt"/>
              </a:rPr>
              <a:t>Python with Libraries:</a:t>
            </a:r>
            <a:r>
              <a:rPr lang="en-US" sz="1800">
                <a:ea typeface="+mn-lt"/>
                <a:cs typeface="+mn-lt"/>
              </a:rPr>
              <a:t> Use Python for developing and training machine learning models, with libraries such as TensorFlow and </a:t>
            </a:r>
            <a:r>
              <a:rPr lang="en-US" sz="1800" err="1">
                <a:ea typeface="+mn-lt"/>
                <a:cs typeface="+mn-lt"/>
              </a:rPr>
              <a:t>PyTorch</a:t>
            </a:r>
            <a:r>
              <a:rPr lang="en-US" sz="1800">
                <a:ea typeface="+mn-lt"/>
                <a:cs typeface="+mn-lt"/>
              </a:rPr>
              <a:t> for deep learning, and Scikit-learn for additional machine learning functionalities.</a:t>
            </a:r>
          </a:p>
          <a:p>
            <a:r>
              <a:rPr lang="en-US" sz="1800" b="1">
                <a:ea typeface="+mn-lt"/>
                <a:cs typeface="+mn-lt"/>
              </a:rPr>
              <a:t>Federated Learning Platforms:</a:t>
            </a:r>
            <a:r>
              <a:rPr lang="en-US" sz="1800">
                <a:ea typeface="+mn-lt"/>
                <a:cs typeface="+mn-lt"/>
              </a:rPr>
              <a:t> </a:t>
            </a:r>
            <a:r>
              <a:rPr lang="en-US" sz="1800" err="1">
                <a:ea typeface="+mn-lt"/>
                <a:cs typeface="+mn-lt"/>
              </a:rPr>
              <a:t>OpenFL</a:t>
            </a:r>
            <a:r>
              <a:rPr lang="en-US" sz="1800">
                <a:ea typeface="+mn-lt"/>
                <a:cs typeface="+mn-lt"/>
              </a:rPr>
              <a:t>, TensorFlow Federated (TFF), or </a:t>
            </a:r>
            <a:r>
              <a:rPr lang="en-US" sz="1800" err="1">
                <a:ea typeface="+mn-lt"/>
                <a:cs typeface="+mn-lt"/>
              </a:rPr>
              <a:t>PySyft</a:t>
            </a:r>
            <a:r>
              <a:rPr lang="en-US" sz="1800">
                <a:ea typeface="+mn-lt"/>
                <a:cs typeface="+mn-lt"/>
              </a:rPr>
              <a:t> for implementing federated learning architectures.</a:t>
            </a:r>
          </a:p>
          <a:p>
            <a:pPr marL="0" indent="0">
              <a:buNone/>
            </a:pPr>
            <a:r>
              <a:rPr lang="en-US" sz="2000" b="1"/>
              <a:t>3.Database Management</a:t>
            </a:r>
            <a:endParaRPr lang="en-US" sz="2000" b="1">
              <a:ea typeface="Cambria"/>
            </a:endParaRPr>
          </a:p>
          <a:p>
            <a:r>
              <a:rPr lang="en-US" sz="2000" b="1">
                <a:ea typeface="+mn-lt"/>
                <a:cs typeface="+mn-lt"/>
              </a:rPr>
              <a:t>SQL and NoSQL databases</a:t>
            </a:r>
            <a:r>
              <a:rPr lang="en-US" sz="2000">
                <a:ea typeface="+mn-lt"/>
                <a:cs typeface="+mn-lt"/>
              </a:rPr>
              <a:t> (e.g., MongoDB) for storing and querying large volumes of structured and unstructured endpoint data.</a:t>
            </a:r>
          </a:p>
          <a:p>
            <a:pPr marL="0" indent="0">
              <a:buNone/>
            </a:pPr>
            <a:r>
              <a:rPr lang="en-US" sz="2000" b="1"/>
              <a:t>4. Monitoring and Logging</a:t>
            </a:r>
            <a:endParaRPr lang="en-US" sz="2000" b="1">
              <a:ea typeface="Cambria"/>
            </a:endParaRPr>
          </a:p>
          <a:p>
            <a:r>
              <a:rPr lang="en-US" sz="2000" b="1">
                <a:ea typeface="+mn-lt"/>
                <a:cs typeface="+mn-lt"/>
              </a:rPr>
              <a:t>Tools like Prometheus and Grafana</a:t>
            </a:r>
            <a:r>
              <a:rPr lang="en-US" sz="2000">
                <a:ea typeface="+mn-lt"/>
                <a:cs typeface="+mn-lt"/>
              </a:rPr>
              <a:t> for real-time monitoring and visualization of system performance and model metrics.</a:t>
            </a:r>
          </a:p>
          <a:p>
            <a:pPr marL="0" indent="0">
              <a:buFont typeface="Arial" pitchFamily="34" charset="0"/>
              <a:buNone/>
            </a:pPr>
            <a:endParaRPr lang="en-US" sz="2000"/>
          </a:p>
        </p:txBody>
      </p:sp>
      <p:sp>
        <p:nvSpPr>
          <p:cNvPr id="7" name="Rectangle 6">
            <a:extLst>
              <a:ext uri="{FF2B5EF4-FFF2-40B4-BE49-F238E27FC236}">
                <a16:creationId xmlns:a16="http://schemas.microsoft.com/office/drawing/2014/main" id="{211B986C-BB65-8796-9AD9-4C723D0B9340}"/>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1800" b="1">
                <a:solidFill>
                  <a:schemeClr val="tx1"/>
                </a:solidFill>
              </a:rPr>
              <a:t>IT21380396</a:t>
            </a:r>
            <a:r>
              <a:rPr lang="en-US" sz="1800">
                <a:solidFill>
                  <a:schemeClr val="tx1"/>
                </a:solidFill>
              </a:rPr>
              <a:t>   </a:t>
            </a:r>
            <a:r>
              <a:rPr lang="en-US" sz="1800" b="1">
                <a:solidFill>
                  <a:schemeClr val="tx1"/>
                </a:solidFill>
              </a:rPr>
              <a:t>| </a:t>
            </a:r>
            <a:r>
              <a:rPr lang="en-US" sz="1800" b="1">
                <a:solidFill>
                  <a:schemeClr val="tx1"/>
                </a:solidFill>
                <a:effectLst/>
                <a:latin typeface="Adobe Devanagari"/>
                <a:ea typeface="DengXian"/>
              </a:rPr>
              <a:t>Ashra M.F.F.</a:t>
            </a:r>
            <a:r>
              <a:rPr lang="en-US" sz="1800" b="1">
                <a:solidFill>
                  <a:schemeClr val="tx1"/>
                </a:solidFill>
              </a:rPr>
              <a:t>  |   </a:t>
            </a:r>
            <a:r>
              <a:rPr lang="en-US" b="1">
                <a:solidFill>
                  <a:schemeClr val="tx1"/>
                </a:solidFill>
              </a:rPr>
              <a:t>24-25J-075</a:t>
            </a:r>
            <a:endParaRPr lang="en-US" sz="1800" b="1">
              <a:solidFill>
                <a:schemeClr val="tx1"/>
              </a:solidFill>
            </a:endParaRPr>
          </a:p>
        </p:txBody>
      </p:sp>
    </p:spTree>
    <p:extLst>
      <p:ext uri="{BB962C8B-B14F-4D97-AF65-F5344CB8AC3E}">
        <p14:creationId xmlns:p14="http://schemas.microsoft.com/office/powerpoint/2010/main" val="52176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a:xfrm>
            <a:off x="162560" y="86360"/>
            <a:ext cx="3916491" cy="579120"/>
          </a:xfrm>
        </p:spPr>
        <p:txBody>
          <a:bodyPr vert="horz" lIns="91440" tIns="45720" rIns="91440" bIns="45720" rtlCol="0" anchor="t">
            <a:noAutofit/>
          </a:bodyPr>
          <a:lstStyle/>
          <a:p>
            <a:pPr marL="0" indent="0">
              <a:buNone/>
            </a:pPr>
            <a:r>
              <a:rPr lang="en-US" sz="3600" b="1"/>
              <a:t>Gantt Chart</a:t>
            </a:r>
          </a:p>
        </p:txBody>
      </p:sp>
      <p:sp>
        <p:nvSpPr>
          <p:cNvPr id="7" name="Rectangle 6">
            <a:extLst>
              <a:ext uri="{FF2B5EF4-FFF2-40B4-BE49-F238E27FC236}">
                <a16:creationId xmlns:a16="http://schemas.microsoft.com/office/drawing/2014/main" id="{13157AEF-265F-CF77-183C-DCFC450CA96E}"/>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1800" b="1">
                <a:solidFill>
                  <a:schemeClr val="tx1"/>
                </a:solidFill>
              </a:rPr>
              <a:t>IT21380396</a:t>
            </a:r>
            <a:r>
              <a:rPr lang="en-US" sz="1800">
                <a:solidFill>
                  <a:schemeClr val="tx1"/>
                </a:solidFill>
              </a:rPr>
              <a:t>   </a:t>
            </a:r>
            <a:r>
              <a:rPr lang="en-US" sz="1800" b="1">
                <a:solidFill>
                  <a:schemeClr val="tx1"/>
                </a:solidFill>
              </a:rPr>
              <a:t>| </a:t>
            </a:r>
            <a:r>
              <a:rPr lang="en-US" sz="1800" b="1">
                <a:solidFill>
                  <a:schemeClr val="tx1"/>
                </a:solidFill>
                <a:effectLst/>
                <a:latin typeface="Adobe Devanagari"/>
                <a:ea typeface="DengXian"/>
              </a:rPr>
              <a:t>Ashra M.F.F.</a:t>
            </a:r>
            <a:r>
              <a:rPr lang="en-US" sz="1800" b="1">
                <a:solidFill>
                  <a:schemeClr val="tx1"/>
                </a:solidFill>
              </a:rPr>
              <a:t>  |   </a:t>
            </a:r>
            <a:r>
              <a:rPr lang="en-US" b="1">
                <a:solidFill>
                  <a:schemeClr val="tx1"/>
                </a:solidFill>
              </a:rPr>
              <a:t>24-25J-075</a:t>
            </a:r>
            <a:endParaRPr lang="en-US" sz="1800" b="1">
              <a:solidFill>
                <a:schemeClr val="tx1"/>
              </a:solidFill>
            </a:endParaRPr>
          </a:p>
        </p:txBody>
      </p:sp>
      <p:pic>
        <p:nvPicPr>
          <p:cNvPr id="3" name="Picture 2" descr="A graph showing a bar chart&#10;&#10;Description automatically generated">
            <a:extLst>
              <a:ext uri="{FF2B5EF4-FFF2-40B4-BE49-F238E27FC236}">
                <a16:creationId xmlns:a16="http://schemas.microsoft.com/office/drawing/2014/main" id="{324FA604-EFA3-69D8-8D3D-9C7D034F64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5401" y="665480"/>
            <a:ext cx="8751063" cy="5808518"/>
          </a:xfrm>
          <a:prstGeom prst="rect">
            <a:avLst/>
          </a:prstGeom>
        </p:spPr>
      </p:pic>
    </p:spTree>
    <p:extLst>
      <p:ext uri="{BB962C8B-B14F-4D97-AF65-F5344CB8AC3E}">
        <p14:creationId xmlns:p14="http://schemas.microsoft.com/office/powerpoint/2010/main" val="3460628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a:xfrm>
            <a:off x="3228975" y="439440"/>
            <a:ext cx="4947920" cy="1141710"/>
          </a:xfrm>
        </p:spPr>
        <p:txBody>
          <a:bodyPr>
            <a:normAutofit/>
          </a:bodyPr>
          <a:lstStyle/>
          <a:p>
            <a:r>
              <a:rPr lang="en-US" b="1"/>
              <a:t>Commercialization</a:t>
            </a:r>
          </a:p>
        </p:txBody>
      </p:sp>
      <p:sp>
        <p:nvSpPr>
          <p:cNvPr id="7" name="Rectangle 6">
            <a:extLst>
              <a:ext uri="{FF2B5EF4-FFF2-40B4-BE49-F238E27FC236}">
                <a16:creationId xmlns:a16="http://schemas.microsoft.com/office/drawing/2014/main" id="{C9D657E8-710B-4794-9FCD-8A67F4B65D61}"/>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1800" b="1">
                <a:solidFill>
                  <a:schemeClr val="tx1"/>
                </a:solidFill>
              </a:rPr>
              <a:t>IT21380396</a:t>
            </a:r>
            <a:r>
              <a:rPr lang="en-US" sz="1800">
                <a:solidFill>
                  <a:schemeClr val="tx1"/>
                </a:solidFill>
              </a:rPr>
              <a:t>   </a:t>
            </a:r>
            <a:r>
              <a:rPr lang="en-US" sz="1800" b="1">
                <a:solidFill>
                  <a:schemeClr val="tx1"/>
                </a:solidFill>
              </a:rPr>
              <a:t>| </a:t>
            </a:r>
            <a:r>
              <a:rPr lang="en-US" sz="1800" b="1">
                <a:solidFill>
                  <a:schemeClr val="tx1"/>
                </a:solidFill>
                <a:effectLst/>
                <a:latin typeface="Adobe Devanagari"/>
                <a:ea typeface="DengXian"/>
              </a:rPr>
              <a:t>Ashra M.F.F.</a:t>
            </a:r>
            <a:r>
              <a:rPr lang="en-US" sz="1800" b="1">
                <a:solidFill>
                  <a:schemeClr val="tx1"/>
                </a:solidFill>
              </a:rPr>
              <a:t>  |   </a:t>
            </a:r>
            <a:r>
              <a:rPr lang="en-US" b="1">
                <a:solidFill>
                  <a:schemeClr val="tx1"/>
                </a:solidFill>
              </a:rPr>
              <a:t>24-25J-075</a:t>
            </a:r>
            <a:endParaRPr lang="en-US" sz="1800" b="1">
              <a:solidFill>
                <a:schemeClr val="tx1"/>
              </a:solidFill>
            </a:endParaRPr>
          </a:p>
        </p:txBody>
      </p:sp>
      <p:graphicFrame>
        <p:nvGraphicFramePr>
          <p:cNvPr id="8" name="Content Placeholder 1">
            <a:extLst>
              <a:ext uri="{FF2B5EF4-FFF2-40B4-BE49-F238E27FC236}">
                <a16:creationId xmlns:a16="http://schemas.microsoft.com/office/drawing/2014/main" id="{FF75BA77-54FE-2DE7-005B-8155A0ECD9C5}"/>
              </a:ext>
            </a:extLst>
          </p:cNvPr>
          <p:cNvGraphicFramePr>
            <a:graphicFrameLocks noGrp="1"/>
          </p:cNvGraphicFramePr>
          <p:nvPr>
            <p:ph idx="1"/>
            <p:extLst>
              <p:ext uri="{D42A27DB-BD31-4B8C-83A1-F6EECF244321}">
                <p14:modId xmlns:p14="http://schemas.microsoft.com/office/powerpoint/2010/main" val="3698664384"/>
              </p:ext>
            </p:extLst>
          </p:nvPr>
        </p:nvGraphicFramePr>
        <p:xfrm>
          <a:off x="1257300" y="1435677"/>
          <a:ext cx="9403773" cy="4743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2625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Graphic spid="8" grpId="0">
        <p:bldAsOne/>
      </p:bldGraphic>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p:txBody>
          <a:bodyPr>
            <a:normAutofit/>
          </a:bodyPr>
          <a:lstStyle/>
          <a:p>
            <a:r>
              <a:rPr lang="en-US" b="1"/>
              <a:t>Budget</a:t>
            </a:r>
          </a:p>
        </p:txBody>
      </p:sp>
      <p:sp>
        <p:nvSpPr>
          <p:cNvPr id="6" name="Rectangle 5">
            <a:extLst>
              <a:ext uri="{FF2B5EF4-FFF2-40B4-BE49-F238E27FC236}">
                <a16:creationId xmlns:a16="http://schemas.microsoft.com/office/drawing/2014/main" id="{FC1D284D-E9DC-80EB-417B-F6F1F2356616}"/>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1800" b="1">
                <a:solidFill>
                  <a:schemeClr val="tx1"/>
                </a:solidFill>
              </a:rPr>
              <a:t>IT21380396</a:t>
            </a:r>
            <a:r>
              <a:rPr lang="en-US" sz="1800">
                <a:solidFill>
                  <a:schemeClr val="tx1"/>
                </a:solidFill>
              </a:rPr>
              <a:t>   </a:t>
            </a:r>
            <a:r>
              <a:rPr lang="en-US" sz="1800" b="1">
                <a:solidFill>
                  <a:schemeClr val="tx1"/>
                </a:solidFill>
              </a:rPr>
              <a:t>| </a:t>
            </a:r>
            <a:r>
              <a:rPr lang="en-US" sz="1800" b="1">
                <a:solidFill>
                  <a:schemeClr val="tx1"/>
                </a:solidFill>
                <a:effectLst/>
                <a:latin typeface="Adobe Devanagari"/>
                <a:ea typeface="DengXian"/>
              </a:rPr>
              <a:t>Ashra M.F.F.</a:t>
            </a:r>
            <a:r>
              <a:rPr lang="en-US" sz="1800" b="1">
                <a:solidFill>
                  <a:schemeClr val="tx1"/>
                </a:solidFill>
              </a:rPr>
              <a:t>  |   </a:t>
            </a:r>
            <a:r>
              <a:rPr lang="en-US" b="1">
                <a:solidFill>
                  <a:schemeClr val="tx1"/>
                </a:solidFill>
              </a:rPr>
              <a:t>24-25J-075</a:t>
            </a:r>
            <a:endParaRPr lang="en-US" sz="1800" b="1">
              <a:solidFill>
                <a:schemeClr val="tx1"/>
              </a:solidFill>
            </a:endParaRPr>
          </a:p>
        </p:txBody>
      </p:sp>
      <p:pic>
        <p:nvPicPr>
          <p:cNvPr id="8" name="Picture 7">
            <a:extLst>
              <a:ext uri="{FF2B5EF4-FFF2-40B4-BE49-F238E27FC236}">
                <a16:creationId xmlns:a16="http://schemas.microsoft.com/office/drawing/2014/main" id="{546090E9-BA2A-9DD6-DD4B-A6461B342D3B}"/>
              </a:ext>
            </a:extLst>
          </p:cNvPr>
          <p:cNvPicPr>
            <a:picLocks noChangeAspect="1"/>
          </p:cNvPicPr>
          <p:nvPr/>
        </p:nvPicPr>
        <p:blipFill>
          <a:blip r:embed="rId2"/>
          <a:stretch>
            <a:fillRect/>
          </a:stretch>
        </p:blipFill>
        <p:spPr>
          <a:xfrm>
            <a:off x="2154297" y="1455788"/>
            <a:ext cx="8287925" cy="3419609"/>
          </a:xfrm>
          <a:prstGeom prst="rect">
            <a:avLst/>
          </a:prstGeom>
        </p:spPr>
      </p:pic>
    </p:spTree>
    <p:extLst>
      <p:ext uri="{BB962C8B-B14F-4D97-AF65-F5344CB8AC3E}">
        <p14:creationId xmlns:p14="http://schemas.microsoft.com/office/powerpoint/2010/main" val="2163639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53A89-75BA-A593-123B-61EA8C581053}"/>
              </a:ext>
            </a:extLst>
          </p:cNvPr>
          <p:cNvSpPr>
            <a:spLocks noGrp="1"/>
          </p:cNvSpPr>
          <p:nvPr>
            <p:ph type="ctrTitle"/>
          </p:nvPr>
        </p:nvSpPr>
        <p:spPr>
          <a:xfrm>
            <a:off x="914400" y="241084"/>
            <a:ext cx="10363200" cy="1470025"/>
          </a:xfrm>
        </p:spPr>
        <p:txBody>
          <a:bodyPr/>
          <a:lstStyle/>
          <a:p>
            <a:r>
              <a:rPr lang="en-US">
                <a:latin typeface="Adobe Devanagari"/>
              </a:rPr>
              <a:t>References</a:t>
            </a:r>
            <a:endParaRPr lang="en-US"/>
          </a:p>
        </p:txBody>
      </p:sp>
      <p:sp>
        <p:nvSpPr>
          <p:cNvPr id="3" name="Subtitle 2">
            <a:extLst>
              <a:ext uri="{FF2B5EF4-FFF2-40B4-BE49-F238E27FC236}">
                <a16:creationId xmlns:a16="http://schemas.microsoft.com/office/drawing/2014/main" id="{81DE4A84-9B61-BB7C-DB2B-15C881D1C274}"/>
              </a:ext>
            </a:extLst>
          </p:cNvPr>
          <p:cNvSpPr>
            <a:spLocks noGrp="1"/>
          </p:cNvSpPr>
          <p:nvPr>
            <p:ph type="subTitle" idx="1"/>
          </p:nvPr>
        </p:nvSpPr>
        <p:spPr>
          <a:xfrm>
            <a:off x="469557" y="1538416"/>
            <a:ext cx="10655643" cy="4203356"/>
          </a:xfrm>
        </p:spPr>
        <p:txBody>
          <a:bodyPr vert="horz" lIns="91440" tIns="45720" rIns="91440" bIns="45720" rtlCol="0" anchor="t">
            <a:normAutofit fontScale="62500" lnSpcReduction="20000"/>
          </a:bodyPr>
          <a:lstStyle/>
          <a:p>
            <a:pPr algn="l"/>
            <a:r>
              <a:rPr lang="en-US">
                <a:solidFill>
                  <a:srgbClr val="000000"/>
                </a:solidFill>
                <a:latin typeface="Calibri"/>
                <a:ea typeface="Cambria"/>
                <a:cs typeface="Calibri"/>
              </a:rPr>
              <a:t>[1] “The Top 4 Challenges of Implementing Threat Detection and Response: Why MDR Services Make a Difference,” </a:t>
            </a:r>
            <a:r>
              <a:rPr lang="en-US" i="1">
                <a:solidFill>
                  <a:srgbClr val="000000"/>
                </a:solidFill>
                <a:latin typeface="Calibri"/>
                <a:ea typeface="Cambria"/>
                <a:cs typeface="Calibri"/>
              </a:rPr>
              <a:t>insights.integrity360.com</a:t>
            </a:r>
            <a:r>
              <a:rPr lang="en-US">
                <a:solidFill>
                  <a:srgbClr val="000000"/>
                </a:solidFill>
                <a:latin typeface="Calibri"/>
                <a:ea typeface="Cambria"/>
                <a:cs typeface="Calibri"/>
              </a:rPr>
              <a:t>. </a:t>
            </a:r>
            <a:r>
              <a:rPr lang="en-US">
                <a:solidFill>
                  <a:srgbClr val="000000"/>
                </a:solidFill>
                <a:latin typeface="Calibri"/>
                <a:ea typeface="Cambria"/>
                <a:cs typeface="Calibri"/>
                <a:hlinkClick r:id="rId2"/>
              </a:rPr>
              <a:t>https://insights.integrity360.com/the-top-4-challenges-of-implementing-threat-detection-and-response-why-mdr-services-make-a-difference</a:t>
            </a:r>
            <a:endParaRPr lang="en-US">
              <a:ea typeface="Cambria"/>
            </a:endParaRPr>
          </a:p>
          <a:p>
            <a:pPr algn="l"/>
            <a:endParaRPr lang="en-US">
              <a:solidFill>
                <a:srgbClr val="000000"/>
              </a:solidFill>
              <a:latin typeface="Calibri"/>
              <a:ea typeface="Cambria"/>
              <a:cs typeface="Calibri"/>
            </a:endParaRPr>
          </a:p>
          <a:p>
            <a:pPr algn="l"/>
            <a:r>
              <a:rPr lang="en-US">
                <a:solidFill>
                  <a:srgbClr val="000000"/>
                </a:solidFill>
                <a:latin typeface="Calibri"/>
                <a:ea typeface="Cambria"/>
                <a:cs typeface="Calibri"/>
              </a:rPr>
              <a:t>[2] “Adapt Threat Modeling to New Challenges,” </a:t>
            </a:r>
            <a:r>
              <a:rPr lang="en-US" i="1">
                <a:solidFill>
                  <a:srgbClr val="000000"/>
                </a:solidFill>
                <a:latin typeface="Calibri"/>
                <a:ea typeface="Cambria"/>
                <a:cs typeface="Calibri"/>
              </a:rPr>
              <a:t>Salesforce.com</a:t>
            </a:r>
            <a:r>
              <a:rPr lang="en-US">
                <a:solidFill>
                  <a:srgbClr val="000000"/>
                </a:solidFill>
                <a:latin typeface="Calibri"/>
                <a:ea typeface="Cambria"/>
                <a:cs typeface="Calibri"/>
              </a:rPr>
              <a:t>, 2023. </a:t>
            </a:r>
            <a:r>
              <a:rPr lang="en-US">
                <a:solidFill>
                  <a:srgbClr val="000000"/>
                </a:solidFill>
                <a:latin typeface="Calibri"/>
                <a:ea typeface="Cambria"/>
                <a:cs typeface="Calibri"/>
                <a:hlinkClick r:id="rId3"/>
              </a:rPr>
              <a:t>https://trailhead.salesforce.com/content/learn/modules/threat-modeling-for-threat-hunters/adapt-threat-modeling-to-new-challenges</a:t>
            </a:r>
            <a:r>
              <a:rPr lang="en-US">
                <a:solidFill>
                  <a:srgbClr val="000000"/>
                </a:solidFill>
                <a:latin typeface="Calibri"/>
                <a:ea typeface="Cambria"/>
                <a:cs typeface="Calibri"/>
              </a:rPr>
              <a:t> (accessed Aug. 05, 2024).</a:t>
            </a:r>
            <a:endParaRPr lang="en-US">
              <a:ea typeface="Cambria"/>
            </a:endParaRPr>
          </a:p>
          <a:p>
            <a:pPr algn="l"/>
            <a:r>
              <a:rPr lang="en-US">
                <a:solidFill>
                  <a:srgbClr val="000000"/>
                </a:solidFill>
                <a:latin typeface="Calibri"/>
                <a:ea typeface="Cambria"/>
                <a:cs typeface="Calibri"/>
              </a:rPr>
              <a:t>‌</a:t>
            </a:r>
            <a:endParaRPr lang="en-US">
              <a:solidFill>
                <a:srgbClr val="898989"/>
              </a:solidFill>
              <a:latin typeface="Cambria"/>
              <a:ea typeface="Cambria"/>
              <a:cs typeface="Calibri"/>
            </a:endParaRPr>
          </a:p>
          <a:p>
            <a:pPr algn="l"/>
            <a:r>
              <a:rPr lang="en-US">
                <a:solidFill>
                  <a:srgbClr val="000000"/>
                </a:solidFill>
                <a:latin typeface="Calibri"/>
                <a:ea typeface="Cambria"/>
                <a:cs typeface="Calibri"/>
              </a:rPr>
              <a:t>[3] M. </a:t>
            </a:r>
            <a:r>
              <a:rPr lang="en-US" err="1">
                <a:solidFill>
                  <a:srgbClr val="000000"/>
                </a:solidFill>
                <a:latin typeface="Calibri"/>
                <a:ea typeface="Cambria"/>
                <a:cs typeface="Calibri"/>
              </a:rPr>
              <a:t>Fluhler</a:t>
            </a:r>
            <a:r>
              <a:rPr lang="en-US">
                <a:solidFill>
                  <a:srgbClr val="000000"/>
                </a:solidFill>
                <a:latin typeface="Calibri"/>
                <a:ea typeface="Cambria"/>
                <a:cs typeface="Calibri"/>
              </a:rPr>
              <a:t>, “Effectively Handling Large Datasets,” </a:t>
            </a:r>
            <a:r>
              <a:rPr lang="en-US" i="1">
                <a:solidFill>
                  <a:srgbClr val="000000"/>
                </a:solidFill>
                <a:latin typeface="Calibri"/>
                <a:ea typeface="Cambria"/>
                <a:cs typeface="Calibri"/>
              </a:rPr>
              <a:t>blog.dataiku.com</a:t>
            </a:r>
            <a:r>
              <a:rPr lang="en-US">
                <a:solidFill>
                  <a:srgbClr val="000000"/>
                </a:solidFill>
                <a:latin typeface="Calibri"/>
                <a:ea typeface="Cambria"/>
                <a:cs typeface="Calibri"/>
              </a:rPr>
              <a:t>, 2023. </a:t>
            </a:r>
            <a:r>
              <a:rPr lang="en-US">
                <a:solidFill>
                  <a:srgbClr val="000000"/>
                </a:solidFill>
                <a:latin typeface="Calibri"/>
                <a:ea typeface="Cambria"/>
                <a:cs typeface="Calibri"/>
                <a:hlinkClick r:id="rId4"/>
              </a:rPr>
              <a:t>https://blog.dataiku.com/effectively-handling-large-datasets</a:t>
            </a:r>
            <a:endParaRPr lang="en-US">
              <a:ea typeface="Cambria"/>
            </a:endParaRPr>
          </a:p>
          <a:p>
            <a:pPr algn="l"/>
            <a:endParaRPr lang="en-US">
              <a:solidFill>
                <a:srgbClr val="000000"/>
              </a:solidFill>
              <a:latin typeface="Calibri"/>
              <a:ea typeface="Cambria"/>
              <a:cs typeface="Calibri"/>
            </a:endParaRPr>
          </a:p>
          <a:p>
            <a:pPr algn="l"/>
            <a:r>
              <a:rPr lang="en-US">
                <a:solidFill>
                  <a:srgbClr val="000000"/>
                </a:solidFill>
                <a:latin typeface="Calibri"/>
                <a:ea typeface="Cambria"/>
                <a:cs typeface="Calibri"/>
              </a:rPr>
              <a:t>[4] M. Adams, “Security Models Demystified: Exploring Different Security Models,” </a:t>
            </a:r>
            <a:r>
              <a:rPr lang="en-US" i="1">
                <a:solidFill>
                  <a:srgbClr val="000000"/>
                </a:solidFill>
                <a:latin typeface="Calibri"/>
                <a:ea typeface="Cambria"/>
                <a:cs typeface="Calibri"/>
              </a:rPr>
              <a:t>Businesstechweekly.com</a:t>
            </a:r>
            <a:r>
              <a:rPr lang="en-US">
                <a:solidFill>
                  <a:srgbClr val="000000"/>
                </a:solidFill>
                <a:latin typeface="Calibri"/>
                <a:ea typeface="Cambria"/>
                <a:cs typeface="Calibri"/>
              </a:rPr>
              <a:t>, Apr. 12, 2022. </a:t>
            </a:r>
            <a:r>
              <a:rPr lang="en-US">
                <a:solidFill>
                  <a:srgbClr val="000000"/>
                </a:solidFill>
                <a:latin typeface="Calibri"/>
                <a:ea typeface="Cambria"/>
                <a:cs typeface="Calibri"/>
                <a:hlinkClick r:id="rId5"/>
              </a:rPr>
              <a:t>https://www.businesstechweekly.com/cybersecurity/application-security/security-models/</a:t>
            </a:r>
            <a:endParaRPr lang="en-US"/>
          </a:p>
          <a:p>
            <a:pPr algn="l"/>
            <a:r>
              <a:rPr lang="en-US">
                <a:solidFill>
                  <a:srgbClr val="000000"/>
                </a:solidFill>
                <a:latin typeface="Calibri"/>
                <a:ea typeface="Cambria"/>
                <a:cs typeface="Calibri"/>
              </a:rPr>
              <a:t>‌</a:t>
            </a:r>
            <a:endParaRPr lang="en-US"/>
          </a:p>
          <a:p>
            <a:pPr algn="l"/>
            <a:endParaRPr lang="en-US">
              <a:solidFill>
                <a:srgbClr val="000000"/>
              </a:solidFill>
              <a:latin typeface="Calibri"/>
              <a:ea typeface="Cambria"/>
              <a:cs typeface="Calibri"/>
            </a:endParaRPr>
          </a:p>
          <a:p>
            <a:pPr algn="l"/>
            <a:endParaRPr lang="en-US">
              <a:solidFill>
                <a:srgbClr val="000000"/>
              </a:solidFill>
              <a:latin typeface="Calibri"/>
              <a:ea typeface="Cambria"/>
              <a:cs typeface="Calibri"/>
            </a:endParaRPr>
          </a:p>
        </p:txBody>
      </p:sp>
      <p:sp>
        <p:nvSpPr>
          <p:cNvPr id="5" name="Rectangle 4">
            <a:extLst>
              <a:ext uri="{FF2B5EF4-FFF2-40B4-BE49-F238E27FC236}">
                <a16:creationId xmlns:a16="http://schemas.microsoft.com/office/drawing/2014/main" id="{6CC9A56E-0B2E-06BB-A748-B986946DE309}"/>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1800" b="1">
                <a:solidFill>
                  <a:schemeClr val="tx1"/>
                </a:solidFill>
              </a:rPr>
              <a:t>IT21380396</a:t>
            </a:r>
            <a:r>
              <a:rPr lang="en-US" sz="1800">
                <a:solidFill>
                  <a:schemeClr val="tx1"/>
                </a:solidFill>
              </a:rPr>
              <a:t>   </a:t>
            </a:r>
            <a:r>
              <a:rPr lang="en-US" sz="1800" b="1">
                <a:solidFill>
                  <a:schemeClr val="tx1"/>
                </a:solidFill>
              </a:rPr>
              <a:t>| </a:t>
            </a:r>
            <a:r>
              <a:rPr lang="en-US" sz="1800" b="1">
                <a:solidFill>
                  <a:schemeClr val="tx1"/>
                </a:solidFill>
                <a:effectLst/>
                <a:latin typeface="Adobe Devanagari"/>
                <a:ea typeface="DengXian"/>
              </a:rPr>
              <a:t>Ashra M.F.F.</a:t>
            </a:r>
            <a:r>
              <a:rPr lang="en-US" sz="1800" b="1">
                <a:solidFill>
                  <a:schemeClr val="tx1"/>
                </a:solidFill>
              </a:rPr>
              <a:t>  |   </a:t>
            </a:r>
            <a:r>
              <a:rPr lang="en-US" b="1">
                <a:solidFill>
                  <a:schemeClr val="tx1"/>
                </a:solidFill>
              </a:rPr>
              <a:t>24-25J-075</a:t>
            </a:r>
            <a:endParaRPr lang="en-US" sz="1800" b="1">
              <a:solidFill>
                <a:schemeClr val="tx1"/>
              </a:solidFill>
            </a:endParaRPr>
          </a:p>
        </p:txBody>
      </p:sp>
    </p:spTree>
    <p:extLst>
      <p:ext uri="{BB962C8B-B14F-4D97-AF65-F5344CB8AC3E}">
        <p14:creationId xmlns:p14="http://schemas.microsoft.com/office/powerpoint/2010/main" val="33552673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755AF9-6AEA-4BCA-A1A2-C57A58214B9E}"/>
              </a:ext>
            </a:extLst>
          </p:cNvPr>
          <p:cNvSpPr>
            <a:spLocks noGrp="1"/>
          </p:cNvSpPr>
          <p:nvPr>
            <p:ph type="title"/>
          </p:nvPr>
        </p:nvSpPr>
        <p:spPr>
          <a:xfrm>
            <a:off x="653867" y="2627261"/>
            <a:ext cx="10363200" cy="3140074"/>
          </a:xfrm>
        </p:spPr>
        <p:txBody>
          <a:bodyPr>
            <a:normAutofit/>
          </a:bodyPr>
          <a:lstStyle/>
          <a:p>
            <a:pPr algn="ctr"/>
            <a:r>
              <a:rPr lang="en-US">
                <a:latin typeface="Adobe Devanagari"/>
              </a:rPr>
              <a:t>Organizational Threat profiling with Human behavior analysis </a:t>
            </a:r>
            <a:br>
              <a:rPr lang="en-US">
                <a:latin typeface="Adobe Devanagari"/>
              </a:rPr>
            </a:br>
            <a:br>
              <a:rPr lang="en-US" b="0">
                <a:latin typeface="Adobe Devanagari"/>
              </a:rPr>
            </a:br>
            <a:r>
              <a:rPr lang="en-US" sz="2800" b="0">
                <a:latin typeface="Adobe Devanagari"/>
              </a:rPr>
              <a:t>IT21298608|SeneVIRATHNA D.H.</a:t>
            </a:r>
            <a:br>
              <a:rPr lang="en-US" sz="2800">
                <a:latin typeface="Adobe Devanagari"/>
              </a:rPr>
            </a:br>
            <a:r>
              <a:rPr lang="en-US" sz="1800" b="0">
                <a:latin typeface="Cambria"/>
                <a:ea typeface="Cambria"/>
              </a:rPr>
              <a:t>specialize in cybersecurity</a:t>
            </a:r>
            <a:endParaRPr lang="en-US"/>
          </a:p>
        </p:txBody>
      </p:sp>
      <p:pic>
        <p:nvPicPr>
          <p:cNvPr id="3" name="Picture 2" descr="A close-up of a person&#10;&#10;Description automatically generated">
            <a:extLst>
              <a:ext uri="{FF2B5EF4-FFF2-40B4-BE49-F238E27FC236}">
                <a16:creationId xmlns:a16="http://schemas.microsoft.com/office/drawing/2014/main" id="{58BE6A6B-9C0B-BFE4-B69B-34DB9E3765D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03599" y="81130"/>
            <a:ext cx="2088401" cy="2682852"/>
          </a:xfrm>
          <a:prstGeom prst="rect">
            <a:avLst/>
          </a:prstGeom>
          <a:ln>
            <a:solidFill>
              <a:schemeClr val="tx1"/>
            </a:solidFill>
          </a:ln>
        </p:spPr>
      </p:pic>
    </p:spTree>
    <p:extLst>
      <p:ext uri="{BB962C8B-B14F-4D97-AF65-F5344CB8AC3E}">
        <p14:creationId xmlns:p14="http://schemas.microsoft.com/office/powerpoint/2010/main" val="2419833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37B892B-F244-85BA-A55F-2E6ADB4E8A82}"/>
              </a:ext>
            </a:extLst>
          </p:cNvPr>
          <p:cNvSpPr>
            <a:spLocks noGrp="1"/>
          </p:cNvSpPr>
          <p:nvPr>
            <p:ph type="subTitle" idx="1"/>
          </p:nvPr>
        </p:nvSpPr>
        <p:spPr>
          <a:xfrm>
            <a:off x="3281362" y="247649"/>
            <a:ext cx="6711127" cy="762001"/>
          </a:xfrm>
        </p:spPr>
        <p:txBody>
          <a:bodyPr vert="horz" lIns="91440" tIns="45720" rIns="91440" bIns="45720" rtlCol="0" anchor="t">
            <a:normAutofit/>
          </a:bodyPr>
          <a:lstStyle/>
          <a:p>
            <a:pPr algn="l"/>
            <a:r>
              <a:rPr lang="en-US" sz="3600" b="1">
                <a:solidFill>
                  <a:schemeClr val="tx1"/>
                </a:solidFill>
              </a:rPr>
              <a:t>Background &amp; Research Gap </a:t>
            </a:r>
          </a:p>
        </p:txBody>
      </p:sp>
      <p:sp>
        <p:nvSpPr>
          <p:cNvPr id="5" name="Rectangle 4">
            <a:extLst>
              <a:ext uri="{FF2B5EF4-FFF2-40B4-BE49-F238E27FC236}">
                <a16:creationId xmlns:a16="http://schemas.microsoft.com/office/drawing/2014/main" id="{FF17A434-EE64-A9EA-4069-C15E9721CC26}"/>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b="1">
                <a:solidFill>
                  <a:schemeClr val="tx1"/>
                </a:solidFill>
              </a:rPr>
              <a:t>IT21298608</a:t>
            </a:r>
            <a:r>
              <a:rPr lang="en-US" sz="1800" b="1">
                <a:solidFill>
                  <a:schemeClr val="tx1"/>
                </a:solidFill>
              </a:rPr>
              <a:t>  |   </a:t>
            </a:r>
            <a:r>
              <a:rPr lang="en-US" b="1">
                <a:solidFill>
                  <a:schemeClr val="tx1"/>
                </a:solidFill>
              </a:rPr>
              <a:t>Senevirathna D.H.</a:t>
            </a:r>
            <a:r>
              <a:rPr lang="en-US" sz="1800" b="1">
                <a:solidFill>
                  <a:schemeClr val="tx1"/>
                </a:solidFill>
              </a:rPr>
              <a:t>  |   </a:t>
            </a:r>
            <a:r>
              <a:rPr lang="en-US" b="1">
                <a:solidFill>
                  <a:schemeClr val="tx1"/>
                </a:solidFill>
              </a:rPr>
              <a:t>24-25J-075</a:t>
            </a:r>
            <a:endParaRPr lang="en-US" sz="1800" b="1">
              <a:solidFill>
                <a:schemeClr val="tx1"/>
              </a:solidFill>
            </a:endParaRPr>
          </a:p>
          <a:p>
            <a:endParaRPr lang="en-US" sz="1800" b="1">
              <a:solidFill>
                <a:schemeClr val="tx1"/>
              </a:solidFill>
            </a:endParaRPr>
          </a:p>
        </p:txBody>
      </p:sp>
      <p:sp>
        <p:nvSpPr>
          <p:cNvPr id="4" name="Rectangle 2">
            <a:extLst>
              <a:ext uri="{FF2B5EF4-FFF2-40B4-BE49-F238E27FC236}">
                <a16:creationId xmlns:a16="http://schemas.microsoft.com/office/drawing/2014/main" id="{DF368B34-6023-9A3F-69EE-2C27696193E3}"/>
              </a:ext>
            </a:extLst>
          </p:cNvPr>
          <p:cNvSpPr>
            <a:spLocks noChangeArrowheads="1"/>
          </p:cNvSpPr>
          <p:nvPr/>
        </p:nvSpPr>
        <p:spPr bwMode="auto">
          <a:xfrm>
            <a:off x="1079127" y="1007552"/>
            <a:ext cx="9924537" cy="5194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3200" b="1" i="0" u="none" strike="noStrike" cap="none" normalizeH="0" baseline="0">
                <a:ln>
                  <a:noFill/>
                </a:ln>
                <a:effectLst/>
                <a:latin typeface="Cambria"/>
                <a:ea typeface="Cambria"/>
                <a:cs typeface="Arial"/>
              </a:rPr>
              <a:t>Background</a:t>
            </a:r>
            <a:endParaRPr lang="en-US" altLang="en-US" sz="3200" b="1" i="0" u="none" strike="noStrike" cap="none" normalizeH="0" baseline="0">
              <a:ln>
                <a:noFill/>
              </a:ln>
              <a:effectLst/>
              <a:latin typeface="Cambria"/>
              <a:ea typeface="Cambria"/>
              <a:cs typeface="Arial"/>
            </a:endParaRPr>
          </a:p>
          <a:p>
            <a:pPr marL="342900" indent="-342900" eaLnBrk="0" fontAlgn="base" hangingPunct="0">
              <a:spcBef>
                <a:spcPct val="0"/>
              </a:spcBef>
              <a:spcAft>
                <a:spcPct val="0"/>
              </a:spcAft>
              <a:buFont typeface="Arial" panose="020B0604020202020204" pitchFamily="34" charset="0"/>
              <a:buChar char="•"/>
            </a:pPr>
            <a:r>
              <a:rPr lang="en-US" sz="2400">
                <a:latin typeface="Cambria"/>
                <a:ea typeface="+mn-lt"/>
                <a:cs typeface="+mn-lt"/>
              </a:rPr>
              <a:t>Individuals within organizations are misusing access to sensitive information.</a:t>
            </a:r>
            <a:endParaRPr lang="en-US" sz="2400">
              <a:latin typeface="Cambria"/>
              <a:ea typeface="+mn-lt"/>
              <a:cs typeface="Calibri"/>
            </a:endParaRPr>
          </a:p>
          <a:p>
            <a:pPr marL="342900" indent="-342900">
              <a:spcBef>
                <a:spcPct val="0"/>
              </a:spcBef>
              <a:spcAft>
                <a:spcPct val="0"/>
              </a:spcAft>
              <a:buFont typeface="Arial" panose="020B0604020202020204" pitchFamily="34" charset="0"/>
              <a:buChar char="•"/>
            </a:pPr>
            <a:r>
              <a:rPr lang="en-US" sz="2400">
                <a:latin typeface="Cambria"/>
                <a:ea typeface="+mn-lt"/>
                <a:cs typeface="+mn-lt"/>
              </a:rPr>
              <a:t>Traditional security methods often fail to detect these internal threats effectively.</a:t>
            </a:r>
            <a:endParaRPr lang="en-US" sz="2400">
              <a:latin typeface="Cambria"/>
              <a:ea typeface="Cambria"/>
              <a:cs typeface="Calibri"/>
            </a:endParaRPr>
          </a:p>
          <a:p>
            <a:pPr marL="342900" indent="-342900">
              <a:buFont typeface="Arial" panose="020B0604020202020204" pitchFamily="34" charset="0"/>
              <a:buChar char="•"/>
            </a:pPr>
            <a:r>
              <a:rPr lang="en-US" sz="2400">
                <a:latin typeface="Cambria"/>
                <a:ea typeface="+mn-lt"/>
                <a:cs typeface="+mn-lt"/>
              </a:rPr>
              <a:t>Deep Learning provides advanced capabilities for detecting threats.</a:t>
            </a:r>
            <a:endParaRPr lang="en-US" sz="2400">
              <a:latin typeface="Cambria"/>
              <a:ea typeface="Cambria"/>
              <a:cs typeface="Calibri"/>
            </a:endParaRPr>
          </a:p>
          <a:p>
            <a:pPr marL="342900" indent="-342900">
              <a:buFont typeface="Arial" panose="020B0604020202020204" pitchFamily="34" charset="0"/>
              <a:buChar char="•"/>
            </a:pPr>
            <a:r>
              <a:rPr lang="en-US" sz="2400">
                <a:latin typeface="Cambria"/>
                <a:ea typeface="+mn-lt"/>
                <a:cs typeface="+mn-lt"/>
              </a:rPr>
              <a:t>Balancing accurate threat detection with privacy and ethics is difficult.</a:t>
            </a:r>
            <a:endParaRPr lang="en-US" sz="2400">
              <a:latin typeface="Cambria"/>
              <a:ea typeface="Cambria"/>
              <a:cs typeface="Arial" panose="020B0604020202020204" pitchFamily="34" charset="0"/>
            </a:endParaRPr>
          </a:p>
          <a:p>
            <a:pPr marL="342900" indent="-342900">
              <a:buFont typeface="Arial" panose="020B0604020202020204" pitchFamily="34" charset="0"/>
              <a:buChar char="•"/>
            </a:pPr>
            <a:r>
              <a:rPr lang="en-US" sz="2400">
                <a:latin typeface="Cambria"/>
                <a:ea typeface="+mn-lt"/>
                <a:cs typeface="+mn-lt"/>
              </a:rPr>
              <a:t>Deep Learning models often face issues with either privacy violations or inadequate threat detection.</a:t>
            </a:r>
            <a:endParaRPr lang="en-US" sz="2400">
              <a:latin typeface="Cambria"/>
              <a:ea typeface="Cambria"/>
              <a:cs typeface="Arial" panose="020B0604020202020204" pitchFamily="34" charset="0"/>
            </a:endParaRPr>
          </a:p>
          <a:p>
            <a:pPr>
              <a:buFont typeface="Arial" panose="020B0604020202020204" pitchFamily="34" charset="0"/>
              <a:buChar char="•"/>
            </a:pPr>
            <a:endParaRPr lang="en-US" sz="2400">
              <a:latin typeface="Cambria"/>
              <a:ea typeface="Cambria"/>
              <a:cs typeface="Arial" panose="020B0604020202020204" pitchFamily="34" charset="0"/>
            </a:endParaRPr>
          </a:p>
          <a:p>
            <a:pPr marL="285750" indent="-285750">
              <a:lnSpc>
                <a:spcPct val="150000"/>
              </a:lnSpc>
              <a:spcBef>
                <a:spcPct val="0"/>
              </a:spcBef>
              <a:spcAft>
                <a:spcPct val="0"/>
              </a:spcAft>
              <a:buFont typeface="Arial" panose="020B0604020202020204" pitchFamily="34" charset="0"/>
              <a:buChar char="•"/>
            </a:pPr>
            <a:endParaRPr lang="en-US" sz="2400">
              <a:latin typeface="Cambria"/>
              <a:ea typeface="Cambria"/>
              <a:cs typeface="Arial" panose="020B0604020202020204" pitchFamily="34" charset="0"/>
            </a:endParaRPr>
          </a:p>
          <a:p>
            <a:pPr eaLnBrk="0" fontAlgn="base" hangingPunct="0">
              <a:lnSpc>
                <a:spcPct val="150000"/>
              </a:lnSpc>
              <a:spcBef>
                <a:spcPct val="0"/>
              </a:spcBef>
              <a:spcAft>
                <a:spcPct val="0"/>
              </a:spcAft>
            </a:pPr>
            <a:endParaRPr lang="en-US" altLang="en-US" sz="2400"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4205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37B892B-F244-85BA-A55F-2E6ADB4E8A82}"/>
              </a:ext>
            </a:extLst>
          </p:cNvPr>
          <p:cNvSpPr>
            <a:spLocks noGrp="1"/>
          </p:cNvSpPr>
          <p:nvPr>
            <p:ph type="subTitle" idx="1"/>
          </p:nvPr>
        </p:nvSpPr>
        <p:spPr>
          <a:xfrm>
            <a:off x="1870633" y="514"/>
            <a:ext cx="9264220" cy="906163"/>
          </a:xfrm>
        </p:spPr>
        <p:txBody>
          <a:bodyPr vert="horz" lIns="91440" tIns="45720" rIns="91440" bIns="45720" rtlCol="0" anchor="t">
            <a:normAutofit/>
          </a:bodyPr>
          <a:lstStyle/>
          <a:p>
            <a:pPr algn="l"/>
            <a:r>
              <a:rPr lang="en-US" sz="3600" b="1">
                <a:solidFill>
                  <a:schemeClr val="tx1"/>
                </a:solidFill>
              </a:rPr>
              <a:t>Background &amp; Research Gap Cont.</a:t>
            </a:r>
            <a:r>
              <a:rPr lang="en-US" b="1">
                <a:solidFill>
                  <a:schemeClr val="tx1"/>
                </a:solidFill>
              </a:rPr>
              <a:t> </a:t>
            </a:r>
          </a:p>
        </p:txBody>
      </p:sp>
      <p:sp>
        <p:nvSpPr>
          <p:cNvPr id="5" name="Rectangle 4">
            <a:extLst>
              <a:ext uri="{FF2B5EF4-FFF2-40B4-BE49-F238E27FC236}">
                <a16:creationId xmlns:a16="http://schemas.microsoft.com/office/drawing/2014/main" id="{FF17A434-EE64-A9EA-4069-C15E9721CC26}"/>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b="1">
                <a:solidFill>
                  <a:schemeClr val="tx1"/>
                </a:solidFill>
              </a:rPr>
              <a:t>IT21298608</a:t>
            </a:r>
            <a:r>
              <a:rPr lang="en-US" sz="1800" b="1">
                <a:solidFill>
                  <a:schemeClr val="tx1"/>
                </a:solidFill>
              </a:rPr>
              <a:t>  |   </a:t>
            </a:r>
            <a:r>
              <a:rPr lang="en-US" b="1">
                <a:solidFill>
                  <a:schemeClr val="tx1"/>
                </a:solidFill>
              </a:rPr>
              <a:t>Senevirathna D.H. </a:t>
            </a:r>
            <a:r>
              <a:rPr lang="en-US" sz="1800" b="1">
                <a:solidFill>
                  <a:schemeClr val="tx1"/>
                </a:solidFill>
              </a:rPr>
              <a:t> |   </a:t>
            </a:r>
            <a:r>
              <a:rPr lang="en-US" b="1">
                <a:solidFill>
                  <a:schemeClr val="tx1"/>
                </a:solidFill>
              </a:rPr>
              <a:t>24-25J-075</a:t>
            </a:r>
            <a:endParaRPr lang="en-US" sz="1800" b="1">
              <a:solidFill>
                <a:schemeClr val="tx1"/>
              </a:solidFill>
            </a:endParaRPr>
          </a:p>
          <a:p>
            <a:endParaRPr lang="en-US" sz="1800" b="1">
              <a:solidFill>
                <a:schemeClr val="tx1"/>
              </a:solidFill>
            </a:endParaRPr>
          </a:p>
        </p:txBody>
      </p:sp>
      <p:sp>
        <p:nvSpPr>
          <p:cNvPr id="4" name="Rectangle 2">
            <a:extLst>
              <a:ext uri="{FF2B5EF4-FFF2-40B4-BE49-F238E27FC236}">
                <a16:creationId xmlns:a16="http://schemas.microsoft.com/office/drawing/2014/main" id="{DF368B34-6023-9A3F-69EE-2C27696193E3}"/>
              </a:ext>
            </a:extLst>
          </p:cNvPr>
          <p:cNvSpPr>
            <a:spLocks noChangeArrowheads="1"/>
          </p:cNvSpPr>
          <p:nvPr/>
        </p:nvSpPr>
        <p:spPr bwMode="auto">
          <a:xfrm>
            <a:off x="415624" y="626802"/>
            <a:ext cx="4848226" cy="1235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tabLst/>
            </a:pPr>
            <a:r>
              <a:rPr lang="en-US" altLang="en-US" sz="3200" b="1">
                <a:latin typeface="Cambria"/>
                <a:ea typeface="Cambria"/>
              </a:rPr>
              <a:t>Research Gap</a:t>
            </a:r>
            <a:r>
              <a:rPr kumimoji="0" lang="en-US" altLang="en-US" b="1" i="0" u="none" strike="noStrike" cap="none" normalizeH="0" baseline="0">
                <a:ln>
                  <a:noFill/>
                </a:ln>
                <a:effectLst/>
                <a:latin typeface="Arial"/>
                <a:cs typeface="Arial"/>
              </a:rPr>
              <a:t> </a:t>
            </a:r>
          </a:p>
          <a:p>
            <a:pPr marR="0" lvl="0" algn="l" defTabSz="914400" rtl="0" eaLnBrk="0" fontAlgn="base" latinLnBrk="0" hangingPunct="0">
              <a:lnSpc>
                <a:spcPct val="150000"/>
              </a:lnSpc>
              <a:spcBef>
                <a:spcPct val="0"/>
              </a:spcBef>
              <a:spcAft>
                <a:spcPct val="0"/>
              </a:spcAft>
              <a:buClrTx/>
              <a:buSzTx/>
              <a:tabLst/>
            </a:pPr>
            <a:endParaRPr kumimoji="0" lang="en-US" altLang="en-US" sz="2000" b="1" i="0" u="none" strike="noStrike" cap="none" normalizeH="0" baseline="0">
              <a:ln>
                <a:noFill/>
              </a:ln>
              <a:solidFill>
                <a:schemeClr val="tx1"/>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id="{316FB59C-1D92-B8B0-E704-10AAE382488D}"/>
              </a:ext>
            </a:extLst>
          </p:cNvPr>
          <p:cNvGraphicFramePr>
            <a:graphicFrameLocks noGrp="1"/>
          </p:cNvGraphicFramePr>
          <p:nvPr>
            <p:extLst>
              <p:ext uri="{D42A27DB-BD31-4B8C-83A1-F6EECF244321}">
                <p14:modId xmlns:p14="http://schemas.microsoft.com/office/powerpoint/2010/main" val="2603887228"/>
              </p:ext>
            </p:extLst>
          </p:nvPr>
        </p:nvGraphicFramePr>
        <p:xfrm>
          <a:off x="813486" y="1400432"/>
          <a:ext cx="10452573" cy="4428867"/>
        </p:xfrm>
        <a:graphic>
          <a:graphicData uri="http://schemas.openxmlformats.org/drawingml/2006/table">
            <a:tbl>
              <a:tblPr firstRow="1" firstCol="1" bandRow="1">
                <a:tableStyleId>{073A0DAA-6AF3-43AB-8588-CEC1D06C72B9}</a:tableStyleId>
              </a:tblPr>
              <a:tblGrid>
                <a:gridCol w="1769869">
                  <a:extLst>
                    <a:ext uri="{9D8B030D-6E8A-4147-A177-3AD203B41FA5}">
                      <a16:colId xmlns:a16="http://schemas.microsoft.com/office/drawing/2014/main" val="467910038"/>
                    </a:ext>
                  </a:extLst>
                </a:gridCol>
                <a:gridCol w="1756430">
                  <a:extLst>
                    <a:ext uri="{9D8B030D-6E8A-4147-A177-3AD203B41FA5}">
                      <a16:colId xmlns:a16="http://schemas.microsoft.com/office/drawing/2014/main" val="1731296371"/>
                    </a:ext>
                  </a:extLst>
                </a:gridCol>
                <a:gridCol w="1756430">
                  <a:extLst>
                    <a:ext uri="{9D8B030D-6E8A-4147-A177-3AD203B41FA5}">
                      <a16:colId xmlns:a16="http://schemas.microsoft.com/office/drawing/2014/main" val="3199726558"/>
                    </a:ext>
                  </a:extLst>
                </a:gridCol>
                <a:gridCol w="1838100">
                  <a:extLst>
                    <a:ext uri="{9D8B030D-6E8A-4147-A177-3AD203B41FA5}">
                      <a16:colId xmlns:a16="http://schemas.microsoft.com/office/drawing/2014/main" val="428790368"/>
                    </a:ext>
                  </a:extLst>
                </a:gridCol>
                <a:gridCol w="1674760">
                  <a:extLst>
                    <a:ext uri="{9D8B030D-6E8A-4147-A177-3AD203B41FA5}">
                      <a16:colId xmlns:a16="http://schemas.microsoft.com/office/drawing/2014/main" val="1468884366"/>
                    </a:ext>
                  </a:extLst>
                </a:gridCol>
                <a:gridCol w="1656984">
                  <a:extLst>
                    <a:ext uri="{9D8B030D-6E8A-4147-A177-3AD203B41FA5}">
                      <a16:colId xmlns:a16="http://schemas.microsoft.com/office/drawing/2014/main" val="1132574121"/>
                    </a:ext>
                  </a:extLst>
                </a:gridCol>
              </a:tblGrid>
              <a:tr h="926973">
                <a:tc>
                  <a:txBody>
                    <a:bodyPr/>
                    <a:lstStyle/>
                    <a:p>
                      <a:pPr marL="0" marR="0" algn="ctr">
                        <a:lnSpc>
                          <a:spcPct val="107000"/>
                        </a:lnSpc>
                        <a:spcBef>
                          <a:spcPts val="0"/>
                        </a:spcBef>
                        <a:spcAft>
                          <a:spcPts val="0"/>
                        </a:spcAft>
                      </a:pPr>
                      <a:r>
                        <a:rPr lang="en-US" sz="1100" kern="100">
                          <a:effectLst/>
                        </a:rPr>
                        <a:t>Features</a:t>
                      </a:r>
                    </a:p>
                  </a:txBody>
                  <a:tcPr marL="68580" marR="68580" marT="0" marB="0" anchor="ctr"/>
                </a:tc>
                <a:tc>
                  <a:txBody>
                    <a:bodyPr/>
                    <a:lstStyle/>
                    <a:p>
                      <a:pPr marL="0" lvl="0" indent="0" algn="ctr">
                        <a:lnSpc>
                          <a:spcPct val="107000"/>
                        </a:lnSpc>
                        <a:buNone/>
                      </a:pPr>
                      <a:r>
                        <a:rPr lang="en-US" sz="1100" u="none" strike="noStrike" kern="100" baseline="0" noProof="0">
                          <a:solidFill>
                            <a:srgbClr val="FFFFFF"/>
                          </a:solidFill>
                          <a:effectLst/>
                        </a:rPr>
                        <a:t> Traditional Rule Based System[1]</a:t>
                      </a:r>
                    </a:p>
                    <a:p>
                      <a:pPr marL="0" marR="0" lvl="0" algn="ctr">
                        <a:lnSpc>
                          <a:spcPct val="107000"/>
                        </a:lnSpc>
                        <a:spcBef>
                          <a:spcPts val="0"/>
                        </a:spcBef>
                        <a:spcAft>
                          <a:spcPts val="0"/>
                        </a:spcAft>
                        <a:buNone/>
                      </a:pPr>
                      <a:endParaRPr lang="en-US" sz="1100" kern="100">
                        <a:effectLst/>
                      </a:endParaRPr>
                    </a:p>
                  </a:txBody>
                  <a:tcPr marL="68580" marR="68580" marT="0" marB="0" anchor="ctr"/>
                </a:tc>
                <a:tc>
                  <a:txBody>
                    <a:bodyPr/>
                    <a:lstStyle/>
                    <a:p>
                      <a:pPr marL="0" marR="0" lvl="0" algn="ctr">
                        <a:lnSpc>
                          <a:spcPct val="107000"/>
                        </a:lnSpc>
                        <a:spcBef>
                          <a:spcPts val="0"/>
                        </a:spcBef>
                        <a:spcAft>
                          <a:spcPts val="0"/>
                        </a:spcAft>
                        <a:buNone/>
                      </a:pPr>
                      <a:r>
                        <a:rPr lang="en-US" sz="1100" u="none" strike="noStrike" kern="100" noProof="0">
                          <a:effectLst/>
                        </a:rPr>
                        <a:t>  Limited Behavioral data Integration [2]</a:t>
                      </a:r>
                    </a:p>
                  </a:txBody>
                  <a:tcPr marL="68580" marR="68580" marT="0" marB="0" anchor="ctr"/>
                </a:tc>
                <a:tc>
                  <a:txBody>
                    <a:bodyPr/>
                    <a:lstStyle/>
                    <a:p>
                      <a:pPr marL="0" marR="0" lvl="0" algn="ctr">
                        <a:lnSpc>
                          <a:spcPct val="107000"/>
                        </a:lnSpc>
                        <a:spcBef>
                          <a:spcPts val="0"/>
                        </a:spcBef>
                        <a:spcAft>
                          <a:spcPts val="0"/>
                        </a:spcAft>
                        <a:buNone/>
                      </a:pPr>
                      <a:r>
                        <a:rPr lang="en-US" sz="1100" u="none" strike="noStrike" kern="100" noProof="0">
                          <a:effectLst/>
                        </a:rPr>
                        <a:t>Basic machine Learning Models[3]</a:t>
                      </a:r>
                      <a:endParaRPr lang="en-US"/>
                    </a:p>
                  </a:txBody>
                  <a:tcPr marL="68580" marR="68580" marT="0" marB="0" anchor="ctr"/>
                </a:tc>
                <a:tc>
                  <a:txBody>
                    <a:bodyPr/>
                    <a:lstStyle/>
                    <a:p>
                      <a:pPr marL="0" marR="0" lvl="0" algn="ctr">
                        <a:lnSpc>
                          <a:spcPct val="107000"/>
                        </a:lnSpc>
                        <a:spcBef>
                          <a:spcPts val="0"/>
                        </a:spcBef>
                        <a:spcAft>
                          <a:spcPts val="0"/>
                        </a:spcAft>
                        <a:buNone/>
                      </a:pPr>
                      <a:r>
                        <a:rPr lang="en-US" sz="1100" u="none" strike="noStrike" kern="100" noProof="0">
                          <a:effectLst/>
                        </a:rPr>
                        <a:t>Limited real time Capabilities[4]</a:t>
                      </a:r>
                      <a:endParaRPr lang="en-US"/>
                    </a:p>
                  </a:txBody>
                  <a:tcPr marL="68580" marR="68580" marT="0" marB="0" anchor="ctr"/>
                </a:tc>
                <a:tc>
                  <a:txBody>
                    <a:bodyPr/>
                    <a:lstStyle/>
                    <a:p>
                      <a:pPr marL="0" marR="0" algn="ctr">
                        <a:lnSpc>
                          <a:spcPct val="107000"/>
                        </a:lnSpc>
                        <a:spcBef>
                          <a:spcPts val="0"/>
                        </a:spcBef>
                        <a:spcAft>
                          <a:spcPts val="0"/>
                        </a:spcAft>
                      </a:pPr>
                      <a:r>
                        <a:rPr lang="en-US" sz="1100" kern="100">
                          <a:effectLst/>
                        </a:rPr>
                        <a:t>My Approach</a:t>
                      </a:r>
                    </a:p>
                  </a:txBody>
                  <a:tcPr marL="68580" marR="68580" marT="0" marB="0" anchor="ctr"/>
                </a:tc>
                <a:extLst>
                  <a:ext uri="{0D108BD9-81ED-4DB2-BD59-A6C34878D82A}">
                    <a16:rowId xmlns:a16="http://schemas.microsoft.com/office/drawing/2014/main" val="2417065876"/>
                  </a:ext>
                </a:extLst>
              </a:tr>
              <a:tr h="888348">
                <a:tc>
                  <a:txBody>
                    <a:bodyPr/>
                    <a:lstStyle/>
                    <a:p>
                      <a:pPr marL="0" marR="0" lvl="0" algn="ctr">
                        <a:lnSpc>
                          <a:spcPct val="107000"/>
                        </a:lnSpc>
                        <a:spcBef>
                          <a:spcPts val="0"/>
                        </a:spcBef>
                        <a:spcAft>
                          <a:spcPts val="0"/>
                        </a:spcAft>
                        <a:buNone/>
                      </a:pPr>
                      <a:r>
                        <a:rPr lang="en-US" sz="1100" u="none" strike="noStrike" kern="100" noProof="0">
                          <a:effectLst/>
                        </a:rPr>
                        <a:t>Privacy – Preserving Techniques</a:t>
                      </a:r>
                    </a:p>
                  </a:txBody>
                  <a:tcPr marL="68580" marR="68580" marT="0" marB="0" anchor="ctr"/>
                </a:tc>
                <a:tc>
                  <a:txBody>
                    <a:bodyPr/>
                    <a:lstStyle/>
                    <a:p>
                      <a:pPr marL="0" marR="0" algn="ctr">
                        <a:lnSpc>
                          <a:spcPct val="107000"/>
                        </a:lnSpc>
                        <a:spcBef>
                          <a:spcPts val="0"/>
                        </a:spcBef>
                        <a:spcAft>
                          <a:spcPts val="0"/>
                        </a:spcAft>
                      </a:pPr>
                      <a:endParaRPr lang="en-US" sz="2000" kern="100">
                        <a:effectLst/>
                      </a:endParaRPr>
                    </a:p>
                  </a:txBody>
                  <a:tcPr marL="68580" marR="68580" marT="0" marB="0" anchor="ctr"/>
                </a:tc>
                <a:tc>
                  <a:txBody>
                    <a:bodyPr/>
                    <a:lstStyle/>
                    <a:p>
                      <a:pPr marL="0" marR="0" algn="ctr">
                        <a:lnSpc>
                          <a:spcPct val="107000"/>
                        </a:lnSpc>
                        <a:spcBef>
                          <a:spcPts val="0"/>
                        </a:spcBef>
                        <a:spcAft>
                          <a:spcPts val="0"/>
                        </a:spcAft>
                      </a:pPr>
                      <a:endParaRPr lang="en-US" sz="2000" kern="100">
                        <a:effectLst/>
                      </a:endParaRPr>
                    </a:p>
                  </a:txBody>
                  <a:tcPr marL="68580" marR="68580" marT="0" marB="0" anchor="ctr"/>
                </a:tc>
                <a:tc>
                  <a:txBody>
                    <a:bodyPr/>
                    <a:lstStyle/>
                    <a:p>
                      <a:pPr marL="0" marR="0" algn="ctr">
                        <a:lnSpc>
                          <a:spcPct val="107000"/>
                        </a:lnSpc>
                        <a:spcBef>
                          <a:spcPts val="0"/>
                        </a:spcBef>
                        <a:spcAft>
                          <a:spcPts val="0"/>
                        </a:spcAft>
                      </a:pPr>
                      <a:endParaRPr lang="en-US" sz="2000" kern="100">
                        <a:effectLst/>
                      </a:endParaRPr>
                    </a:p>
                  </a:txBody>
                  <a:tcPr marL="68580" marR="68580" marT="0" marB="0" anchor="ctr"/>
                </a:tc>
                <a:tc>
                  <a:txBody>
                    <a:bodyPr/>
                    <a:lstStyle/>
                    <a:p>
                      <a:pPr marL="0" marR="0" algn="ctr">
                        <a:lnSpc>
                          <a:spcPct val="107000"/>
                        </a:lnSpc>
                        <a:spcBef>
                          <a:spcPts val="0"/>
                        </a:spcBef>
                        <a:spcAft>
                          <a:spcPts val="0"/>
                        </a:spcAft>
                      </a:pPr>
                      <a:endParaRPr lang="en-US" sz="2000" kern="100">
                        <a:effectLst/>
                      </a:endParaRPr>
                    </a:p>
                  </a:txBody>
                  <a:tcPr marL="68580" marR="68580" marT="0" marB="0" anchor="ctr"/>
                </a:tc>
                <a:tc>
                  <a:txBody>
                    <a:bodyPr/>
                    <a:lstStyle/>
                    <a:p>
                      <a:pPr marL="0" marR="0" algn="ctr">
                        <a:lnSpc>
                          <a:spcPct val="107000"/>
                        </a:lnSpc>
                        <a:spcBef>
                          <a:spcPts val="0"/>
                        </a:spcBef>
                        <a:spcAft>
                          <a:spcPts val="0"/>
                        </a:spcAft>
                      </a:pPr>
                      <a:r>
                        <a:rPr lang="en-US" sz="2000" kern="100">
                          <a:solidFill>
                            <a:srgbClr val="FF0000"/>
                          </a:solidFill>
                          <a:effectLst/>
                        </a:rPr>
                        <a:t>X</a:t>
                      </a:r>
                    </a:p>
                  </a:txBody>
                  <a:tcPr marL="68580" marR="68580" marT="0" marB="0" anchor="ctr"/>
                </a:tc>
                <a:extLst>
                  <a:ext uri="{0D108BD9-81ED-4DB2-BD59-A6C34878D82A}">
                    <a16:rowId xmlns:a16="http://schemas.microsoft.com/office/drawing/2014/main" val="3779009020"/>
                  </a:ext>
                </a:extLst>
              </a:tr>
              <a:tr h="888348">
                <a:tc>
                  <a:txBody>
                    <a:bodyPr/>
                    <a:lstStyle/>
                    <a:p>
                      <a:pPr marL="0" marR="0" lvl="0" algn="ctr">
                        <a:lnSpc>
                          <a:spcPct val="107000"/>
                        </a:lnSpc>
                        <a:spcBef>
                          <a:spcPts val="0"/>
                        </a:spcBef>
                        <a:spcAft>
                          <a:spcPts val="0"/>
                        </a:spcAft>
                        <a:buNone/>
                      </a:pPr>
                      <a:r>
                        <a:rPr lang="en-US" sz="1100" u="none" strike="noStrike" kern="100" noProof="0">
                          <a:effectLst/>
                        </a:rPr>
                        <a:t>Behavioral Pattern Analysis</a:t>
                      </a:r>
                    </a:p>
                  </a:txBody>
                  <a:tcPr marL="68580" marR="68580" marT="0" marB="0" anchor="ctr"/>
                </a:tc>
                <a:tc>
                  <a:txBody>
                    <a:bodyPr/>
                    <a:lstStyle/>
                    <a:p>
                      <a:pPr marL="0" marR="0" algn="ctr">
                        <a:lnSpc>
                          <a:spcPct val="107000"/>
                        </a:lnSpc>
                        <a:spcBef>
                          <a:spcPts val="0"/>
                        </a:spcBef>
                        <a:spcAft>
                          <a:spcPts val="0"/>
                        </a:spcAft>
                      </a:pPr>
                      <a:r>
                        <a:rPr lang="en-US" sz="2000" kern="100">
                          <a:effectLst/>
                        </a:rPr>
                        <a:t>X</a:t>
                      </a:r>
                    </a:p>
                  </a:txBody>
                  <a:tcPr marL="68580" marR="68580" marT="0" marB="0" anchor="ctr"/>
                </a:tc>
                <a:tc>
                  <a:txBody>
                    <a:bodyPr/>
                    <a:lstStyle/>
                    <a:p>
                      <a:pPr marL="0" marR="0" algn="ctr">
                        <a:lnSpc>
                          <a:spcPct val="107000"/>
                        </a:lnSpc>
                        <a:spcBef>
                          <a:spcPts val="0"/>
                        </a:spcBef>
                        <a:spcAft>
                          <a:spcPts val="0"/>
                        </a:spcAft>
                      </a:pPr>
                      <a:r>
                        <a:rPr lang="en-US" sz="2000" kern="100">
                          <a:effectLst/>
                        </a:rPr>
                        <a:t>X</a:t>
                      </a:r>
                    </a:p>
                  </a:txBody>
                  <a:tcPr marL="68580" marR="68580" marT="0" marB="0" anchor="ctr"/>
                </a:tc>
                <a:tc>
                  <a:txBody>
                    <a:bodyPr/>
                    <a:lstStyle/>
                    <a:p>
                      <a:pPr marL="0" marR="0" algn="ctr">
                        <a:lnSpc>
                          <a:spcPct val="107000"/>
                        </a:lnSpc>
                        <a:spcBef>
                          <a:spcPts val="0"/>
                        </a:spcBef>
                        <a:spcAft>
                          <a:spcPts val="0"/>
                        </a:spcAft>
                      </a:pPr>
                      <a:r>
                        <a:rPr lang="en-US" sz="2000" kern="100">
                          <a:effectLst/>
                        </a:rPr>
                        <a:t>X</a:t>
                      </a:r>
                    </a:p>
                  </a:txBody>
                  <a:tcPr marL="68580" marR="68580" marT="0" marB="0" anchor="ctr"/>
                </a:tc>
                <a:tc>
                  <a:txBody>
                    <a:bodyPr/>
                    <a:lstStyle/>
                    <a:p>
                      <a:pPr marL="0" marR="0" algn="ctr">
                        <a:lnSpc>
                          <a:spcPct val="107000"/>
                        </a:lnSpc>
                        <a:spcBef>
                          <a:spcPts val="0"/>
                        </a:spcBef>
                        <a:spcAft>
                          <a:spcPts val="0"/>
                        </a:spcAft>
                      </a:pPr>
                      <a:endParaRPr lang="en-US" sz="2000" kern="100">
                        <a:effectLst/>
                      </a:endParaRPr>
                    </a:p>
                  </a:txBody>
                  <a:tcPr marL="68580" marR="68580" marT="0" marB="0" anchor="ctr"/>
                </a:tc>
                <a:tc>
                  <a:txBody>
                    <a:bodyPr/>
                    <a:lstStyle/>
                    <a:p>
                      <a:pPr marL="0" marR="0" algn="ctr">
                        <a:lnSpc>
                          <a:spcPct val="107000"/>
                        </a:lnSpc>
                        <a:spcBef>
                          <a:spcPts val="0"/>
                        </a:spcBef>
                        <a:spcAft>
                          <a:spcPts val="0"/>
                        </a:spcAft>
                      </a:pPr>
                      <a:r>
                        <a:rPr lang="en-US" sz="2000" kern="100">
                          <a:solidFill>
                            <a:srgbClr val="FF0000"/>
                          </a:solidFill>
                          <a:effectLst/>
                        </a:rPr>
                        <a:t>X</a:t>
                      </a:r>
                    </a:p>
                  </a:txBody>
                  <a:tcPr marL="68580" marR="68580" marT="0" marB="0" anchor="ctr"/>
                </a:tc>
                <a:extLst>
                  <a:ext uri="{0D108BD9-81ED-4DB2-BD59-A6C34878D82A}">
                    <a16:rowId xmlns:a16="http://schemas.microsoft.com/office/drawing/2014/main" val="1706805701"/>
                  </a:ext>
                </a:extLst>
              </a:tr>
              <a:tr h="888348">
                <a:tc>
                  <a:txBody>
                    <a:bodyPr/>
                    <a:lstStyle/>
                    <a:p>
                      <a:pPr marL="0" marR="0" lvl="0" algn="ctr">
                        <a:lnSpc>
                          <a:spcPct val="107000"/>
                        </a:lnSpc>
                        <a:spcBef>
                          <a:spcPts val="0"/>
                        </a:spcBef>
                        <a:spcAft>
                          <a:spcPts val="0"/>
                        </a:spcAft>
                        <a:buNone/>
                      </a:pPr>
                      <a:r>
                        <a:rPr lang="en-US" sz="1100" u="none" strike="noStrike" kern="100" noProof="0">
                          <a:effectLst/>
                        </a:rPr>
                        <a:t>Real – Time Analysis</a:t>
                      </a:r>
                    </a:p>
                  </a:txBody>
                  <a:tcPr marL="68580" marR="68580" marT="0" marB="0" anchor="ctr"/>
                </a:tc>
                <a:tc>
                  <a:txBody>
                    <a:bodyPr/>
                    <a:lstStyle/>
                    <a:p>
                      <a:pPr marL="0" marR="0" algn="ctr">
                        <a:lnSpc>
                          <a:spcPct val="107000"/>
                        </a:lnSpc>
                        <a:spcBef>
                          <a:spcPts val="0"/>
                        </a:spcBef>
                        <a:spcAft>
                          <a:spcPts val="0"/>
                        </a:spcAft>
                      </a:pPr>
                      <a:endParaRPr lang="en-US" sz="2000" kern="100">
                        <a:effectLst/>
                      </a:endParaRPr>
                    </a:p>
                  </a:txBody>
                  <a:tcPr marL="68580" marR="68580" marT="0" marB="0" anchor="ctr"/>
                </a:tc>
                <a:tc>
                  <a:txBody>
                    <a:bodyPr/>
                    <a:lstStyle/>
                    <a:p>
                      <a:pPr marL="0" marR="0" algn="ctr">
                        <a:lnSpc>
                          <a:spcPct val="107000"/>
                        </a:lnSpc>
                        <a:spcBef>
                          <a:spcPts val="0"/>
                        </a:spcBef>
                        <a:spcAft>
                          <a:spcPts val="0"/>
                        </a:spcAft>
                      </a:pPr>
                      <a:endParaRPr lang="en-US" sz="2000" kern="100">
                        <a:effectLst/>
                      </a:endParaRPr>
                    </a:p>
                  </a:txBody>
                  <a:tcPr marL="68580" marR="68580" marT="0" marB="0" anchor="ctr"/>
                </a:tc>
                <a:tc>
                  <a:txBody>
                    <a:bodyPr/>
                    <a:lstStyle/>
                    <a:p>
                      <a:pPr marL="0" marR="0" algn="ctr">
                        <a:lnSpc>
                          <a:spcPct val="107000"/>
                        </a:lnSpc>
                        <a:spcBef>
                          <a:spcPts val="0"/>
                        </a:spcBef>
                        <a:spcAft>
                          <a:spcPts val="0"/>
                        </a:spcAft>
                      </a:pPr>
                      <a:r>
                        <a:rPr lang="en-US" sz="2000" kern="100">
                          <a:effectLst/>
                        </a:rPr>
                        <a:t>X</a:t>
                      </a:r>
                    </a:p>
                  </a:txBody>
                  <a:tcPr marL="68580" marR="68580" marT="0" marB="0" anchor="ctr"/>
                </a:tc>
                <a:tc>
                  <a:txBody>
                    <a:bodyPr/>
                    <a:lstStyle/>
                    <a:p>
                      <a:pPr marL="0" marR="0" algn="ctr">
                        <a:lnSpc>
                          <a:spcPct val="107000"/>
                        </a:lnSpc>
                        <a:spcBef>
                          <a:spcPts val="0"/>
                        </a:spcBef>
                        <a:spcAft>
                          <a:spcPts val="0"/>
                        </a:spcAft>
                      </a:pPr>
                      <a:r>
                        <a:rPr lang="en-US" sz="2000" kern="100">
                          <a:effectLst/>
                        </a:rPr>
                        <a:t>X</a:t>
                      </a:r>
                    </a:p>
                  </a:txBody>
                  <a:tcPr marL="68580" marR="68580" marT="0" marB="0" anchor="ctr"/>
                </a:tc>
                <a:tc>
                  <a:txBody>
                    <a:bodyPr/>
                    <a:lstStyle/>
                    <a:p>
                      <a:pPr marL="0" marR="0" algn="ctr">
                        <a:lnSpc>
                          <a:spcPct val="107000"/>
                        </a:lnSpc>
                        <a:spcBef>
                          <a:spcPts val="0"/>
                        </a:spcBef>
                        <a:spcAft>
                          <a:spcPts val="0"/>
                        </a:spcAft>
                      </a:pPr>
                      <a:r>
                        <a:rPr lang="en-US" sz="2000" kern="100">
                          <a:solidFill>
                            <a:srgbClr val="FF0000"/>
                          </a:solidFill>
                          <a:effectLst/>
                        </a:rPr>
                        <a:t>X</a:t>
                      </a:r>
                    </a:p>
                  </a:txBody>
                  <a:tcPr marL="68580" marR="68580" marT="0" marB="0" anchor="ctr"/>
                </a:tc>
                <a:extLst>
                  <a:ext uri="{0D108BD9-81ED-4DB2-BD59-A6C34878D82A}">
                    <a16:rowId xmlns:a16="http://schemas.microsoft.com/office/drawing/2014/main" val="3098288584"/>
                  </a:ext>
                </a:extLst>
              </a:tr>
              <a:tr h="836850">
                <a:tc>
                  <a:txBody>
                    <a:bodyPr/>
                    <a:lstStyle/>
                    <a:p>
                      <a:pPr marL="0" marR="0" lvl="0" algn="ctr">
                        <a:lnSpc>
                          <a:spcPct val="107000"/>
                        </a:lnSpc>
                        <a:spcBef>
                          <a:spcPts val="0"/>
                        </a:spcBef>
                        <a:spcAft>
                          <a:spcPts val="0"/>
                        </a:spcAft>
                        <a:buNone/>
                      </a:pPr>
                      <a:r>
                        <a:rPr lang="en-US" sz="1100" u="none" strike="noStrike" kern="100" noProof="0">
                          <a:effectLst/>
                        </a:rPr>
                        <a:t>Adaptability to New Threats</a:t>
                      </a:r>
                      <a:endParaRPr lang="en-US"/>
                    </a:p>
                  </a:txBody>
                  <a:tcPr marL="68580" marR="68580" marT="0" marB="0" anchor="ctr"/>
                </a:tc>
                <a:tc>
                  <a:txBody>
                    <a:bodyPr/>
                    <a:lstStyle/>
                    <a:p>
                      <a:pPr marL="0" marR="0" algn="ctr">
                        <a:lnSpc>
                          <a:spcPct val="107000"/>
                        </a:lnSpc>
                        <a:spcBef>
                          <a:spcPts val="0"/>
                        </a:spcBef>
                        <a:spcAft>
                          <a:spcPts val="0"/>
                        </a:spcAft>
                      </a:pPr>
                      <a:endParaRPr lang="en-US" sz="2000" kern="100">
                        <a:effectLst/>
                      </a:endParaRPr>
                    </a:p>
                  </a:txBody>
                  <a:tcPr marL="68580" marR="68580" marT="0" marB="0" anchor="ctr"/>
                </a:tc>
                <a:tc>
                  <a:txBody>
                    <a:bodyPr/>
                    <a:lstStyle/>
                    <a:p>
                      <a:pPr marL="0" marR="0" algn="ctr">
                        <a:lnSpc>
                          <a:spcPct val="107000"/>
                        </a:lnSpc>
                        <a:spcBef>
                          <a:spcPts val="0"/>
                        </a:spcBef>
                        <a:spcAft>
                          <a:spcPts val="0"/>
                        </a:spcAft>
                      </a:pPr>
                      <a:endParaRPr lang="en-US" sz="2000" kern="100">
                        <a:effectLst/>
                      </a:endParaRPr>
                    </a:p>
                  </a:txBody>
                  <a:tcPr marL="68580" marR="68580" marT="0" marB="0" anchor="ctr"/>
                </a:tc>
                <a:tc>
                  <a:txBody>
                    <a:bodyPr/>
                    <a:lstStyle/>
                    <a:p>
                      <a:pPr marL="0" marR="0" algn="ctr">
                        <a:lnSpc>
                          <a:spcPct val="107000"/>
                        </a:lnSpc>
                        <a:spcBef>
                          <a:spcPts val="0"/>
                        </a:spcBef>
                        <a:spcAft>
                          <a:spcPts val="0"/>
                        </a:spcAft>
                      </a:pPr>
                      <a:endParaRPr lang="en-US" sz="2000" kern="100">
                        <a:effectLst/>
                      </a:endParaRPr>
                    </a:p>
                  </a:txBody>
                  <a:tcPr marL="68580" marR="68580" marT="0" marB="0" anchor="ctr"/>
                </a:tc>
                <a:tc>
                  <a:txBody>
                    <a:bodyPr/>
                    <a:lstStyle/>
                    <a:p>
                      <a:pPr marL="0" marR="0" algn="ctr">
                        <a:lnSpc>
                          <a:spcPct val="107000"/>
                        </a:lnSpc>
                        <a:spcBef>
                          <a:spcPts val="0"/>
                        </a:spcBef>
                        <a:spcAft>
                          <a:spcPts val="0"/>
                        </a:spcAft>
                      </a:pPr>
                      <a:endParaRPr lang="en-US" sz="2000" kern="100">
                        <a:effectLst/>
                      </a:endParaRPr>
                    </a:p>
                  </a:txBody>
                  <a:tcPr marL="68580" marR="68580" marT="0" marB="0" anchor="ctr"/>
                </a:tc>
                <a:tc>
                  <a:txBody>
                    <a:bodyPr/>
                    <a:lstStyle/>
                    <a:p>
                      <a:pPr marL="0" marR="0" algn="ctr">
                        <a:lnSpc>
                          <a:spcPct val="107000"/>
                        </a:lnSpc>
                        <a:spcBef>
                          <a:spcPts val="0"/>
                        </a:spcBef>
                        <a:spcAft>
                          <a:spcPts val="0"/>
                        </a:spcAft>
                      </a:pPr>
                      <a:r>
                        <a:rPr lang="en-US" sz="2000" kern="100">
                          <a:solidFill>
                            <a:srgbClr val="FF0000"/>
                          </a:solidFill>
                          <a:effectLst/>
                        </a:rPr>
                        <a:t>X</a:t>
                      </a:r>
                    </a:p>
                  </a:txBody>
                  <a:tcPr marL="68580" marR="68580" marT="0" marB="0" anchor="ctr"/>
                </a:tc>
                <a:extLst>
                  <a:ext uri="{0D108BD9-81ED-4DB2-BD59-A6C34878D82A}">
                    <a16:rowId xmlns:a16="http://schemas.microsoft.com/office/drawing/2014/main" val="1069968975"/>
                  </a:ext>
                </a:extLst>
              </a:tr>
            </a:tbl>
          </a:graphicData>
        </a:graphic>
      </p:graphicFrame>
    </p:spTree>
    <p:extLst>
      <p:ext uri="{BB962C8B-B14F-4D97-AF65-F5344CB8AC3E}">
        <p14:creationId xmlns:p14="http://schemas.microsoft.com/office/powerpoint/2010/main" val="618149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37B892B-F244-85BA-A55F-2E6ADB4E8A82}"/>
              </a:ext>
            </a:extLst>
          </p:cNvPr>
          <p:cNvSpPr>
            <a:spLocks noGrp="1"/>
          </p:cNvSpPr>
          <p:nvPr>
            <p:ph type="subTitle" idx="1"/>
          </p:nvPr>
        </p:nvSpPr>
        <p:spPr>
          <a:xfrm>
            <a:off x="3905250" y="552450"/>
            <a:ext cx="3781425" cy="590550"/>
          </a:xfrm>
        </p:spPr>
        <p:txBody>
          <a:bodyPr vert="horz" lIns="91440" tIns="45720" rIns="91440" bIns="45720" rtlCol="0" anchor="t">
            <a:normAutofit/>
          </a:bodyPr>
          <a:lstStyle/>
          <a:p>
            <a:pPr algn="l"/>
            <a:r>
              <a:rPr lang="en-US" b="1">
                <a:solidFill>
                  <a:schemeClr val="tx1"/>
                </a:solidFill>
              </a:rPr>
              <a:t>Research Problem </a:t>
            </a:r>
          </a:p>
        </p:txBody>
      </p:sp>
      <p:sp>
        <p:nvSpPr>
          <p:cNvPr id="5" name="Rectangle 4">
            <a:extLst>
              <a:ext uri="{FF2B5EF4-FFF2-40B4-BE49-F238E27FC236}">
                <a16:creationId xmlns:a16="http://schemas.microsoft.com/office/drawing/2014/main" id="{FF17A434-EE64-A9EA-4069-C15E9721CC26}"/>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b="1">
                <a:solidFill>
                  <a:schemeClr val="tx1"/>
                </a:solidFill>
              </a:rPr>
              <a:t>IT21298608 |Senevirathna D.H. </a:t>
            </a:r>
            <a:r>
              <a:rPr lang="en-US" sz="1800" b="1">
                <a:solidFill>
                  <a:schemeClr val="tx1"/>
                </a:solidFill>
              </a:rPr>
              <a:t> | </a:t>
            </a:r>
            <a:r>
              <a:rPr lang="en-US" b="1">
                <a:solidFill>
                  <a:schemeClr val="tx1"/>
                </a:solidFill>
              </a:rPr>
              <a:t>24-25J-075</a:t>
            </a:r>
            <a:endParaRPr lang="en-US">
              <a:solidFill>
                <a:schemeClr val="tx1"/>
              </a:solidFill>
            </a:endParaRPr>
          </a:p>
          <a:p>
            <a:endParaRPr lang="en-US" sz="1800" b="1">
              <a:solidFill>
                <a:schemeClr val="tx1"/>
              </a:solidFill>
              <a:ea typeface="Cambria"/>
            </a:endParaRPr>
          </a:p>
        </p:txBody>
      </p:sp>
      <p:sp>
        <p:nvSpPr>
          <p:cNvPr id="4" name="Rectangle 2">
            <a:extLst>
              <a:ext uri="{FF2B5EF4-FFF2-40B4-BE49-F238E27FC236}">
                <a16:creationId xmlns:a16="http://schemas.microsoft.com/office/drawing/2014/main" id="{DF368B34-6023-9A3F-69EE-2C27696193E3}"/>
              </a:ext>
            </a:extLst>
          </p:cNvPr>
          <p:cNvSpPr>
            <a:spLocks noChangeArrowheads="1"/>
          </p:cNvSpPr>
          <p:nvPr/>
        </p:nvSpPr>
        <p:spPr bwMode="auto">
          <a:xfrm>
            <a:off x="1090245" y="1372948"/>
            <a:ext cx="10010775" cy="1374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285750" indent="-285750" eaLnBrk="0" fontAlgn="base" hangingPunct="0">
              <a:lnSpc>
                <a:spcPct val="150000"/>
              </a:lnSpc>
              <a:spcBef>
                <a:spcPct val="0"/>
              </a:spcBef>
              <a:spcAft>
                <a:spcPct val="0"/>
              </a:spcAft>
              <a:buFont typeface="Arial" panose="020B0604020202020204" pitchFamily="34" charset="0"/>
              <a:buChar char="•"/>
            </a:pPr>
            <a:endParaRPr lang="en-US" sz="2000">
              <a:ea typeface="+mn-lt"/>
              <a:cs typeface="+mn-lt"/>
            </a:endParaRPr>
          </a:p>
          <a:p>
            <a:pPr>
              <a:lnSpc>
                <a:spcPct val="150000"/>
              </a:lnSpc>
              <a:spcBef>
                <a:spcPct val="0"/>
              </a:spcBef>
              <a:spcAft>
                <a:spcPct val="0"/>
              </a:spcAft>
            </a:pPr>
            <a:endParaRPr lang="en-US" sz="2000">
              <a:latin typeface="Arial"/>
              <a:ea typeface="+mn-lt"/>
              <a:cs typeface="+mn-lt"/>
            </a:endParaRPr>
          </a:p>
        </p:txBody>
      </p:sp>
      <p:sp>
        <p:nvSpPr>
          <p:cNvPr id="2" name="TextBox 1">
            <a:extLst>
              <a:ext uri="{FF2B5EF4-FFF2-40B4-BE49-F238E27FC236}">
                <a16:creationId xmlns:a16="http://schemas.microsoft.com/office/drawing/2014/main" id="{1FBB9315-4F41-AE69-6935-CD26ACBCA5AA}"/>
              </a:ext>
            </a:extLst>
          </p:cNvPr>
          <p:cNvSpPr txBox="1"/>
          <p:nvPr/>
        </p:nvSpPr>
        <p:spPr>
          <a:xfrm>
            <a:off x="1402547" y="1374154"/>
            <a:ext cx="9564263"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ea typeface="+mn-lt"/>
                <a:cs typeface="+mn-lt"/>
              </a:rPr>
              <a:t>Detecting insider threats is challenging due to the complexity and sensitivity of analyzing human behavior data. Traditional methods are inadequate for identifying subtle threat patterns while preserving privacy. Developing privacy-preserving deep learning models using anonymized behavioral data, differential privacy, and Graph Neural Networks (GNNs) can enhance threat detection. However, ensuring compliance with workplace laws, ethical standards, and data protection regulations remains a significant challenge.</a:t>
            </a:r>
            <a:endParaRPr lang="en-US" sz="2400"/>
          </a:p>
        </p:txBody>
      </p:sp>
    </p:spTree>
    <p:extLst>
      <p:ext uri="{BB962C8B-B14F-4D97-AF65-F5344CB8AC3E}">
        <p14:creationId xmlns:p14="http://schemas.microsoft.com/office/powerpoint/2010/main" val="1274346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37B892B-F244-85BA-A55F-2E6ADB4E8A82}"/>
              </a:ext>
            </a:extLst>
          </p:cNvPr>
          <p:cNvSpPr>
            <a:spLocks noGrp="1"/>
          </p:cNvSpPr>
          <p:nvPr>
            <p:ph type="subTitle" idx="1"/>
          </p:nvPr>
        </p:nvSpPr>
        <p:spPr>
          <a:xfrm>
            <a:off x="3209925" y="636587"/>
            <a:ext cx="5391150" cy="828675"/>
          </a:xfrm>
        </p:spPr>
        <p:txBody>
          <a:bodyPr vert="horz" lIns="91440" tIns="45720" rIns="91440" bIns="45720" rtlCol="0" anchor="t">
            <a:normAutofit/>
          </a:bodyPr>
          <a:lstStyle/>
          <a:p>
            <a:pPr algn="l"/>
            <a:r>
              <a:rPr lang="en-US" b="1">
                <a:solidFill>
                  <a:schemeClr val="tx1"/>
                </a:solidFill>
              </a:rPr>
              <a:t>Specific and sub objectives</a:t>
            </a:r>
          </a:p>
        </p:txBody>
      </p:sp>
      <p:sp>
        <p:nvSpPr>
          <p:cNvPr id="5" name="Rectangle 4">
            <a:extLst>
              <a:ext uri="{FF2B5EF4-FFF2-40B4-BE49-F238E27FC236}">
                <a16:creationId xmlns:a16="http://schemas.microsoft.com/office/drawing/2014/main" id="{FF17A434-EE64-A9EA-4069-C15E9721CC26}"/>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b="1">
                <a:solidFill>
                  <a:schemeClr val="tx1"/>
                </a:solidFill>
              </a:rPr>
              <a:t>IT21298608</a:t>
            </a:r>
            <a:r>
              <a:rPr lang="en-US" sz="1800" b="1">
                <a:solidFill>
                  <a:schemeClr val="tx1"/>
                </a:solidFill>
              </a:rPr>
              <a:t>  |   </a:t>
            </a:r>
            <a:r>
              <a:rPr lang="en-US" b="1">
                <a:solidFill>
                  <a:schemeClr val="tx1"/>
                </a:solidFill>
              </a:rPr>
              <a:t>Senevirathna D.H. </a:t>
            </a:r>
            <a:r>
              <a:rPr lang="en-US" sz="1800" b="1">
                <a:solidFill>
                  <a:schemeClr val="tx1"/>
                </a:solidFill>
              </a:rPr>
              <a:t>|   </a:t>
            </a:r>
            <a:r>
              <a:rPr lang="en-US" b="1">
                <a:solidFill>
                  <a:schemeClr val="tx1"/>
                </a:solidFill>
              </a:rPr>
              <a:t>24-25J-075</a:t>
            </a:r>
            <a:endParaRPr lang="en-US" sz="1800" b="1">
              <a:solidFill>
                <a:schemeClr val="tx1"/>
              </a:solidFill>
            </a:endParaRPr>
          </a:p>
          <a:p>
            <a:endParaRPr lang="en-US" sz="1800" b="1">
              <a:solidFill>
                <a:schemeClr val="tx1"/>
              </a:solidFill>
            </a:endParaRPr>
          </a:p>
        </p:txBody>
      </p:sp>
      <p:sp>
        <p:nvSpPr>
          <p:cNvPr id="4" name="TextBox 3">
            <a:extLst>
              <a:ext uri="{FF2B5EF4-FFF2-40B4-BE49-F238E27FC236}">
                <a16:creationId xmlns:a16="http://schemas.microsoft.com/office/drawing/2014/main" id="{952F8051-9DBA-72AF-49CC-05C30AFCE3CF}"/>
              </a:ext>
            </a:extLst>
          </p:cNvPr>
          <p:cNvSpPr txBox="1"/>
          <p:nvPr/>
        </p:nvSpPr>
        <p:spPr>
          <a:xfrm>
            <a:off x="1123446" y="1293146"/>
            <a:ext cx="10257596" cy="4124206"/>
          </a:xfrm>
          <a:prstGeom prst="rect">
            <a:avLst/>
          </a:prstGeom>
          <a:noFill/>
        </p:spPr>
        <p:txBody>
          <a:bodyPr wrap="square" lIns="91440" tIns="45720" rIns="91440" bIns="45720" anchor="t">
            <a:spAutoFit/>
          </a:bodyPr>
          <a:lstStyle/>
          <a:p>
            <a:r>
              <a:rPr lang="en-US" sz="2400" b="1"/>
              <a:t>Specific Objective</a:t>
            </a:r>
          </a:p>
          <a:p>
            <a:r>
              <a:rPr lang="en-US" sz="2000">
                <a:ea typeface="+mn-lt"/>
                <a:cs typeface="+mn-lt"/>
              </a:rPr>
              <a:t>Develop an advanced human behavior analysis system using deep learning and privacy-preserving techniques to improve threat profiling and detection within organizations.</a:t>
            </a:r>
            <a:endParaRPr lang="en-US" sz="2000">
              <a:ea typeface="Cambria"/>
            </a:endParaRPr>
          </a:p>
          <a:p>
            <a:pPr>
              <a:buFont typeface="Arial" panose="020B0604020202020204" pitchFamily="34" charset="0"/>
              <a:buChar char="•"/>
            </a:pPr>
            <a:endParaRPr lang="en-US">
              <a:ea typeface="Cambria"/>
            </a:endParaRPr>
          </a:p>
          <a:p>
            <a:r>
              <a:rPr lang="en-US" sz="2400" b="1"/>
              <a:t>Sub-Objectives</a:t>
            </a:r>
            <a:endParaRPr lang="en-US" sz="2400" b="1">
              <a:ea typeface="Cambria"/>
            </a:endParaRPr>
          </a:p>
          <a:p>
            <a:pPr marL="285750" indent="-285750">
              <a:buFont typeface="Arial"/>
              <a:buChar char="•"/>
            </a:pPr>
            <a:r>
              <a:rPr lang="en-US" sz="2000">
                <a:ea typeface="+mn-lt"/>
                <a:cs typeface="+mn-lt"/>
              </a:rPr>
              <a:t>Collect and preprocess privacy-preserved behavioral data.</a:t>
            </a:r>
            <a:endParaRPr lang="en-US" sz="2000">
              <a:ea typeface="Cambria"/>
            </a:endParaRPr>
          </a:p>
          <a:p>
            <a:pPr marL="285750" indent="-285750">
              <a:buFont typeface="Arial"/>
              <a:buChar char="•"/>
            </a:pPr>
            <a:r>
              <a:rPr lang="en-US" sz="2000">
                <a:ea typeface="+mn-lt"/>
                <a:cs typeface="+mn-lt"/>
              </a:rPr>
              <a:t>Design and train Graph Neural Networks (GNNs) to analyze complex employee interaction patterns.</a:t>
            </a:r>
          </a:p>
          <a:p>
            <a:pPr>
              <a:buFont typeface="Arial"/>
              <a:buChar char="•"/>
            </a:pPr>
            <a:r>
              <a:rPr lang="en-US" sz="2000">
                <a:ea typeface="+mn-lt"/>
                <a:cs typeface="+mn-lt"/>
              </a:rPr>
              <a:t>    Integrate differential privacy techniques to protect personal information during model  training.</a:t>
            </a:r>
            <a:endParaRPr lang="en-US" sz="2000">
              <a:ea typeface="Cambria"/>
            </a:endParaRPr>
          </a:p>
          <a:p>
            <a:pPr>
              <a:buFont typeface="Arial"/>
              <a:buChar char="•"/>
            </a:pPr>
            <a:r>
              <a:rPr lang="en-US" sz="2000">
                <a:ea typeface="+mn-lt"/>
                <a:cs typeface="+mn-lt"/>
              </a:rPr>
              <a:t>    Deploy and continuously improve the model for ongoing threat detection and adaptation.</a:t>
            </a:r>
            <a:endParaRPr lang="en-US" sz="2000">
              <a:ea typeface="Cambria"/>
            </a:endParaRPr>
          </a:p>
          <a:p>
            <a:pPr marL="285750" indent="-285750">
              <a:buFont typeface="Arial"/>
              <a:buChar char="•"/>
            </a:pPr>
            <a:endParaRPr lang="en-US">
              <a:ea typeface="+mn-lt"/>
              <a:cs typeface="+mn-lt"/>
            </a:endParaRPr>
          </a:p>
          <a:p>
            <a:pPr marL="285750" indent="-285750">
              <a:buFont typeface="Arial" panose="020B0604020202020204" pitchFamily="34" charset="0"/>
              <a:buChar char="•"/>
            </a:pPr>
            <a:endParaRPr lang="en-US">
              <a:ea typeface="+mn-lt"/>
              <a:cs typeface="+mn-lt"/>
            </a:endParaRPr>
          </a:p>
        </p:txBody>
      </p:sp>
    </p:spTree>
    <p:extLst>
      <p:ext uri="{BB962C8B-B14F-4D97-AF65-F5344CB8AC3E}">
        <p14:creationId xmlns:p14="http://schemas.microsoft.com/office/powerpoint/2010/main" val="3141724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FFCB7-EC63-495B-9ED3-9E3A0892BB67}"/>
              </a:ext>
            </a:extLst>
          </p:cNvPr>
          <p:cNvSpPr>
            <a:spLocks noGrp="1"/>
          </p:cNvSpPr>
          <p:nvPr>
            <p:ph type="ctrTitle"/>
          </p:nvPr>
        </p:nvSpPr>
        <p:spPr>
          <a:xfrm>
            <a:off x="914399" y="94896"/>
            <a:ext cx="10363200" cy="1165225"/>
          </a:xfrm>
        </p:spPr>
        <p:txBody>
          <a:bodyPr/>
          <a:lstStyle/>
          <a:p>
            <a:r>
              <a:rPr lang="en-US" sz="4400" b="1"/>
              <a:t>Research Problem</a:t>
            </a:r>
          </a:p>
        </p:txBody>
      </p:sp>
      <p:sp>
        <p:nvSpPr>
          <p:cNvPr id="3" name="Subtitle 2">
            <a:extLst>
              <a:ext uri="{FF2B5EF4-FFF2-40B4-BE49-F238E27FC236}">
                <a16:creationId xmlns:a16="http://schemas.microsoft.com/office/drawing/2014/main" id="{22DCB16B-7899-B573-2438-1E9015DBCFFF}"/>
              </a:ext>
            </a:extLst>
          </p:cNvPr>
          <p:cNvSpPr txBox="1">
            <a:spLocks/>
          </p:cNvSpPr>
          <p:nvPr/>
        </p:nvSpPr>
        <p:spPr>
          <a:xfrm>
            <a:off x="2570162" y="1344788"/>
            <a:ext cx="7823082" cy="4446518"/>
          </a:xfrm>
          <a:prstGeom prst="rect">
            <a:avLst/>
          </a:prstGeom>
        </p:spPr>
        <p:txBody>
          <a:bodyPr vert="horz" lIns="91440" tIns="45720" rIns="91440" bIns="45720" rtlCol="0" anchor="t">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Wingdings" pitchFamily="2" charset="2"/>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Wingdings" pitchFamily="2" charset="2"/>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nSpc>
                <a:spcPct val="170000"/>
              </a:lnSpc>
            </a:pPr>
            <a:r>
              <a:rPr lang="en-US" sz="2000">
                <a:solidFill>
                  <a:schemeClr val="tx1"/>
                </a:solidFill>
              </a:rPr>
              <a:t>Organizations face increasingly complex and sophisticated cyber threats that traditional Security Operations Centers (SOCs) struggle to manage. NextGen SOCs must utilize deep learning to enhance threat profiling and prediction. However, integrating diverse data sources, adapting to evolving threats, ensuring scalability, and maintaining ethical standards present significant challenges. This research aims to develop advanced deep learning models to accurately profile and predict organizational threats, addressing these critical challenges to improve organizational security.</a:t>
            </a:r>
            <a:endParaRPr lang="en-US" sz="2800">
              <a:solidFill>
                <a:schemeClr val="tx1"/>
              </a:solidFill>
            </a:endParaRPr>
          </a:p>
        </p:txBody>
      </p:sp>
    </p:spTree>
    <p:extLst>
      <p:ext uri="{BB962C8B-B14F-4D97-AF65-F5344CB8AC3E}">
        <p14:creationId xmlns:p14="http://schemas.microsoft.com/office/powerpoint/2010/main" val="4150955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a:xfrm>
            <a:off x="674913" y="2667000"/>
            <a:ext cx="4140202" cy="966334"/>
          </a:xfrm>
        </p:spPr>
        <p:txBody>
          <a:bodyPr>
            <a:normAutofit/>
          </a:bodyPr>
          <a:lstStyle/>
          <a:p>
            <a:r>
              <a:rPr lang="en-US"/>
              <a:t>Methodology</a:t>
            </a:r>
          </a:p>
        </p:txBody>
      </p:sp>
      <p:sp>
        <p:nvSpPr>
          <p:cNvPr id="4" name="Rectangle 3">
            <a:extLst>
              <a:ext uri="{FF2B5EF4-FFF2-40B4-BE49-F238E27FC236}">
                <a16:creationId xmlns:a16="http://schemas.microsoft.com/office/drawing/2014/main" id="{2DA60EF3-4090-4DCA-9E5C-9FBCC317B9AB}"/>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b="0">
              <a:solidFill>
                <a:schemeClr val="tx1"/>
              </a:solidFill>
            </a:endParaRPr>
          </a:p>
        </p:txBody>
      </p:sp>
      <p:sp>
        <p:nvSpPr>
          <p:cNvPr id="3" name="TextBox 2">
            <a:extLst>
              <a:ext uri="{FF2B5EF4-FFF2-40B4-BE49-F238E27FC236}">
                <a16:creationId xmlns:a16="http://schemas.microsoft.com/office/drawing/2014/main" id="{5F2E0868-D455-87B4-BC86-B2ECC97F4541}"/>
              </a:ext>
            </a:extLst>
          </p:cNvPr>
          <p:cNvSpPr txBox="1"/>
          <p:nvPr/>
        </p:nvSpPr>
        <p:spPr>
          <a:xfrm>
            <a:off x="2743200" y="6488667"/>
            <a:ext cx="6097554" cy="646331"/>
          </a:xfrm>
          <a:prstGeom prst="rect">
            <a:avLst/>
          </a:prstGeom>
          <a:noFill/>
        </p:spPr>
        <p:txBody>
          <a:bodyPr wrap="square">
            <a:spAutoFit/>
          </a:bodyPr>
          <a:lstStyle/>
          <a:p>
            <a:r>
              <a:rPr lang="en-US" sz="1800" b="1">
                <a:solidFill>
                  <a:schemeClr val="tx1"/>
                </a:solidFill>
              </a:rPr>
              <a:t>IT21298608   |   </a:t>
            </a:r>
            <a:r>
              <a:rPr lang="en-US" b="1">
                <a:solidFill>
                  <a:schemeClr val="tx1"/>
                </a:solidFill>
              </a:rPr>
              <a:t>Senevirathna D.H.</a:t>
            </a:r>
            <a:r>
              <a:rPr lang="en-US" sz="1800" b="1">
                <a:solidFill>
                  <a:schemeClr val="tx1"/>
                </a:solidFill>
              </a:rPr>
              <a:t>   |   </a:t>
            </a:r>
            <a:r>
              <a:rPr lang="en-US" b="1">
                <a:solidFill>
                  <a:schemeClr val="tx1"/>
                </a:solidFill>
              </a:rPr>
              <a:t>24-25J-075</a:t>
            </a:r>
            <a:endParaRPr lang="en-US" sz="1800" b="1">
              <a:solidFill>
                <a:schemeClr val="tx1"/>
              </a:solidFill>
            </a:endParaRPr>
          </a:p>
          <a:p>
            <a:endParaRPr lang="en-US" sz="1800" b="0">
              <a:solidFill>
                <a:schemeClr val="tx1"/>
              </a:solidFill>
            </a:endParaRPr>
          </a:p>
        </p:txBody>
      </p:sp>
      <p:pic>
        <p:nvPicPr>
          <p:cNvPr id="6" name="Picture 5" descr="A diagram of data processing&#10;&#10;Description automatically generated">
            <a:extLst>
              <a:ext uri="{FF2B5EF4-FFF2-40B4-BE49-F238E27FC236}">
                <a16:creationId xmlns:a16="http://schemas.microsoft.com/office/drawing/2014/main" id="{0B1E8868-E61D-F358-F991-78EF26CF0678}"/>
              </a:ext>
            </a:extLst>
          </p:cNvPr>
          <p:cNvPicPr>
            <a:picLocks noChangeAspect="1"/>
          </p:cNvPicPr>
          <p:nvPr/>
        </p:nvPicPr>
        <p:blipFill>
          <a:blip r:embed="rId2"/>
          <a:stretch>
            <a:fillRect/>
          </a:stretch>
        </p:blipFill>
        <p:spPr>
          <a:xfrm>
            <a:off x="7197317" y="200991"/>
            <a:ext cx="3871278" cy="6146799"/>
          </a:xfrm>
          <a:prstGeom prst="rect">
            <a:avLst/>
          </a:prstGeom>
        </p:spPr>
      </p:pic>
    </p:spTree>
    <p:extLst>
      <p:ext uri="{BB962C8B-B14F-4D97-AF65-F5344CB8AC3E}">
        <p14:creationId xmlns:p14="http://schemas.microsoft.com/office/powerpoint/2010/main" val="1958358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a:xfrm>
            <a:off x="2227690" y="130976"/>
            <a:ext cx="7148222" cy="650240"/>
          </a:xfrm>
        </p:spPr>
        <p:txBody>
          <a:bodyPr vert="horz" lIns="91440" tIns="45720" rIns="91440" bIns="45720" rtlCol="0" anchor="t">
            <a:normAutofit/>
          </a:bodyPr>
          <a:lstStyle/>
          <a:p>
            <a:pPr marL="0" indent="0">
              <a:buNone/>
            </a:pPr>
            <a:r>
              <a:rPr lang="en-US" b="1"/>
              <a:t>Technologies and Tools to be used</a:t>
            </a:r>
            <a:endParaRPr lang="en-US"/>
          </a:p>
        </p:txBody>
      </p:sp>
      <p:sp>
        <p:nvSpPr>
          <p:cNvPr id="4" name="Rectangle 3">
            <a:extLst>
              <a:ext uri="{FF2B5EF4-FFF2-40B4-BE49-F238E27FC236}">
                <a16:creationId xmlns:a16="http://schemas.microsoft.com/office/drawing/2014/main" id="{2DA60EF3-4090-4DCA-9E5C-9FBCC317B9AB}"/>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b="0">
              <a:solidFill>
                <a:schemeClr val="tx1"/>
              </a:solidFill>
            </a:endParaRPr>
          </a:p>
        </p:txBody>
      </p:sp>
      <p:sp>
        <p:nvSpPr>
          <p:cNvPr id="3" name="TextBox 2">
            <a:extLst>
              <a:ext uri="{FF2B5EF4-FFF2-40B4-BE49-F238E27FC236}">
                <a16:creationId xmlns:a16="http://schemas.microsoft.com/office/drawing/2014/main" id="{5F2E0868-D455-87B4-BC86-B2ECC97F4541}"/>
              </a:ext>
            </a:extLst>
          </p:cNvPr>
          <p:cNvSpPr txBox="1"/>
          <p:nvPr/>
        </p:nvSpPr>
        <p:spPr>
          <a:xfrm>
            <a:off x="2743200" y="6488667"/>
            <a:ext cx="6097554" cy="646331"/>
          </a:xfrm>
          <a:prstGeom prst="rect">
            <a:avLst/>
          </a:prstGeom>
          <a:noFill/>
        </p:spPr>
        <p:txBody>
          <a:bodyPr wrap="square" lIns="91440" tIns="45720" rIns="91440" bIns="45720" anchor="t">
            <a:spAutoFit/>
          </a:bodyPr>
          <a:lstStyle/>
          <a:p>
            <a:r>
              <a:rPr lang="en-US" b="1"/>
              <a:t>IT21298608</a:t>
            </a:r>
            <a:r>
              <a:rPr lang="en-US" sz="1800" b="1"/>
              <a:t>  |   </a:t>
            </a:r>
            <a:r>
              <a:rPr lang="en-US" b="1"/>
              <a:t>Senevirathna D.H. </a:t>
            </a:r>
            <a:r>
              <a:rPr lang="en-US" sz="1800" b="1"/>
              <a:t> |   </a:t>
            </a:r>
            <a:r>
              <a:rPr lang="en-US" b="1"/>
              <a:t>24-25J-075</a:t>
            </a:r>
            <a:endParaRPr lang="en-US" sz="1800" b="1"/>
          </a:p>
          <a:p>
            <a:endParaRPr lang="en-US" sz="1800" b="1">
              <a:solidFill>
                <a:schemeClr val="tx1"/>
              </a:solidFill>
            </a:endParaRPr>
          </a:p>
        </p:txBody>
      </p:sp>
      <p:pic>
        <p:nvPicPr>
          <p:cNvPr id="9" name="Picture 8" descr="A blue and yellow snake logo&#10;&#10;Description automatically generated">
            <a:extLst>
              <a:ext uri="{FF2B5EF4-FFF2-40B4-BE49-F238E27FC236}">
                <a16:creationId xmlns:a16="http://schemas.microsoft.com/office/drawing/2014/main" id="{7F6EDB9F-938C-CDC9-C9FA-70A58FBE4BBB}"/>
              </a:ext>
            </a:extLst>
          </p:cNvPr>
          <p:cNvPicPr>
            <a:picLocks noChangeAspect="1"/>
          </p:cNvPicPr>
          <p:nvPr/>
        </p:nvPicPr>
        <p:blipFill>
          <a:blip r:embed="rId2"/>
          <a:srcRect l="-3840" r="-509"/>
          <a:stretch/>
        </p:blipFill>
        <p:spPr>
          <a:xfrm>
            <a:off x="917651" y="1066800"/>
            <a:ext cx="2126996" cy="2238375"/>
          </a:xfrm>
          <a:prstGeom prst="rect">
            <a:avLst/>
          </a:prstGeom>
        </p:spPr>
      </p:pic>
      <p:pic>
        <p:nvPicPr>
          <p:cNvPr id="12" name="Picture 11">
            <a:extLst>
              <a:ext uri="{FF2B5EF4-FFF2-40B4-BE49-F238E27FC236}">
                <a16:creationId xmlns:a16="http://schemas.microsoft.com/office/drawing/2014/main" id="{5093C124-1648-15CE-6C10-319ADD14F307}"/>
              </a:ext>
            </a:extLst>
          </p:cNvPr>
          <p:cNvPicPr>
            <a:picLocks noChangeAspect="1"/>
          </p:cNvPicPr>
          <p:nvPr/>
        </p:nvPicPr>
        <p:blipFill>
          <a:blip r:embed="rId3"/>
          <a:stretch>
            <a:fillRect/>
          </a:stretch>
        </p:blipFill>
        <p:spPr>
          <a:xfrm>
            <a:off x="530391" y="4155192"/>
            <a:ext cx="2899410" cy="1639570"/>
          </a:xfrm>
          <a:prstGeom prst="rect">
            <a:avLst/>
          </a:prstGeom>
        </p:spPr>
      </p:pic>
      <p:sp>
        <p:nvSpPr>
          <p:cNvPr id="7" name="TextBox 6">
            <a:extLst>
              <a:ext uri="{FF2B5EF4-FFF2-40B4-BE49-F238E27FC236}">
                <a16:creationId xmlns:a16="http://schemas.microsoft.com/office/drawing/2014/main" id="{34A7AC32-5BEA-DF29-408C-CD352DB563DB}"/>
              </a:ext>
            </a:extLst>
          </p:cNvPr>
          <p:cNvSpPr txBox="1"/>
          <p:nvPr/>
        </p:nvSpPr>
        <p:spPr>
          <a:xfrm>
            <a:off x="4724400" y="1581176"/>
            <a:ext cx="3079356"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Segoe UI"/>
              </a:rPr>
              <a:t>Technologies​</a:t>
            </a:r>
          </a:p>
          <a:p>
            <a:pPr marL="285750" indent="-285750">
              <a:buFont typeface="Arial,Sans-Serif"/>
              <a:buChar char="•"/>
            </a:pPr>
            <a:r>
              <a:rPr lang="en-US">
                <a:cs typeface="Arial"/>
              </a:rPr>
              <a:t>TensorFlow​</a:t>
            </a:r>
            <a:endParaRPr lang="en-US">
              <a:ea typeface="Cambria"/>
              <a:cs typeface="Arial"/>
            </a:endParaRPr>
          </a:p>
          <a:p>
            <a:pPr marL="285750" indent="-285750">
              <a:buFont typeface="Arial,Sans-Serif"/>
              <a:buChar char="•"/>
            </a:pPr>
            <a:r>
              <a:rPr lang="en-US">
                <a:cs typeface="Arial"/>
              </a:rPr>
              <a:t>PyCharm</a:t>
            </a:r>
            <a:endParaRPr lang="en-US">
              <a:ea typeface="Cambria"/>
              <a:cs typeface="Arial"/>
            </a:endParaRPr>
          </a:p>
          <a:p>
            <a:pPr marL="285750" indent="-285750">
              <a:buFont typeface="Arial,Sans-Serif"/>
              <a:buChar char="•"/>
            </a:pPr>
            <a:r>
              <a:rPr lang="en-US">
                <a:cs typeface="Arial"/>
              </a:rPr>
              <a:t>Scikit-learn​​</a:t>
            </a:r>
            <a:endParaRPr lang="en-US">
              <a:ea typeface="Cambria"/>
              <a:cs typeface="Arial"/>
            </a:endParaRPr>
          </a:p>
          <a:p>
            <a:pPr marL="285750" indent="-285750">
              <a:buFont typeface="Arial,Sans-Serif"/>
              <a:buChar char="•"/>
            </a:pPr>
            <a:r>
              <a:rPr lang="en-US">
                <a:cs typeface="Arial"/>
              </a:rPr>
              <a:t>Flask​</a:t>
            </a:r>
            <a:endParaRPr lang="en-US">
              <a:ea typeface="Cambria"/>
              <a:cs typeface="Arial"/>
            </a:endParaRPr>
          </a:p>
          <a:p>
            <a:pPr marL="285750" indent="-285750">
              <a:buFont typeface="Arial,Sans-Serif"/>
              <a:buChar char="•"/>
            </a:pPr>
            <a:r>
              <a:rPr lang="en-US">
                <a:ea typeface="+mn-lt"/>
                <a:cs typeface="+mn-lt"/>
              </a:rPr>
              <a:t>DGL (Deep Graph Library)</a:t>
            </a:r>
            <a:endParaRPr lang="en-US"/>
          </a:p>
          <a:p>
            <a:pPr marL="285750" indent="-285750">
              <a:buFont typeface="Arial,Sans-Serif"/>
              <a:buChar char="•"/>
            </a:pPr>
            <a:endParaRPr lang="en-US">
              <a:cs typeface="Arial"/>
            </a:endParaRPr>
          </a:p>
          <a:p>
            <a:pPr marL="285750" indent="-285750">
              <a:buFont typeface="Arial,Sans-Serif"/>
              <a:buChar char="•"/>
            </a:pPr>
            <a:endParaRPr lang="en-US">
              <a:cs typeface="Arial"/>
            </a:endParaRPr>
          </a:p>
          <a:p>
            <a:r>
              <a:rPr lang="en-US" b="1">
                <a:cs typeface="Segoe UI"/>
              </a:rPr>
              <a:t>Tools​</a:t>
            </a:r>
            <a:endParaRPr lang="en-US" b="1">
              <a:ea typeface="Cambria"/>
              <a:cs typeface="Segoe UI"/>
            </a:endParaRPr>
          </a:p>
          <a:p>
            <a:pPr marL="285750" indent="-285750">
              <a:buFont typeface="Arial,Sans-Serif"/>
              <a:buChar char="•"/>
            </a:pPr>
            <a:r>
              <a:rPr lang="en-US">
                <a:cs typeface="Arial"/>
              </a:rPr>
              <a:t>Kaggle​</a:t>
            </a:r>
            <a:endParaRPr lang="en-US">
              <a:ea typeface="Cambria"/>
              <a:cs typeface="Arial"/>
            </a:endParaRPr>
          </a:p>
          <a:p>
            <a:pPr marL="285750" indent="-285750">
              <a:buFont typeface="Arial,Sans-Serif"/>
              <a:buChar char="•"/>
            </a:pPr>
            <a:r>
              <a:rPr lang="en-US">
                <a:cs typeface="Arial"/>
              </a:rPr>
              <a:t>Python​</a:t>
            </a:r>
            <a:endParaRPr lang="en-US">
              <a:ea typeface="Cambria"/>
              <a:cs typeface="Arial"/>
            </a:endParaRPr>
          </a:p>
          <a:p>
            <a:pPr marL="285750" indent="-285750">
              <a:buFont typeface="Arial,Sans-Serif"/>
              <a:buChar char="•"/>
            </a:pPr>
            <a:r>
              <a:rPr lang="en-US" err="1">
                <a:cs typeface="Arial"/>
              </a:rPr>
              <a:t>MLflow</a:t>
            </a:r>
            <a:r>
              <a:rPr lang="en-US">
                <a:cs typeface="Arial"/>
              </a:rPr>
              <a:t>​</a:t>
            </a:r>
            <a:endParaRPr lang="en-US">
              <a:ea typeface="Cambria"/>
              <a:cs typeface="Arial"/>
            </a:endParaRPr>
          </a:p>
          <a:p>
            <a:pPr marL="285750" indent="-285750">
              <a:buFont typeface="Arial,Sans-Serif"/>
              <a:buChar char="•"/>
            </a:pPr>
            <a:r>
              <a:rPr lang="en-US">
                <a:cs typeface="Arial"/>
              </a:rPr>
              <a:t>MongoDB</a:t>
            </a:r>
            <a:endParaRPr lang="en-US">
              <a:ea typeface="Cambria"/>
              <a:cs typeface="Arial"/>
            </a:endParaRPr>
          </a:p>
        </p:txBody>
      </p:sp>
      <p:pic>
        <p:nvPicPr>
          <p:cNvPr id="5" name="Picture 4" descr="A green leaf in a shield&#10;&#10;Description automatically generated">
            <a:extLst>
              <a:ext uri="{FF2B5EF4-FFF2-40B4-BE49-F238E27FC236}">
                <a16:creationId xmlns:a16="http://schemas.microsoft.com/office/drawing/2014/main" id="{6C43E8B0-52D3-A55A-7DBB-3CDA6C2BC87E}"/>
              </a:ext>
            </a:extLst>
          </p:cNvPr>
          <p:cNvPicPr>
            <a:picLocks noChangeAspect="1"/>
          </p:cNvPicPr>
          <p:nvPr/>
        </p:nvPicPr>
        <p:blipFill>
          <a:blip r:embed="rId4"/>
          <a:stretch>
            <a:fillRect/>
          </a:stretch>
        </p:blipFill>
        <p:spPr>
          <a:xfrm>
            <a:off x="8188910" y="3403862"/>
            <a:ext cx="2208053" cy="2579757"/>
          </a:xfrm>
          <a:prstGeom prst="rect">
            <a:avLst/>
          </a:prstGeom>
        </p:spPr>
      </p:pic>
      <p:pic>
        <p:nvPicPr>
          <p:cNvPr id="2" name="Picture 1" descr="A black square with white letters&#10;&#10;Description automatically generated">
            <a:extLst>
              <a:ext uri="{FF2B5EF4-FFF2-40B4-BE49-F238E27FC236}">
                <a16:creationId xmlns:a16="http://schemas.microsoft.com/office/drawing/2014/main" id="{A412543B-A0E0-3780-4473-827F1AD9EFB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27102" y="908733"/>
            <a:ext cx="2240502" cy="2240502"/>
          </a:xfrm>
          <a:prstGeom prst="rect">
            <a:avLst/>
          </a:prstGeom>
        </p:spPr>
      </p:pic>
    </p:spTree>
    <p:extLst>
      <p:ext uri="{BB962C8B-B14F-4D97-AF65-F5344CB8AC3E}">
        <p14:creationId xmlns:p14="http://schemas.microsoft.com/office/powerpoint/2010/main" val="32759406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a:xfrm>
            <a:off x="1557340" y="135208"/>
            <a:ext cx="11684000" cy="580293"/>
          </a:xfrm>
        </p:spPr>
        <p:txBody>
          <a:bodyPr vert="horz" lIns="91440" tIns="45720" rIns="91440" bIns="45720" rtlCol="0" anchor="t">
            <a:normAutofit fontScale="62500" lnSpcReduction="20000"/>
          </a:bodyPr>
          <a:lstStyle/>
          <a:p>
            <a:pPr>
              <a:buNone/>
            </a:pPr>
            <a:r>
              <a:rPr lang="en-US" sz="5800" b="1">
                <a:ea typeface="Cambria"/>
              </a:rPr>
              <a:t>Study Requirement Specification</a:t>
            </a:r>
            <a:endParaRPr lang="en-US" sz="5800">
              <a:ea typeface="Cambria"/>
            </a:endParaRPr>
          </a:p>
          <a:p>
            <a:pPr marL="0" indent="0">
              <a:buNone/>
            </a:pPr>
            <a:endParaRPr lang="en-US">
              <a:ea typeface="Cambria"/>
            </a:endParaRPr>
          </a:p>
          <a:p>
            <a:pPr marL="0" indent="0">
              <a:buNone/>
            </a:pPr>
            <a:endParaRPr lang="en-US">
              <a:ea typeface="Cambria"/>
            </a:endParaRPr>
          </a:p>
        </p:txBody>
      </p:sp>
      <p:sp>
        <p:nvSpPr>
          <p:cNvPr id="4" name="Rectangle 3">
            <a:extLst>
              <a:ext uri="{FF2B5EF4-FFF2-40B4-BE49-F238E27FC236}">
                <a16:creationId xmlns:a16="http://schemas.microsoft.com/office/drawing/2014/main" id="{2DA60EF3-4090-4DCA-9E5C-9FBCC317B9AB}"/>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b="0">
              <a:solidFill>
                <a:schemeClr val="tx1"/>
              </a:solidFill>
            </a:endParaRPr>
          </a:p>
        </p:txBody>
      </p:sp>
      <p:sp>
        <p:nvSpPr>
          <p:cNvPr id="3" name="TextBox 2">
            <a:extLst>
              <a:ext uri="{FF2B5EF4-FFF2-40B4-BE49-F238E27FC236}">
                <a16:creationId xmlns:a16="http://schemas.microsoft.com/office/drawing/2014/main" id="{5F2E0868-D455-87B4-BC86-B2ECC97F4541}"/>
              </a:ext>
            </a:extLst>
          </p:cNvPr>
          <p:cNvSpPr txBox="1"/>
          <p:nvPr/>
        </p:nvSpPr>
        <p:spPr>
          <a:xfrm>
            <a:off x="2743200" y="6488667"/>
            <a:ext cx="6097554" cy="369332"/>
          </a:xfrm>
          <a:prstGeom prst="rect">
            <a:avLst/>
          </a:prstGeom>
          <a:noFill/>
        </p:spPr>
        <p:txBody>
          <a:bodyPr wrap="square" lIns="91440" tIns="45720" rIns="91440" bIns="45720" anchor="t">
            <a:spAutoFit/>
          </a:bodyPr>
          <a:lstStyle/>
          <a:p>
            <a:r>
              <a:rPr lang="en-US" b="1"/>
              <a:t>IT21298608</a:t>
            </a:r>
            <a:r>
              <a:rPr lang="en-US" sz="1800" b="1"/>
              <a:t>   |  </a:t>
            </a:r>
            <a:r>
              <a:rPr lang="en-US" b="1"/>
              <a:t>Senevirathna D.H. </a:t>
            </a:r>
            <a:r>
              <a:rPr lang="en-US" sz="1800" b="1"/>
              <a:t> |   </a:t>
            </a:r>
            <a:r>
              <a:rPr lang="en-US" b="1"/>
              <a:t>24-25J-075</a:t>
            </a:r>
            <a:endParaRPr lang="en-US" sz="1800" b="1"/>
          </a:p>
        </p:txBody>
      </p:sp>
      <p:sp>
        <p:nvSpPr>
          <p:cNvPr id="2" name="TextBox 1">
            <a:extLst>
              <a:ext uri="{FF2B5EF4-FFF2-40B4-BE49-F238E27FC236}">
                <a16:creationId xmlns:a16="http://schemas.microsoft.com/office/drawing/2014/main" id="{E7302A6D-EF3A-F6D8-BAA2-6623B711556C}"/>
              </a:ext>
            </a:extLst>
          </p:cNvPr>
          <p:cNvSpPr txBox="1"/>
          <p:nvPr/>
        </p:nvSpPr>
        <p:spPr>
          <a:xfrm>
            <a:off x="492973" y="712022"/>
            <a:ext cx="10065024" cy="48505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ct val="20000"/>
              </a:spcBef>
            </a:pPr>
            <a:r>
              <a:rPr lang="en-US" sz="3200" b="1">
                <a:ea typeface="Cambria"/>
              </a:rPr>
              <a:t>System Requirements</a:t>
            </a:r>
            <a:endParaRPr lang="en-US" sz="3200">
              <a:ea typeface="Cambria"/>
            </a:endParaRPr>
          </a:p>
          <a:p>
            <a:pPr marL="342900" indent="-342900">
              <a:spcBef>
                <a:spcPct val="20000"/>
              </a:spcBef>
              <a:buAutoNum type="arabicPeriod"/>
            </a:pPr>
            <a:r>
              <a:rPr lang="en-US" b="1">
                <a:ea typeface="Cambria"/>
              </a:rPr>
              <a:t>Hardware Requirements</a:t>
            </a:r>
            <a:endParaRPr lang="en-US">
              <a:ea typeface="Cambria"/>
            </a:endParaRPr>
          </a:p>
          <a:p>
            <a:pPr marL="742950" lvl="1" indent="-285750">
              <a:spcBef>
                <a:spcPct val="20000"/>
              </a:spcBef>
              <a:buAutoNum type="arabicPeriod"/>
            </a:pPr>
            <a:r>
              <a:rPr lang="en-US">
                <a:ea typeface="Cambria"/>
              </a:rPr>
              <a:t>High-performance servers with multi-core processors (e.g., Intel Xeon, AMD EPYC)</a:t>
            </a:r>
          </a:p>
          <a:p>
            <a:pPr marL="742950" lvl="1" indent="-285750">
              <a:spcBef>
                <a:spcPct val="20000"/>
              </a:spcBef>
              <a:buAutoNum type="arabicPeriod"/>
            </a:pPr>
            <a:r>
              <a:rPr lang="en-US">
                <a:ea typeface="Cambria"/>
              </a:rPr>
              <a:t>Minimum 64 GB RAM</a:t>
            </a:r>
          </a:p>
          <a:p>
            <a:pPr marL="742950" lvl="1" indent="-285750">
              <a:spcBef>
                <a:spcPct val="20000"/>
              </a:spcBef>
              <a:buAutoNum type="arabicPeriod"/>
            </a:pPr>
            <a:r>
              <a:rPr lang="en-US">
                <a:ea typeface="Cambria"/>
              </a:rPr>
              <a:t>High-speed network interface cards (10 Gbps or higher)</a:t>
            </a:r>
          </a:p>
          <a:p>
            <a:pPr marL="742950" lvl="1" indent="-285750">
              <a:spcBef>
                <a:spcPct val="20000"/>
              </a:spcBef>
              <a:buAutoNum type="arabicPeriod"/>
            </a:pPr>
            <a:r>
              <a:rPr lang="en-US">
                <a:ea typeface="Cambria"/>
              </a:rPr>
              <a:t>SSD storage for fast data access and processing</a:t>
            </a:r>
          </a:p>
          <a:p>
            <a:pPr marL="742950" lvl="1" indent="-285750">
              <a:spcBef>
                <a:spcPct val="20000"/>
              </a:spcBef>
              <a:buAutoNum type="arabicPeriod"/>
            </a:pPr>
            <a:r>
              <a:rPr lang="en-US">
                <a:ea typeface="Cambria"/>
              </a:rPr>
              <a:t>GPU support (e.g., NVIDIA Tesla, RTX series) for deep learning model training and inference</a:t>
            </a:r>
          </a:p>
          <a:p>
            <a:pPr marL="342900" indent="-342900">
              <a:spcBef>
                <a:spcPct val="20000"/>
              </a:spcBef>
              <a:buAutoNum type="arabicPeriod"/>
            </a:pPr>
            <a:r>
              <a:rPr lang="en-US" b="1">
                <a:ea typeface="Cambria"/>
              </a:rPr>
              <a:t>Network Requirements</a:t>
            </a:r>
            <a:endParaRPr lang="en-US">
              <a:ea typeface="Cambria"/>
            </a:endParaRPr>
          </a:p>
          <a:p>
            <a:pPr marL="742950" lvl="1" indent="-285750">
              <a:spcBef>
                <a:spcPct val="20000"/>
              </a:spcBef>
              <a:buAutoNum type="arabicPeriod"/>
            </a:pPr>
            <a:r>
              <a:rPr lang="en-US">
                <a:ea typeface="Cambria"/>
              </a:rPr>
              <a:t>Reliable and high-bandwidth network infrastructure</a:t>
            </a:r>
          </a:p>
          <a:p>
            <a:pPr marL="742950" lvl="1" indent="-285750">
              <a:spcBef>
                <a:spcPct val="20000"/>
              </a:spcBef>
              <a:buAutoNum type="arabicPeriod"/>
            </a:pPr>
            <a:r>
              <a:rPr lang="en-US">
                <a:ea typeface="Cambria"/>
              </a:rPr>
              <a:t>Secure network connections for data transmission</a:t>
            </a:r>
          </a:p>
          <a:p>
            <a:pPr marL="742950" lvl="1" indent="-285750">
              <a:spcBef>
                <a:spcPct val="20000"/>
              </a:spcBef>
              <a:buAutoNum type="arabicPeriod"/>
            </a:pPr>
            <a:r>
              <a:rPr lang="en-US">
                <a:ea typeface="Cambria"/>
              </a:rPr>
              <a:t>Redundant network paths for high availability and fault tolerance</a:t>
            </a:r>
          </a:p>
          <a:p>
            <a:pPr marL="342900" indent="-342900">
              <a:spcBef>
                <a:spcPct val="20000"/>
              </a:spcBef>
              <a:buAutoNum type="arabicPeriod"/>
            </a:pPr>
            <a:r>
              <a:rPr lang="en-US" b="1">
                <a:ea typeface="Cambria"/>
              </a:rPr>
              <a:t>Security Requirements</a:t>
            </a:r>
            <a:endParaRPr lang="en-US">
              <a:ea typeface="Cambria"/>
            </a:endParaRPr>
          </a:p>
          <a:p>
            <a:pPr marL="742950" lvl="1" indent="-285750">
              <a:spcBef>
                <a:spcPct val="20000"/>
              </a:spcBef>
              <a:buAutoNum type="arabicPeriod"/>
            </a:pPr>
            <a:r>
              <a:rPr lang="en-US">
                <a:ea typeface="Cambria"/>
              </a:rPr>
              <a:t>Secure data storage and encryption mechanisms</a:t>
            </a:r>
          </a:p>
          <a:p>
            <a:endParaRPr lang="en-US">
              <a:ea typeface="Cambria"/>
            </a:endParaRPr>
          </a:p>
        </p:txBody>
      </p:sp>
    </p:spTree>
    <p:extLst>
      <p:ext uri="{BB962C8B-B14F-4D97-AF65-F5344CB8AC3E}">
        <p14:creationId xmlns:p14="http://schemas.microsoft.com/office/powerpoint/2010/main" val="829208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a:xfrm>
            <a:off x="1445741" y="108374"/>
            <a:ext cx="9298459" cy="866775"/>
          </a:xfrm>
        </p:spPr>
        <p:txBody>
          <a:bodyPr vert="horz" lIns="91440" tIns="45720" rIns="91440" bIns="45720" rtlCol="0" anchor="t">
            <a:normAutofit/>
          </a:bodyPr>
          <a:lstStyle/>
          <a:p>
            <a:pPr marL="0" indent="0">
              <a:buNone/>
            </a:pPr>
            <a:r>
              <a:rPr lang="en-US" sz="3600" b="1"/>
              <a:t>Study Requirement Specification Cont.</a:t>
            </a:r>
          </a:p>
        </p:txBody>
      </p:sp>
      <p:sp>
        <p:nvSpPr>
          <p:cNvPr id="4" name="Rectangle 3">
            <a:extLst>
              <a:ext uri="{FF2B5EF4-FFF2-40B4-BE49-F238E27FC236}">
                <a16:creationId xmlns:a16="http://schemas.microsoft.com/office/drawing/2014/main" id="{2DA60EF3-4090-4DCA-9E5C-9FBCC317B9AB}"/>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b="0">
              <a:solidFill>
                <a:schemeClr val="tx1"/>
              </a:solidFill>
            </a:endParaRPr>
          </a:p>
        </p:txBody>
      </p:sp>
      <p:sp>
        <p:nvSpPr>
          <p:cNvPr id="3" name="TextBox 2">
            <a:extLst>
              <a:ext uri="{FF2B5EF4-FFF2-40B4-BE49-F238E27FC236}">
                <a16:creationId xmlns:a16="http://schemas.microsoft.com/office/drawing/2014/main" id="{5F2E0868-D455-87B4-BC86-B2ECC97F4541}"/>
              </a:ext>
            </a:extLst>
          </p:cNvPr>
          <p:cNvSpPr txBox="1"/>
          <p:nvPr/>
        </p:nvSpPr>
        <p:spPr>
          <a:xfrm>
            <a:off x="2743200" y="6488667"/>
            <a:ext cx="6097554" cy="646331"/>
          </a:xfrm>
          <a:prstGeom prst="rect">
            <a:avLst/>
          </a:prstGeom>
          <a:noFill/>
        </p:spPr>
        <p:txBody>
          <a:bodyPr wrap="square" lIns="91440" tIns="45720" rIns="91440" bIns="45720" anchor="t">
            <a:spAutoFit/>
          </a:bodyPr>
          <a:lstStyle/>
          <a:p>
            <a:r>
              <a:rPr lang="en-US" sz="1800" b="1"/>
              <a:t>IT21298608  |Senevirathna D.H.  |   </a:t>
            </a:r>
            <a:r>
              <a:rPr lang="en-US" b="1"/>
              <a:t>24-25J-075</a:t>
            </a:r>
            <a:endParaRPr lang="en-US" sz="1800" b="1"/>
          </a:p>
          <a:p>
            <a:endParaRPr lang="en-US" sz="1800" b="0">
              <a:solidFill>
                <a:schemeClr val="tx1"/>
              </a:solidFill>
            </a:endParaRPr>
          </a:p>
        </p:txBody>
      </p:sp>
      <p:sp>
        <p:nvSpPr>
          <p:cNvPr id="2" name="Content Placeholder 5">
            <a:extLst>
              <a:ext uri="{FF2B5EF4-FFF2-40B4-BE49-F238E27FC236}">
                <a16:creationId xmlns:a16="http://schemas.microsoft.com/office/drawing/2014/main" id="{BEF3EBD0-5A45-55E2-F10A-F7FD470341D7}"/>
              </a:ext>
            </a:extLst>
          </p:cNvPr>
          <p:cNvSpPr txBox="1">
            <a:spLocks/>
          </p:cNvSpPr>
          <p:nvPr/>
        </p:nvSpPr>
        <p:spPr>
          <a:xfrm>
            <a:off x="1065978" y="842628"/>
            <a:ext cx="9684351" cy="5181901"/>
          </a:xfrm>
          <a:prstGeom prst="rect">
            <a:avLst/>
          </a:prstGeom>
        </p:spPr>
        <p:txBody>
          <a:bodyPr vert="horz" lIns="91440" tIns="45720" rIns="91440" bIns="45720" rtlCol="0" anchor="t">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Wingdings" pitchFamily="2"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b="1"/>
              <a:t>Personal Requirements</a:t>
            </a:r>
          </a:p>
          <a:p>
            <a:pPr marL="0" indent="0">
              <a:buFont typeface="Arial" pitchFamily="34" charset="0"/>
              <a:buNone/>
            </a:pPr>
            <a:endParaRPr lang="en-US" sz="2000" b="1"/>
          </a:p>
          <a:p>
            <a:pPr marL="0" indent="0">
              <a:buFont typeface="Arial" pitchFamily="34" charset="0"/>
              <a:buNone/>
            </a:pPr>
            <a:r>
              <a:rPr lang="en-US" sz="2000" b="1"/>
              <a:t>1. Skills and Expertise</a:t>
            </a:r>
            <a:endParaRPr lang="en-US" sz="2000" b="1">
              <a:ea typeface="Cambria"/>
            </a:endParaRPr>
          </a:p>
          <a:p>
            <a:r>
              <a:rPr lang="en-US" sz="2000">
                <a:ea typeface="+mn-lt"/>
                <a:cs typeface="+mn-lt"/>
              </a:rPr>
              <a:t>Expertise in Privacy Preserving deep learning for identifying possible insider threats.</a:t>
            </a:r>
            <a:endParaRPr lang="en-US"/>
          </a:p>
          <a:p>
            <a:r>
              <a:rPr lang="en-US" sz="2000"/>
              <a:t>Proficiency in machine learning and deep learning</a:t>
            </a:r>
            <a:r>
              <a:rPr lang="en-US" sz="2000">
                <a:ea typeface="+mn-lt"/>
                <a:cs typeface="+mn-lt"/>
              </a:rPr>
              <a:t> techniques</a:t>
            </a:r>
            <a:endParaRPr lang="en-US" sz="2000">
              <a:ea typeface="Cambria"/>
            </a:endParaRPr>
          </a:p>
          <a:p>
            <a:r>
              <a:rPr lang="en-US" sz="2000">
                <a:ea typeface="+mn-lt"/>
                <a:cs typeface="+mn-lt"/>
              </a:rPr>
              <a:t>Experience with data analysis tools and privacy frameworks(e.g., Differential </a:t>
            </a:r>
            <a:r>
              <a:rPr lang="en-US" sz="2100">
                <a:ea typeface="+mn-lt"/>
                <a:cs typeface="+mn-lt"/>
              </a:rPr>
              <a:t>Privacy </a:t>
            </a:r>
            <a:r>
              <a:rPr lang="en-US" sz="2000">
                <a:ea typeface="+mn-lt"/>
                <a:cs typeface="+mn-lt"/>
              </a:rPr>
              <a:t>Technique)</a:t>
            </a:r>
            <a:endParaRPr lang="en-US" sz="2000">
              <a:ea typeface="Cambria"/>
            </a:endParaRPr>
          </a:p>
          <a:p>
            <a:r>
              <a:rPr lang="en-US" sz="2000"/>
              <a:t>Knowledge of programming languages (e.g., Python)</a:t>
            </a:r>
            <a:endParaRPr lang="en-US" sz="2000">
              <a:ea typeface="Cambria"/>
            </a:endParaRPr>
          </a:p>
          <a:p>
            <a:r>
              <a:rPr lang="en-US" sz="2000"/>
              <a:t>Familiarity with data preprocessing and analysis</a:t>
            </a:r>
            <a:endParaRPr lang="en-US" sz="2000">
              <a:ea typeface="Cambria"/>
            </a:endParaRPr>
          </a:p>
          <a:p>
            <a:pPr marL="0" indent="0">
              <a:buFont typeface="Arial" pitchFamily="34" charset="0"/>
              <a:buNone/>
            </a:pPr>
            <a:r>
              <a:rPr lang="en-US" sz="2000" b="1"/>
              <a:t>2. Roles and Responsibilities</a:t>
            </a:r>
            <a:endParaRPr lang="en-US" sz="2000" b="1">
              <a:ea typeface="Cambria"/>
            </a:endParaRPr>
          </a:p>
          <a:p>
            <a:r>
              <a:rPr lang="en-US" sz="1900" b="1">
                <a:ea typeface="+mn-lt"/>
                <a:cs typeface="+mn-lt"/>
              </a:rPr>
              <a:t>Behavioral Analysts</a:t>
            </a:r>
            <a:r>
              <a:rPr lang="en-US" sz="1900">
                <a:ea typeface="+mn-lt"/>
                <a:cs typeface="+mn-lt"/>
              </a:rPr>
              <a:t>: Analyze aggregated and anonymized employee behavior data, identify patterns indicating potential insider threats, and ensure compliance with privacy standards.</a:t>
            </a:r>
          </a:p>
          <a:p>
            <a:r>
              <a:rPr lang="en-US" sz="1900" b="1">
                <a:ea typeface="+mn-lt"/>
                <a:cs typeface="+mn-lt"/>
              </a:rPr>
              <a:t>Data Scientists</a:t>
            </a:r>
            <a:r>
              <a:rPr lang="en-US" sz="1900">
                <a:ea typeface="+mn-lt"/>
                <a:cs typeface="+mn-lt"/>
              </a:rPr>
              <a:t>: Develop and train deep learning models for behavior analysis, apply differential privacy techniques, and evaluate model performance.</a:t>
            </a:r>
            <a:endParaRPr lang="en-US">
              <a:ea typeface="+mn-lt"/>
              <a:cs typeface="+mn-lt"/>
            </a:endParaRPr>
          </a:p>
          <a:p>
            <a:r>
              <a:rPr lang="en-US" sz="1900" b="1">
                <a:ea typeface="+mn-lt"/>
                <a:cs typeface="+mn-lt"/>
              </a:rPr>
              <a:t>System Administrators</a:t>
            </a:r>
            <a:r>
              <a:rPr lang="en-US" sz="1900">
                <a:ea typeface="+mn-lt"/>
                <a:cs typeface="+mn-lt"/>
              </a:rPr>
              <a:t>: Manage and maintain the infrastructure for behavior data collection and analysis, ensure data privacy, and implement security measures.</a:t>
            </a:r>
            <a:endParaRPr lang="en-US">
              <a:ea typeface="+mn-lt"/>
              <a:cs typeface="+mn-lt"/>
            </a:endParaRPr>
          </a:p>
          <a:p>
            <a:r>
              <a:rPr lang="en-US" sz="1900" b="1">
                <a:ea typeface="+mn-lt"/>
                <a:cs typeface="+mn-lt"/>
              </a:rPr>
              <a:t>Software Developers</a:t>
            </a:r>
            <a:r>
              <a:rPr lang="en-US" sz="1900">
                <a:ea typeface="+mn-lt"/>
                <a:cs typeface="+mn-lt"/>
              </a:rPr>
              <a:t>: Develop and integrate software components for analyzing human behavior, ensure compliance with privacy regulations, and update systems as needed.</a:t>
            </a:r>
            <a:endParaRPr lang="en-US">
              <a:ea typeface="+mn-lt"/>
              <a:cs typeface="+mn-lt"/>
            </a:endParaRPr>
          </a:p>
          <a:p>
            <a:endParaRPr lang="en-US" sz="1900">
              <a:ea typeface="+mn-lt"/>
              <a:cs typeface="+mn-lt"/>
            </a:endParaRPr>
          </a:p>
          <a:p>
            <a:endParaRPr lang="en-US" sz="2000">
              <a:ea typeface="Cambria"/>
            </a:endParaRPr>
          </a:p>
          <a:p>
            <a:pPr marL="0" indent="0">
              <a:buFont typeface="Arial" pitchFamily="34" charset="0"/>
              <a:buNone/>
            </a:pPr>
            <a:endParaRPr lang="en-US" sz="2000"/>
          </a:p>
        </p:txBody>
      </p:sp>
    </p:spTree>
    <p:extLst>
      <p:ext uri="{BB962C8B-B14F-4D97-AF65-F5344CB8AC3E}">
        <p14:creationId xmlns:p14="http://schemas.microsoft.com/office/powerpoint/2010/main" val="3852255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a:xfrm>
            <a:off x="1960606" y="139266"/>
            <a:ext cx="8752702" cy="866775"/>
          </a:xfrm>
        </p:spPr>
        <p:txBody>
          <a:bodyPr vert="horz" lIns="91440" tIns="45720" rIns="91440" bIns="45720" rtlCol="0" anchor="t">
            <a:noAutofit/>
          </a:bodyPr>
          <a:lstStyle/>
          <a:p>
            <a:pPr marL="0" indent="0">
              <a:buNone/>
            </a:pPr>
            <a:r>
              <a:rPr lang="en-US" sz="3600" b="1"/>
              <a:t>Study Requirement Specification Cont.</a:t>
            </a:r>
          </a:p>
        </p:txBody>
      </p:sp>
      <p:sp>
        <p:nvSpPr>
          <p:cNvPr id="4" name="Rectangle 3">
            <a:extLst>
              <a:ext uri="{FF2B5EF4-FFF2-40B4-BE49-F238E27FC236}">
                <a16:creationId xmlns:a16="http://schemas.microsoft.com/office/drawing/2014/main" id="{2DA60EF3-4090-4DCA-9E5C-9FBCC317B9AB}"/>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b="0">
              <a:solidFill>
                <a:schemeClr val="tx1"/>
              </a:solidFill>
            </a:endParaRPr>
          </a:p>
        </p:txBody>
      </p:sp>
      <p:sp>
        <p:nvSpPr>
          <p:cNvPr id="3" name="TextBox 2">
            <a:extLst>
              <a:ext uri="{FF2B5EF4-FFF2-40B4-BE49-F238E27FC236}">
                <a16:creationId xmlns:a16="http://schemas.microsoft.com/office/drawing/2014/main" id="{5F2E0868-D455-87B4-BC86-B2ECC97F4541}"/>
              </a:ext>
            </a:extLst>
          </p:cNvPr>
          <p:cNvSpPr txBox="1"/>
          <p:nvPr/>
        </p:nvSpPr>
        <p:spPr>
          <a:xfrm>
            <a:off x="2743200" y="6488667"/>
            <a:ext cx="6097554" cy="646331"/>
          </a:xfrm>
          <a:prstGeom prst="rect">
            <a:avLst/>
          </a:prstGeom>
          <a:noFill/>
        </p:spPr>
        <p:txBody>
          <a:bodyPr wrap="square" lIns="91440" tIns="45720" rIns="91440" bIns="45720" anchor="t">
            <a:spAutoFit/>
          </a:bodyPr>
          <a:lstStyle/>
          <a:p>
            <a:r>
              <a:rPr lang="en-US" b="1"/>
              <a:t>IT21298608</a:t>
            </a:r>
            <a:r>
              <a:rPr lang="en-US" sz="1800" b="1"/>
              <a:t>  |   </a:t>
            </a:r>
            <a:r>
              <a:rPr lang="en-US" b="1"/>
              <a:t>Senevirathna D.H. </a:t>
            </a:r>
            <a:r>
              <a:rPr lang="en-US" sz="1800" b="1"/>
              <a:t> |   </a:t>
            </a:r>
            <a:r>
              <a:rPr lang="en-US" b="1"/>
              <a:t>24-25J-075</a:t>
            </a:r>
            <a:endParaRPr lang="en-US" sz="1800" b="1"/>
          </a:p>
          <a:p>
            <a:endParaRPr lang="en-US" sz="1800" b="0">
              <a:solidFill>
                <a:schemeClr val="tx1"/>
              </a:solidFill>
            </a:endParaRPr>
          </a:p>
        </p:txBody>
      </p:sp>
      <p:sp>
        <p:nvSpPr>
          <p:cNvPr id="2" name="Content Placeholder 5">
            <a:extLst>
              <a:ext uri="{FF2B5EF4-FFF2-40B4-BE49-F238E27FC236}">
                <a16:creationId xmlns:a16="http://schemas.microsoft.com/office/drawing/2014/main" id="{BEF3EBD0-5A45-55E2-F10A-F7FD470341D7}"/>
              </a:ext>
            </a:extLst>
          </p:cNvPr>
          <p:cNvSpPr txBox="1">
            <a:spLocks/>
          </p:cNvSpPr>
          <p:nvPr/>
        </p:nvSpPr>
        <p:spPr>
          <a:xfrm>
            <a:off x="1247002" y="913366"/>
            <a:ext cx="9591675" cy="5336360"/>
          </a:xfrm>
          <a:prstGeom prst="rect">
            <a:avLst/>
          </a:prstGeom>
        </p:spPr>
        <p:txBody>
          <a:bodyPr vert="horz" lIns="91440" tIns="45720" rIns="91440" bIns="45720" rtlCol="0" anchor="t">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Wingdings" pitchFamily="2"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b="1"/>
              <a:t>Software Requirements</a:t>
            </a:r>
          </a:p>
          <a:p>
            <a:pPr marL="0" indent="0">
              <a:buNone/>
            </a:pPr>
            <a:r>
              <a:rPr lang="en-US" sz="2000" b="1"/>
              <a:t>1. Operating System</a:t>
            </a:r>
            <a:endParaRPr lang="en-US" sz="2000" b="1">
              <a:ea typeface="Cambria"/>
            </a:endParaRPr>
          </a:p>
          <a:p>
            <a:r>
              <a:rPr lang="en-US" sz="2000"/>
              <a:t>Windows operating systems </a:t>
            </a:r>
            <a:endParaRPr lang="en-US" sz="2000">
              <a:ea typeface="Cambria"/>
            </a:endParaRPr>
          </a:p>
          <a:p>
            <a:pPr marL="0" indent="0">
              <a:buNone/>
            </a:pPr>
            <a:r>
              <a:rPr lang="en-US" sz="2000" b="1"/>
              <a:t>2. Development and Analysis Tools</a:t>
            </a:r>
            <a:endParaRPr lang="en-US" sz="2000" b="1">
              <a:ea typeface="Cambria"/>
            </a:endParaRPr>
          </a:p>
          <a:p>
            <a:r>
              <a:rPr lang="en-US" sz="1800" b="1">
                <a:ea typeface="+mn-lt"/>
                <a:cs typeface="+mn-lt"/>
              </a:rPr>
              <a:t>Python with Libraries:</a:t>
            </a:r>
            <a:r>
              <a:rPr lang="en-US" sz="1800">
                <a:ea typeface="+mn-lt"/>
                <a:cs typeface="+mn-lt"/>
              </a:rPr>
              <a:t> Use Python for developing and training machine learning models, with libraries such as TensorFlow and </a:t>
            </a:r>
            <a:r>
              <a:rPr lang="en-US" sz="1800" err="1">
                <a:ea typeface="+mn-lt"/>
                <a:cs typeface="+mn-lt"/>
              </a:rPr>
              <a:t>PyTorch</a:t>
            </a:r>
            <a:r>
              <a:rPr lang="en-US" sz="1800">
                <a:ea typeface="+mn-lt"/>
                <a:cs typeface="+mn-lt"/>
              </a:rPr>
              <a:t> for deep learning, and Scikit-learn for additional machine learning functionalities.</a:t>
            </a:r>
          </a:p>
          <a:p>
            <a:r>
              <a:rPr lang="en-US" sz="1800" b="1">
                <a:ea typeface="+mn-lt"/>
                <a:cs typeface="+mn-lt"/>
              </a:rPr>
              <a:t>Privacy Frameworks</a:t>
            </a:r>
            <a:r>
              <a:rPr lang="en-US" sz="1800">
                <a:ea typeface="+mn-lt"/>
                <a:cs typeface="+mn-lt"/>
              </a:rPr>
              <a:t>: Tools for implementing differential privacy and other privacy-preserving techniques.</a:t>
            </a:r>
          </a:p>
          <a:p>
            <a:pPr marL="0" indent="0">
              <a:buNone/>
            </a:pPr>
            <a:r>
              <a:rPr lang="en-US" sz="2000" b="1"/>
              <a:t>3.Database Management</a:t>
            </a:r>
            <a:endParaRPr lang="en-US" sz="2000" b="1">
              <a:ea typeface="Cambria"/>
            </a:endParaRPr>
          </a:p>
          <a:p>
            <a:r>
              <a:rPr lang="en-US" sz="2000"/>
              <a:t>NoSQL databases (e.g., MongoDB) for storing and querying </a:t>
            </a:r>
            <a:r>
              <a:rPr lang="en-US" sz="2000">
                <a:ea typeface="+mn-lt"/>
                <a:cs typeface="+mn-lt"/>
              </a:rPr>
              <a:t>large volumes of aggregated and anonymized behavior data.</a:t>
            </a:r>
          </a:p>
          <a:p>
            <a:pPr marL="0" indent="0">
              <a:buNone/>
            </a:pPr>
            <a:r>
              <a:rPr lang="en-US" sz="2000" b="1"/>
              <a:t>4. Monitoring and Logging</a:t>
            </a:r>
            <a:endParaRPr lang="en-US" sz="2000" b="1">
              <a:ea typeface="Cambria"/>
            </a:endParaRPr>
          </a:p>
          <a:p>
            <a:r>
              <a:rPr lang="en-US" sz="2000">
                <a:ea typeface="+mn-lt"/>
                <a:cs typeface="+mn-lt"/>
              </a:rPr>
              <a:t>Tools like Prometheus and Grafana for real-time monitoring and visualization of system performance and model metrics.</a:t>
            </a:r>
            <a:endParaRPr lang="en-US" sz="2000">
              <a:ea typeface="Cambria"/>
            </a:endParaRPr>
          </a:p>
          <a:p>
            <a:pPr marL="0" indent="0">
              <a:buFont typeface="Arial" pitchFamily="34" charset="0"/>
              <a:buNone/>
            </a:pPr>
            <a:endParaRPr lang="en-US" sz="2000"/>
          </a:p>
        </p:txBody>
      </p:sp>
    </p:spTree>
    <p:extLst>
      <p:ext uri="{BB962C8B-B14F-4D97-AF65-F5344CB8AC3E}">
        <p14:creationId xmlns:p14="http://schemas.microsoft.com/office/powerpoint/2010/main" val="1703317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a:xfrm>
            <a:off x="304800" y="248478"/>
            <a:ext cx="2738783" cy="576470"/>
          </a:xfrm>
        </p:spPr>
        <p:txBody>
          <a:bodyPr vert="horz" lIns="91440" tIns="45720" rIns="91440" bIns="45720" rtlCol="0" anchor="t">
            <a:normAutofit lnSpcReduction="10000"/>
          </a:bodyPr>
          <a:lstStyle/>
          <a:p>
            <a:pPr marL="0" indent="0">
              <a:buNone/>
            </a:pPr>
            <a:r>
              <a:rPr lang="en-US"/>
              <a:t>Gantt Chart</a:t>
            </a:r>
          </a:p>
        </p:txBody>
      </p:sp>
      <p:sp>
        <p:nvSpPr>
          <p:cNvPr id="4" name="Rectangle 3">
            <a:extLst>
              <a:ext uri="{FF2B5EF4-FFF2-40B4-BE49-F238E27FC236}">
                <a16:creationId xmlns:a16="http://schemas.microsoft.com/office/drawing/2014/main" id="{2DA60EF3-4090-4DCA-9E5C-9FBCC317B9AB}"/>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b="0">
              <a:solidFill>
                <a:schemeClr val="tx1"/>
              </a:solidFill>
            </a:endParaRPr>
          </a:p>
        </p:txBody>
      </p:sp>
      <p:sp>
        <p:nvSpPr>
          <p:cNvPr id="3" name="TextBox 2">
            <a:extLst>
              <a:ext uri="{FF2B5EF4-FFF2-40B4-BE49-F238E27FC236}">
                <a16:creationId xmlns:a16="http://schemas.microsoft.com/office/drawing/2014/main" id="{5F2E0868-D455-87B4-BC86-B2ECC97F4541}"/>
              </a:ext>
            </a:extLst>
          </p:cNvPr>
          <p:cNvSpPr txBox="1"/>
          <p:nvPr/>
        </p:nvSpPr>
        <p:spPr>
          <a:xfrm>
            <a:off x="2743200" y="6488667"/>
            <a:ext cx="6097554" cy="369332"/>
          </a:xfrm>
          <a:prstGeom prst="rect">
            <a:avLst/>
          </a:prstGeom>
          <a:noFill/>
        </p:spPr>
        <p:txBody>
          <a:bodyPr wrap="square" lIns="91440" tIns="45720" rIns="91440" bIns="45720" anchor="t">
            <a:spAutoFit/>
          </a:bodyPr>
          <a:lstStyle/>
          <a:p>
            <a:r>
              <a:rPr lang="en-US" b="1"/>
              <a:t>IT21298608</a:t>
            </a:r>
            <a:r>
              <a:rPr lang="en-US" sz="1800" b="1"/>
              <a:t>  |   </a:t>
            </a:r>
            <a:r>
              <a:rPr lang="en-US" b="1"/>
              <a:t>Senevirathna D.H. </a:t>
            </a:r>
            <a:r>
              <a:rPr lang="en-US" sz="1800" b="1"/>
              <a:t>  |   </a:t>
            </a:r>
            <a:r>
              <a:rPr lang="en-US" b="1"/>
              <a:t>24-25J-075</a:t>
            </a:r>
            <a:endParaRPr lang="en-US" sz="1800" b="1"/>
          </a:p>
        </p:txBody>
      </p:sp>
      <p:pic>
        <p:nvPicPr>
          <p:cNvPr id="2" name="Picture 1" descr="A graph showing a bar chart&#10;&#10;Description automatically generated">
            <a:extLst>
              <a:ext uri="{FF2B5EF4-FFF2-40B4-BE49-F238E27FC236}">
                <a16:creationId xmlns:a16="http://schemas.microsoft.com/office/drawing/2014/main" id="{EB6CCA5D-E082-9970-5C42-227FCFE74E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8635" y="727364"/>
            <a:ext cx="8657829" cy="5746634"/>
          </a:xfrm>
          <a:prstGeom prst="rect">
            <a:avLst/>
          </a:prstGeom>
        </p:spPr>
      </p:pic>
    </p:spTree>
    <p:extLst>
      <p:ext uri="{BB962C8B-B14F-4D97-AF65-F5344CB8AC3E}">
        <p14:creationId xmlns:p14="http://schemas.microsoft.com/office/powerpoint/2010/main" val="3479107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a:xfrm>
            <a:off x="4124207" y="229541"/>
            <a:ext cx="4516783" cy="836335"/>
          </a:xfrm>
        </p:spPr>
        <p:txBody>
          <a:bodyPr>
            <a:normAutofit/>
          </a:bodyPr>
          <a:lstStyle/>
          <a:p>
            <a:r>
              <a:rPr lang="en-US"/>
              <a:t>Commercialization</a:t>
            </a:r>
          </a:p>
        </p:txBody>
      </p:sp>
      <p:sp>
        <p:nvSpPr>
          <p:cNvPr id="4" name="Rectangle 3">
            <a:extLst>
              <a:ext uri="{FF2B5EF4-FFF2-40B4-BE49-F238E27FC236}">
                <a16:creationId xmlns:a16="http://schemas.microsoft.com/office/drawing/2014/main" id="{2DA60EF3-4090-4DCA-9E5C-9FBCC317B9AB}"/>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b="0">
              <a:solidFill>
                <a:schemeClr val="tx1"/>
              </a:solidFill>
            </a:endParaRPr>
          </a:p>
        </p:txBody>
      </p:sp>
      <p:sp>
        <p:nvSpPr>
          <p:cNvPr id="3" name="TextBox 2">
            <a:extLst>
              <a:ext uri="{FF2B5EF4-FFF2-40B4-BE49-F238E27FC236}">
                <a16:creationId xmlns:a16="http://schemas.microsoft.com/office/drawing/2014/main" id="{5F2E0868-D455-87B4-BC86-B2ECC97F4541}"/>
              </a:ext>
            </a:extLst>
          </p:cNvPr>
          <p:cNvSpPr txBox="1"/>
          <p:nvPr/>
        </p:nvSpPr>
        <p:spPr>
          <a:xfrm>
            <a:off x="2743200" y="6488667"/>
            <a:ext cx="6097554" cy="369332"/>
          </a:xfrm>
          <a:prstGeom prst="rect">
            <a:avLst/>
          </a:prstGeom>
          <a:noFill/>
        </p:spPr>
        <p:txBody>
          <a:bodyPr wrap="square" lIns="91440" tIns="45720" rIns="91440" bIns="45720" anchor="t">
            <a:spAutoFit/>
          </a:bodyPr>
          <a:lstStyle/>
          <a:p>
            <a:r>
              <a:rPr lang="en-US" b="1"/>
              <a:t>IT21298608</a:t>
            </a:r>
            <a:r>
              <a:rPr lang="en-US" sz="1800" b="1"/>
              <a:t>   |   </a:t>
            </a:r>
            <a:r>
              <a:rPr lang="en-US" b="1"/>
              <a:t>Senevirathna D.H. </a:t>
            </a:r>
            <a:r>
              <a:rPr lang="en-US" sz="1800" b="1"/>
              <a:t>  |   </a:t>
            </a:r>
            <a:r>
              <a:rPr lang="en-US" b="1"/>
              <a:t>24-25J-075</a:t>
            </a:r>
            <a:endParaRPr lang="en-US" sz="1800" b="1"/>
          </a:p>
        </p:txBody>
      </p:sp>
      <p:graphicFrame>
        <p:nvGraphicFramePr>
          <p:cNvPr id="11" name="Content Placeholder 1">
            <a:extLst>
              <a:ext uri="{FF2B5EF4-FFF2-40B4-BE49-F238E27FC236}">
                <a16:creationId xmlns:a16="http://schemas.microsoft.com/office/drawing/2014/main" id="{1BECC145-F5DA-11D9-AB3E-FE9347D641EB}"/>
              </a:ext>
            </a:extLst>
          </p:cNvPr>
          <p:cNvGraphicFramePr>
            <a:graphicFrameLocks noGrp="1"/>
          </p:cNvGraphicFramePr>
          <p:nvPr>
            <p:ph idx="1"/>
            <p:extLst>
              <p:ext uri="{D42A27DB-BD31-4B8C-83A1-F6EECF244321}">
                <p14:modId xmlns:p14="http://schemas.microsoft.com/office/powerpoint/2010/main" val="3680329664"/>
              </p:ext>
            </p:extLst>
          </p:nvPr>
        </p:nvGraphicFramePr>
        <p:xfrm>
          <a:off x="1423555" y="1246909"/>
          <a:ext cx="9923318" cy="49045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9491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Graphic spid="11" grpId="0">
        <p:bldAsOne/>
      </p:bldGraphic>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p:txBody>
          <a:bodyPr>
            <a:normAutofit/>
          </a:bodyPr>
          <a:lstStyle/>
          <a:p>
            <a:r>
              <a:rPr lang="en-US"/>
              <a:t>Budget</a:t>
            </a:r>
          </a:p>
        </p:txBody>
      </p:sp>
      <p:sp>
        <p:nvSpPr>
          <p:cNvPr id="4" name="Rectangle 3">
            <a:extLst>
              <a:ext uri="{FF2B5EF4-FFF2-40B4-BE49-F238E27FC236}">
                <a16:creationId xmlns:a16="http://schemas.microsoft.com/office/drawing/2014/main" id="{2DA60EF3-4090-4DCA-9E5C-9FBCC317B9AB}"/>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b="0">
              <a:solidFill>
                <a:schemeClr val="tx1"/>
              </a:solidFill>
            </a:endParaRPr>
          </a:p>
        </p:txBody>
      </p:sp>
      <p:sp>
        <p:nvSpPr>
          <p:cNvPr id="3" name="TextBox 2">
            <a:extLst>
              <a:ext uri="{FF2B5EF4-FFF2-40B4-BE49-F238E27FC236}">
                <a16:creationId xmlns:a16="http://schemas.microsoft.com/office/drawing/2014/main" id="{5F2E0868-D455-87B4-BC86-B2ECC97F4541}"/>
              </a:ext>
            </a:extLst>
          </p:cNvPr>
          <p:cNvSpPr txBox="1"/>
          <p:nvPr/>
        </p:nvSpPr>
        <p:spPr>
          <a:xfrm>
            <a:off x="2743200" y="6488667"/>
            <a:ext cx="6097554" cy="646331"/>
          </a:xfrm>
          <a:prstGeom prst="rect">
            <a:avLst/>
          </a:prstGeom>
          <a:noFill/>
        </p:spPr>
        <p:txBody>
          <a:bodyPr wrap="square">
            <a:spAutoFit/>
          </a:bodyPr>
          <a:lstStyle/>
          <a:p>
            <a:r>
              <a:rPr lang="en-US" sz="1800" b="1">
                <a:solidFill>
                  <a:schemeClr val="tx1"/>
                </a:solidFill>
              </a:rPr>
              <a:t>IT21298608   |   </a:t>
            </a:r>
            <a:r>
              <a:rPr lang="en-US" b="1">
                <a:solidFill>
                  <a:schemeClr val="tx1"/>
                </a:solidFill>
              </a:rPr>
              <a:t>Senevirathna D.H.</a:t>
            </a:r>
            <a:r>
              <a:rPr lang="en-US" sz="1800" b="1">
                <a:solidFill>
                  <a:schemeClr val="tx1"/>
                </a:solidFill>
              </a:rPr>
              <a:t>   |   </a:t>
            </a:r>
            <a:r>
              <a:rPr lang="en-US" b="1">
                <a:solidFill>
                  <a:schemeClr val="tx1"/>
                </a:solidFill>
              </a:rPr>
              <a:t>24-25J-075</a:t>
            </a:r>
            <a:endParaRPr lang="en-US" sz="1800" b="1">
              <a:solidFill>
                <a:schemeClr val="tx1"/>
              </a:solidFill>
            </a:endParaRPr>
          </a:p>
          <a:p>
            <a:endParaRPr lang="en-US" sz="1800" b="0">
              <a:solidFill>
                <a:schemeClr val="tx1"/>
              </a:solidFill>
            </a:endParaRPr>
          </a:p>
        </p:txBody>
      </p:sp>
      <p:pic>
        <p:nvPicPr>
          <p:cNvPr id="9" name="Content Placeholder 8">
            <a:extLst>
              <a:ext uri="{FF2B5EF4-FFF2-40B4-BE49-F238E27FC236}">
                <a16:creationId xmlns:a16="http://schemas.microsoft.com/office/drawing/2014/main" id="{E326591E-4906-1F21-2240-2CD75552FA57}"/>
              </a:ext>
            </a:extLst>
          </p:cNvPr>
          <p:cNvPicPr>
            <a:picLocks noGrp="1" noChangeAspect="1"/>
          </p:cNvPicPr>
          <p:nvPr>
            <p:ph idx="1"/>
          </p:nvPr>
        </p:nvPicPr>
        <p:blipFill>
          <a:blip r:embed="rId2"/>
          <a:stretch>
            <a:fillRect/>
          </a:stretch>
        </p:blipFill>
        <p:spPr>
          <a:xfrm>
            <a:off x="2426447" y="1573620"/>
            <a:ext cx="8090647" cy="3323036"/>
          </a:xfrm>
        </p:spPr>
      </p:pic>
    </p:spTree>
    <p:extLst>
      <p:ext uri="{BB962C8B-B14F-4D97-AF65-F5344CB8AC3E}">
        <p14:creationId xmlns:p14="http://schemas.microsoft.com/office/powerpoint/2010/main" val="4248663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p:txBody>
          <a:bodyPr>
            <a:normAutofit/>
          </a:bodyPr>
          <a:lstStyle/>
          <a:p>
            <a:r>
              <a:rPr lang="en-US"/>
              <a:t>References</a:t>
            </a:r>
          </a:p>
        </p:txBody>
      </p:sp>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p:txBody>
          <a:bodyPr vert="horz" lIns="91440" tIns="45720" rIns="91440" bIns="45720" rtlCol="0" anchor="t">
            <a:normAutofit/>
          </a:bodyPr>
          <a:lstStyle/>
          <a:p>
            <a:pPr>
              <a:buNone/>
            </a:pPr>
            <a:endParaRPr lang="en-US" sz="2000">
              <a:latin typeface="Calibri"/>
              <a:cs typeface="Calibri"/>
            </a:endParaRPr>
          </a:p>
          <a:p>
            <a:pPr>
              <a:buNone/>
            </a:pPr>
            <a:r>
              <a:rPr lang="en-US" sz="2000">
                <a:latin typeface="Calibri"/>
                <a:ea typeface="Calibri"/>
                <a:cs typeface="Calibri"/>
              </a:rPr>
              <a:t>‌</a:t>
            </a:r>
            <a:endParaRPr lang="en-US"/>
          </a:p>
          <a:p>
            <a:pPr>
              <a:buNone/>
            </a:pPr>
            <a:endParaRPr lang="en-US" sz="2000">
              <a:latin typeface="Calibri"/>
              <a:ea typeface="Calibri"/>
              <a:cs typeface="Calibri"/>
            </a:endParaRPr>
          </a:p>
          <a:p>
            <a:pPr>
              <a:buNone/>
            </a:pPr>
            <a:endParaRPr lang="en-US" sz="2000">
              <a:latin typeface="Calibri"/>
              <a:ea typeface="Calibri"/>
              <a:cs typeface="Calibri"/>
            </a:endParaRPr>
          </a:p>
          <a:p>
            <a:pPr>
              <a:buNone/>
            </a:pPr>
            <a:endParaRPr lang="en-US">
              <a:latin typeface="Calibri"/>
              <a:ea typeface="Calibri"/>
              <a:cs typeface="Calibri"/>
            </a:endParaRPr>
          </a:p>
          <a:p>
            <a:pPr marL="0" indent="0">
              <a:buNone/>
            </a:pPr>
            <a:endParaRPr lang="en-US">
              <a:latin typeface="Cambria"/>
              <a:ea typeface="Cambria"/>
              <a:cs typeface="Calibri"/>
            </a:endParaRPr>
          </a:p>
        </p:txBody>
      </p:sp>
      <p:sp>
        <p:nvSpPr>
          <p:cNvPr id="4" name="Rectangle 3">
            <a:extLst>
              <a:ext uri="{FF2B5EF4-FFF2-40B4-BE49-F238E27FC236}">
                <a16:creationId xmlns:a16="http://schemas.microsoft.com/office/drawing/2014/main" id="{2DA60EF3-4090-4DCA-9E5C-9FBCC317B9AB}"/>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b="0">
              <a:solidFill>
                <a:schemeClr val="tx1"/>
              </a:solidFill>
            </a:endParaRPr>
          </a:p>
        </p:txBody>
      </p:sp>
      <p:sp>
        <p:nvSpPr>
          <p:cNvPr id="3" name="TextBox 2">
            <a:extLst>
              <a:ext uri="{FF2B5EF4-FFF2-40B4-BE49-F238E27FC236}">
                <a16:creationId xmlns:a16="http://schemas.microsoft.com/office/drawing/2014/main" id="{5F2E0868-D455-87B4-BC86-B2ECC97F4541}"/>
              </a:ext>
            </a:extLst>
          </p:cNvPr>
          <p:cNvSpPr txBox="1"/>
          <p:nvPr/>
        </p:nvSpPr>
        <p:spPr>
          <a:xfrm>
            <a:off x="2743200" y="6488667"/>
            <a:ext cx="6097554" cy="369332"/>
          </a:xfrm>
          <a:prstGeom prst="rect">
            <a:avLst/>
          </a:prstGeom>
          <a:noFill/>
        </p:spPr>
        <p:txBody>
          <a:bodyPr wrap="square" lIns="91440" tIns="45720" rIns="91440" bIns="45720" anchor="t">
            <a:spAutoFit/>
          </a:bodyPr>
          <a:lstStyle/>
          <a:p>
            <a:r>
              <a:rPr lang="en-US" b="1"/>
              <a:t>IT21298608</a:t>
            </a:r>
            <a:r>
              <a:rPr lang="en-US" sz="1800" b="1"/>
              <a:t>   |   </a:t>
            </a:r>
            <a:r>
              <a:rPr lang="en-US" b="1"/>
              <a:t>Senevirathna D.H. </a:t>
            </a:r>
            <a:r>
              <a:rPr lang="en-US" sz="1800" b="1"/>
              <a:t>  |   </a:t>
            </a:r>
            <a:r>
              <a:rPr lang="en-US" b="1"/>
              <a:t>24-25J-075</a:t>
            </a:r>
            <a:endParaRPr lang="en-US" sz="1800" b="1"/>
          </a:p>
        </p:txBody>
      </p:sp>
      <p:sp>
        <p:nvSpPr>
          <p:cNvPr id="7" name="TextBox 6">
            <a:extLst>
              <a:ext uri="{FF2B5EF4-FFF2-40B4-BE49-F238E27FC236}">
                <a16:creationId xmlns:a16="http://schemas.microsoft.com/office/drawing/2014/main" id="{AD47B02C-5C10-19A6-6D84-60AF3AA91D6A}"/>
              </a:ext>
            </a:extLst>
          </p:cNvPr>
          <p:cNvSpPr txBox="1"/>
          <p:nvPr/>
        </p:nvSpPr>
        <p:spPr>
          <a:xfrm>
            <a:off x="1492792" y="1183938"/>
            <a:ext cx="9651677" cy="45704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rtl="0"/>
            <a:r>
              <a:rPr lang="en-US" sz="1800" baseline="0">
                <a:latin typeface="Calibri"/>
                <a:ea typeface="Segoe UI"/>
                <a:cs typeface="Segoe UI"/>
              </a:rPr>
              <a:t>[1]I. </a:t>
            </a:r>
            <a:r>
              <a:rPr lang="en-US" sz="1800" baseline="0" err="1">
                <a:latin typeface="Calibri"/>
                <a:ea typeface="Segoe UI"/>
                <a:cs typeface="Segoe UI"/>
              </a:rPr>
              <a:t>Mikulić</a:t>
            </a:r>
            <a:r>
              <a:rPr lang="en-US" sz="1800" baseline="0">
                <a:latin typeface="Calibri"/>
                <a:ea typeface="Segoe UI"/>
                <a:cs typeface="Segoe UI"/>
              </a:rPr>
              <a:t>, D. </a:t>
            </a:r>
            <a:r>
              <a:rPr lang="en-US" sz="1800" baseline="0" err="1">
                <a:latin typeface="Calibri"/>
                <a:ea typeface="Segoe UI"/>
                <a:cs typeface="Segoe UI"/>
              </a:rPr>
              <a:t>Lisjak</a:t>
            </a:r>
            <a:r>
              <a:rPr lang="en-US" sz="1800" baseline="0">
                <a:latin typeface="Calibri"/>
                <a:ea typeface="Segoe UI"/>
                <a:cs typeface="Segoe UI"/>
              </a:rPr>
              <a:t>, and N. </a:t>
            </a:r>
            <a:r>
              <a:rPr lang="en-US" sz="1800" baseline="0" err="1">
                <a:latin typeface="Calibri"/>
                <a:ea typeface="Segoe UI"/>
                <a:cs typeface="Segoe UI"/>
              </a:rPr>
              <a:t>Štefanić</a:t>
            </a:r>
            <a:r>
              <a:rPr lang="en-US" sz="1800" baseline="0">
                <a:latin typeface="Calibri"/>
                <a:ea typeface="Segoe UI"/>
                <a:cs typeface="Segoe UI"/>
              </a:rPr>
              <a:t>, “A Rule-Based System for Human Performance Evaluation: A Case Study,”: </a:t>
            </a:r>
            <a:r>
              <a:rPr lang="en-US" sz="1800" u="sng" strike="noStrike" baseline="0">
                <a:solidFill>
                  <a:srgbClr val="F49100"/>
                </a:solidFill>
                <a:latin typeface="Calibri"/>
                <a:ea typeface="Segoe UI"/>
                <a:cs typeface="Segoe UI"/>
                <a:hlinkClick r:id="rId2"/>
              </a:rPr>
              <a:t>https://doi.org/10.3390/app11072904</a:t>
            </a:r>
            <a:r>
              <a:rPr lang="en-US" sz="1800" baseline="0">
                <a:latin typeface="Calibri"/>
                <a:ea typeface="Segoe UI"/>
                <a:cs typeface="Segoe UI"/>
              </a:rPr>
              <a:t>. </a:t>
            </a:r>
            <a:r>
              <a:rPr lang="en-US" sz="1700" baseline="0">
                <a:latin typeface="Calibri"/>
                <a:ea typeface="Segoe UI"/>
                <a:cs typeface="Segoe UI"/>
              </a:rPr>
              <a:t>(accessed Mar. 24, 2021).</a:t>
            </a:r>
            <a:r>
              <a:rPr lang="en-US" sz="1700">
                <a:latin typeface="Calibri"/>
                <a:ea typeface="Segoe UI"/>
                <a:cs typeface="Segoe UI"/>
              </a:rPr>
              <a:t>​</a:t>
            </a:r>
          </a:p>
          <a:p>
            <a:pPr rtl="0"/>
            <a:r>
              <a:rPr lang="en-US" sz="1700">
                <a:latin typeface="Calibri"/>
                <a:ea typeface="Segoe UI"/>
                <a:cs typeface="Segoe UI"/>
              </a:rPr>
              <a:t>​</a:t>
            </a:r>
          </a:p>
          <a:p>
            <a:pPr rtl="0"/>
            <a:r>
              <a:rPr lang="en-US" sz="1700" baseline="0">
                <a:latin typeface="Calibri"/>
                <a:ea typeface="Segoe UI"/>
                <a:cs typeface="Segoe UI"/>
              </a:rPr>
              <a:t>[2]“Handbook of Planning Support Science,” </a:t>
            </a:r>
            <a:r>
              <a:rPr lang="en-US" sz="1700" i="1" baseline="0">
                <a:latin typeface="Calibri"/>
                <a:ea typeface="Segoe UI"/>
                <a:cs typeface="Segoe UI"/>
              </a:rPr>
              <a:t>Google Books</a:t>
            </a:r>
            <a:r>
              <a:rPr lang="en-US" sz="1700" baseline="0">
                <a:latin typeface="Calibri"/>
                <a:ea typeface="Segoe UI"/>
                <a:cs typeface="Segoe UI"/>
              </a:rPr>
              <a:t>, 2020. </a:t>
            </a:r>
            <a:r>
              <a:rPr lang="en-US" sz="1700" u="sng" strike="noStrike" baseline="0">
                <a:solidFill>
                  <a:srgbClr val="F49100"/>
                </a:solidFill>
                <a:latin typeface="Calibri"/>
                <a:ea typeface="Segoe UI"/>
                <a:cs typeface="Segoe UI"/>
                <a:hlinkClick r:id="rId3"/>
              </a:rPr>
              <a:t>https://books.google.lk/books?hl=en&amp;lr=&amp;id=2MvSDwAAQBAJ&amp;oi=fnd&amp;pg=PA37&amp;dq=+Limited+Behavioral+data+Integration+-+human+behaviour+analysis&amp;ots=tL7R3V5gC6&amp;sig=ANsXCPzEf8dZ8IQYy1j8u3eNqKI&amp;redir_esc=y#v=onepage&amp;q=Limited%20Behavioral%20data%20Integration%20-%20human%20behaviour%20analysis&amp;f=false</a:t>
            </a:r>
            <a:r>
              <a:rPr lang="en-US" sz="1700" baseline="0">
                <a:latin typeface="Calibri"/>
                <a:ea typeface="Segoe UI"/>
                <a:cs typeface="Segoe UI"/>
              </a:rPr>
              <a:t> (accessed Aug. 05, 2024).</a:t>
            </a:r>
            <a:r>
              <a:rPr lang="en-US" sz="1700">
                <a:latin typeface="Calibri"/>
                <a:ea typeface="Segoe UI"/>
                <a:cs typeface="Segoe UI"/>
              </a:rPr>
              <a:t>​</a:t>
            </a:r>
          </a:p>
          <a:p>
            <a:pPr rtl="0"/>
            <a:r>
              <a:rPr lang="en-US" sz="1700">
                <a:latin typeface="Calibri"/>
                <a:ea typeface="Segoe UI"/>
                <a:cs typeface="Segoe UI"/>
              </a:rPr>
              <a:t>​</a:t>
            </a:r>
          </a:p>
          <a:p>
            <a:pPr rtl="0"/>
            <a:r>
              <a:rPr lang="en-US" sz="1700" baseline="0">
                <a:latin typeface="Calibri"/>
                <a:ea typeface="Segoe UI"/>
                <a:cs typeface="Segoe UI"/>
              </a:rPr>
              <a:t>[3]H. </a:t>
            </a:r>
            <a:r>
              <a:rPr lang="en-US" sz="1700" baseline="0" err="1">
                <a:latin typeface="Calibri"/>
                <a:ea typeface="Segoe UI"/>
                <a:cs typeface="Segoe UI"/>
              </a:rPr>
              <a:t>Jupalle</a:t>
            </a:r>
            <a:r>
              <a:rPr lang="en-US" sz="1700" baseline="0">
                <a:latin typeface="Calibri"/>
                <a:ea typeface="Segoe UI"/>
                <a:cs typeface="Segoe UI"/>
              </a:rPr>
              <a:t>, S. </a:t>
            </a:r>
            <a:r>
              <a:rPr lang="en-US" sz="1700" baseline="0" err="1">
                <a:latin typeface="Calibri"/>
                <a:ea typeface="Segoe UI"/>
                <a:cs typeface="Segoe UI"/>
              </a:rPr>
              <a:t>Kouser</a:t>
            </a:r>
            <a:r>
              <a:rPr lang="en-US" sz="1700" baseline="0">
                <a:latin typeface="Calibri"/>
                <a:ea typeface="Segoe UI"/>
                <a:cs typeface="Segoe UI"/>
              </a:rPr>
              <a:t>, A. B. Bhatia, N. Alam, R. R. </a:t>
            </a:r>
            <a:r>
              <a:rPr lang="en-US" sz="1700" baseline="0" err="1">
                <a:latin typeface="Calibri"/>
                <a:ea typeface="Segoe UI"/>
                <a:cs typeface="Segoe UI"/>
              </a:rPr>
              <a:t>Nadikattu</a:t>
            </a:r>
            <a:r>
              <a:rPr lang="en-US" sz="1700" baseline="0">
                <a:latin typeface="Calibri"/>
                <a:ea typeface="Segoe UI"/>
                <a:cs typeface="Segoe UI"/>
              </a:rPr>
              <a:t>, and P. Whig, “Automation of human behaviors and its prediction using machine learning,” </a:t>
            </a:r>
            <a:r>
              <a:rPr lang="en-US" sz="1700" i="1" baseline="0">
                <a:latin typeface="Calibri"/>
                <a:ea typeface="Segoe UI"/>
                <a:cs typeface="Segoe UI"/>
              </a:rPr>
              <a:t>Microsystem Technologies</a:t>
            </a:r>
            <a:r>
              <a:rPr lang="en-US" sz="1700" baseline="0">
                <a:latin typeface="Calibri"/>
                <a:ea typeface="Segoe UI"/>
                <a:cs typeface="Segoe UI"/>
              </a:rPr>
              <a:t>, vol. 28, no. 8, pp. 1879–1887,  </a:t>
            </a:r>
            <a:r>
              <a:rPr lang="en-US" sz="1700" baseline="0" err="1">
                <a:latin typeface="Calibri"/>
                <a:ea typeface="Segoe UI"/>
                <a:cs typeface="Segoe UI"/>
              </a:rPr>
              <a:t>doi</a:t>
            </a:r>
            <a:r>
              <a:rPr lang="en-US" sz="1700" baseline="0">
                <a:latin typeface="Calibri"/>
                <a:ea typeface="Segoe UI"/>
                <a:cs typeface="Segoe UI"/>
              </a:rPr>
              <a:t>: </a:t>
            </a:r>
            <a:r>
              <a:rPr lang="en-US" sz="1700" u="sng" strike="noStrike" baseline="0">
                <a:solidFill>
                  <a:srgbClr val="F49100"/>
                </a:solidFill>
                <a:latin typeface="Calibri"/>
                <a:ea typeface="Segoe UI"/>
                <a:cs typeface="Segoe UI"/>
                <a:hlinkClick r:id="rId4"/>
              </a:rPr>
              <a:t>https://doi.org/10.1007/s00542-022-05326-4</a:t>
            </a:r>
            <a:r>
              <a:rPr lang="en-US" sz="1700" baseline="0">
                <a:latin typeface="Calibri"/>
                <a:ea typeface="Segoe UI"/>
                <a:cs typeface="Segoe UI"/>
              </a:rPr>
              <a:t>. (accessed Jun 20, 2022)</a:t>
            </a:r>
            <a:r>
              <a:rPr lang="en-US" sz="1700">
                <a:latin typeface="Calibri"/>
                <a:ea typeface="Segoe UI"/>
                <a:cs typeface="Segoe UI"/>
              </a:rPr>
              <a:t>​</a:t>
            </a:r>
          </a:p>
          <a:p>
            <a:pPr rtl="0"/>
            <a:r>
              <a:rPr lang="en-US" sz="1700">
                <a:latin typeface="Calibri"/>
                <a:ea typeface="Segoe UI"/>
                <a:cs typeface="Segoe UI"/>
              </a:rPr>
              <a:t>​</a:t>
            </a:r>
          </a:p>
          <a:p>
            <a:pPr rtl="0"/>
            <a:r>
              <a:rPr lang="en-US" sz="1700" baseline="0">
                <a:latin typeface="Calibri"/>
                <a:ea typeface="Segoe UI"/>
                <a:cs typeface="Segoe UI"/>
              </a:rPr>
              <a:t>[4]Maja </a:t>
            </a:r>
            <a:r>
              <a:rPr lang="en-US" sz="1700" baseline="0" err="1">
                <a:latin typeface="Calibri"/>
                <a:ea typeface="Segoe UI"/>
                <a:cs typeface="Segoe UI"/>
              </a:rPr>
              <a:t>Pantic</a:t>
            </a:r>
            <a:r>
              <a:rPr lang="en-US" sz="1700" baseline="0">
                <a:latin typeface="Calibri"/>
                <a:ea typeface="Segoe UI"/>
                <a:cs typeface="Segoe UI"/>
              </a:rPr>
              <a:t>, A. Pentland, A. </a:t>
            </a:r>
            <a:r>
              <a:rPr lang="en-US" sz="1700" baseline="0" err="1">
                <a:latin typeface="Calibri"/>
                <a:ea typeface="Segoe UI"/>
                <a:cs typeface="Segoe UI"/>
              </a:rPr>
              <a:t>Nijholt</a:t>
            </a:r>
            <a:r>
              <a:rPr lang="en-US" sz="1700" baseline="0">
                <a:latin typeface="Calibri"/>
                <a:ea typeface="Segoe UI"/>
                <a:cs typeface="Segoe UI"/>
              </a:rPr>
              <a:t>, and T. S. Huang, “Human computing and machine understanding of human behavior,” </a:t>
            </a:r>
            <a:r>
              <a:rPr lang="en-US" sz="1700" i="1" baseline="0">
                <a:latin typeface="Calibri"/>
                <a:ea typeface="Segoe UI"/>
                <a:cs typeface="Segoe UI"/>
              </a:rPr>
              <a:t>International Conference on Multimodal Interfaces</a:t>
            </a:r>
            <a:r>
              <a:rPr lang="en-US" sz="1700" baseline="0">
                <a:latin typeface="Calibri"/>
                <a:ea typeface="Segoe UI"/>
                <a:cs typeface="Segoe UI"/>
              </a:rPr>
              <a:t>, </a:t>
            </a:r>
            <a:r>
              <a:rPr lang="en-US" sz="1700" baseline="0" err="1">
                <a:latin typeface="Calibri"/>
                <a:ea typeface="Segoe UI"/>
                <a:cs typeface="Segoe UI"/>
              </a:rPr>
              <a:t>doi</a:t>
            </a:r>
            <a:r>
              <a:rPr lang="en-US" sz="1700" baseline="0">
                <a:latin typeface="Calibri"/>
                <a:ea typeface="Segoe UI"/>
                <a:cs typeface="Segoe UI"/>
              </a:rPr>
              <a:t>: </a:t>
            </a:r>
            <a:r>
              <a:rPr lang="en-US" sz="1700" u="sng" strike="noStrike" baseline="0">
                <a:solidFill>
                  <a:srgbClr val="F49100"/>
                </a:solidFill>
                <a:latin typeface="Calibri"/>
                <a:ea typeface="Segoe UI"/>
                <a:cs typeface="Segoe UI"/>
                <a:hlinkClick r:id="rId5"/>
              </a:rPr>
              <a:t>https://doi.org/10.1145/1180995.1181044</a:t>
            </a:r>
            <a:r>
              <a:rPr lang="en-US" sz="1700" baseline="0">
                <a:latin typeface="Calibri"/>
                <a:ea typeface="Segoe UI"/>
                <a:cs typeface="Segoe UI"/>
              </a:rPr>
              <a:t>. (accessed Nov 02, 2006)</a:t>
            </a:r>
            <a:endParaRPr lang="en-US"/>
          </a:p>
        </p:txBody>
      </p:sp>
    </p:spTree>
    <p:extLst>
      <p:ext uri="{BB962C8B-B14F-4D97-AF65-F5344CB8AC3E}">
        <p14:creationId xmlns:p14="http://schemas.microsoft.com/office/powerpoint/2010/main" val="529536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755AF9-6AEA-4BCA-A1A2-C57A58214B9E}"/>
              </a:ext>
            </a:extLst>
          </p:cNvPr>
          <p:cNvSpPr>
            <a:spLocks noGrp="1"/>
          </p:cNvSpPr>
          <p:nvPr>
            <p:ph type="title"/>
          </p:nvPr>
        </p:nvSpPr>
        <p:spPr>
          <a:xfrm>
            <a:off x="805392" y="3046637"/>
            <a:ext cx="10581216" cy="2601688"/>
          </a:xfrm>
        </p:spPr>
        <p:txBody>
          <a:bodyPr>
            <a:normAutofit fontScale="90000"/>
          </a:bodyPr>
          <a:lstStyle/>
          <a:p>
            <a:pPr algn="ctr"/>
            <a:r>
              <a:rPr lang="en-US">
                <a:latin typeface="Adobe Devanagari"/>
              </a:rPr>
              <a:t>Organizational Threat profiling with PHYSICAL SECURITY SYSTEMS</a:t>
            </a:r>
            <a:br>
              <a:rPr lang="en-US">
                <a:latin typeface="Adobe Devanagari"/>
              </a:rPr>
            </a:br>
            <a:r>
              <a:rPr lang="en-US">
                <a:latin typeface="Adobe Devanagari"/>
              </a:rPr>
              <a:t> </a:t>
            </a:r>
            <a:br>
              <a:rPr lang="en-US">
                <a:latin typeface="Adobe Devanagari"/>
              </a:rPr>
            </a:br>
            <a:r>
              <a:rPr lang="en-US" sz="3600" b="0">
                <a:latin typeface="Adobe Devanagari"/>
              </a:rPr>
              <a:t>IT21058196 |</a:t>
            </a:r>
            <a:r>
              <a:rPr lang="en-US" sz="3600" b="0">
                <a:effectLst/>
                <a:latin typeface="Adobe Devanagari"/>
                <a:ea typeface="DengXian"/>
              </a:rPr>
              <a:t> </a:t>
            </a:r>
            <a:r>
              <a:rPr lang="en-US" sz="3600" b="0">
                <a:latin typeface="Adobe Devanagari"/>
                <a:ea typeface="DengXian"/>
              </a:rPr>
              <a:t>K.P.A.T. </a:t>
            </a:r>
            <a:r>
              <a:rPr lang="en-US" sz="3600" b="0" err="1">
                <a:latin typeface="Adobe Devanagari"/>
                <a:ea typeface="DengXian"/>
              </a:rPr>
              <a:t>Gunawardhana</a:t>
            </a:r>
            <a:br>
              <a:rPr lang="en-US">
                <a:latin typeface="Adobe Devanagari"/>
                <a:ea typeface="DengXian"/>
              </a:rPr>
            </a:br>
            <a:r>
              <a:rPr lang="en-US" sz="2000" b="0">
                <a:latin typeface="Cambria"/>
                <a:ea typeface="Cambria"/>
              </a:rPr>
              <a:t>specialize in cybersecurity</a:t>
            </a:r>
            <a:endParaRPr lang="en-US">
              <a:latin typeface="Adobe Devanagari"/>
            </a:endParaRPr>
          </a:p>
        </p:txBody>
      </p:sp>
      <p:pic>
        <p:nvPicPr>
          <p:cNvPr id="3" name="Picture 2" descr="A person in a suit&#10;&#10;Description automatically generated">
            <a:extLst>
              <a:ext uri="{FF2B5EF4-FFF2-40B4-BE49-F238E27FC236}">
                <a16:creationId xmlns:a16="http://schemas.microsoft.com/office/drawing/2014/main" id="{9AE6EBB2-608F-ED3B-C7CB-2F689EE448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8400" y="122960"/>
            <a:ext cx="2133600" cy="2743200"/>
          </a:xfrm>
          <a:prstGeom prst="rect">
            <a:avLst/>
          </a:prstGeom>
          <a:ln>
            <a:solidFill>
              <a:schemeClr val="tx1"/>
            </a:solidFill>
          </a:ln>
        </p:spPr>
      </p:pic>
    </p:spTree>
    <p:extLst>
      <p:ext uri="{BB962C8B-B14F-4D97-AF65-F5344CB8AC3E}">
        <p14:creationId xmlns:p14="http://schemas.microsoft.com/office/powerpoint/2010/main" val="2952038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FFCB7-EC63-495B-9ED3-9E3A0892BB67}"/>
              </a:ext>
            </a:extLst>
          </p:cNvPr>
          <p:cNvSpPr>
            <a:spLocks noGrp="1"/>
          </p:cNvSpPr>
          <p:nvPr>
            <p:ph type="ctrTitle"/>
          </p:nvPr>
        </p:nvSpPr>
        <p:spPr>
          <a:xfrm>
            <a:off x="990600" y="152400"/>
            <a:ext cx="10363200" cy="1089025"/>
          </a:xfrm>
        </p:spPr>
        <p:txBody>
          <a:bodyPr/>
          <a:lstStyle/>
          <a:p>
            <a:r>
              <a:rPr lang="en-US" sz="4400"/>
              <a:t>Research Objectives</a:t>
            </a:r>
          </a:p>
        </p:txBody>
      </p:sp>
      <p:graphicFrame>
        <p:nvGraphicFramePr>
          <p:cNvPr id="7" name="Diagram 6">
            <a:extLst>
              <a:ext uri="{FF2B5EF4-FFF2-40B4-BE49-F238E27FC236}">
                <a16:creationId xmlns:a16="http://schemas.microsoft.com/office/drawing/2014/main" id="{CA7FBED1-5B8A-3E68-A68C-04E75AB74933}"/>
              </a:ext>
            </a:extLst>
          </p:cNvPr>
          <p:cNvGraphicFramePr/>
          <p:nvPr>
            <p:extLst>
              <p:ext uri="{D42A27DB-BD31-4B8C-83A1-F6EECF244321}">
                <p14:modId xmlns:p14="http://schemas.microsoft.com/office/powerpoint/2010/main" val="3874303016"/>
              </p:ext>
            </p:extLst>
          </p:nvPr>
        </p:nvGraphicFramePr>
        <p:xfrm>
          <a:off x="1295400" y="1226463"/>
          <a:ext cx="10363200" cy="45544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7936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7" grpId="0">
        <p:bldAsOne/>
      </p:bldGraphic>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37B892B-F244-85BA-A55F-2E6ADB4E8A82}"/>
              </a:ext>
            </a:extLst>
          </p:cNvPr>
          <p:cNvSpPr>
            <a:spLocks noGrp="1"/>
          </p:cNvSpPr>
          <p:nvPr>
            <p:ph type="subTitle" idx="1"/>
          </p:nvPr>
        </p:nvSpPr>
        <p:spPr>
          <a:xfrm>
            <a:off x="3281362" y="247649"/>
            <a:ext cx="5629276" cy="762001"/>
          </a:xfrm>
        </p:spPr>
        <p:txBody>
          <a:bodyPr vert="horz" lIns="91440" tIns="45720" rIns="91440" bIns="45720" rtlCol="0" anchor="t">
            <a:normAutofit/>
          </a:bodyPr>
          <a:lstStyle/>
          <a:p>
            <a:pPr algn="l"/>
            <a:r>
              <a:rPr lang="en-US" b="1">
                <a:solidFill>
                  <a:schemeClr val="tx1"/>
                </a:solidFill>
              </a:rPr>
              <a:t>Background &amp; Research Gap </a:t>
            </a:r>
          </a:p>
        </p:txBody>
      </p:sp>
      <p:sp>
        <p:nvSpPr>
          <p:cNvPr id="5" name="Rectangle 4">
            <a:extLst>
              <a:ext uri="{FF2B5EF4-FFF2-40B4-BE49-F238E27FC236}">
                <a16:creationId xmlns:a16="http://schemas.microsoft.com/office/drawing/2014/main" id="{FF17A434-EE64-A9EA-4069-C15E9721CC26}"/>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1800" b="1">
                <a:solidFill>
                  <a:schemeClr val="tx1"/>
                </a:solidFill>
              </a:rPr>
              <a:t>IT21226496  |  </a:t>
            </a:r>
            <a:r>
              <a:rPr lang="en-US" b="1">
                <a:solidFill>
                  <a:schemeClr val="tx1"/>
                </a:solidFill>
              </a:rPr>
              <a:t> Gunawardhana</a:t>
            </a:r>
            <a:r>
              <a:rPr lang="en-US" sz="1800" b="1">
                <a:solidFill>
                  <a:schemeClr val="tx1"/>
                </a:solidFill>
              </a:rPr>
              <a:t> </a:t>
            </a:r>
            <a:r>
              <a:rPr lang="en-US" b="1">
                <a:solidFill>
                  <a:schemeClr val="tx1"/>
                </a:solidFill>
              </a:rPr>
              <a:t>K.P.A.T.  </a:t>
            </a:r>
            <a:r>
              <a:rPr lang="en-US" sz="1800" b="1">
                <a:solidFill>
                  <a:schemeClr val="tx1"/>
                </a:solidFill>
              </a:rPr>
              <a:t>|   </a:t>
            </a:r>
            <a:r>
              <a:rPr lang="en-US" b="1">
                <a:solidFill>
                  <a:schemeClr val="tx1"/>
                </a:solidFill>
              </a:rPr>
              <a:t>24-25J-075</a:t>
            </a:r>
            <a:endParaRPr lang="en-US" sz="1800" b="1">
              <a:solidFill>
                <a:schemeClr val="tx1"/>
              </a:solidFill>
            </a:endParaRPr>
          </a:p>
          <a:p>
            <a:endParaRPr lang="en-US" sz="1800" b="1">
              <a:solidFill>
                <a:schemeClr val="tx1"/>
              </a:solidFill>
            </a:endParaRPr>
          </a:p>
        </p:txBody>
      </p:sp>
      <p:sp>
        <p:nvSpPr>
          <p:cNvPr id="4" name="Rectangle 2">
            <a:extLst>
              <a:ext uri="{FF2B5EF4-FFF2-40B4-BE49-F238E27FC236}">
                <a16:creationId xmlns:a16="http://schemas.microsoft.com/office/drawing/2014/main" id="{DF368B34-6023-9A3F-69EE-2C27696193E3}"/>
              </a:ext>
            </a:extLst>
          </p:cNvPr>
          <p:cNvSpPr>
            <a:spLocks noChangeArrowheads="1"/>
          </p:cNvSpPr>
          <p:nvPr/>
        </p:nvSpPr>
        <p:spPr bwMode="auto">
          <a:xfrm>
            <a:off x="942974" y="1214546"/>
            <a:ext cx="10058401" cy="3780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1" i="0" u="none" strike="noStrike" cap="none" normalizeH="0" baseline="0">
                <a:ln>
                  <a:noFill/>
                </a:ln>
                <a:effectLst/>
                <a:latin typeface="Arial"/>
                <a:cs typeface="Arial"/>
              </a:rPr>
              <a:t>Background</a:t>
            </a:r>
          </a:p>
          <a:p>
            <a:pPr marL="285750" indent="-285750" eaLnBrk="0" fontAlgn="base" hangingPunct="0">
              <a:lnSpc>
                <a:spcPct val="150000"/>
              </a:lnSpc>
              <a:spcBef>
                <a:spcPct val="0"/>
              </a:spcBef>
              <a:spcAft>
                <a:spcPct val="0"/>
              </a:spcAft>
              <a:buFont typeface="Arial" panose="020B0604020202020204" pitchFamily="34" charset="0"/>
              <a:buChar char="•"/>
            </a:pPr>
            <a:r>
              <a:rPr lang="en-US">
                <a:latin typeface="Arial"/>
                <a:ea typeface="+mn-lt"/>
                <a:cs typeface="+mn-lt"/>
              </a:rPr>
              <a:t>Physical security systems refer to the technologies </a:t>
            </a:r>
            <a:r>
              <a:rPr kumimoji="0" lang="en-US" b="0" i="0" u="none" strike="noStrike" cap="none" normalizeH="0" baseline="0">
                <a:ln>
                  <a:noFill/>
                </a:ln>
                <a:effectLst/>
                <a:latin typeface="Arial"/>
                <a:ea typeface="+mn-lt"/>
                <a:cs typeface="+mn-lt"/>
              </a:rPr>
              <a:t>and measures</a:t>
            </a:r>
            <a:r>
              <a:rPr lang="en-US">
                <a:latin typeface="Arial"/>
                <a:ea typeface="+mn-lt"/>
                <a:cs typeface="+mn-lt"/>
              </a:rPr>
              <a:t> implemented to protect physical assets, personnel, and information within an organization</a:t>
            </a:r>
            <a:r>
              <a:rPr kumimoji="0" lang="en-US" b="0" i="0" u="none" strike="noStrike" cap="none" normalizeH="0" baseline="0">
                <a:ln>
                  <a:noFill/>
                </a:ln>
                <a:effectLst/>
                <a:latin typeface="Arial"/>
                <a:ea typeface="+mn-lt"/>
                <a:cs typeface="+mn-lt"/>
              </a:rPr>
              <a:t>.</a:t>
            </a:r>
            <a:r>
              <a:rPr lang="en-US">
                <a:latin typeface="Arial"/>
                <a:ea typeface="+mn-lt"/>
                <a:cs typeface="+mn-lt"/>
              </a:rPr>
              <a:t> </a:t>
            </a:r>
            <a:endParaRPr lang="en-US" b="0" i="0" u="none" strike="noStrike" cap="none" normalizeH="0" baseline="0">
              <a:ln>
                <a:noFill/>
              </a:ln>
              <a:effectLst/>
              <a:latin typeface="Arial"/>
              <a:ea typeface="+mn-lt"/>
              <a:cs typeface="+mn-lt"/>
            </a:endParaRPr>
          </a:p>
          <a:p>
            <a:pPr marL="285750" indent="-285750" eaLnBrk="0" fontAlgn="base" hangingPunct="0">
              <a:lnSpc>
                <a:spcPct val="150000"/>
              </a:lnSpc>
              <a:spcBef>
                <a:spcPct val="0"/>
              </a:spcBef>
              <a:spcAft>
                <a:spcPct val="0"/>
              </a:spcAft>
              <a:buFont typeface="Arial" panose="020B0604020202020204" pitchFamily="34" charset="0"/>
              <a:buChar char="•"/>
            </a:pPr>
            <a:r>
              <a:rPr lang="en-US">
                <a:latin typeface="Arial"/>
                <a:ea typeface="+mn-lt"/>
                <a:cs typeface="+mn-lt"/>
              </a:rPr>
              <a:t>These include CCTV cameras, access control systems, and other surveillance equipment</a:t>
            </a:r>
            <a:r>
              <a:rPr kumimoji="0" lang="en-US" b="0" i="0" u="none" strike="noStrike" cap="none" normalizeH="0" baseline="0">
                <a:ln>
                  <a:noFill/>
                </a:ln>
                <a:effectLst/>
                <a:latin typeface="Arial"/>
                <a:ea typeface="+mn-lt"/>
                <a:cs typeface="+mn-lt"/>
              </a:rPr>
              <a:t>.</a:t>
            </a:r>
            <a:endParaRPr lang="en-US" b="0" i="0" u="none" strike="noStrike" cap="none" normalizeH="0" baseline="0">
              <a:ln>
                <a:noFill/>
              </a:ln>
              <a:effectLst/>
              <a:latin typeface="Arial"/>
              <a:ea typeface="+mn-lt"/>
              <a:cs typeface="+mn-lt"/>
            </a:endParaRPr>
          </a:p>
          <a:p>
            <a:pPr marL="285750" indent="-285750" eaLnBrk="0" fontAlgn="base" hangingPunct="0">
              <a:lnSpc>
                <a:spcPct val="150000"/>
              </a:lnSpc>
              <a:spcBef>
                <a:spcPct val="0"/>
              </a:spcBef>
              <a:spcAft>
                <a:spcPct val="0"/>
              </a:spcAft>
              <a:buFont typeface="Arial" panose="020B0604020202020204" pitchFamily="34" charset="0"/>
              <a:buChar char="•"/>
            </a:pPr>
            <a:r>
              <a:rPr lang="en-US">
                <a:latin typeface="Arial"/>
                <a:ea typeface="+mn-lt"/>
                <a:cs typeface="+mn-lt"/>
              </a:rPr>
              <a:t>They play a crucial role </a:t>
            </a:r>
            <a:r>
              <a:rPr kumimoji="0" lang="en-US" b="0" i="0" u="none" strike="noStrike" cap="none" normalizeH="0" baseline="0">
                <a:ln>
                  <a:noFill/>
                </a:ln>
                <a:effectLst/>
                <a:latin typeface="Arial"/>
                <a:ea typeface="+mn-lt"/>
                <a:cs typeface="+mn-lt"/>
              </a:rPr>
              <a:t>in </a:t>
            </a:r>
            <a:r>
              <a:rPr lang="en-US">
                <a:latin typeface="Arial"/>
                <a:ea typeface="+mn-lt"/>
                <a:cs typeface="+mn-lt"/>
              </a:rPr>
              <a:t>safeguarding against unauthorized access, theft, </a:t>
            </a:r>
            <a:r>
              <a:rPr kumimoji="0" lang="en-US" b="0" i="0" u="none" strike="noStrike" cap="none" normalizeH="0" baseline="0">
                <a:ln>
                  <a:noFill/>
                </a:ln>
                <a:effectLst/>
                <a:latin typeface="Arial"/>
                <a:ea typeface="+mn-lt"/>
                <a:cs typeface="+mn-lt"/>
              </a:rPr>
              <a:t>and </a:t>
            </a:r>
            <a:r>
              <a:rPr lang="en-US">
                <a:latin typeface="Arial"/>
                <a:ea typeface="+mn-lt"/>
                <a:cs typeface="+mn-lt"/>
              </a:rPr>
              <a:t>other physical threats</a:t>
            </a:r>
            <a:r>
              <a:rPr kumimoji="0" lang="en-US" b="0" i="0" u="none" strike="noStrike" cap="none" normalizeH="0" baseline="0">
                <a:ln>
                  <a:noFill/>
                </a:ln>
                <a:effectLst/>
                <a:latin typeface="Arial"/>
                <a:ea typeface="+mn-lt"/>
                <a:cs typeface="+mn-lt"/>
              </a:rPr>
              <a:t>.</a:t>
            </a:r>
            <a:endParaRPr lang="en-US" b="0" i="0" u="none" strike="noStrike" cap="none" normalizeH="0" baseline="0">
              <a:ln>
                <a:noFill/>
              </a:ln>
              <a:effectLst/>
              <a:latin typeface="Arial"/>
              <a:ea typeface="+mn-lt"/>
              <a:cs typeface="+mn-lt"/>
            </a:endParaRPr>
          </a:p>
          <a:p>
            <a:pPr marL="285750" indent="-285750" eaLnBrk="0" fontAlgn="base" hangingPunct="0">
              <a:lnSpc>
                <a:spcPct val="150000"/>
              </a:lnSpc>
              <a:spcBef>
                <a:spcPct val="0"/>
              </a:spcBef>
              <a:spcAft>
                <a:spcPct val="0"/>
              </a:spcAft>
              <a:buFont typeface="Arial" panose="020B0604020202020204" pitchFamily="34" charset="0"/>
              <a:buChar char="•"/>
            </a:pPr>
            <a:r>
              <a:rPr lang="en-US">
                <a:latin typeface="Arial"/>
                <a:ea typeface="+mn-lt"/>
                <a:cs typeface="+mn-lt"/>
              </a:rPr>
              <a:t>Integrating these systems </a:t>
            </a:r>
            <a:r>
              <a:rPr kumimoji="0" lang="en-US" b="0" i="0" u="none" strike="noStrike" cap="none" normalizeH="0" baseline="0">
                <a:ln>
                  <a:noFill/>
                </a:ln>
                <a:effectLst/>
                <a:latin typeface="Arial"/>
                <a:ea typeface="+mn-lt"/>
                <a:cs typeface="+mn-lt"/>
              </a:rPr>
              <a:t>with </a:t>
            </a:r>
            <a:r>
              <a:rPr lang="en-US">
                <a:latin typeface="Arial"/>
                <a:ea typeface="+mn-lt"/>
                <a:cs typeface="+mn-lt"/>
              </a:rPr>
              <a:t>advanced analytical capabilities can enhance their effectiveness in real-time threat detection </a:t>
            </a:r>
            <a:r>
              <a:rPr kumimoji="0" lang="en-US" b="0" i="0" u="none" strike="noStrike" cap="none" normalizeH="0" baseline="0">
                <a:ln>
                  <a:noFill/>
                </a:ln>
                <a:effectLst/>
                <a:latin typeface="Arial"/>
                <a:ea typeface="+mn-lt"/>
                <a:cs typeface="+mn-lt"/>
              </a:rPr>
              <a:t>and </a:t>
            </a:r>
            <a:r>
              <a:rPr lang="en-US">
                <a:latin typeface="Arial"/>
                <a:ea typeface="+mn-lt"/>
                <a:cs typeface="+mn-lt"/>
              </a:rPr>
              <a:t>response</a:t>
            </a:r>
            <a:r>
              <a:rPr kumimoji="0" lang="en-US" b="0" i="0" u="none" strike="noStrike" cap="none" normalizeH="0" baseline="0">
                <a:ln>
                  <a:noFill/>
                </a:ln>
                <a:effectLst/>
                <a:latin typeface="Arial"/>
                <a:ea typeface="+mn-lt"/>
                <a:cs typeface="+mn-lt"/>
              </a:rPr>
              <a:t>.</a:t>
            </a:r>
            <a:endParaRPr lang="en-US" b="0" i="0" u="none" strike="noStrike" cap="none" normalizeH="0" baseline="0">
              <a:ln>
                <a:noFill/>
              </a:ln>
              <a:effectLst/>
              <a:latin typeface="Arial"/>
              <a:ea typeface="+mn-lt"/>
              <a:cs typeface="+mn-lt"/>
            </a:endParaRPr>
          </a:p>
          <a:p>
            <a:pPr marR="0" lvl="0" algn="l" defTabSz="914400" rtl="0" eaLnBrk="0" fontAlgn="base" latinLnBrk="0" hangingPunct="0">
              <a:lnSpc>
                <a:spcPct val="150000"/>
              </a:lnSpc>
              <a:spcBef>
                <a:spcPct val="0"/>
              </a:spcBef>
              <a:spcAft>
                <a:spcPct val="0"/>
              </a:spcAft>
              <a:buClrTx/>
              <a:buSzTx/>
              <a:tabLst/>
            </a:pPr>
            <a:endParaRPr kumimoji="0" lang="en-US" altLang="en-US" b="1"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72393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37B892B-F244-85BA-A55F-2E6ADB4E8A82}"/>
              </a:ext>
            </a:extLst>
          </p:cNvPr>
          <p:cNvSpPr>
            <a:spLocks noGrp="1"/>
          </p:cNvSpPr>
          <p:nvPr>
            <p:ph type="subTitle" idx="1"/>
          </p:nvPr>
        </p:nvSpPr>
        <p:spPr>
          <a:xfrm>
            <a:off x="3281362" y="247649"/>
            <a:ext cx="5629276" cy="762001"/>
          </a:xfrm>
        </p:spPr>
        <p:txBody>
          <a:bodyPr vert="horz" lIns="91440" tIns="45720" rIns="91440" bIns="45720" rtlCol="0" anchor="t">
            <a:normAutofit fontScale="85000" lnSpcReduction="10000"/>
          </a:bodyPr>
          <a:lstStyle/>
          <a:p>
            <a:pPr algn="l"/>
            <a:r>
              <a:rPr lang="en-US" b="1">
                <a:solidFill>
                  <a:schemeClr val="tx1"/>
                </a:solidFill>
              </a:rPr>
              <a:t>Background &amp; Research Gap Cont. </a:t>
            </a:r>
          </a:p>
        </p:txBody>
      </p:sp>
      <p:sp>
        <p:nvSpPr>
          <p:cNvPr id="5" name="Rectangle 4">
            <a:extLst>
              <a:ext uri="{FF2B5EF4-FFF2-40B4-BE49-F238E27FC236}">
                <a16:creationId xmlns:a16="http://schemas.microsoft.com/office/drawing/2014/main" id="{FF17A434-EE64-A9EA-4069-C15E9721CC26}"/>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b="1">
                <a:solidFill>
                  <a:schemeClr val="tx1"/>
                </a:solidFill>
              </a:rPr>
              <a:t>IT21058196</a:t>
            </a:r>
            <a:r>
              <a:rPr lang="en-US" sz="1800" b="1">
                <a:solidFill>
                  <a:schemeClr val="tx1"/>
                </a:solidFill>
              </a:rPr>
              <a:t> | </a:t>
            </a:r>
            <a:r>
              <a:rPr lang="en-US" b="1">
                <a:solidFill>
                  <a:schemeClr val="tx1"/>
                </a:solidFill>
              </a:rPr>
              <a:t>Gunawardhana K.P.A.T. </a:t>
            </a:r>
            <a:r>
              <a:rPr lang="en-US" sz="1800" b="1">
                <a:solidFill>
                  <a:schemeClr val="tx1"/>
                </a:solidFill>
              </a:rPr>
              <a:t> |   </a:t>
            </a:r>
            <a:r>
              <a:rPr lang="en-US" b="1">
                <a:solidFill>
                  <a:schemeClr val="tx1"/>
                </a:solidFill>
              </a:rPr>
              <a:t>24-25J-075</a:t>
            </a:r>
            <a:endParaRPr lang="en-US" sz="1800" b="1">
              <a:solidFill>
                <a:schemeClr val="tx1"/>
              </a:solidFill>
            </a:endParaRPr>
          </a:p>
          <a:p>
            <a:endParaRPr lang="en-US" sz="1800" b="1">
              <a:solidFill>
                <a:schemeClr val="tx1"/>
              </a:solidFill>
            </a:endParaRPr>
          </a:p>
        </p:txBody>
      </p:sp>
      <p:sp>
        <p:nvSpPr>
          <p:cNvPr id="4" name="Rectangle 2">
            <a:extLst>
              <a:ext uri="{FF2B5EF4-FFF2-40B4-BE49-F238E27FC236}">
                <a16:creationId xmlns:a16="http://schemas.microsoft.com/office/drawing/2014/main" id="{DF368B34-6023-9A3F-69EE-2C27696193E3}"/>
              </a:ext>
            </a:extLst>
          </p:cNvPr>
          <p:cNvSpPr>
            <a:spLocks noChangeArrowheads="1"/>
          </p:cNvSpPr>
          <p:nvPr/>
        </p:nvSpPr>
        <p:spPr bwMode="auto">
          <a:xfrm>
            <a:off x="1033462" y="1076708"/>
            <a:ext cx="4848226" cy="912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tabLst/>
            </a:pPr>
            <a:r>
              <a:rPr lang="en-US" altLang="en-US" b="1">
                <a:latin typeface="Arial" panose="020B0604020202020204" pitchFamily="34" charset="0"/>
              </a:rPr>
              <a:t>Research Gap</a:t>
            </a:r>
            <a:r>
              <a:rPr kumimoji="0" lang="en-US" altLang="en-US" b="1" i="0" u="none" strike="noStrike" cap="none" normalizeH="0" baseline="0">
                <a:ln>
                  <a:noFill/>
                </a:ln>
                <a:solidFill>
                  <a:schemeClr val="tx1"/>
                </a:solidFill>
                <a:effectLst/>
                <a:latin typeface="Arial" panose="020B0604020202020204" pitchFamily="34" charset="0"/>
              </a:rPr>
              <a:t> </a:t>
            </a:r>
          </a:p>
          <a:p>
            <a:pPr marR="0" lvl="0" algn="l" defTabSz="914400" rtl="0" eaLnBrk="0" fontAlgn="base" latinLnBrk="0" hangingPunct="0">
              <a:lnSpc>
                <a:spcPct val="150000"/>
              </a:lnSpc>
              <a:spcBef>
                <a:spcPct val="0"/>
              </a:spcBef>
              <a:spcAft>
                <a:spcPct val="0"/>
              </a:spcAft>
              <a:buClrTx/>
              <a:buSzTx/>
              <a:tabLst/>
            </a:pPr>
            <a:endParaRPr kumimoji="0" lang="en-US" altLang="en-US" sz="2000" b="1" i="0" u="none" strike="noStrike" cap="none" normalizeH="0" baseline="0">
              <a:ln>
                <a:noFill/>
              </a:ln>
              <a:solidFill>
                <a:schemeClr val="tx1"/>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id="{316FB59C-1D92-B8B0-E704-10AAE382488D}"/>
              </a:ext>
            </a:extLst>
          </p:cNvPr>
          <p:cNvGraphicFramePr>
            <a:graphicFrameLocks noGrp="1"/>
          </p:cNvGraphicFramePr>
          <p:nvPr>
            <p:extLst>
              <p:ext uri="{D42A27DB-BD31-4B8C-83A1-F6EECF244321}">
                <p14:modId xmlns:p14="http://schemas.microsoft.com/office/powerpoint/2010/main" val="4009475154"/>
              </p:ext>
            </p:extLst>
          </p:nvPr>
        </p:nvGraphicFramePr>
        <p:xfrm>
          <a:off x="1123461" y="1719384"/>
          <a:ext cx="9515476" cy="4105677"/>
        </p:xfrm>
        <a:graphic>
          <a:graphicData uri="http://schemas.openxmlformats.org/drawingml/2006/table">
            <a:tbl>
              <a:tblPr firstRow="1" firstCol="1" bandRow="1">
                <a:tableStyleId>{073A0DAA-6AF3-43AB-8588-CEC1D06C72B9}</a:tableStyleId>
              </a:tblPr>
              <a:tblGrid>
                <a:gridCol w="1611196">
                  <a:extLst>
                    <a:ext uri="{9D8B030D-6E8A-4147-A177-3AD203B41FA5}">
                      <a16:colId xmlns:a16="http://schemas.microsoft.com/office/drawing/2014/main" val="467910038"/>
                    </a:ext>
                  </a:extLst>
                </a:gridCol>
                <a:gridCol w="1598962">
                  <a:extLst>
                    <a:ext uri="{9D8B030D-6E8A-4147-A177-3AD203B41FA5}">
                      <a16:colId xmlns:a16="http://schemas.microsoft.com/office/drawing/2014/main" val="1731296371"/>
                    </a:ext>
                  </a:extLst>
                </a:gridCol>
                <a:gridCol w="1598962">
                  <a:extLst>
                    <a:ext uri="{9D8B030D-6E8A-4147-A177-3AD203B41FA5}">
                      <a16:colId xmlns:a16="http://schemas.microsoft.com/office/drawing/2014/main" val="3199726558"/>
                    </a:ext>
                  </a:extLst>
                </a:gridCol>
                <a:gridCol w="1598962">
                  <a:extLst>
                    <a:ext uri="{9D8B030D-6E8A-4147-A177-3AD203B41FA5}">
                      <a16:colId xmlns:a16="http://schemas.microsoft.com/office/drawing/2014/main" val="428790368"/>
                    </a:ext>
                  </a:extLst>
                </a:gridCol>
                <a:gridCol w="1598962">
                  <a:extLst>
                    <a:ext uri="{9D8B030D-6E8A-4147-A177-3AD203B41FA5}">
                      <a16:colId xmlns:a16="http://schemas.microsoft.com/office/drawing/2014/main" val="1468884366"/>
                    </a:ext>
                  </a:extLst>
                </a:gridCol>
                <a:gridCol w="1508432">
                  <a:extLst>
                    <a:ext uri="{9D8B030D-6E8A-4147-A177-3AD203B41FA5}">
                      <a16:colId xmlns:a16="http://schemas.microsoft.com/office/drawing/2014/main" val="1132574121"/>
                    </a:ext>
                  </a:extLst>
                </a:gridCol>
              </a:tblGrid>
              <a:tr h="811502">
                <a:tc>
                  <a:txBody>
                    <a:bodyPr/>
                    <a:lstStyle/>
                    <a:p>
                      <a:pPr marL="0" marR="0" algn="ctr">
                        <a:lnSpc>
                          <a:spcPct val="107000"/>
                        </a:lnSpc>
                        <a:spcBef>
                          <a:spcPts val="0"/>
                        </a:spcBef>
                        <a:spcAft>
                          <a:spcPts val="0"/>
                        </a:spcAft>
                      </a:pPr>
                      <a:r>
                        <a:rPr lang="en-US" sz="1600" kern="100">
                          <a:effectLst/>
                        </a:rPr>
                        <a:t>Features</a:t>
                      </a:r>
                    </a:p>
                  </a:txBody>
                  <a:tcPr marL="68580" marR="68580" marT="0" marB="0" anchor="ctr"/>
                </a:tc>
                <a:tc>
                  <a:txBody>
                    <a:bodyPr/>
                    <a:lstStyle/>
                    <a:p>
                      <a:pPr marL="0" marR="0" lvl="0" algn="ctr">
                        <a:lnSpc>
                          <a:spcPct val="107000"/>
                        </a:lnSpc>
                        <a:spcBef>
                          <a:spcPts val="0"/>
                        </a:spcBef>
                        <a:spcAft>
                          <a:spcPts val="0"/>
                        </a:spcAft>
                        <a:buNone/>
                      </a:pPr>
                      <a:r>
                        <a:rPr lang="en-US" sz="1600" u="none" strike="noStrike" kern="100" noProof="0">
                          <a:effectLst/>
                        </a:rPr>
                        <a:t>CCTV Threat Detection[1]</a:t>
                      </a:r>
                      <a:endParaRPr lang="en-US" sz="1600" kern="100">
                        <a:effectLst/>
                      </a:endParaRPr>
                    </a:p>
                  </a:txBody>
                  <a:tcPr marL="68580" marR="68580" marT="0" marB="0" anchor="ctr"/>
                </a:tc>
                <a:tc>
                  <a:txBody>
                    <a:bodyPr/>
                    <a:lstStyle/>
                    <a:p>
                      <a:pPr marL="0" marR="0" lvl="0" algn="ctr">
                        <a:lnSpc>
                          <a:spcPct val="107000"/>
                        </a:lnSpc>
                        <a:spcBef>
                          <a:spcPts val="0"/>
                        </a:spcBef>
                        <a:spcAft>
                          <a:spcPts val="0"/>
                        </a:spcAft>
                        <a:buNone/>
                      </a:pPr>
                      <a:r>
                        <a:rPr lang="en-US" sz="1400" u="none" strike="noStrike" kern="100" noProof="0">
                          <a:effectLst/>
                        </a:rPr>
                        <a:t>Video Surveillance Anomaly Detection[1]</a:t>
                      </a:r>
                      <a:endParaRPr lang="en-US" sz="1400" kern="100">
                        <a:effectLst/>
                      </a:endParaRPr>
                    </a:p>
                  </a:txBody>
                  <a:tcPr marL="68580" marR="68580" marT="0" marB="0" anchor="ctr"/>
                </a:tc>
                <a:tc>
                  <a:txBody>
                    <a:bodyPr/>
                    <a:lstStyle/>
                    <a:p>
                      <a:pPr marL="0" marR="0" lvl="0" algn="ctr">
                        <a:lnSpc>
                          <a:spcPct val="107000"/>
                        </a:lnSpc>
                        <a:spcBef>
                          <a:spcPts val="0"/>
                        </a:spcBef>
                        <a:spcAft>
                          <a:spcPts val="0"/>
                        </a:spcAft>
                        <a:buNone/>
                      </a:pPr>
                      <a:r>
                        <a:rPr lang="en-US" sz="1600" u="none" strike="noStrike" kern="100" noProof="0">
                          <a:effectLst/>
                        </a:rPr>
                        <a:t>Edge Computing for Security[2]</a:t>
                      </a:r>
                      <a:endParaRPr lang="en-US" sz="1600" kern="100">
                        <a:effectLst/>
                      </a:endParaRPr>
                    </a:p>
                  </a:txBody>
                  <a:tcPr marL="68580" marR="68580" marT="0" marB="0" anchor="ctr"/>
                </a:tc>
                <a:tc>
                  <a:txBody>
                    <a:bodyPr/>
                    <a:lstStyle/>
                    <a:p>
                      <a:pPr marL="0" marR="0" lvl="0" algn="ctr">
                        <a:lnSpc>
                          <a:spcPct val="107000"/>
                        </a:lnSpc>
                        <a:spcBef>
                          <a:spcPts val="0"/>
                        </a:spcBef>
                        <a:spcAft>
                          <a:spcPts val="0"/>
                        </a:spcAft>
                        <a:buNone/>
                      </a:pPr>
                      <a:r>
                        <a:rPr lang="en-US" sz="1600" u="none" strike="noStrike" kern="100" noProof="0">
                          <a:effectLst/>
                        </a:rPr>
                        <a:t>Few-Shot Learning in Security[3]</a:t>
                      </a:r>
                      <a:endParaRPr lang="en-US" sz="1600" kern="100">
                        <a:effectLst/>
                      </a:endParaRPr>
                    </a:p>
                  </a:txBody>
                  <a:tcPr marL="68580" marR="68580" marT="0" marB="0" anchor="ctr"/>
                </a:tc>
                <a:tc>
                  <a:txBody>
                    <a:bodyPr/>
                    <a:lstStyle/>
                    <a:p>
                      <a:pPr marL="0" marR="0" algn="ctr">
                        <a:lnSpc>
                          <a:spcPct val="107000"/>
                        </a:lnSpc>
                        <a:spcBef>
                          <a:spcPts val="0"/>
                        </a:spcBef>
                        <a:spcAft>
                          <a:spcPts val="0"/>
                        </a:spcAft>
                      </a:pPr>
                      <a:r>
                        <a:rPr lang="en-US" sz="1600" kern="100">
                          <a:effectLst/>
                        </a:rPr>
                        <a:t>My Approach</a:t>
                      </a:r>
                    </a:p>
                  </a:txBody>
                  <a:tcPr marL="68580" marR="68580" marT="0" marB="0" anchor="ctr"/>
                </a:tc>
                <a:extLst>
                  <a:ext uri="{0D108BD9-81ED-4DB2-BD59-A6C34878D82A}">
                    <a16:rowId xmlns:a16="http://schemas.microsoft.com/office/drawing/2014/main" val="2417065876"/>
                  </a:ext>
                </a:extLst>
              </a:tr>
              <a:tr h="799206">
                <a:tc>
                  <a:txBody>
                    <a:bodyPr/>
                    <a:lstStyle/>
                    <a:p>
                      <a:pPr marL="0" marR="0" lvl="0" algn="ctr">
                        <a:lnSpc>
                          <a:spcPct val="107000"/>
                        </a:lnSpc>
                        <a:spcBef>
                          <a:spcPts val="0"/>
                        </a:spcBef>
                        <a:spcAft>
                          <a:spcPts val="0"/>
                        </a:spcAft>
                        <a:buNone/>
                      </a:pPr>
                      <a:r>
                        <a:rPr lang="en-US" sz="1600" u="none" strike="noStrike" kern="100" noProof="0">
                          <a:effectLst/>
                        </a:rPr>
                        <a:t>Real-time Threat Detection</a:t>
                      </a:r>
                      <a:endParaRPr lang="en-US" sz="1600"/>
                    </a:p>
                  </a:txBody>
                  <a:tcPr marL="68580" marR="68580" marT="0" marB="0" anchor="ctr"/>
                </a:tc>
                <a:tc>
                  <a:txBody>
                    <a:bodyPr/>
                    <a:lstStyle/>
                    <a:p>
                      <a:pPr marL="0" marR="0" algn="ctr">
                        <a:lnSpc>
                          <a:spcPct val="107000"/>
                        </a:lnSpc>
                        <a:spcBef>
                          <a:spcPts val="0"/>
                        </a:spcBef>
                        <a:spcAft>
                          <a:spcPts val="0"/>
                        </a:spcAft>
                      </a:pPr>
                      <a:r>
                        <a:rPr lang="en-US" sz="2000" kern="100">
                          <a:effectLst/>
                        </a:rPr>
                        <a:t>X</a:t>
                      </a:r>
                    </a:p>
                  </a:txBody>
                  <a:tcPr marL="68580" marR="68580" marT="0" marB="0" anchor="ctr"/>
                </a:tc>
                <a:tc>
                  <a:txBody>
                    <a:bodyPr/>
                    <a:lstStyle/>
                    <a:p>
                      <a:pPr marL="0" marR="0" algn="ctr">
                        <a:lnSpc>
                          <a:spcPct val="107000"/>
                        </a:lnSpc>
                        <a:spcBef>
                          <a:spcPts val="0"/>
                        </a:spcBef>
                        <a:spcAft>
                          <a:spcPts val="0"/>
                        </a:spcAft>
                      </a:pPr>
                      <a:r>
                        <a:rPr lang="en-US" sz="2000" kern="100">
                          <a:effectLst/>
                        </a:rPr>
                        <a:t>X</a:t>
                      </a:r>
                    </a:p>
                  </a:txBody>
                  <a:tcPr marL="68580" marR="68580" marT="0" marB="0" anchor="ctr"/>
                </a:tc>
                <a:tc>
                  <a:txBody>
                    <a:bodyPr/>
                    <a:lstStyle/>
                    <a:p>
                      <a:pPr marL="0" marR="0" lvl="0" algn="ctr">
                        <a:lnSpc>
                          <a:spcPct val="107000"/>
                        </a:lnSpc>
                        <a:spcBef>
                          <a:spcPts val="0"/>
                        </a:spcBef>
                        <a:spcAft>
                          <a:spcPts val="0"/>
                        </a:spcAft>
                        <a:buNone/>
                      </a:pPr>
                      <a:endParaRPr lang="en-US" sz="2000" kern="100">
                        <a:effectLst/>
                      </a:endParaRPr>
                    </a:p>
                  </a:txBody>
                  <a:tcPr marL="68580" marR="68580" marT="0" marB="0" anchor="ctr"/>
                </a:tc>
                <a:tc>
                  <a:txBody>
                    <a:bodyPr/>
                    <a:lstStyle/>
                    <a:p>
                      <a:pPr marL="0" marR="0" algn="ctr">
                        <a:lnSpc>
                          <a:spcPct val="107000"/>
                        </a:lnSpc>
                        <a:spcBef>
                          <a:spcPts val="0"/>
                        </a:spcBef>
                        <a:spcAft>
                          <a:spcPts val="0"/>
                        </a:spcAft>
                      </a:pPr>
                      <a:endParaRPr lang="en-US" sz="2000" kern="100">
                        <a:effectLst/>
                      </a:endParaRPr>
                    </a:p>
                  </a:txBody>
                  <a:tcPr marL="68580" marR="68580" marT="0" marB="0" anchor="ctr"/>
                </a:tc>
                <a:tc>
                  <a:txBody>
                    <a:bodyPr/>
                    <a:lstStyle/>
                    <a:p>
                      <a:pPr marL="0" marR="0" algn="ctr">
                        <a:lnSpc>
                          <a:spcPct val="107000"/>
                        </a:lnSpc>
                        <a:spcBef>
                          <a:spcPts val="0"/>
                        </a:spcBef>
                        <a:spcAft>
                          <a:spcPts val="0"/>
                        </a:spcAft>
                      </a:pPr>
                      <a:r>
                        <a:rPr lang="en-US" sz="2000" kern="100">
                          <a:solidFill>
                            <a:srgbClr val="FF0000"/>
                          </a:solidFill>
                          <a:effectLst/>
                        </a:rPr>
                        <a:t>X</a:t>
                      </a:r>
                    </a:p>
                  </a:txBody>
                  <a:tcPr marL="68580" marR="68580" marT="0" marB="0" anchor="ctr"/>
                </a:tc>
                <a:extLst>
                  <a:ext uri="{0D108BD9-81ED-4DB2-BD59-A6C34878D82A}">
                    <a16:rowId xmlns:a16="http://schemas.microsoft.com/office/drawing/2014/main" val="3779009020"/>
                  </a:ext>
                </a:extLst>
              </a:tr>
              <a:tr h="799206">
                <a:tc>
                  <a:txBody>
                    <a:bodyPr/>
                    <a:lstStyle/>
                    <a:p>
                      <a:pPr marL="0" marR="0" lvl="0" algn="ctr">
                        <a:lnSpc>
                          <a:spcPct val="107000"/>
                        </a:lnSpc>
                        <a:spcBef>
                          <a:spcPts val="0"/>
                        </a:spcBef>
                        <a:spcAft>
                          <a:spcPts val="0"/>
                        </a:spcAft>
                        <a:buNone/>
                      </a:pPr>
                      <a:r>
                        <a:rPr lang="en-US" sz="1600" u="none" strike="noStrike" kern="100" noProof="0">
                          <a:effectLst/>
                        </a:rPr>
                        <a:t>Anomaly Detection</a:t>
                      </a:r>
                      <a:endParaRPr lang="en-US" sz="1600"/>
                    </a:p>
                  </a:txBody>
                  <a:tcPr marL="68580" marR="68580" marT="0" marB="0" anchor="ctr"/>
                </a:tc>
                <a:tc>
                  <a:txBody>
                    <a:bodyPr/>
                    <a:lstStyle/>
                    <a:p>
                      <a:pPr marL="0" marR="0" algn="ctr">
                        <a:lnSpc>
                          <a:spcPct val="107000"/>
                        </a:lnSpc>
                        <a:spcBef>
                          <a:spcPts val="0"/>
                        </a:spcBef>
                        <a:spcAft>
                          <a:spcPts val="0"/>
                        </a:spcAft>
                      </a:pPr>
                      <a:endParaRPr lang="en-US" sz="2000" kern="100">
                        <a:effectLst/>
                      </a:endParaRPr>
                    </a:p>
                  </a:txBody>
                  <a:tcPr marL="68580" marR="68580" marT="0" marB="0" anchor="ctr"/>
                </a:tc>
                <a:tc>
                  <a:txBody>
                    <a:bodyPr/>
                    <a:lstStyle/>
                    <a:p>
                      <a:pPr marL="0" marR="0" algn="ctr">
                        <a:lnSpc>
                          <a:spcPct val="107000"/>
                        </a:lnSpc>
                        <a:spcBef>
                          <a:spcPts val="0"/>
                        </a:spcBef>
                        <a:spcAft>
                          <a:spcPts val="0"/>
                        </a:spcAft>
                      </a:pPr>
                      <a:endParaRPr lang="en-US" sz="2000" kern="100">
                        <a:effectLst/>
                      </a:endParaRPr>
                    </a:p>
                  </a:txBody>
                  <a:tcPr marL="68580" marR="68580" marT="0" marB="0" anchor="ctr"/>
                </a:tc>
                <a:tc>
                  <a:txBody>
                    <a:bodyPr/>
                    <a:lstStyle/>
                    <a:p>
                      <a:pPr marL="0" marR="0" algn="ctr">
                        <a:lnSpc>
                          <a:spcPct val="107000"/>
                        </a:lnSpc>
                        <a:spcBef>
                          <a:spcPts val="0"/>
                        </a:spcBef>
                        <a:spcAft>
                          <a:spcPts val="0"/>
                        </a:spcAft>
                      </a:pPr>
                      <a:r>
                        <a:rPr lang="en-US" sz="2000" kern="100">
                          <a:effectLst/>
                        </a:rPr>
                        <a:t>X</a:t>
                      </a:r>
                    </a:p>
                  </a:txBody>
                  <a:tcPr marL="68580" marR="68580" marT="0" marB="0" anchor="ctr"/>
                </a:tc>
                <a:tc>
                  <a:txBody>
                    <a:bodyPr/>
                    <a:lstStyle/>
                    <a:p>
                      <a:pPr marL="0" marR="0" algn="ctr">
                        <a:lnSpc>
                          <a:spcPct val="107000"/>
                        </a:lnSpc>
                        <a:spcBef>
                          <a:spcPts val="0"/>
                        </a:spcBef>
                        <a:spcAft>
                          <a:spcPts val="0"/>
                        </a:spcAft>
                      </a:pPr>
                      <a:r>
                        <a:rPr lang="en-US" sz="2000" kern="100">
                          <a:effectLst/>
                        </a:rPr>
                        <a:t>X</a:t>
                      </a:r>
                    </a:p>
                  </a:txBody>
                  <a:tcPr marL="68580" marR="68580" marT="0" marB="0" anchor="ctr"/>
                </a:tc>
                <a:tc>
                  <a:txBody>
                    <a:bodyPr/>
                    <a:lstStyle/>
                    <a:p>
                      <a:pPr marL="0" marR="0" algn="ctr">
                        <a:lnSpc>
                          <a:spcPct val="107000"/>
                        </a:lnSpc>
                        <a:spcBef>
                          <a:spcPts val="0"/>
                        </a:spcBef>
                        <a:spcAft>
                          <a:spcPts val="0"/>
                        </a:spcAft>
                      </a:pPr>
                      <a:r>
                        <a:rPr lang="en-US" sz="2000" kern="100">
                          <a:solidFill>
                            <a:srgbClr val="FF0000"/>
                          </a:solidFill>
                          <a:effectLst/>
                        </a:rPr>
                        <a:t>X</a:t>
                      </a:r>
                    </a:p>
                  </a:txBody>
                  <a:tcPr marL="68580" marR="68580" marT="0" marB="0" anchor="ctr"/>
                </a:tc>
                <a:extLst>
                  <a:ext uri="{0D108BD9-81ED-4DB2-BD59-A6C34878D82A}">
                    <a16:rowId xmlns:a16="http://schemas.microsoft.com/office/drawing/2014/main" val="1706805701"/>
                  </a:ext>
                </a:extLst>
              </a:tr>
              <a:tr h="811502">
                <a:tc>
                  <a:txBody>
                    <a:bodyPr/>
                    <a:lstStyle/>
                    <a:p>
                      <a:pPr lvl="0" algn="ctr">
                        <a:lnSpc>
                          <a:spcPct val="100000"/>
                        </a:lnSpc>
                        <a:spcBef>
                          <a:spcPts val="0"/>
                        </a:spcBef>
                        <a:spcAft>
                          <a:spcPts val="0"/>
                        </a:spcAft>
                        <a:buNone/>
                      </a:pPr>
                      <a:r>
                        <a:rPr lang="en-US" sz="1600"/>
                        <a:t>Scalability</a:t>
                      </a:r>
                    </a:p>
                    <a:p>
                      <a:pPr marL="0" marR="0" lvl="0" algn="ctr">
                        <a:lnSpc>
                          <a:spcPct val="107000"/>
                        </a:lnSpc>
                        <a:spcBef>
                          <a:spcPts val="0"/>
                        </a:spcBef>
                        <a:spcAft>
                          <a:spcPts val="0"/>
                        </a:spcAft>
                        <a:buNone/>
                      </a:pPr>
                      <a:endParaRPr lang="en-US" sz="1100" u="none" strike="noStrike" kern="100" baseline="0" noProof="0">
                        <a:solidFill>
                          <a:srgbClr val="FFFFFF"/>
                        </a:solidFill>
                        <a:effectLst/>
                      </a:endParaRPr>
                    </a:p>
                  </a:txBody>
                  <a:tcPr marL="68580" marR="68580" marT="0" marB="0" anchor="ctr"/>
                </a:tc>
                <a:tc>
                  <a:txBody>
                    <a:bodyPr/>
                    <a:lstStyle/>
                    <a:p>
                      <a:pPr marL="0" marR="0" algn="ctr">
                        <a:lnSpc>
                          <a:spcPct val="107000"/>
                        </a:lnSpc>
                        <a:spcBef>
                          <a:spcPts val="0"/>
                        </a:spcBef>
                        <a:spcAft>
                          <a:spcPts val="0"/>
                        </a:spcAft>
                      </a:pPr>
                      <a:endParaRPr lang="en-US" sz="2000" kern="100">
                        <a:effectLst/>
                      </a:endParaRPr>
                    </a:p>
                  </a:txBody>
                  <a:tcPr marL="68580" marR="68580" marT="0" marB="0" anchor="ctr"/>
                </a:tc>
                <a:tc>
                  <a:txBody>
                    <a:bodyPr/>
                    <a:lstStyle/>
                    <a:p>
                      <a:pPr marL="0" marR="0" algn="ctr">
                        <a:lnSpc>
                          <a:spcPct val="107000"/>
                        </a:lnSpc>
                        <a:spcBef>
                          <a:spcPts val="0"/>
                        </a:spcBef>
                        <a:spcAft>
                          <a:spcPts val="0"/>
                        </a:spcAft>
                      </a:pPr>
                      <a:r>
                        <a:rPr lang="en-US" sz="2000" kern="100">
                          <a:effectLst/>
                        </a:rPr>
                        <a:t>X</a:t>
                      </a:r>
                    </a:p>
                  </a:txBody>
                  <a:tcPr marL="68580" marR="68580" marT="0" marB="0" anchor="ctr"/>
                </a:tc>
                <a:tc>
                  <a:txBody>
                    <a:bodyPr/>
                    <a:lstStyle/>
                    <a:p>
                      <a:pPr marL="0" marR="0" algn="ctr">
                        <a:lnSpc>
                          <a:spcPct val="107000"/>
                        </a:lnSpc>
                        <a:spcBef>
                          <a:spcPts val="0"/>
                        </a:spcBef>
                        <a:spcAft>
                          <a:spcPts val="0"/>
                        </a:spcAft>
                      </a:pPr>
                      <a:endParaRPr lang="en-US" sz="2000" kern="100">
                        <a:effectLst/>
                      </a:endParaRPr>
                    </a:p>
                  </a:txBody>
                  <a:tcPr marL="68580" marR="68580" marT="0" marB="0" anchor="ctr"/>
                </a:tc>
                <a:tc>
                  <a:txBody>
                    <a:bodyPr/>
                    <a:lstStyle/>
                    <a:p>
                      <a:pPr marL="0" marR="0" algn="ctr">
                        <a:lnSpc>
                          <a:spcPct val="107000"/>
                        </a:lnSpc>
                        <a:spcBef>
                          <a:spcPts val="0"/>
                        </a:spcBef>
                        <a:spcAft>
                          <a:spcPts val="0"/>
                        </a:spcAft>
                      </a:pPr>
                      <a:endParaRPr lang="en-US" sz="2000" kern="100">
                        <a:effectLst/>
                      </a:endParaRPr>
                    </a:p>
                  </a:txBody>
                  <a:tcPr marL="68580" marR="68580" marT="0" marB="0" anchor="ctr"/>
                </a:tc>
                <a:tc>
                  <a:txBody>
                    <a:bodyPr/>
                    <a:lstStyle/>
                    <a:p>
                      <a:pPr marL="0" marR="0" algn="ctr">
                        <a:lnSpc>
                          <a:spcPct val="107000"/>
                        </a:lnSpc>
                        <a:spcBef>
                          <a:spcPts val="0"/>
                        </a:spcBef>
                        <a:spcAft>
                          <a:spcPts val="0"/>
                        </a:spcAft>
                      </a:pPr>
                      <a:r>
                        <a:rPr lang="en-US" sz="2000" kern="100">
                          <a:solidFill>
                            <a:srgbClr val="FF0000"/>
                          </a:solidFill>
                          <a:effectLst/>
                        </a:rPr>
                        <a:t>X</a:t>
                      </a:r>
                    </a:p>
                  </a:txBody>
                  <a:tcPr marL="68580" marR="68580" marT="0" marB="0" anchor="ctr"/>
                </a:tc>
                <a:extLst>
                  <a:ext uri="{0D108BD9-81ED-4DB2-BD59-A6C34878D82A}">
                    <a16:rowId xmlns:a16="http://schemas.microsoft.com/office/drawing/2014/main" val="3098288584"/>
                  </a:ext>
                </a:extLst>
              </a:tr>
              <a:tr h="799206">
                <a:tc>
                  <a:txBody>
                    <a:bodyPr/>
                    <a:lstStyle/>
                    <a:p>
                      <a:pPr marL="0" marR="0" lvl="0" algn="ctr">
                        <a:lnSpc>
                          <a:spcPct val="107000"/>
                        </a:lnSpc>
                        <a:spcBef>
                          <a:spcPts val="0"/>
                        </a:spcBef>
                        <a:spcAft>
                          <a:spcPts val="0"/>
                        </a:spcAft>
                        <a:buNone/>
                      </a:pPr>
                      <a:r>
                        <a:rPr lang="en-US" sz="1600" u="none" strike="noStrike" kern="100" noProof="0">
                          <a:effectLst/>
                        </a:rPr>
                        <a:t>Adaptive Learning</a:t>
                      </a:r>
                      <a:endParaRPr lang="en-US" sz="1600"/>
                    </a:p>
                  </a:txBody>
                  <a:tcPr marL="68580" marR="68580" marT="0" marB="0" anchor="ctr"/>
                </a:tc>
                <a:tc>
                  <a:txBody>
                    <a:bodyPr/>
                    <a:lstStyle/>
                    <a:p>
                      <a:pPr marL="0" marR="0" algn="ctr">
                        <a:lnSpc>
                          <a:spcPct val="107000"/>
                        </a:lnSpc>
                        <a:spcBef>
                          <a:spcPts val="0"/>
                        </a:spcBef>
                        <a:spcAft>
                          <a:spcPts val="0"/>
                        </a:spcAft>
                      </a:pPr>
                      <a:endParaRPr lang="en-US" sz="2000" kern="100">
                        <a:effectLst/>
                      </a:endParaRPr>
                    </a:p>
                  </a:txBody>
                  <a:tcPr marL="68580" marR="68580" marT="0" marB="0" anchor="ctr"/>
                </a:tc>
                <a:tc>
                  <a:txBody>
                    <a:bodyPr/>
                    <a:lstStyle/>
                    <a:p>
                      <a:pPr marL="0" marR="0" algn="ctr">
                        <a:lnSpc>
                          <a:spcPct val="107000"/>
                        </a:lnSpc>
                        <a:spcBef>
                          <a:spcPts val="0"/>
                        </a:spcBef>
                        <a:spcAft>
                          <a:spcPts val="0"/>
                        </a:spcAft>
                      </a:pPr>
                      <a:endParaRPr lang="en-US" sz="2000" kern="100">
                        <a:effectLst/>
                      </a:endParaRPr>
                    </a:p>
                  </a:txBody>
                  <a:tcPr marL="68580" marR="68580" marT="0" marB="0" anchor="ctr"/>
                </a:tc>
                <a:tc>
                  <a:txBody>
                    <a:bodyPr/>
                    <a:lstStyle/>
                    <a:p>
                      <a:pPr marL="0" marR="0" algn="ctr">
                        <a:lnSpc>
                          <a:spcPct val="107000"/>
                        </a:lnSpc>
                        <a:spcBef>
                          <a:spcPts val="0"/>
                        </a:spcBef>
                        <a:spcAft>
                          <a:spcPts val="0"/>
                        </a:spcAft>
                      </a:pPr>
                      <a:endParaRPr lang="en-US" sz="2000" kern="100">
                        <a:effectLst/>
                      </a:endParaRPr>
                    </a:p>
                  </a:txBody>
                  <a:tcPr marL="68580" marR="68580" marT="0" marB="0" anchor="ctr"/>
                </a:tc>
                <a:tc>
                  <a:txBody>
                    <a:bodyPr/>
                    <a:lstStyle/>
                    <a:p>
                      <a:pPr marL="0" marR="0" algn="ctr">
                        <a:lnSpc>
                          <a:spcPct val="107000"/>
                        </a:lnSpc>
                        <a:spcBef>
                          <a:spcPts val="0"/>
                        </a:spcBef>
                        <a:spcAft>
                          <a:spcPts val="0"/>
                        </a:spcAft>
                      </a:pPr>
                      <a:r>
                        <a:rPr lang="en-US" sz="2000" kern="100">
                          <a:effectLst/>
                        </a:rPr>
                        <a:t>X</a:t>
                      </a:r>
                    </a:p>
                  </a:txBody>
                  <a:tcPr marL="68580" marR="68580" marT="0" marB="0" anchor="ctr"/>
                </a:tc>
                <a:tc>
                  <a:txBody>
                    <a:bodyPr/>
                    <a:lstStyle/>
                    <a:p>
                      <a:pPr marL="0" marR="0" algn="ctr">
                        <a:lnSpc>
                          <a:spcPct val="107000"/>
                        </a:lnSpc>
                        <a:spcBef>
                          <a:spcPts val="0"/>
                        </a:spcBef>
                        <a:spcAft>
                          <a:spcPts val="0"/>
                        </a:spcAft>
                      </a:pPr>
                      <a:r>
                        <a:rPr lang="en-US" sz="2000" kern="100">
                          <a:solidFill>
                            <a:srgbClr val="FF0000"/>
                          </a:solidFill>
                          <a:effectLst/>
                        </a:rPr>
                        <a:t>X</a:t>
                      </a:r>
                    </a:p>
                  </a:txBody>
                  <a:tcPr marL="68580" marR="68580" marT="0" marB="0" anchor="ctr"/>
                </a:tc>
                <a:extLst>
                  <a:ext uri="{0D108BD9-81ED-4DB2-BD59-A6C34878D82A}">
                    <a16:rowId xmlns:a16="http://schemas.microsoft.com/office/drawing/2014/main" val="885908585"/>
                  </a:ext>
                </a:extLst>
              </a:tr>
            </a:tbl>
          </a:graphicData>
        </a:graphic>
      </p:graphicFrame>
    </p:spTree>
    <p:extLst>
      <p:ext uri="{BB962C8B-B14F-4D97-AF65-F5344CB8AC3E}">
        <p14:creationId xmlns:p14="http://schemas.microsoft.com/office/powerpoint/2010/main" val="2770393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37B892B-F244-85BA-A55F-2E6ADB4E8A82}"/>
              </a:ext>
            </a:extLst>
          </p:cNvPr>
          <p:cNvSpPr>
            <a:spLocks noGrp="1"/>
          </p:cNvSpPr>
          <p:nvPr>
            <p:ph type="subTitle" idx="1"/>
          </p:nvPr>
        </p:nvSpPr>
        <p:spPr>
          <a:xfrm>
            <a:off x="3905250" y="552450"/>
            <a:ext cx="3781425" cy="590550"/>
          </a:xfrm>
        </p:spPr>
        <p:txBody>
          <a:bodyPr vert="horz" lIns="91440" tIns="45720" rIns="91440" bIns="45720" rtlCol="0" anchor="t">
            <a:normAutofit/>
          </a:bodyPr>
          <a:lstStyle/>
          <a:p>
            <a:pPr algn="l"/>
            <a:r>
              <a:rPr lang="en-US" b="1">
                <a:solidFill>
                  <a:schemeClr val="tx1"/>
                </a:solidFill>
              </a:rPr>
              <a:t>Research Problem </a:t>
            </a:r>
          </a:p>
        </p:txBody>
      </p:sp>
      <p:sp>
        <p:nvSpPr>
          <p:cNvPr id="5" name="Rectangle 4">
            <a:extLst>
              <a:ext uri="{FF2B5EF4-FFF2-40B4-BE49-F238E27FC236}">
                <a16:creationId xmlns:a16="http://schemas.microsoft.com/office/drawing/2014/main" id="{FF17A434-EE64-A9EA-4069-C15E9721CC26}"/>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b="1">
                <a:solidFill>
                  <a:schemeClr val="tx1"/>
                </a:solidFill>
              </a:rPr>
              <a:t>IT21058196 </a:t>
            </a:r>
            <a:r>
              <a:rPr lang="en-US" sz="1800" b="1">
                <a:solidFill>
                  <a:schemeClr val="tx1"/>
                </a:solidFill>
              </a:rPr>
              <a:t>| </a:t>
            </a:r>
            <a:r>
              <a:rPr lang="en-US" b="1">
                <a:solidFill>
                  <a:schemeClr val="tx1"/>
                </a:solidFill>
              </a:rPr>
              <a:t>Gunawardhana K.P.A.T. </a:t>
            </a:r>
            <a:r>
              <a:rPr lang="en-US" sz="1800" b="1">
                <a:solidFill>
                  <a:schemeClr val="tx1"/>
                </a:solidFill>
              </a:rPr>
              <a:t> | </a:t>
            </a:r>
            <a:r>
              <a:rPr lang="en-US" b="1">
                <a:solidFill>
                  <a:schemeClr val="tx1"/>
                </a:solidFill>
              </a:rPr>
              <a:t>24-25J-075</a:t>
            </a:r>
            <a:endParaRPr lang="en-US">
              <a:solidFill>
                <a:schemeClr val="tx1"/>
              </a:solidFill>
            </a:endParaRPr>
          </a:p>
          <a:p>
            <a:endParaRPr lang="en-US" sz="1800" b="1">
              <a:solidFill>
                <a:schemeClr val="tx1"/>
              </a:solidFill>
              <a:ea typeface="Cambria"/>
            </a:endParaRPr>
          </a:p>
        </p:txBody>
      </p:sp>
      <p:sp>
        <p:nvSpPr>
          <p:cNvPr id="4" name="Rectangle 2">
            <a:extLst>
              <a:ext uri="{FF2B5EF4-FFF2-40B4-BE49-F238E27FC236}">
                <a16:creationId xmlns:a16="http://schemas.microsoft.com/office/drawing/2014/main" id="{DF368B34-6023-9A3F-69EE-2C27696193E3}"/>
              </a:ext>
            </a:extLst>
          </p:cNvPr>
          <p:cNvSpPr>
            <a:spLocks noChangeArrowheads="1"/>
          </p:cNvSpPr>
          <p:nvPr/>
        </p:nvSpPr>
        <p:spPr bwMode="auto">
          <a:xfrm>
            <a:off x="1090245" y="1498868"/>
            <a:ext cx="10010775" cy="2989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spcBef>
                <a:spcPct val="0"/>
              </a:spcBef>
              <a:spcAft>
                <a:spcPct val="0"/>
              </a:spcAft>
            </a:pPr>
            <a:r>
              <a:rPr lang="en-US">
                <a:latin typeface="Arial"/>
                <a:cs typeface="Arial"/>
              </a:rPr>
              <a:t>Current physical security systems struggle with real-time threat detection due to the volume and complexity of video data. Developing a deep learning framework using edge processing, few-shot learning, and Temporal Convolutional Networks (TCNs) can improve real-time analysis and response. The challenge lies in integrating real-time video footage and access logs, creating robust image recognition and anomaly detection algorithms, and ensuring adaptability to dynamic security environments.</a:t>
            </a:r>
            <a:endParaRPr lang="en-US"/>
          </a:p>
          <a:p>
            <a:pPr>
              <a:lnSpc>
                <a:spcPct val="150000"/>
              </a:lnSpc>
              <a:spcBef>
                <a:spcPct val="0"/>
              </a:spcBef>
              <a:spcAft>
                <a:spcPct val="0"/>
              </a:spcAft>
            </a:pPr>
            <a:endParaRPr lang="en-US" sz="2000">
              <a:latin typeface="Arial"/>
              <a:ea typeface="+mn-lt"/>
              <a:cs typeface="+mn-lt"/>
            </a:endParaRPr>
          </a:p>
        </p:txBody>
      </p:sp>
    </p:spTree>
    <p:extLst>
      <p:ext uri="{BB962C8B-B14F-4D97-AF65-F5344CB8AC3E}">
        <p14:creationId xmlns:p14="http://schemas.microsoft.com/office/powerpoint/2010/main" val="3526447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37B892B-F244-85BA-A55F-2E6ADB4E8A82}"/>
              </a:ext>
            </a:extLst>
          </p:cNvPr>
          <p:cNvSpPr>
            <a:spLocks noGrp="1"/>
          </p:cNvSpPr>
          <p:nvPr>
            <p:ph type="subTitle" idx="1"/>
          </p:nvPr>
        </p:nvSpPr>
        <p:spPr>
          <a:xfrm>
            <a:off x="3209925" y="636587"/>
            <a:ext cx="5391150" cy="828675"/>
          </a:xfrm>
        </p:spPr>
        <p:txBody>
          <a:bodyPr vert="horz" lIns="91440" tIns="45720" rIns="91440" bIns="45720" rtlCol="0" anchor="t">
            <a:normAutofit/>
          </a:bodyPr>
          <a:lstStyle/>
          <a:p>
            <a:pPr algn="l"/>
            <a:r>
              <a:rPr lang="en-US" b="1">
                <a:solidFill>
                  <a:schemeClr val="tx1"/>
                </a:solidFill>
              </a:rPr>
              <a:t>Specific and sub objectives</a:t>
            </a:r>
          </a:p>
        </p:txBody>
      </p:sp>
      <p:sp>
        <p:nvSpPr>
          <p:cNvPr id="5" name="Rectangle 4">
            <a:extLst>
              <a:ext uri="{FF2B5EF4-FFF2-40B4-BE49-F238E27FC236}">
                <a16:creationId xmlns:a16="http://schemas.microsoft.com/office/drawing/2014/main" id="{FF17A434-EE64-A9EA-4069-C15E9721CC26}"/>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b="1">
                <a:solidFill>
                  <a:schemeClr val="tx1"/>
                </a:solidFill>
              </a:rPr>
              <a:t>IT21058196 </a:t>
            </a:r>
            <a:r>
              <a:rPr lang="en-US" sz="1800" b="1">
                <a:solidFill>
                  <a:schemeClr val="tx1"/>
                </a:solidFill>
              </a:rPr>
              <a:t>| </a:t>
            </a:r>
            <a:r>
              <a:rPr lang="en-US" b="1">
                <a:solidFill>
                  <a:schemeClr val="tx1"/>
                </a:solidFill>
              </a:rPr>
              <a:t>Gunawardhana K.P.A.T. </a:t>
            </a:r>
            <a:r>
              <a:rPr lang="en-US" sz="1800" b="1">
                <a:solidFill>
                  <a:schemeClr val="tx1"/>
                </a:solidFill>
              </a:rPr>
              <a:t> | </a:t>
            </a:r>
            <a:r>
              <a:rPr lang="en-US" b="1">
                <a:solidFill>
                  <a:schemeClr val="tx1"/>
                </a:solidFill>
              </a:rPr>
              <a:t>24-25J-075</a:t>
            </a:r>
            <a:endParaRPr lang="en-US">
              <a:solidFill>
                <a:schemeClr val="tx1"/>
              </a:solidFill>
            </a:endParaRPr>
          </a:p>
          <a:p>
            <a:endParaRPr lang="en-US" sz="1800" b="1">
              <a:solidFill>
                <a:schemeClr val="tx1"/>
              </a:solidFill>
              <a:ea typeface="Cambria"/>
            </a:endParaRPr>
          </a:p>
        </p:txBody>
      </p:sp>
      <p:sp>
        <p:nvSpPr>
          <p:cNvPr id="4" name="TextBox 3">
            <a:extLst>
              <a:ext uri="{FF2B5EF4-FFF2-40B4-BE49-F238E27FC236}">
                <a16:creationId xmlns:a16="http://schemas.microsoft.com/office/drawing/2014/main" id="{952F8051-9DBA-72AF-49CC-05C30AFCE3CF}"/>
              </a:ext>
            </a:extLst>
          </p:cNvPr>
          <p:cNvSpPr txBox="1"/>
          <p:nvPr/>
        </p:nvSpPr>
        <p:spPr>
          <a:xfrm>
            <a:off x="838963" y="1478712"/>
            <a:ext cx="10418151" cy="3913315"/>
          </a:xfrm>
          <a:prstGeom prst="rect">
            <a:avLst/>
          </a:prstGeom>
          <a:noFill/>
        </p:spPr>
        <p:txBody>
          <a:bodyPr wrap="square" lIns="91440" tIns="45720" rIns="91440" bIns="45720" anchor="t">
            <a:spAutoFit/>
          </a:bodyPr>
          <a:lstStyle/>
          <a:p>
            <a:pPr>
              <a:lnSpc>
                <a:spcPct val="150000"/>
              </a:lnSpc>
            </a:pPr>
            <a:r>
              <a:rPr lang="en-US" sz="2400" b="1"/>
              <a:t>Specific Objective</a:t>
            </a:r>
            <a:endParaRPr lang="en-US" sz="2400" b="1">
              <a:ea typeface="Cambria"/>
            </a:endParaRPr>
          </a:p>
          <a:p>
            <a:pPr marL="285750" indent="-285750">
              <a:lnSpc>
                <a:spcPct val="150000"/>
              </a:lnSpc>
              <a:buFont typeface="Arial"/>
              <a:buChar char="•"/>
            </a:pPr>
            <a:r>
              <a:rPr lang="en-US" sz="2000">
                <a:latin typeface="Arial"/>
                <a:ea typeface="+mn-lt"/>
                <a:cs typeface="+mn-lt"/>
              </a:rPr>
              <a:t>Develop deep learning models that integrate video data from physical security systems for threat detection.</a:t>
            </a:r>
            <a:endParaRPr lang="en-US" sz="2000">
              <a:latin typeface="Arial"/>
              <a:ea typeface="Cambria"/>
              <a:cs typeface="Arial"/>
            </a:endParaRPr>
          </a:p>
          <a:p>
            <a:pPr marL="285750" indent="-285750">
              <a:lnSpc>
                <a:spcPct val="150000"/>
              </a:lnSpc>
              <a:buFont typeface="Arial"/>
              <a:buChar char="•"/>
            </a:pPr>
            <a:r>
              <a:rPr lang="en-US" sz="2000">
                <a:latin typeface="Arial"/>
                <a:ea typeface="+mn-lt"/>
                <a:cs typeface="+mn-lt"/>
              </a:rPr>
              <a:t>Enhance real-time analysis capabilities to promptly identify and respond to threats.</a:t>
            </a:r>
            <a:endParaRPr lang="en-US" sz="2000">
              <a:latin typeface="Arial"/>
              <a:ea typeface="Cambria"/>
              <a:cs typeface="Arial"/>
            </a:endParaRPr>
          </a:p>
          <a:p>
            <a:pPr>
              <a:lnSpc>
                <a:spcPct val="150000"/>
              </a:lnSpc>
            </a:pPr>
            <a:r>
              <a:rPr lang="en-US" sz="2400" b="1"/>
              <a:t>Sub-Objectives</a:t>
            </a:r>
            <a:endParaRPr lang="en-US" sz="2400" b="1">
              <a:ea typeface="Cambria"/>
            </a:endParaRPr>
          </a:p>
          <a:p>
            <a:pPr marL="285750" indent="-285750">
              <a:lnSpc>
                <a:spcPct val="150000"/>
              </a:lnSpc>
              <a:buFont typeface="Arial" panose="020B0604020202020204" pitchFamily="34" charset="0"/>
              <a:buChar char="•"/>
            </a:pPr>
            <a:r>
              <a:rPr lang="en-US" sz="2000">
                <a:latin typeface="Arial"/>
                <a:ea typeface="+mn-lt"/>
                <a:cs typeface="+mn-lt"/>
              </a:rPr>
              <a:t>Implement few-shot learning for rapid model adaptation to new threats.</a:t>
            </a:r>
          </a:p>
          <a:p>
            <a:pPr marL="285750" indent="-285750">
              <a:lnSpc>
                <a:spcPct val="150000"/>
              </a:lnSpc>
              <a:buFont typeface="Arial" panose="020B0604020202020204" pitchFamily="34" charset="0"/>
              <a:buChar char="•"/>
            </a:pPr>
            <a:r>
              <a:rPr lang="en-US" sz="2000">
                <a:latin typeface="Arial"/>
                <a:ea typeface="+mn-lt"/>
                <a:cs typeface="+mn-lt"/>
              </a:rPr>
              <a:t>Utilize Temporal Convolutional Networks (TCNs) for sequential video frame analysis.</a:t>
            </a:r>
          </a:p>
          <a:p>
            <a:pPr marL="285750" indent="-285750">
              <a:lnSpc>
                <a:spcPct val="150000"/>
              </a:lnSpc>
              <a:buFont typeface="Arial" panose="020B0604020202020204" pitchFamily="34" charset="0"/>
              <a:buChar char="•"/>
            </a:pPr>
            <a:r>
              <a:rPr lang="en-US" sz="2000">
                <a:latin typeface="Arial"/>
                <a:ea typeface="+mn-lt"/>
                <a:cs typeface="+mn-lt"/>
              </a:rPr>
              <a:t>Employ edge computing to reduce latency in data processing.</a:t>
            </a:r>
            <a:endParaRPr lang="en-US" sz="2000">
              <a:latin typeface="Arial"/>
              <a:ea typeface="Cambria"/>
              <a:cs typeface="Arial"/>
            </a:endParaRPr>
          </a:p>
        </p:txBody>
      </p:sp>
    </p:spTree>
    <p:extLst>
      <p:ext uri="{BB962C8B-B14F-4D97-AF65-F5344CB8AC3E}">
        <p14:creationId xmlns:p14="http://schemas.microsoft.com/office/powerpoint/2010/main" val="212968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a:xfrm>
            <a:off x="1155148" y="2292627"/>
            <a:ext cx="3544957" cy="792162"/>
          </a:xfrm>
        </p:spPr>
        <p:txBody>
          <a:bodyPr>
            <a:normAutofit/>
          </a:bodyPr>
          <a:lstStyle/>
          <a:p>
            <a:r>
              <a:rPr lang="en-US"/>
              <a:t>Methodology</a:t>
            </a:r>
          </a:p>
        </p:txBody>
      </p:sp>
      <p:sp>
        <p:nvSpPr>
          <p:cNvPr id="4" name="Rectangle 3">
            <a:extLst>
              <a:ext uri="{FF2B5EF4-FFF2-40B4-BE49-F238E27FC236}">
                <a16:creationId xmlns:a16="http://schemas.microsoft.com/office/drawing/2014/main" id="{2DA60EF3-4090-4DCA-9E5C-9FBCC317B9AB}"/>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b="0">
              <a:solidFill>
                <a:schemeClr val="tx1"/>
              </a:solidFill>
            </a:endParaRPr>
          </a:p>
        </p:txBody>
      </p:sp>
      <p:sp>
        <p:nvSpPr>
          <p:cNvPr id="3" name="TextBox 2">
            <a:extLst>
              <a:ext uri="{FF2B5EF4-FFF2-40B4-BE49-F238E27FC236}">
                <a16:creationId xmlns:a16="http://schemas.microsoft.com/office/drawing/2014/main" id="{5F2E0868-D455-87B4-BC86-B2ECC97F4541}"/>
              </a:ext>
            </a:extLst>
          </p:cNvPr>
          <p:cNvSpPr txBox="1"/>
          <p:nvPr/>
        </p:nvSpPr>
        <p:spPr>
          <a:xfrm>
            <a:off x="2743200" y="6488667"/>
            <a:ext cx="6097554" cy="369332"/>
          </a:xfrm>
          <a:prstGeom prst="rect">
            <a:avLst/>
          </a:prstGeom>
          <a:noFill/>
        </p:spPr>
        <p:txBody>
          <a:bodyPr wrap="square">
            <a:spAutoFit/>
          </a:bodyPr>
          <a:lstStyle/>
          <a:p>
            <a:r>
              <a:rPr lang="en-US" sz="1800" b="1">
                <a:solidFill>
                  <a:schemeClr val="tx1"/>
                </a:solidFill>
              </a:rPr>
              <a:t>IT21058196   |   </a:t>
            </a:r>
            <a:r>
              <a:rPr lang="en-US" sz="1800" b="1" err="1">
                <a:solidFill>
                  <a:schemeClr val="tx1"/>
                </a:solidFill>
              </a:rPr>
              <a:t>Gunawardhana</a:t>
            </a:r>
            <a:r>
              <a:rPr lang="en-US" sz="1800" b="1">
                <a:solidFill>
                  <a:schemeClr val="tx1"/>
                </a:solidFill>
              </a:rPr>
              <a:t> K.P.A.T.   |   </a:t>
            </a:r>
            <a:r>
              <a:rPr lang="en-US" b="1">
                <a:solidFill>
                  <a:schemeClr val="tx1"/>
                </a:solidFill>
              </a:rPr>
              <a:t>24-25J-075</a:t>
            </a:r>
            <a:endParaRPr lang="en-US" sz="1800" b="1">
              <a:solidFill>
                <a:schemeClr val="tx1"/>
              </a:solidFill>
            </a:endParaRPr>
          </a:p>
        </p:txBody>
      </p:sp>
      <p:pic>
        <p:nvPicPr>
          <p:cNvPr id="7" name="Picture 6" descr="A diagram of a process&#10;&#10;Description automatically generated">
            <a:extLst>
              <a:ext uri="{FF2B5EF4-FFF2-40B4-BE49-F238E27FC236}">
                <a16:creationId xmlns:a16="http://schemas.microsoft.com/office/drawing/2014/main" id="{2A63E06F-0B7D-BFFA-BAE7-0EB95C986970}"/>
              </a:ext>
            </a:extLst>
          </p:cNvPr>
          <p:cNvPicPr>
            <a:picLocks noChangeAspect="1"/>
          </p:cNvPicPr>
          <p:nvPr/>
        </p:nvPicPr>
        <p:blipFill>
          <a:blip r:embed="rId2"/>
          <a:stretch>
            <a:fillRect/>
          </a:stretch>
        </p:blipFill>
        <p:spPr>
          <a:xfrm>
            <a:off x="5482300" y="-158913"/>
            <a:ext cx="5543771" cy="7133492"/>
          </a:xfrm>
          <a:prstGeom prst="rect">
            <a:avLst/>
          </a:prstGeom>
        </p:spPr>
      </p:pic>
    </p:spTree>
    <p:extLst>
      <p:ext uri="{BB962C8B-B14F-4D97-AF65-F5344CB8AC3E}">
        <p14:creationId xmlns:p14="http://schemas.microsoft.com/office/powerpoint/2010/main" val="2619686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a:xfrm>
            <a:off x="1708647" y="153063"/>
            <a:ext cx="8683266" cy="650240"/>
          </a:xfrm>
        </p:spPr>
        <p:txBody>
          <a:bodyPr vert="horz" lIns="91440" tIns="45720" rIns="91440" bIns="45720" rtlCol="0" anchor="t">
            <a:normAutofit/>
          </a:bodyPr>
          <a:lstStyle/>
          <a:p>
            <a:pPr marL="0" indent="0">
              <a:buNone/>
            </a:pPr>
            <a:r>
              <a:rPr lang="en-US" b="1"/>
              <a:t>Technologies and Tools to be used</a:t>
            </a:r>
            <a:endParaRPr lang="en-US"/>
          </a:p>
        </p:txBody>
      </p:sp>
      <p:sp>
        <p:nvSpPr>
          <p:cNvPr id="4" name="Rectangle 3">
            <a:extLst>
              <a:ext uri="{FF2B5EF4-FFF2-40B4-BE49-F238E27FC236}">
                <a16:creationId xmlns:a16="http://schemas.microsoft.com/office/drawing/2014/main" id="{2DA60EF3-4090-4DCA-9E5C-9FBCC317B9AB}"/>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b="0">
              <a:solidFill>
                <a:schemeClr val="tx1"/>
              </a:solidFill>
            </a:endParaRPr>
          </a:p>
        </p:txBody>
      </p:sp>
      <p:sp>
        <p:nvSpPr>
          <p:cNvPr id="3" name="TextBox 2">
            <a:extLst>
              <a:ext uri="{FF2B5EF4-FFF2-40B4-BE49-F238E27FC236}">
                <a16:creationId xmlns:a16="http://schemas.microsoft.com/office/drawing/2014/main" id="{5F2E0868-D455-87B4-BC86-B2ECC97F4541}"/>
              </a:ext>
            </a:extLst>
          </p:cNvPr>
          <p:cNvSpPr txBox="1"/>
          <p:nvPr/>
        </p:nvSpPr>
        <p:spPr>
          <a:xfrm>
            <a:off x="2743200" y="6488667"/>
            <a:ext cx="6097554" cy="646331"/>
          </a:xfrm>
          <a:prstGeom prst="rect">
            <a:avLst/>
          </a:prstGeom>
          <a:noFill/>
        </p:spPr>
        <p:txBody>
          <a:bodyPr wrap="square" lIns="91440" tIns="45720" rIns="91440" bIns="45720" anchor="t">
            <a:spAutoFit/>
          </a:bodyPr>
          <a:lstStyle/>
          <a:p>
            <a:r>
              <a:rPr lang="en-US" sz="1800" b="1"/>
              <a:t>IT21226496  |  </a:t>
            </a:r>
            <a:r>
              <a:rPr lang="en-US" b="1"/>
              <a:t> Gunawardhana K.P.A.T. </a:t>
            </a:r>
            <a:r>
              <a:rPr lang="en-US" sz="1800" b="1"/>
              <a:t> |   </a:t>
            </a:r>
            <a:r>
              <a:rPr lang="en-US" b="1"/>
              <a:t>24-25J-075</a:t>
            </a:r>
            <a:endParaRPr lang="en-US" sz="1800" b="1"/>
          </a:p>
          <a:p>
            <a:endParaRPr lang="en-US" sz="1800" b="1">
              <a:solidFill>
                <a:schemeClr val="tx1"/>
              </a:solidFill>
            </a:endParaRPr>
          </a:p>
        </p:txBody>
      </p:sp>
      <p:pic>
        <p:nvPicPr>
          <p:cNvPr id="9" name="Picture 8" descr="A blue and yellow snake logo&#10;&#10;Description automatically generated">
            <a:extLst>
              <a:ext uri="{FF2B5EF4-FFF2-40B4-BE49-F238E27FC236}">
                <a16:creationId xmlns:a16="http://schemas.microsoft.com/office/drawing/2014/main" id="{7F6EDB9F-938C-CDC9-C9FA-70A58FBE4BBB}"/>
              </a:ext>
            </a:extLst>
          </p:cNvPr>
          <p:cNvPicPr>
            <a:picLocks noChangeAspect="1"/>
          </p:cNvPicPr>
          <p:nvPr/>
        </p:nvPicPr>
        <p:blipFill>
          <a:blip r:embed="rId2"/>
          <a:srcRect l="-3840" r="-509"/>
          <a:stretch/>
        </p:blipFill>
        <p:spPr>
          <a:xfrm>
            <a:off x="917651" y="1066800"/>
            <a:ext cx="2126996" cy="2238375"/>
          </a:xfrm>
          <a:prstGeom prst="rect">
            <a:avLst/>
          </a:prstGeom>
        </p:spPr>
      </p:pic>
      <p:pic>
        <p:nvPicPr>
          <p:cNvPr id="12" name="Picture 11">
            <a:extLst>
              <a:ext uri="{FF2B5EF4-FFF2-40B4-BE49-F238E27FC236}">
                <a16:creationId xmlns:a16="http://schemas.microsoft.com/office/drawing/2014/main" id="{5093C124-1648-15CE-6C10-319ADD14F307}"/>
              </a:ext>
            </a:extLst>
          </p:cNvPr>
          <p:cNvPicPr>
            <a:picLocks noChangeAspect="1"/>
          </p:cNvPicPr>
          <p:nvPr/>
        </p:nvPicPr>
        <p:blipFill>
          <a:blip r:embed="rId3"/>
          <a:stretch>
            <a:fillRect/>
          </a:stretch>
        </p:blipFill>
        <p:spPr>
          <a:xfrm>
            <a:off x="673957" y="3912235"/>
            <a:ext cx="2899410" cy="1639570"/>
          </a:xfrm>
          <a:prstGeom prst="rect">
            <a:avLst/>
          </a:prstGeom>
        </p:spPr>
      </p:pic>
      <p:sp>
        <p:nvSpPr>
          <p:cNvPr id="5" name="TextBox 4">
            <a:extLst>
              <a:ext uri="{FF2B5EF4-FFF2-40B4-BE49-F238E27FC236}">
                <a16:creationId xmlns:a16="http://schemas.microsoft.com/office/drawing/2014/main" id="{672FFD58-27B5-E9A8-F821-1817963E788B}"/>
              </a:ext>
            </a:extLst>
          </p:cNvPr>
          <p:cNvSpPr txBox="1"/>
          <p:nvPr/>
        </p:nvSpPr>
        <p:spPr>
          <a:xfrm>
            <a:off x="4680225" y="1073176"/>
            <a:ext cx="3135827"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Segoe UI"/>
              </a:rPr>
              <a:t>Technologies​</a:t>
            </a:r>
          </a:p>
          <a:p>
            <a:pPr marL="285750" indent="-285750">
              <a:buFont typeface="Arial,Sans-Serif"/>
              <a:buChar char="•"/>
            </a:pPr>
            <a:r>
              <a:rPr lang="en-US">
                <a:cs typeface="Arial"/>
              </a:rPr>
              <a:t>TensorFlow​</a:t>
            </a:r>
            <a:endParaRPr lang="en-US">
              <a:ea typeface="Cambria"/>
              <a:cs typeface="Arial"/>
            </a:endParaRPr>
          </a:p>
          <a:p>
            <a:pPr marL="285750" indent="-285750">
              <a:buFont typeface="Arial,Sans-Serif"/>
              <a:buChar char="•"/>
            </a:pPr>
            <a:r>
              <a:rPr lang="en-US" err="1">
                <a:cs typeface="Arial"/>
              </a:rPr>
              <a:t>PyTorch</a:t>
            </a:r>
            <a:r>
              <a:rPr lang="en-US">
                <a:cs typeface="Arial"/>
              </a:rPr>
              <a:t>​</a:t>
            </a:r>
            <a:endParaRPr lang="en-US">
              <a:ea typeface="Cambria"/>
              <a:cs typeface="Arial"/>
            </a:endParaRPr>
          </a:p>
          <a:p>
            <a:pPr marL="285750" indent="-285750">
              <a:buFont typeface="Arial,Sans-Serif"/>
              <a:buChar char="•"/>
            </a:pPr>
            <a:r>
              <a:rPr lang="en-US">
                <a:cs typeface="Arial"/>
              </a:rPr>
              <a:t>Scikit-learn​</a:t>
            </a:r>
            <a:endParaRPr lang="en-US">
              <a:ea typeface="Cambria"/>
              <a:cs typeface="Arial"/>
            </a:endParaRPr>
          </a:p>
          <a:p>
            <a:pPr marL="285750" indent="-285750">
              <a:buFont typeface="Arial,Sans-Serif"/>
              <a:buChar char="•"/>
            </a:pPr>
            <a:r>
              <a:rPr lang="en-US">
                <a:cs typeface="Arial"/>
              </a:rPr>
              <a:t>Google </a:t>
            </a:r>
            <a:r>
              <a:rPr lang="en-US" err="1">
                <a:cs typeface="Arial"/>
              </a:rPr>
              <a:t>Colab</a:t>
            </a:r>
            <a:r>
              <a:rPr lang="en-US">
                <a:cs typeface="Arial"/>
              </a:rPr>
              <a:t>​</a:t>
            </a:r>
            <a:endParaRPr lang="en-US">
              <a:ea typeface="Cambria"/>
              <a:cs typeface="Arial"/>
            </a:endParaRPr>
          </a:p>
          <a:p>
            <a:pPr marL="285750" indent="-285750">
              <a:buFont typeface="Arial,Sans-Serif"/>
              <a:buChar char="•"/>
            </a:pPr>
            <a:r>
              <a:rPr lang="en-US">
                <a:cs typeface="Arial"/>
              </a:rPr>
              <a:t>Flask​</a:t>
            </a:r>
            <a:endParaRPr lang="en-US">
              <a:ea typeface="Cambria"/>
              <a:cs typeface="Arial"/>
            </a:endParaRPr>
          </a:p>
          <a:p>
            <a:pPr marL="285750" indent="-285750">
              <a:buFont typeface="Arial,Sans-Serif"/>
              <a:buChar char="•"/>
            </a:pPr>
            <a:r>
              <a:rPr lang="en-US">
                <a:ea typeface="Cambria"/>
                <a:cs typeface="Arial"/>
              </a:rPr>
              <a:t>OpenCV</a:t>
            </a:r>
            <a:endParaRPr lang="en-US">
              <a:cs typeface="Arial"/>
            </a:endParaRPr>
          </a:p>
          <a:p>
            <a:pPr marL="285750" indent="-285750">
              <a:buFont typeface="Arial,Sans-Serif"/>
              <a:buChar char="•"/>
            </a:pPr>
            <a:endParaRPr lang="en-US">
              <a:cs typeface="Arial"/>
            </a:endParaRPr>
          </a:p>
          <a:p>
            <a:r>
              <a:rPr lang="en-US" b="1">
                <a:cs typeface="Segoe UI"/>
              </a:rPr>
              <a:t>Tools</a:t>
            </a:r>
            <a:r>
              <a:rPr lang="en-US">
                <a:cs typeface="Segoe UI"/>
              </a:rPr>
              <a:t>​</a:t>
            </a:r>
            <a:endParaRPr lang="en-US">
              <a:ea typeface="Cambria"/>
              <a:cs typeface="Segoe UI"/>
            </a:endParaRPr>
          </a:p>
          <a:p>
            <a:pPr marL="285750" indent="-285750">
              <a:buFont typeface="Arial,Sans-Serif"/>
              <a:buChar char="•"/>
            </a:pPr>
            <a:r>
              <a:rPr lang="en-US">
                <a:cs typeface="Arial"/>
              </a:rPr>
              <a:t>Kaggle​</a:t>
            </a:r>
            <a:endParaRPr lang="en-US">
              <a:ea typeface="Cambria"/>
              <a:cs typeface="Arial"/>
            </a:endParaRPr>
          </a:p>
          <a:p>
            <a:pPr marL="285750" indent="-285750">
              <a:buFont typeface="Arial,Sans-Serif"/>
              <a:buChar char="•"/>
            </a:pPr>
            <a:r>
              <a:rPr lang="en-US">
                <a:cs typeface="Arial"/>
              </a:rPr>
              <a:t>Python​</a:t>
            </a:r>
            <a:endParaRPr lang="en-US">
              <a:ea typeface="Cambria"/>
              <a:cs typeface="Arial"/>
            </a:endParaRPr>
          </a:p>
          <a:p>
            <a:pPr marL="285750" indent="-285750">
              <a:buFont typeface="Arial,Sans-Serif"/>
              <a:buChar char="•"/>
            </a:pPr>
            <a:r>
              <a:rPr lang="en-US" err="1">
                <a:cs typeface="Arial"/>
              </a:rPr>
              <a:t>Keras</a:t>
            </a:r>
            <a:r>
              <a:rPr lang="en-US">
                <a:cs typeface="Arial"/>
              </a:rPr>
              <a:t>​</a:t>
            </a:r>
            <a:endParaRPr lang="en-US">
              <a:ea typeface="Cambria"/>
              <a:cs typeface="Arial"/>
            </a:endParaRPr>
          </a:p>
          <a:p>
            <a:pPr marL="285750" indent="-285750">
              <a:buFont typeface="Arial,Sans-Serif"/>
              <a:buChar char="•"/>
            </a:pPr>
            <a:r>
              <a:rPr lang="en-US">
                <a:cs typeface="Arial"/>
              </a:rPr>
              <a:t>MongoDB</a:t>
            </a:r>
            <a:endParaRPr lang="en-US">
              <a:ea typeface="Cambria"/>
              <a:cs typeface="Arial"/>
            </a:endParaRPr>
          </a:p>
          <a:p>
            <a:pPr marL="285750" indent="-285750">
              <a:buFont typeface="Arial,Sans-Serif"/>
              <a:buChar char="•"/>
            </a:pPr>
            <a:r>
              <a:rPr lang="en-US">
                <a:ea typeface="+mn-lt"/>
                <a:cs typeface="+mn-lt"/>
              </a:rPr>
              <a:t>Edge Computing Devices</a:t>
            </a:r>
            <a:endParaRPr lang="en-US">
              <a:ea typeface="Cambria"/>
              <a:cs typeface="Arial"/>
            </a:endParaRPr>
          </a:p>
        </p:txBody>
      </p:sp>
      <p:pic>
        <p:nvPicPr>
          <p:cNvPr id="7" name="Picture 6" descr="A green leaf in a shield&#10;&#10;Description automatically generated">
            <a:extLst>
              <a:ext uri="{FF2B5EF4-FFF2-40B4-BE49-F238E27FC236}">
                <a16:creationId xmlns:a16="http://schemas.microsoft.com/office/drawing/2014/main" id="{D22A0980-2D71-6E7B-529A-DEA8A07D1258}"/>
              </a:ext>
            </a:extLst>
          </p:cNvPr>
          <p:cNvPicPr>
            <a:picLocks noChangeAspect="1"/>
          </p:cNvPicPr>
          <p:nvPr/>
        </p:nvPicPr>
        <p:blipFill>
          <a:blip r:embed="rId4"/>
          <a:stretch>
            <a:fillRect/>
          </a:stretch>
        </p:blipFill>
        <p:spPr>
          <a:xfrm>
            <a:off x="8344773" y="3126863"/>
            <a:ext cx="2208053" cy="2579757"/>
          </a:xfrm>
          <a:prstGeom prst="rect">
            <a:avLst/>
          </a:prstGeom>
        </p:spPr>
      </p:pic>
      <p:pic>
        <p:nvPicPr>
          <p:cNvPr id="2" name="Picture 1" descr="A black square with white letters&#10;&#10;Description automatically generated">
            <a:extLst>
              <a:ext uri="{FF2B5EF4-FFF2-40B4-BE49-F238E27FC236}">
                <a16:creationId xmlns:a16="http://schemas.microsoft.com/office/drawing/2014/main" id="{21EFD848-8387-07D4-B509-D6C53E0C00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42851" y="803303"/>
            <a:ext cx="2240502" cy="2240502"/>
          </a:xfrm>
          <a:prstGeom prst="rect">
            <a:avLst/>
          </a:prstGeom>
        </p:spPr>
      </p:pic>
    </p:spTree>
    <p:extLst>
      <p:ext uri="{BB962C8B-B14F-4D97-AF65-F5344CB8AC3E}">
        <p14:creationId xmlns:p14="http://schemas.microsoft.com/office/powerpoint/2010/main" val="19037234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a:xfrm>
            <a:off x="249583" y="248478"/>
            <a:ext cx="11684000" cy="580293"/>
          </a:xfrm>
        </p:spPr>
        <p:txBody>
          <a:bodyPr vert="horz" lIns="91440" tIns="45720" rIns="91440" bIns="45720" rtlCol="0" anchor="t">
            <a:normAutofit fontScale="62500" lnSpcReduction="20000"/>
          </a:bodyPr>
          <a:lstStyle/>
          <a:p>
            <a:pPr>
              <a:buNone/>
            </a:pPr>
            <a:r>
              <a:rPr lang="en-US" sz="5800" b="1">
                <a:ea typeface="Cambria"/>
              </a:rPr>
              <a:t>Study Requirement Specification</a:t>
            </a:r>
            <a:endParaRPr lang="en-US" sz="5800">
              <a:ea typeface="Cambria"/>
            </a:endParaRPr>
          </a:p>
          <a:p>
            <a:pPr marL="0" indent="0">
              <a:buNone/>
            </a:pPr>
            <a:endParaRPr lang="en-US">
              <a:ea typeface="Cambria"/>
            </a:endParaRPr>
          </a:p>
          <a:p>
            <a:pPr marL="0" indent="0">
              <a:buNone/>
            </a:pPr>
            <a:endParaRPr lang="en-US">
              <a:ea typeface="Cambria"/>
            </a:endParaRPr>
          </a:p>
        </p:txBody>
      </p:sp>
      <p:sp>
        <p:nvSpPr>
          <p:cNvPr id="4" name="Rectangle 3">
            <a:extLst>
              <a:ext uri="{FF2B5EF4-FFF2-40B4-BE49-F238E27FC236}">
                <a16:creationId xmlns:a16="http://schemas.microsoft.com/office/drawing/2014/main" id="{2DA60EF3-4090-4DCA-9E5C-9FBCC317B9AB}"/>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b="0">
              <a:solidFill>
                <a:schemeClr val="tx1"/>
              </a:solidFill>
            </a:endParaRPr>
          </a:p>
        </p:txBody>
      </p:sp>
      <p:sp>
        <p:nvSpPr>
          <p:cNvPr id="3" name="TextBox 2">
            <a:extLst>
              <a:ext uri="{FF2B5EF4-FFF2-40B4-BE49-F238E27FC236}">
                <a16:creationId xmlns:a16="http://schemas.microsoft.com/office/drawing/2014/main" id="{5F2E0868-D455-87B4-BC86-B2ECC97F4541}"/>
              </a:ext>
            </a:extLst>
          </p:cNvPr>
          <p:cNvSpPr txBox="1"/>
          <p:nvPr/>
        </p:nvSpPr>
        <p:spPr>
          <a:xfrm>
            <a:off x="2743200" y="6488667"/>
            <a:ext cx="6097554" cy="369332"/>
          </a:xfrm>
          <a:prstGeom prst="rect">
            <a:avLst/>
          </a:prstGeom>
          <a:noFill/>
        </p:spPr>
        <p:txBody>
          <a:bodyPr wrap="square">
            <a:spAutoFit/>
          </a:bodyPr>
          <a:lstStyle/>
          <a:p>
            <a:r>
              <a:rPr lang="en-US" sz="1800" b="1">
                <a:solidFill>
                  <a:schemeClr val="tx1"/>
                </a:solidFill>
              </a:rPr>
              <a:t>IT21058196   |   </a:t>
            </a:r>
            <a:r>
              <a:rPr lang="en-US" sz="1800" b="1" err="1">
                <a:solidFill>
                  <a:schemeClr val="tx1"/>
                </a:solidFill>
              </a:rPr>
              <a:t>Gunawardhana</a:t>
            </a:r>
            <a:r>
              <a:rPr lang="en-US" sz="1800" b="1">
                <a:solidFill>
                  <a:schemeClr val="tx1"/>
                </a:solidFill>
              </a:rPr>
              <a:t> K.P.A.T.   |   </a:t>
            </a:r>
            <a:r>
              <a:rPr lang="en-US" b="1">
                <a:solidFill>
                  <a:schemeClr val="tx1"/>
                </a:solidFill>
              </a:rPr>
              <a:t>24-25J-075</a:t>
            </a:r>
            <a:endParaRPr lang="en-US" sz="1800" b="1">
              <a:solidFill>
                <a:schemeClr val="tx1"/>
              </a:solidFill>
            </a:endParaRPr>
          </a:p>
        </p:txBody>
      </p:sp>
      <p:sp>
        <p:nvSpPr>
          <p:cNvPr id="2" name="TextBox 1">
            <a:extLst>
              <a:ext uri="{FF2B5EF4-FFF2-40B4-BE49-F238E27FC236}">
                <a16:creationId xmlns:a16="http://schemas.microsoft.com/office/drawing/2014/main" id="{E7302A6D-EF3A-F6D8-BAA2-6623B711556C}"/>
              </a:ext>
            </a:extLst>
          </p:cNvPr>
          <p:cNvSpPr txBox="1"/>
          <p:nvPr/>
        </p:nvSpPr>
        <p:spPr>
          <a:xfrm>
            <a:off x="482676" y="835590"/>
            <a:ext cx="10065024" cy="43027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ct val="20000"/>
              </a:spcBef>
            </a:pPr>
            <a:r>
              <a:rPr lang="en-US" b="1">
                <a:ea typeface="Cambria"/>
              </a:rPr>
              <a:t>System Requirements</a:t>
            </a:r>
            <a:endParaRPr lang="en-US">
              <a:ea typeface="Cambria"/>
            </a:endParaRPr>
          </a:p>
          <a:p>
            <a:pPr marL="342900" indent="-342900">
              <a:spcBef>
                <a:spcPct val="20000"/>
              </a:spcBef>
              <a:buAutoNum type="arabicPeriod"/>
            </a:pPr>
            <a:r>
              <a:rPr lang="en-US" b="1">
                <a:ea typeface="Cambria"/>
              </a:rPr>
              <a:t>Hardware Requirements</a:t>
            </a:r>
            <a:endParaRPr lang="en-US">
              <a:ea typeface="Cambria"/>
            </a:endParaRPr>
          </a:p>
          <a:p>
            <a:pPr marL="742950" lvl="1" indent="-285750">
              <a:spcBef>
                <a:spcPct val="20000"/>
              </a:spcBef>
              <a:buAutoNum type="arabicPeriod"/>
            </a:pPr>
            <a:r>
              <a:rPr lang="en-US">
                <a:ea typeface="Cambria"/>
              </a:rPr>
              <a:t>High-performance servers with multi-core processors (e.g., Intel Xeon, AMD EPYC)</a:t>
            </a:r>
          </a:p>
          <a:p>
            <a:pPr marL="742950" lvl="1" indent="-285750">
              <a:spcBef>
                <a:spcPct val="20000"/>
              </a:spcBef>
              <a:buAutoNum type="arabicPeriod"/>
            </a:pPr>
            <a:r>
              <a:rPr lang="en-US">
                <a:ea typeface="Cambria"/>
              </a:rPr>
              <a:t>Minimum 64 GB RAM</a:t>
            </a:r>
          </a:p>
          <a:p>
            <a:pPr marL="742950" lvl="1" indent="-285750">
              <a:spcBef>
                <a:spcPct val="20000"/>
              </a:spcBef>
              <a:buAutoNum type="arabicPeriod"/>
            </a:pPr>
            <a:r>
              <a:rPr lang="en-US">
                <a:ea typeface="Cambria"/>
              </a:rPr>
              <a:t>High-speed network interface cards (10 Gbps or higher)</a:t>
            </a:r>
          </a:p>
          <a:p>
            <a:pPr marL="742950" lvl="1" indent="-285750">
              <a:spcBef>
                <a:spcPct val="20000"/>
              </a:spcBef>
              <a:buAutoNum type="arabicPeriod"/>
            </a:pPr>
            <a:r>
              <a:rPr lang="en-US">
                <a:ea typeface="Cambria"/>
              </a:rPr>
              <a:t>SSD storage for fast data access and processing</a:t>
            </a:r>
          </a:p>
          <a:p>
            <a:pPr marL="742950" lvl="1" indent="-285750">
              <a:spcBef>
                <a:spcPct val="20000"/>
              </a:spcBef>
              <a:buAutoNum type="arabicPeriod"/>
            </a:pPr>
            <a:r>
              <a:rPr lang="en-US">
                <a:ea typeface="Cambria"/>
              </a:rPr>
              <a:t>GPU support (e.g., NVIDIA Tesla, RTX series) for deep learning model training and inference</a:t>
            </a:r>
          </a:p>
          <a:p>
            <a:pPr marL="342900" indent="-342900">
              <a:spcBef>
                <a:spcPct val="20000"/>
              </a:spcBef>
              <a:buAutoNum type="arabicPeriod"/>
            </a:pPr>
            <a:r>
              <a:rPr lang="en-US" b="1">
                <a:ea typeface="Cambria"/>
              </a:rPr>
              <a:t>Network Requirements</a:t>
            </a:r>
            <a:endParaRPr lang="en-US">
              <a:ea typeface="Cambria"/>
            </a:endParaRPr>
          </a:p>
          <a:p>
            <a:pPr marL="742950" lvl="1" indent="-285750">
              <a:spcBef>
                <a:spcPct val="20000"/>
              </a:spcBef>
              <a:buAutoNum type="arabicPeriod"/>
            </a:pPr>
            <a:r>
              <a:rPr lang="en-US">
                <a:ea typeface="Cambria"/>
              </a:rPr>
              <a:t>Reliable and high-bandwidth network infrastructure</a:t>
            </a:r>
          </a:p>
          <a:p>
            <a:pPr marL="742950" lvl="1" indent="-285750">
              <a:spcBef>
                <a:spcPct val="20000"/>
              </a:spcBef>
              <a:buAutoNum type="arabicPeriod"/>
            </a:pPr>
            <a:r>
              <a:rPr lang="en-US">
                <a:ea typeface="Cambria"/>
              </a:rPr>
              <a:t>Secure network connections for data transmission</a:t>
            </a:r>
          </a:p>
          <a:p>
            <a:pPr marL="342900" indent="-342900">
              <a:spcBef>
                <a:spcPct val="20000"/>
              </a:spcBef>
              <a:buAutoNum type="arabicPeriod"/>
            </a:pPr>
            <a:r>
              <a:rPr lang="en-US" b="1">
                <a:ea typeface="Cambria"/>
              </a:rPr>
              <a:t>Security Requirements</a:t>
            </a:r>
            <a:endParaRPr lang="en-US">
              <a:ea typeface="Cambria"/>
            </a:endParaRPr>
          </a:p>
          <a:p>
            <a:pPr marL="742950" lvl="1" indent="-285750">
              <a:spcBef>
                <a:spcPct val="20000"/>
              </a:spcBef>
              <a:buAutoNum type="arabicPeriod"/>
            </a:pPr>
            <a:r>
              <a:rPr lang="en-US">
                <a:ea typeface="Cambria"/>
              </a:rPr>
              <a:t>Secure data storage and encryption mechanisms</a:t>
            </a:r>
          </a:p>
          <a:p>
            <a:endParaRPr lang="en-US">
              <a:ea typeface="Cambria"/>
            </a:endParaRPr>
          </a:p>
        </p:txBody>
      </p:sp>
    </p:spTree>
    <p:extLst>
      <p:ext uri="{BB962C8B-B14F-4D97-AF65-F5344CB8AC3E}">
        <p14:creationId xmlns:p14="http://schemas.microsoft.com/office/powerpoint/2010/main" val="3912899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a:xfrm>
            <a:off x="2743200" y="283428"/>
            <a:ext cx="8001000" cy="866775"/>
          </a:xfrm>
        </p:spPr>
        <p:txBody>
          <a:bodyPr>
            <a:normAutofit/>
          </a:bodyPr>
          <a:lstStyle/>
          <a:p>
            <a:pPr marL="0" indent="0">
              <a:buNone/>
            </a:pPr>
            <a:r>
              <a:rPr lang="en-US" b="1"/>
              <a:t>Study Requirement Specification Cont.</a:t>
            </a:r>
          </a:p>
        </p:txBody>
      </p:sp>
      <p:sp>
        <p:nvSpPr>
          <p:cNvPr id="4" name="Rectangle 3">
            <a:extLst>
              <a:ext uri="{FF2B5EF4-FFF2-40B4-BE49-F238E27FC236}">
                <a16:creationId xmlns:a16="http://schemas.microsoft.com/office/drawing/2014/main" id="{2DA60EF3-4090-4DCA-9E5C-9FBCC317B9AB}"/>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b="0">
              <a:solidFill>
                <a:schemeClr val="tx1"/>
              </a:solidFill>
            </a:endParaRPr>
          </a:p>
        </p:txBody>
      </p:sp>
      <p:sp>
        <p:nvSpPr>
          <p:cNvPr id="3" name="TextBox 2">
            <a:extLst>
              <a:ext uri="{FF2B5EF4-FFF2-40B4-BE49-F238E27FC236}">
                <a16:creationId xmlns:a16="http://schemas.microsoft.com/office/drawing/2014/main" id="{5F2E0868-D455-87B4-BC86-B2ECC97F4541}"/>
              </a:ext>
            </a:extLst>
          </p:cNvPr>
          <p:cNvSpPr txBox="1"/>
          <p:nvPr/>
        </p:nvSpPr>
        <p:spPr>
          <a:xfrm>
            <a:off x="2743200" y="6488667"/>
            <a:ext cx="6097554" cy="369332"/>
          </a:xfrm>
          <a:prstGeom prst="rect">
            <a:avLst/>
          </a:prstGeom>
          <a:noFill/>
        </p:spPr>
        <p:txBody>
          <a:bodyPr wrap="square" lIns="91440" tIns="45720" rIns="91440" bIns="45720" anchor="t">
            <a:spAutoFit/>
          </a:bodyPr>
          <a:lstStyle/>
          <a:p>
            <a:r>
              <a:rPr lang="en-US" sz="1800" b="1"/>
              <a:t>IT21226496  |  </a:t>
            </a:r>
            <a:r>
              <a:rPr lang="en-US" b="1"/>
              <a:t> Gunawardhana K.P.A.T. </a:t>
            </a:r>
            <a:r>
              <a:rPr lang="en-US" sz="1800" b="1"/>
              <a:t> |   </a:t>
            </a:r>
            <a:r>
              <a:rPr lang="en-US" b="1"/>
              <a:t>24-25J-075</a:t>
            </a:r>
            <a:endParaRPr lang="en-US" sz="1800" b="1"/>
          </a:p>
        </p:txBody>
      </p:sp>
      <p:sp>
        <p:nvSpPr>
          <p:cNvPr id="2" name="Content Placeholder 5">
            <a:extLst>
              <a:ext uri="{FF2B5EF4-FFF2-40B4-BE49-F238E27FC236}">
                <a16:creationId xmlns:a16="http://schemas.microsoft.com/office/drawing/2014/main" id="{BEF3EBD0-5A45-55E2-F10A-F7FD470341D7}"/>
              </a:ext>
            </a:extLst>
          </p:cNvPr>
          <p:cNvSpPr txBox="1">
            <a:spLocks/>
          </p:cNvSpPr>
          <p:nvPr/>
        </p:nvSpPr>
        <p:spPr>
          <a:xfrm>
            <a:off x="1247530" y="993896"/>
            <a:ext cx="9591675" cy="5336360"/>
          </a:xfrm>
          <a:prstGeom prst="rect">
            <a:avLst/>
          </a:prstGeom>
        </p:spPr>
        <p:txBody>
          <a:bodyPr vert="horz" lIns="91440" tIns="45720" rIns="91440" bIns="45720" rtlCol="0" anchor="t">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Wingdings" pitchFamily="2"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b="1"/>
              <a:t>Personal Requirements</a:t>
            </a:r>
          </a:p>
          <a:p>
            <a:pPr marL="0" indent="0">
              <a:buFont typeface="Arial" pitchFamily="34" charset="0"/>
              <a:buNone/>
            </a:pPr>
            <a:endParaRPr lang="en-US" sz="2000" b="1"/>
          </a:p>
          <a:p>
            <a:pPr marL="0" indent="0">
              <a:buFont typeface="Arial" pitchFamily="34" charset="0"/>
              <a:buNone/>
            </a:pPr>
            <a:r>
              <a:rPr lang="en-US" sz="2000" b="1"/>
              <a:t>1. Skills and Expertise</a:t>
            </a:r>
            <a:endParaRPr lang="en-US" sz="2000" b="1">
              <a:ea typeface="Cambria"/>
            </a:endParaRPr>
          </a:p>
          <a:p>
            <a:r>
              <a:rPr lang="en-US" sz="2000">
                <a:ea typeface="+mn-lt"/>
                <a:cs typeface="+mn-lt"/>
              </a:rPr>
              <a:t>Expertise in Video Surveillance and Physical Security Systems</a:t>
            </a:r>
            <a:endParaRPr lang="en-US"/>
          </a:p>
          <a:p>
            <a:r>
              <a:rPr lang="en-US" sz="2000"/>
              <a:t>Proficiency in machine learning and deep learning</a:t>
            </a:r>
            <a:r>
              <a:rPr lang="en-US" sz="2000">
                <a:ea typeface="+mn-lt"/>
                <a:cs typeface="+mn-lt"/>
              </a:rPr>
              <a:t> techniques</a:t>
            </a:r>
            <a:endParaRPr lang="en-US" sz="2000">
              <a:ea typeface="Cambria"/>
            </a:endParaRPr>
          </a:p>
          <a:p>
            <a:r>
              <a:rPr lang="en-US" sz="2000">
                <a:ea typeface="+mn-lt"/>
                <a:cs typeface="+mn-lt"/>
              </a:rPr>
              <a:t>Experience with Video Analysis Tools</a:t>
            </a:r>
            <a:r>
              <a:rPr lang="en-US" sz="2000"/>
              <a:t> (e.g., </a:t>
            </a:r>
            <a:r>
              <a:rPr lang="en-US" sz="2000">
                <a:ea typeface="+mn-lt"/>
                <a:cs typeface="+mn-lt"/>
              </a:rPr>
              <a:t>OpenCV and </a:t>
            </a:r>
            <a:r>
              <a:rPr lang="en-US" sz="2000" err="1">
                <a:ea typeface="+mn-lt"/>
                <a:cs typeface="+mn-lt"/>
              </a:rPr>
              <a:t>FFmpeg</a:t>
            </a:r>
            <a:r>
              <a:rPr lang="en-US" sz="2000">
                <a:ea typeface="+mn-lt"/>
                <a:cs typeface="+mn-lt"/>
              </a:rPr>
              <a:t> </a:t>
            </a:r>
            <a:r>
              <a:rPr lang="en-US" sz="2000"/>
              <a:t>)</a:t>
            </a:r>
            <a:endParaRPr lang="en-US" sz="2000">
              <a:ea typeface="Cambria"/>
            </a:endParaRPr>
          </a:p>
          <a:p>
            <a:r>
              <a:rPr lang="en-US" sz="2000"/>
              <a:t>Knowledge of programming languages (e.g., Python)</a:t>
            </a:r>
          </a:p>
          <a:p>
            <a:r>
              <a:rPr lang="en-US" sz="2000"/>
              <a:t>Familiarity with data preprocessing and analysis</a:t>
            </a:r>
            <a:endParaRPr lang="en-US" sz="2000">
              <a:ea typeface="Cambria"/>
            </a:endParaRPr>
          </a:p>
          <a:p>
            <a:endParaRPr lang="en-US" sz="2000">
              <a:ea typeface="Cambria"/>
            </a:endParaRPr>
          </a:p>
          <a:p>
            <a:pPr marL="0" indent="0">
              <a:buFont typeface="Arial" pitchFamily="34" charset="0"/>
              <a:buNone/>
            </a:pPr>
            <a:endParaRPr lang="en-US" sz="2000"/>
          </a:p>
        </p:txBody>
      </p:sp>
    </p:spTree>
    <p:extLst>
      <p:ext uri="{BB962C8B-B14F-4D97-AF65-F5344CB8AC3E}">
        <p14:creationId xmlns:p14="http://schemas.microsoft.com/office/powerpoint/2010/main" val="788676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a:xfrm>
            <a:off x="2743200" y="283428"/>
            <a:ext cx="8001000" cy="866775"/>
          </a:xfrm>
        </p:spPr>
        <p:txBody>
          <a:bodyPr>
            <a:normAutofit/>
          </a:bodyPr>
          <a:lstStyle/>
          <a:p>
            <a:pPr marL="0" indent="0">
              <a:buNone/>
            </a:pPr>
            <a:r>
              <a:rPr lang="en-US" b="1"/>
              <a:t>Study Requirement Specification Cont.</a:t>
            </a:r>
          </a:p>
        </p:txBody>
      </p:sp>
      <p:sp>
        <p:nvSpPr>
          <p:cNvPr id="4" name="Rectangle 3">
            <a:extLst>
              <a:ext uri="{FF2B5EF4-FFF2-40B4-BE49-F238E27FC236}">
                <a16:creationId xmlns:a16="http://schemas.microsoft.com/office/drawing/2014/main" id="{2DA60EF3-4090-4DCA-9E5C-9FBCC317B9AB}"/>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b="0">
              <a:solidFill>
                <a:schemeClr val="tx1"/>
              </a:solidFill>
            </a:endParaRPr>
          </a:p>
        </p:txBody>
      </p:sp>
      <p:sp>
        <p:nvSpPr>
          <p:cNvPr id="3" name="TextBox 2">
            <a:extLst>
              <a:ext uri="{FF2B5EF4-FFF2-40B4-BE49-F238E27FC236}">
                <a16:creationId xmlns:a16="http://schemas.microsoft.com/office/drawing/2014/main" id="{5F2E0868-D455-87B4-BC86-B2ECC97F4541}"/>
              </a:ext>
            </a:extLst>
          </p:cNvPr>
          <p:cNvSpPr txBox="1"/>
          <p:nvPr/>
        </p:nvSpPr>
        <p:spPr>
          <a:xfrm>
            <a:off x="2743200" y="6488667"/>
            <a:ext cx="6097554" cy="646331"/>
          </a:xfrm>
          <a:prstGeom prst="rect">
            <a:avLst/>
          </a:prstGeom>
          <a:noFill/>
        </p:spPr>
        <p:txBody>
          <a:bodyPr wrap="square" lIns="91440" tIns="45720" rIns="91440" bIns="45720" anchor="t">
            <a:spAutoFit/>
          </a:bodyPr>
          <a:lstStyle/>
          <a:p>
            <a:r>
              <a:rPr lang="en-US" sz="1800" b="1"/>
              <a:t>IT21226496  |  </a:t>
            </a:r>
            <a:r>
              <a:rPr lang="en-US" b="1"/>
              <a:t> Gunawardhana K.P.A.T. </a:t>
            </a:r>
            <a:r>
              <a:rPr lang="en-US" sz="1800" b="1"/>
              <a:t> |   </a:t>
            </a:r>
            <a:r>
              <a:rPr lang="en-US" b="1"/>
              <a:t>24-25J-075</a:t>
            </a:r>
            <a:endParaRPr lang="en-US" sz="1800" b="1"/>
          </a:p>
          <a:p>
            <a:endParaRPr lang="en-US" sz="1800" b="0">
              <a:solidFill>
                <a:schemeClr val="tx1"/>
              </a:solidFill>
            </a:endParaRPr>
          </a:p>
        </p:txBody>
      </p:sp>
      <p:sp>
        <p:nvSpPr>
          <p:cNvPr id="2" name="Content Placeholder 5">
            <a:extLst>
              <a:ext uri="{FF2B5EF4-FFF2-40B4-BE49-F238E27FC236}">
                <a16:creationId xmlns:a16="http://schemas.microsoft.com/office/drawing/2014/main" id="{BEF3EBD0-5A45-55E2-F10A-F7FD470341D7}"/>
              </a:ext>
            </a:extLst>
          </p:cNvPr>
          <p:cNvSpPr txBox="1">
            <a:spLocks/>
          </p:cNvSpPr>
          <p:nvPr/>
        </p:nvSpPr>
        <p:spPr>
          <a:xfrm>
            <a:off x="1257299" y="1150204"/>
            <a:ext cx="9591675" cy="5336360"/>
          </a:xfrm>
          <a:prstGeom prst="rect">
            <a:avLst/>
          </a:prstGeom>
        </p:spPr>
        <p:txBody>
          <a:bodyPr vert="horz" lIns="91440" tIns="45720" rIns="91440" bIns="45720" rtlCol="0" anchor="t">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Wingdings" pitchFamily="2"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b="1"/>
              <a:t>Software Requirements</a:t>
            </a:r>
          </a:p>
          <a:p>
            <a:pPr marL="0" indent="0">
              <a:buFont typeface="Arial" pitchFamily="34" charset="0"/>
              <a:buNone/>
            </a:pPr>
            <a:endParaRPr lang="en-US" sz="2000" b="1"/>
          </a:p>
          <a:p>
            <a:pPr marL="0" indent="0">
              <a:buNone/>
            </a:pPr>
            <a:r>
              <a:rPr lang="en-US" sz="2000" b="1"/>
              <a:t>1. Operating System</a:t>
            </a:r>
            <a:endParaRPr lang="en-US" sz="2000" b="1">
              <a:ea typeface="Cambria"/>
            </a:endParaRPr>
          </a:p>
          <a:p>
            <a:r>
              <a:rPr lang="en-US" sz="2000"/>
              <a:t>Windows operating systems </a:t>
            </a:r>
            <a:endParaRPr lang="en-US" sz="2000">
              <a:ea typeface="Cambria"/>
            </a:endParaRPr>
          </a:p>
          <a:p>
            <a:pPr marL="0" indent="0">
              <a:buNone/>
            </a:pPr>
            <a:r>
              <a:rPr lang="en-US" sz="2000" b="1"/>
              <a:t>2. Development and Analysis Tools</a:t>
            </a:r>
            <a:endParaRPr lang="en-US" sz="2000" b="1">
              <a:ea typeface="Cambria"/>
            </a:endParaRPr>
          </a:p>
          <a:p>
            <a:r>
              <a:rPr lang="en-US" sz="1800" b="1">
                <a:ea typeface="+mn-lt"/>
                <a:cs typeface="+mn-lt"/>
              </a:rPr>
              <a:t>Python with Libraries:</a:t>
            </a:r>
            <a:r>
              <a:rPr lang="en-US" sz="1800">
                <a:ea typeface="+mn-lt"/>
                <a:cs typeface="+mn-lt"/>
              </a:rPr>
              <a:t> Utilize Python for developing and training machine learning models, with libraries such as TensorFlow,  and </a:t>
            </a:r>
            <a:r>
              <a:rPr lang="en-US" sz="1800" err="1">
                <a:ea typeface="+mn-lt"/>
                <a:cs typeface="+mn-lt"/>
              </a:rPr>
              <a:t>PyTorch</a:t>
            </a:r>
            <a:r>
              <a:rPr lang="en-US" sz="1800">
                <a:ea typeface="+mn-lt"/>
                <a:cs typeface="+mn-lt"/>
              </a:rPr>
              <a:t>.</a:t>
            </a:r>
          </a:p>
          <a:p>
            <a:r>
              <a:rPr lang="en-US" sz="1800" b="1">
                <a:ea typeface="+mn-lt"/>
                <a:cs typeface="+mn-lt"/>
              </a:rPr>
              <a:t>Video Analysis Tools:</a:t>
            </a:r>
            <a:r>
              <a:rPr lang="en-US" sz="1800">
                <a:ea typeface="+mn-lt"/>
                <a:cs typeface="+mn-lt"/>
              </a:rPr>
              <a:t> Tools like OpenCV and </a:t>
            </a:r>
            <a:r>
              <a:rPr lang="en-US" sz="1800" err="1">
                <a:ea typeface="+mn-lt"/>
                <a:cs typeface="+mn-lt"/>
              </a:rPr>
              <a:t>FFmpeg</a:t>
            </a:r>
            <a:r>
              <a:rPr lang="en-US" sz="1800">
                <a:ea typeface="+mn-lt"/>
                <a:cs typeface="+mn-lt"/>
              </a:rPr>
              <a:t> for video data preprocessing and real-time analysis.</a:t>
            </a:r>
            <a:endParaRPr lang="en-US" sz="1800"/>
          </a:p>
          <a:p>
            <a:pPr marL="0" indent="0">
              <a:buNone/>
            </a:pPr>
            <a:r>
              <a:rPr lang="en-US" sz="2000" b="1"/>
              <a:t>3.Database Management</a:t>
            </a:r>
            <a:endParaRPr lang="en-US" sz="2000" b="1">
              <a:ea typeface="Cambria"/>
            </a:endParaRPr>
          </a:p>
          <a:p>
            <a:r>
              <a:rPr lang="en-US" sz="2000"/>
              <a:t>NoSQL databases (e.g., MongoDB) for storing and querying </a:t>
            </a:r>
            <a:r>
              <a:rPr lang="en-US" sz="2000">
                <a:ea typeface="+mn-lt"/>
                <a:cs typeface="+mn-lt"/>
              </a:rPr>
              <a:t>large volumes of video data and metadata.</a:t>
            </a:r>
          </a:p>
          <a:p>
            <a:pPr marL="0" indent="0">
              <a:buNone/>
            </a:pPr>
            <a:r>
              <a:rPr lang="en-US" sz="2000" b="1"/>
              <a:t>4. Monitoring and Logging</a:t>
            </a:r>
            <a:endParaRPr lang="en-US" sz="2000" b="1">
              <a:ea typeface="Cambria"/>
            </a:endParaRPr>
          </a:p>
          <a:p>
            <a:r>
              <a:rPr lang="en-US" sz="2000"/>
              <a:t>Tools like Prometheus and Grafana for real-time monitoring and visualization</a:t>
            </a:r>
            <a:endParaRPr lang="en-US" sz="2000">
              <a:ea typeface="Cambria"/>
            </a:endParaRPr>
          </a:p>
          <a:p>
            <a:pPr marL="0" indent="0">
              <a:buFont typeface="Arial" pitchFamily="34" charset="0"/>
              <a:buNone/>
            </a:pPr>
            <a:endParaRPr lang="en-US" sz="2000"/>
          </a:p>
        </p:txBody>
      </p:sp>
    </p:spTree>
    <p:extLst>
      <p:ext uri="{BB962C8B-B14F-4D97-AF65-F5344CB8AC3E}">
        <p14:creationId xmlns:p14="http://schemas.microsoft.com/office/powerpoint/2010/main" val="3503395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a:xfrm>
            <a:off x="304800" y="248478"/>
            <a:ext cx="2738783" cy="576470"/>
          </a:xfrm>
        </p:spPr>
        <p:txBody>
          <a:bodyPr vert="horz" lIns="91440" tIns="45720" rIns="91440" bIns="45720" rtlCol="0" anchor="t">
            <a:normAutofit lnSpcReduction="10000"/>
          </a:bodyPr>
          <a:lstStyle/>
          <a:p>
            <a:pPr marL="0" indent="0">
              <a:buNone/>
            </a:pPr>
            <a:r>
              <a:rPr lang="en-US"/>
              <a:t>Gantt Chart</a:t>
            </a:r>
          </a:p>
        </p:txBody>
      </p:sp>
      <p:sp>
        <p:nvSpPr>
          <p:cNvPr id="4" name="Rectangle 3">
            <a:extLst>
              <a:ext uri="{FF2B5EF4-FFF2-40B4-BE49-F238E27FC236}">
                <a16:creationId xmlns:a16="http://schemas.microsoft.com/office/drawing/2014/main" id="{2DA60EF3-4090-4DCA-9E5C-9FBCC317B9AB}"/>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b="0">
              <a:solidFill>
                <a:schemeClr val="tx1"/>
              </a:solidFill>
            </a:endParaRPr>
          </a:p>
        </p:txBody>
      </p:sp>
      <p:sp>
        <p:nvSpPr>
          <p:cNvPr id="3" name="TextBox 2">
            <a:extLst>
              <a:ext uri="{FF2B5EF4-FFF2-40B4-BE49-F238E27FC236}">
                <a16:creationId xmlns:a16="http://schemas.microsoft.com/office/drawing/2014/main" id="{5F2E0868-D455-87B4-BC86-B2ECC97F4541}"/>
              </a:ext>
            </a:extLst>
          </p:cNvPr>
          <p:cNvSpPr txBox="1"/>
          <p:nvPr/>
        </p:nvSpPr>
        <p:spPr>
          <a:xfrm>
            <a:off x="2743200" y="6488667"/>
            <a:ext cx="6097554" cy="369332"/>
          </a:xfrm>
          <a:prstGeom prst="rect">
            <a:avLst/>
          </a:prstGeom>
          <a:noFill/>
        </p:spPr>
        <p:txBody>
          <a:bodyPr wrap="square">
            <a:spAutoFit/>
          </a:bodyPr>
          <a:lstStyle/>
          <a:p>
            <a:r>
              <a:rPr lang="en-US" sz="1800" b="1">
                <a:solidFill>
                  <a:schemeClr val="tx1"/>
                </a:solidFill>
              </a:rPr>
              <a:t>IT21058196   |   </a:t>
            </a:r>
            <a:r>
              <a:rPr lang="en-US" sz="1800" b="1" err="1">
                <a:solidFill>
                  <a:schemeClr val="tx1"/>
                </a:solidFill>
              </a:rPr>
              <a:t>Gunawardhana</a:t>
            </a:r>
            <a:r>
              <a:rPr lang="en-US" sz="1800" b="1">
                <a:solidFill>
                  <a:schemeClr val="tx1"/>
                </a:solidFill>
              </a:rPr>
              <a:t> K.P.A.T.   |   </a:t>
            </a:r>
            <a:r>
              <a:rPr lang="en-US" b="1">
                <a:solidFill>
                  <a:schemeClr val="tx1"/>
                </a:solidFill>
              </a:rPr>
              <a:t>24-25J-075</a:t>
            </a:r>
            <a:endParaRPr lang="en-US" sz="1800" b="1">
              <a:solidFill>
                <a:schemeClr val="tx1"/>
              </a:solidFill>
            </a:endParaRPr>
          </a:p>
        </p:txBody>
      </p:sp>
      <p:pic>
        <p:nvPicPr>
          <p:cNvPr id="2" name="Picture 1" descr="A graph showing a bar chart&#10;&#10;Description automatically generated">
            <a:extLst>
              <a:ext uri="{FF2B5EF4-FFF2-40B4-BE49-F238E27FC236}">
                <a16:creationId xmlns:a16="http://schemas.microsoft.com/office/drawing/2014/main" id="{6B89341B-C3E5-D0EE-F74E-F9E7A52C5E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3944" y="739930"/>
            <a:ext cx="8657829" cy="5746634"/>
          </a:xfrm>
          <a:prstGeom prst="rect">
            <a:avLst/>
          </a:prstGeom>
        </p:spPr>
      </p:pic>
    </p:spTree>
    <p:extLst>
      <p:ext uri="{BB962C8B-B14F-4D97-AF65-F5344CB8AC3E}">
        <p14:creationId xmlns:p14="http://schemas.microsoft.com/office/powerpoint/2010/main" val="1727630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FFCB7-EC63-495B-9ED3-9E3A0892BB67}"/>
              </a:ext>
            </a:extLst>
          </p:cNvPr>
          <p:cNvSpPr>
            <a:spLocks noGrp="1"/>
          </p:cNvSpPr>
          <p:nvPr>
            <p:ph type="ctrTitle"/>
          </p:nvPr>
        </p:nvSpPr>
        <p:spPr>
          <a:xfrm>
            <a:off x="1628423" y="439091"/>
            <a:ext cx="8936096" cy="528344"/>
          </a:xfrm>
        </p:spPr>
        <p:txBody>
          <a:bodyPr>
            <a:normAutofit fontScale="90000"/>
          </a:bodyPr>
          <a:lstStyle/>
          <a:p>
            <a:r>
              <a:rPr lang="en-US" sz="4400" b="1">
                <a:latin typeface="Adobe Devanagari"/>
              </a:rPr>
              <a:t>Overall System Diagram</a:t>
            </a:r>
            <a:br>
              <a:rPr lang="en-US" sz="4400"/>
            </a:br>
            <a:endParaRPr lang="en-US" sz="4400"/>
          </a:p>
        </p:txBody>
      </p:sp>
      <p:pic>
        <p:nvPicPr>
          <p:cNvPr id="4" name="Picture 3" descr="A diagram of a company&#10;&#10;Description automatically generated">
            <a:extLst>
              <a:ext uri="{FF2B5EF4-FFF2-40B4-BE49-F238E27FC236}">
                <a16:creationId xmlns:a16="http://schemas.microsoft.com/office/drawing/2014/main" id="{2161D2C5-4715-BE3A-8792-194AC233B0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399" y="695633"/>
            <a:ext cx="5852653" cy="5852653"/>
          </a:xfrm>
          <a:prstGeom prst="rect">
            <a:avLst/>
          </a:prstGeom>
        </p:spPr>
      </p:pic>
    </p:spTree>
    <p:extLst>
      <p:ext uri="{BB962C8B-B14F-4D97-AF65-F5344CB8AC3E}">
        <p14:creationId xmlns:p14="http://schemas.microsoft.com/office/powerpoint/2010/main" val="2517417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a:xfrm>
            <a:off x="4444059" y="173096"/>
            <a:ext cx="4516783" cy="836335"/>
          </a:xfrm>
        </p:spPr>
        <p:txBody>
          <a:bodyPr>
            <a:normAutofit/>
          </a:bodyPr>
          <a:lstStyle/>
          <a:p>
            <a:r>
              <a:rPr lang="en-US"/>
              <a:t>Commercialization</a:t>
            </a:r>
          </a:p>
        </p:txBody>
      </p:sp>
      <p:sp>
        <p:nvSpPr>
          <p:cNvPr id="4" name="Rectangle 3">
            <a:extLst>
              <a:ext uri="{FF2B5EF4-FFF2-40B4-BE49-F238E27FC236}">
                <a16:creationId xmlns:a16="http://schemas.microsoft.com/office/drawing/2014/main" id="{2DA60EF3-4090-4DCA-9E5C-9FBCC317B9AB}"/>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b="0">
              <a:solidFill>
                <a:schemeClr val="tx1"/>
              </a:solidFill>
            </a:endParaRPr>
          </a:p>
        </p:txBody>
      </p:sp>
      <p:sp>
        <p:nvSpPr>
          <p:cNvPr id="3" name="TextBox 2">
            <a:extLst>
              <a:ext uri="{FF2B5EF4-FFF2-40B4-BE49-F238E27FC236}">
                <a16:creationId xmlns:a16="http://schemas.microsoft.com/office/drawing/2014/main" id="{5F2E0868-D455-87B4-BC86-B2ECC97F4541}"/>
              </a:ext>
            </a:extLst>
          </p:cNvPr>
          <p:cNvSpPr txBox="1"/>
          <p:nvPr/>
        </p:nvSpPr>
        <p:spPr>
          <a:xfrm>
            <a:off x="2743200" y="6488667"/>
            <a:ext cx="6097554" cy="369332"/>
          </a:xfrm>
          <a:prstGeom prst="rect">
            <a:avLst/>
          </a:prstGeom>
          <a:noFill/>
        </p:spPr>
        <p:txBody>
          <a:bodyPr wrap="square">
            <a:spAutoFit/>
          </a:bodyPr>
          <a:lstStyle/>
          <a:p>
            <a:r>
              <a:rPr lang="en-US" sz="1800" b="1">
                <a:solidFill>
                  <a:schemeClr val="tx1"/>
                </a:solidFill>
              </a:rPr>
              <a:t>IT21058196   |   </a:t>
            </a:r>
            <a:r>
              <a:rPr lang="en-US" sz="1800" b="1" err="1">
                <a:solidFill>
                  <a:schemeClr val="tx1"/>
                </a:solidFill>
              </a:rPr>
              <a:t>Gunawardhana</a:t>
            </a:r>
            <a:r>
              <a:rPr lang="en-US" sz="1800" b="1">
                <a:solidFill>
                  <a:schemeClr val="tx1"/>
                </a:solidFill>
              </a:rPr>
              <a:t> K.P.A.T.   |   </a:t>
            </a:r>
            <a:r>
              <a:rPr lang="en-US" b="1">
                <a:solidFill>
                  <a:schemeClr val="tx1"/>
                </a:solidFill>
              </a:rPr>
              <a:t>24-25J-075</a:t>
            </a:r>
            <a:endParaRPr lang="en-US" sz="1800" b="1">
              <a:solidFill>
                <a:schemeClr val="tx1"/>
              </a:solidFill>
            </a:endParaRPr>
          </a:p>
        </p:txBody>
      </p:sp>
      <p:graphicFrame>
        <p:nvGraphicFramePr>
          <p:cNvPr id="7" name="Content Placeholder 1">
            <a:extLst>
              <a:ext uri="{FF2B5EF4-FFF2-40B4-BE49-F238E27FC236}">
                <a16:creationId xmlns:a16="http://schemas.microsoft.com/office/drawing/2014/main" id="{DE8FB631-6A37-8C88-6E97-EBA6AA9E0B63}"/>
              </a:ext>
            </a:extLst>
          </p:cNvPr>
          <p:cNvGraphicFramePr>
            <a:graphicFrameLocks/>
          </p:cNvGraphicFramePr>
          <p:nvPr>
            <p:extLst>
              <p:ext uri="{D42A27DB-BD31-4B8C-83A1-F6EECF244321}">
                <p14:modId xmlns:p14="http://schemas.microsoft.com/office/powerpoint/2010/main" val="2280843368"/>
              </p:ext>
            </p:extLst>
          </p:nvPr>
        </p:nvGraphicFramePr>
        <p:xfrm>
          <a:off x="1423555" y="1246909"/>
          <a:ext cx="9923318" cy="49045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94386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Graphic spid="7" grpId="0">
        <p:bldAsOne/>
      </p:bldGraphic>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p:txBody>
          <a:bodyPr>
            <a:normAutofit/>
          </a:bodyPr>
          <a:lstStyle/>
          <a:p>
            <a:r>
              <a:rPr lang="en-US"/>
              <a:t>Budget</a:t>
            </a:r>
          </a:p>
        </p:txBody>
      </p:sp>
      <p:sp>
        <p:nvSpPr>
          <p:cNvPr id="4" name="Rectangle 3">
            <a:extLst>
              <a:ext uri="{FF2B5EF4-FFF2-40B4-BE49-F238E27FC236}">
                <a16:creationId xmlns:a16="http://schemas.microsoft.com/office/drawing/2014/main" id="{2DA60EF3-4090-4DCA-9E5C-9FBCC317B9AB}"/>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b="0">
              <a:solidFill>
                <a:schemeClr val="tx1"/>
              </a:solidFill>
            </a:endParaRPr>
          </a:p>
        </p:txBody>
      </p:sp>
      <p:sp>
        <p:nvSpPr>
          <p:cNvPr id="3" name="TextBox 2">
            <a:extLst>
              <a:ext uri="{FF2B5EF4-FFF2-40B4-BE49-F238E27FC236}">
                <a16:creationId xmlns:a16="http://schemas.microsoft.com/office/drawing/2014/main" id="{5F2E0868-D455-87B4-BC86-B2ECC97F4541}"/>
              </a:ext>
            </a:extLst>
          </p:cNvPr>
          <p:cNvSpPr txBox="1"/>
          <p:nvPr/>
        </p:nvSpPr>
        <p:spPr>
          <a:xfrm>
            <a:off x="2743200" y="6488667"/>
            <a:ext cx="6097554" cy="369332"/>
          </a:xfrm>
          <a:prstGeom prst="rect">
            <a:avLst/>
          </a:prstGeom>
          <a:noFill/>
        </p:spPr>
        <p:txBody>
          <a:bodyPr wrap="square">
            <a:spAutoFit/>
          </a:bodyPr>
          <a:lstStyle/>
          <a:p>
            <a:r>
              <a:rPr lang="en-US" sz="1800" b="1">
                <a:solidFill>
                  <a:schemeClr val="tx1"/>
                </a:solidFill>
              </a:rPr>
              <a:t>IT21058196   |   </a:t>
            </a:r>
            <a:r>
              <a:rPr lang="en-US" sz="1800" b="1" err="1">
                <a:solidFill>
                  <a:schemeClr val="tx1"/>
                </a:solidFill>
              </a:rPr>
              <a:t>Gunawardhana</a:t>
            </a:r>
            <a:r>
              <a:rPr lang="en-US" sz="1800" b="1">
                <a:solidFill>
                  <a:schemeClr val="tx1"/>
                </a:solidFill>
              </a:rPr>
              <a:t> K.P.A.T.   |   </a:t>
            </a:r>
            <a:r>
              <a:rPr lang="en-US" b="1">
                <a:solidFill>
                  <a:schemeClr val="tx1"/>
                </a:solidFill>
              </a:rPr>
              <a:t>24-25J-075</a:t>
            </a:r>
            <a:endParaRPr lang="en-US" sz="1800" b="1">
              <a:solidFill>
                <a:schemeClr val="tx1"/>
              </a:solidFill>
            </a:endParaRPr>
          </a:p>
        </p:txBody>
      </p:sp>
      <p:pic>
        <p:nvPicPr>
          <p:cNvPr id="2" name="Picture 1">
            <a:extLst>
              <a:ext uri="{FF2B5EF4-FFF2-40B4-BE49-F238E27FC236}">
                <a16:creationId xmlns:a16="http://schemas.microsoft.com/office/drawing/2014/main" id="{5B8DA864-0188-56A9-A2D8-BE17BFDD327C}"/>
              </a:ext>
            </a:extLst>
          </p:cNvPr>
          <p:cNvPicPr>
            <a:picLocks noChangeAspect="1"/>
          </p:cNvPicPr>
          <p:nvPr/>
        </p:nvPicPr>
        <p:blipFill>
          <a:blip r:embed="rId2"/>
          <a:stretch>
            <a:fillRect/>
          </a:stretch>
        </p:blipFill>
        <p:spPr>
          <a:xfrm>
            <a:off x="2451652" y="1471396"/>
            <a:ext cx="7399131" cy="3086947"/>
          </a:xfrm>
          <a:prstGeom prst="rect">
            <a:avLst/>
          </a:prstGeom>
        </p:spPr>
      </p:pic>
    </p:spTree>
    <p:extLst>
      <p:ext uri="{BB962C8B-B14F-4D97-AF65-F5344CB8AC3E}">
        <p14:creationId xmlns:p14="http://schemas.microsoft.com/office/powerpoint/2010/main" val="3284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p:txBody>
          <a:bodyPr>
            <a:normAutofit/>
          </a:bodyPr>
          <a:lstStyle/>
          <a:p>
            <a:r>
              <a:rPr lang="en-US"/>
              <a:t>References</a:t>
            </a:r>
          </a:p>
        </p:txBody>
      </p:sp>
      <p:sp>
        <p:nvSpPr>
          <p:cNvPr id="4" name="Rectangle 3">
            <a:extLst>
              <a:ext uri="{FF2B5EF4-FFF2-40B4-BE49-F238E27FC236}">
                <a16:creationId xmlns:a16="http://schemas.microsoft.com/office/drawing/2014/main" id="{2DA60EF3-4090-4DCA-9E5C-9FBCC317B9AB}"/>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b="0">
              <a:solidFill>
                <a:schemeClr val="tx1"/>
              </a:solidFill>
            </a:endParaRPr>
          </a:p>
        </p:txBody>
      </p:sp>
      <p:sp>
        <p:nvSpPr>
          <p:cNvPr id="3" name="TextBox 2">
            <a:extLst>
              <a:ext uri="{FF2B5EF4-FFF2-40B4-BE49-F238E27FC236}">
                <a16:creationId xmlns:a16="http://schemas.microsoft.com/office/drawing/2014/main" id="{5F2E0868-D455-87B4-BC86-B2ECC97F4541}"/>
              </a:ext>
            </a:extLst>
          </p:cNvPr>
          <p:cNvSpPr txBox="1"/>
          <p:nvPr/>
        </p:nvSpPr>
        <p:spPr>
          <a:xfrm>
            <a:off x="2743200" y="6488667"/>
            <a:ext cx="6097554" cy="369332"/>
          </a:xfrm>
          <a:prstGeom prst="rect">
            <a:avLst/>
          </a:prstGeom>
          <a:noFill/>
        </p:spPr>
        <p:txBody>
          <a:bodyPr wrap="square">
            <a:spAutoFit/>
          </a:bodyPr>
          <a:lstStyle/>
          <a:p>
            <a:r>
              <a:rPr lang="en-US" sz="1800" b="1">
                <a:solidFill>
                  <a:schemeClr val="tx1"/>
                </a:solidFill>
              </a:rPr>
              <a:t>IT21058196   |   </a:t>
            </a:r>
            <a:r>
              <a:rPr lang="en-US" sz="1800" b="1" err="1">
                <a:solidFill>
                  <a:schemeClr val="tx1"/>
                </a:solidFill>
              </a:rPr>
              <a:t>Gunawardhana</a:t>
            </a:r>
            <a:r>
              <a:rPr lang="en-US" sz="1800" b="1">
                <a:solidFill>
                  <a:schemeClr val="tx1"/>
                </a:solidFill>
              </a:rPr>
              <a:t> K.P.A.T.   |   </a:t>
            </a:r>
            <a:r>
              <a:rPr lang="en-US" b="1">
                <a:solidFill>
                  <a:schemeClr val="tx1"/>
                </a:solidFill>
              </a:rPr>
              <a:t>24-25J-075</a:t>
            </a:r>
            <a:endParaRPr lang="en-US" sz="1800" b="1">
              <a:solidFill>
                <a:schemeClr val="tx1"/>
              </a:solidFill>
            </a:endParaRPr>
          </a:p>
        </p:txBody>
      </p:sp>
      <p:sp>
        <p:nvSpPr>
          <p:cNvPr id="9" name="Content Placeholder 8">
            <a:extLst>
              <a:ext uri="{FF2B5EF4-FFF2-40B4-BE49-F238E27FC236}">
                <a16:creationId xmlns:a16="http://schemas.microsoft.com/office/drawing/2014/main" id="{0D5350EF-05F7-DA22-05EB-D8C0B8FB98FA}"/>
              </a:ext>
            </a:extLst>
          </p:cNvPr>
          <p:cNvSpPr>
            <a:spLocks noGrp="1"/>
          </p:cNvSpPr>
          <p:nvPr>
            <p:ph idx="1"/>
          </p:nvPr>
        </p:nvSpPr>
        <p:spPr/>
        <p:txBody>
          <a:bodyPr vert="horz" lIns="91440" tIns="45720" rIns="91440" bIns="45720" rtlCol="0" anchor="t">
            <a:normAutofit/>
          </a:bodyPr>
          <a:lstStyle/>
          <a:p>
            <a:pPr>
              <a:buNone/>
            </a:pPr>
            <a:r>
              <a:rPr lang="en-US" sz="1800">
                <a:latin typeface="Calibri"/>
                <a:ea typeface="Calibri"/>
                <a:cs typeface="Calibri"/>
              </a:rPr>
              <a:t>[1] H.-T. Duong, V.-T. Le, and V. T. Hoang, “Deep Learning-Based Anomaly Detection in Video Surveillance: A Survey,” </a:t>
            </a:r>
            <a:r>
              <a:rPr lang="en-US" sz="1800" i="1">
                <a:latin typeface="Calibri"/>
                <a:ea typeface="Calibri"/>
                <a:cs typeface="Calibri"/>
              </a:rPr>
              <a:t>Sensors</a:t>
            </a:r>
            <a:r>
              <a:rPr lang="en-US" sz="1800">
                <a:latin typeface="Calibri"/>
                <a:ea typeface="Calibri"/>
                <a:cs typeface="Calibri"/>
              </a:rPr>
              <a:t>, vol. 23, no. 11, p. 5024, Jan. 2023, </a:t>
            </a:r>
            <a:r>
              <a:rPr lang="en-US" sz="1800" err="1">
                <a:latin typeface="Calibri"/>
                <a:ea typeface="Calibri"/>
                <a:cs typeface="Calibri"/>
              </a:rPr>
              <a:t>doi</a:t>
            </a:r>
            <a:r>
              <a:rPr lang="en-US" sz="1800">
                <a:latin typeface="Calibri"/>
                <a:ea typeface="Calibri"/>
                <a:cs typeface="Calibri"/>
              </a:rPr>
              <a:t>: </a:t>
            </a:r>
            <a:r>
              <a:rPr lang="en-US" sz="1800">
                <a:latin typeface="Calibri"/>
                <a:ea typeface="Calibri"/>
                <a:cs typeface="Calibri"/>
                <a:hlinkClick r:id="rId2"/>
              </a:rPr>
              <a:t>https://doi.org/10.3390/s23115024</a:t>
            </a:r>
            <a:r>
              <a:rPr lang="en-US" sz="1800">
                <a:latin typeface="Calibri"/>
                <a:ea typeface="Calibri"/>
                <a:cs typeface="Calibri"/>
              </a:rPr>
              <a:t>.</a:t>
            </a:r>
            <a:endParaRPr lang="en-US"/>
          </a:p>
          <a:p>
            <a:pPr>
              <a:buNone/>
            </a:pPr>
            <a:endParaRPr lang="en-US" sz="1800">
              <a:latin typeface="Calibri"/>
              <a:ea typeface="Calibri"/>
              <a:cs typeface="Calibri"/>
            </a:endParaRPr>
          </a:p>
          <a:p>
            <a:pPr marL="0" indent="0">
              <a:buNone/>
            </a:pPr>
            <a:r>
              <a:rPr lang="en-US" sz="1800">
                <a:ea typeface="+mn-lt"/>
                <a:cs typeface="+mn-lt"/>
              </a:rPr>
              <a:t>[2] Frank, L. (2024). "Edge AI: Deploying models directly on edge devices for real-time processing." </a:t>
            </a:r>
            <a:r>
              <a:rPr lang="en-US" sz="1800" i="1">
                <a:ea typeface="+mn-lt"/>
                <a:cs typeface="+mn-lt"/>
              </a:rPr>
              <a:t>Artificial Intelligence</a:t>
            </a:r>
            <a:r>
              <a:rPr lang="en-US" sz="1800">
                <a:ea typeface="+mn-lt"/>
                <a:cs typeface="+mn-lt"/>
              </a:rPr>
              <a:t>, April 2024.</a:t>
            </a:r>
            <a:endParaRPr lang="en-US">
              <a:ea typeface="+mn-lt"/>
              <a:cs typeface="+mn-lt"/>
            </a:endParaRPr>
          </a:p>
          <a:p>
            <a:pPr marL="0" indent="0">
              <a:buNone/>
            </a:pPr>
            <a:endParaRPr lang="en-US" sz="1800">
              <a:ea typeface="Cambria"/>
            </a:endParaRPr>
          </a:p>
          <a:p>
            <a:pPr marL="0" indent="0">
              <a:buNone/>
            </a:pPr>
            <a:r>
              <a:rPr lang="en-US" sz="1800">
                <a:ea typeface="Cambria"/>
              </a:rPr>
              <a:t>[3]</a:t>
            </a:r>
            <a:r>
              <a:rPr lang="en-US" sz="1800">
                <a:ea typeface="+mn-lt"/>
                <a:cs typeface="+mn-lt"/>
              </a:rPr>
              <a:t> Ravi, V., et al. (2021). "Deep Learning for Cyber Security Applications: A Comprehensive Survey." </a:t>
            </a:r>
            <a:r>
              <a:rPr lang="en-US" sz="1800" i="1" err="1">
                <a:ea typeface="+mn-lt"/>
                <a:cs typeface="+mn-lt"/>
              </a:rPr>
              <a:t>TechRxiv</a:t>
            </a:r>
            <a:r>
              <a:rPr lang="en-US" sz="1800">
                <a:ea typeface="+mn-lt"/>
                <a:cs typeface="+mn-lt"/>
              </a:rPr>
              <a:t>.</a:t>
            </a:r>
            <a:endParaRPr lang="en-US" sz="1800">
              <a:ea typeface="Cambria"/>
            </a:endParaRPr>
          </a:p>
        </p:txBody>
      </p:sp>
    </p:spTree>
    <p:extLst>
      <p:ext uri="{BB962C8B-B14F-4D97-AF65-F5344CB8AC3E}">
        <p14:creationId xmlns:p14="http://schemas.microsoft.com/office/powerpoint/2010/main" val="2853166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755AF9-6AEA-4BCA-A1A2-C57A58214B9E}"/>
              </a:ext>
            </a:extLst>
          </p:cNvPr>
          <p:cNvSpPr>
            <a:spLocks noGrp="1"/>
          </p:cNvSpPr>
          <p:nvPr>
            <p:ph type="title"/>
          </p:nvPr>
        </p:nvSpPr>
        <p:spPr>
          <a:xfrm>
            <a:off x="805392" y="3046637"/>
            <a:ext cx="10581216" cy="2601688"/>
          </a:xfrm>
        </p:spPr>
        <p:txBody>
          <a:bodyPr>
            <a:normAutofit fontScale="90000"/>
          </a:bodyPr>
          <a:lstStyle/>
          <a:p>
            <a:pPr algn="ctr"/>
            <a:r>
              <a:rPr lang="en-US">
                <a:latin typeface="Adobe Devanagari"/>
              </a:rPr>
              <a:t>Organizational Threat profiling with network traffic analyze</a:t>
            </a:r>
            <a:br>
              <a:rPr lang="en-US">
                <a:latin typeface="Adobe Devanagari"/>
              </a:rPr>
            </a:br>
            <a:r>
              <a:rPr lang="en-US">
                <a:latin typeface="Adobe Devanagari"/>
              </a:rPr>
              <a:t> </a:t>
            </a:r>
            <a:br>
              <a:rPr lang="en-US">
                <a:latin typeface="Adobe Devanagari"/>
              </a:rPr>
            </a:br>
            <a:r>
              <a:rPr lang="en-US" sz="3600" b="0">
                <a:latin typeface="Adobe Devanagari"/>
              </a:rPr>
              <a:t>IT21226496 |</a:t>
            </a:r>
            <a:r>
              <a:rPr lang="en-US" sz="3600" b="0">
                <a:effectLst/>
                <a:latin typeface="Adobe Devanagari"/>
                <a:ea typeface="DengXian"/>
              </a:rPr>
              <a:t> W.M.M. Gunasekara</a:t>
            </a:r>
            <a:br>
              <a:rPr lang="en-US">
                <a:latin typeface="Adobe Devanagari"/>
                <a:ea typeface="DengXian"/>
              </a:rPr>
            </a:br>
            <a:r>
              <a:rPr lang="en-US" sz="2000" b="0">
                <a:latin typeface="Cambria"/>
                <a:ea typeface="Cambria"/>
              </a:rPr>
              <a:t>specialize in cybersecurity</a:t>
            </a:r>
            <a:endParaRPr lang="en-US">
              <a:latin typeface="Adobe Devanagari"/>
            </a:endParaRPr>
          </a:p>
        </p:txBody>
      </p:sp>
      <p:pic>
        <p:nvPicPr>
          <p:cNvPr id="3" name="Picture 2" descr="A person with long hair smiling&#10;&#10;Description automatically generated">
            <a:extLst>
              <a:ext uri="{FF2B5EF4-FFF2-40B4-BE49-F238E27FC236}">
                <a16:creationId xmlns:a16="http://schemas.microsoft.com/office/drawing/2014/main" id="{2357C062-4951-7A0F-3223-1E59E6B0017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1734" r="2655"/>
          <a:stretch/>
        </p:blipFill>
        <p:spPr>
          <a:xfrm>
            <a:off x="9905999" y="103909"/>
            <a:ext cx="2286001" cy="2682971"/>
          </a:xfrm>
          <a:prstGeom prst="rect">
            <a:avLst/>
          </a:prstGeom>
          <a:ln>
            <a:solidFill>
              <a:schemeClr val="tx1"/>
            </a:solidFill>
          </a:ln>
        </p:spPr>
      </p:pic>
    </p:spTree>
    <p:extLst>
      <p:ext uri="{BB962C8B-B14F-4D97-AF65-F5344CB8AC3E}">
        <p14:creationId xmlns:p14="http://schemas.microsoft.com/office/powerpoint/2010/main" val="3607182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37B892B-F244-85BA-A55F-2E6ADB4E8A82}"/>
              </a:ext>
            </a:extLst>
          </p:cNvPr>
          <p:cNvSpPr>
            <a:spLocks noGrp="1"/>
          </p:cNvSpPr>
          <p:nvPr>
            <p:ph type="subTitle" idx="1"/>
          </p:nvPr>
        </p:nvSpPr>
        <p:spPr>
          <a:xfrm>
            <a:off x="2641659" y="247649"/>
            <a:ext cx="6268979" cy="762001"/>
          </a:xfrm>
        </p:spPr>
        <p:txBody>
          <a:bodyPr vert="horz" lIns="91440" tIns="45720" rIns="91440" bIns="45720" rtlCol="0" anchor="t">
            <a:normAutofit/>
          </a:bodyPr>
          <a:lstStyle/>
          <a:p>
            <a:pPr algn="l"/>
            <a:r>
              <a:rPr lang="en-US" sz="3600" b="1">
                <a:solidFill>
                  <a:schemeClr val="tx1"/>
                </a:solidFill>
              </a:rPr>
              <a:t>Background &amp; Research Gap</a:t>
            </a:r>
            <a:r>
              <a:rPr lang="en-US" b="1">
                <a:solidFill>
                  <a:schemeClr val="tx1"/>
                </a:solidFill>
              </a:rPr>
              <a:t> </a:t>
            </a:r>
          </a:p>
        </p:txBody>
      </p:sp>
      <p:sp>
        <p:nvSpPr>
          <p:cNvPr id="5" name="Rectangle 4">
            <a:extLst>
              <a:ext uri="{FF2B5EF4-FFF2-40B4-BE49-F238E27FC236}">
                <a16:creationId xmlns:a16="http://schemas.microsoft.com/office/drawing/2014/main" id="{FF17A434-EE64-A9EA-4069-C15E9721CC26}"/>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1800" b="1">
                <a:solidFill>
                  <a:schemeClr val="tx1"/>
                </a:solidFill>
              </a:rPr>
              <a:t>IT21226496  |   </a:t>
            </a:r>
            <a:r>
              <a:rPr lang="en-US" b="1">
                <a:solidFill>
                  <a:schemeClr val="tx1"/>
                </a:solidFill>
              </a:rPr>
              <a:t>Gunasekara W.M.M.</a:t>
            </a:r>
            <a:r>
              <a:rPr lang="en-US" sz="1800" b="1">
                <a:solidFill>
                  <a:schemeClr val="tx1"/>
                </a:solidFill>
              </a:rPr>
              <a:t>  |   </a:t>
            </a:r>
            <a:r>
              <a:rPr lang="en-US" b="1">
                <a:solidFill>
                  <a:schemeClr val="tx1"/>
                </a:solidFill>
              </a:rPr>
              <a:t>24-25J-075</a:t>
            </a:r>
            <a:endParaRPr lang="en-US" sz="1800" b="1">
              <a:solidFill>
                <a:schemeClr val="tx1"/>
              </a:solidFill>
            </a:endParaRPr>
          </a:p>
          <a:p>
            <a:endParaRPr lang="en-US" sz="1800" b="1">
              <a:solidFill>
                <a:schemeClr val="tx1"/>
              </a:solidFill>
            </a:endParaRPr>
          </a:p>
        </p:txBody>
      </p:sp>
      <p:sp>
        <p:nvSpPr>
          <p:cNvPr id="4" name="Rectangle 2">
            <a:extLst>
              <a:ext uri="{FF2B5EF4-FFF2-40B4-BE49-F238E27FC236}">
                <a16:creationId xmlns:a16="http://schemas.microsoft.com/office/drawing/2014/main" id="{DF368B34-6023-9A3F-69EE-2C27696193E3}"/>
              </a:ext>
            </a:extLst>
          </p:cNvPr>
          <p:cNvSpPr>
            <a:spLocks noChangeArrowheads="1"/>
          </p:cNvSpPr>
          <p:nvPr/>
        </p:nvSpPr>
        <p:spPr bwMode="auto">
          <a:xfrm>
            <a:off x="1140530" y="1120388"/>
            <a:ext cx="10058401" cy="3272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3200" b="1" i="0" u="none" strike="noStrike" cap="none" normalizeH="0" baseline="0">
                <a:ln>
                  <a:noFill/>
                </a:ln>
                <a:effectLst/>
                <a:latin typeface="Arial"/>
                <a:cs typeface="Arial"/>
              </a:rPr>
              <a:t>Background</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a:ln>
                  <a:noFill/>
                </a:ln>
                <a:effectLst/>
                <a:latin typeface="Arial"/>
                <a:cs typeface="Arial"/>
              </a:rPr>
              <a:t>Increasing complexity and volume of network traffic challenge traditional security measures.</a:t>
            </a:r>
            <a:endParaRPr lang="en-US" altLang="en-US" b="0" i="0" u="none" strike="noStrike" cap="none" normalizeH="0" baseline="0">
              <a:ln>
                <a:noFill/>
              </a:ln>
              <a:effectLst/>
              <a:latin typeface="Arial"/>
              <a:cs typeface="Arial"/>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a:ln>
                  <a:noFill/>
                </a:ln>
                <a:effectLst/>
                <a:latin typeface="Arial"/>
                <a:cs typeface="Arial"/>
              </a:rPr>
              <a:t>Sophisticated cyber threats utilize advanced techniques to evade detection.</a:t>
            </a:r>
            <a:endParaRPr lang="en-US" altLang="en-US" b="0" i="0" u="none" strike="noStrike" cap="none" normalizeH="0" baseline="0">
              <a:ln>
                <a:noFill/>
              </a:ln>
              <a:effectLst/>
              <a:latin typeface="Arial"/>
              <a:cs typeface="Arial"/>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a:ln>
                  <a:noFill/>
                </a:ln>
                <a:effectLst/>
                <a:latin typeface="Arial"/>
                <a:cs typeface="Arial"/>
              </a:rPr>
              <a:t>Difficulties in monitoring and analyzing vast amounts of network data in real-time.</a:t>
            </a:r>
            <a:endParaRPr lang="en-US" altLang="en-US" b="0" i="0" u="none" strike="noStrike" cap="none" normalizeH="0" baseline="0">
              <a:ln>
                <a:noFill/>
              </a:ln>
              <a:effectLst/>
              <a:latin typeface="Arial"/>
              <a:cs typeface="Arial"/>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a:ln>
                  <a:noFill/>
                </a:ln>
                <a:effectLst/>
                <a:latin typeface="Arial"/>
                <a:cs typeface="Arial"/>
              </a:rPr>
              <a:t>Existing methods struggle with adapting to new and evolving threats.</a:t>
            </a:r>
            <a:endParaRPr lang="en-US" altLang="en-US" b="0" i="0" u="none" strike="noStrike" cap="none" normalizeH="0" baseline="0">
              <a:ln>
                <a:noFill/>
              </a:ln>
              <a:effectLst/>
              <a:latin typeface="Arial"/>
              <a:cs typeface="Arial"/>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a:ln>
                  <a:noFill/>
                </a:ln>
                <a:effectLst/>
                <a:latin typeface="Arial"/>
                <a:cs typeface="Arial"/>
              </a:rPr>
              <a:t>Presence of encrypted traffic complicates threat profiling and analysis.</a:t>
            </a:r>
            <a:endParaRPr lang="en-US" altLang="en-US" b="0" i="0" u="none" strike="noStrike" cap="none" normalizeH="0" baseline="0">
              <a:ln>
                <a:noFill/>
              </a:ln>
              <a:effectLst/>
              <a:latin typeface="Arial"/>
              <a:cs typeface="Arial"/>
            </a:endParaRPr>
          </a:p>
          <a:p>
            <a:pPr marR="0" lvl="0" algn="l" defTabSz="914400" rtl="0" eaLnBrk="0" fontAlgn="base" latinLnBrk="0" hangingPunct="0">
              <a:lnSpc>
                <a:spcPct val="150000"/>
              </a:lnSpc>
              <a:spcBef>
                <a:spcPct val="0"/>
              </a:spcBef>
              <a:spcAft>
                <a:spcPct val="0"/>
              </a:spcAft>
              <a:buClrTx/>
              <a:buSzTx/>
              <a:tabLst/>
            </a:pPr>
            <a:endParaRPr kumimoji="0" lang="en-US" altLang="en-US" b="1"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3848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37B892B-F244-85BA-A55F-2E6ADB4E8A82}"/>
              </a:ext>
            </a:extLst>
          </p:cNvPr>
          <p:cNvSpPr>
            <a:spLocks noGrp="1"/>
          </p:cNvSpPr>
          <p:nvPr>
            <p:ph type="subTitle" idx="1"/>
          </p:nvPr>
        </p:nvSpPr>
        <p:spPr>
          <a:xfrm>
            <a:off x="2905066" y="3056"/>
            <a:ext cx="6682905" cy="762001"/>
          </a:xfrm>
        </p:spPr>
        <p:txBody>
          <a:bodyPr vert="horz" lIns="91440" tIns="45720" rIns="91440" bIns="45720" rtlCol="0" anchor="t">
            <a:normAutofit/>
          </a:bodyPr>
          <a:lstStyle/>
          <a:p>
            <a:pPr algn="l"/>
            <a:r>
              <a:rPr lang="en-US" b="1">
                <a:solidFill>
                  <a:schemeClr val="tx1"/>
                </a:solidFill>
              </a:rPr>
              <a:t>Background &amp; Research Gap Cont. </a:t>
            </a:r>
          </a:p>
        </p:txBody>
      </p:sp>
      <p:sp>
        <p:nvSpPr>
          <p:cNvPr id="5" name="Rectangle 4">
            <a:extLst>
              <a:ext uri="{FF2B5EF4-FFF2-40B4-BE49-F238E27FC236}">
                <a16:creationId xmlns:a16="http://schemas.microsoft.com/office/drawing/2014/main" id="{FF17A434-EE64-A9EA-4069-C15E9721CC26}"/>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1800" b="1">
                <a:solidFill>
                  <a:schemeClr val="tx1"/>
                </a:solidFill>
              </a:rPr>
              <a:t>IT21226496  |   </a:t>
            </a:r>
            <a:r>
              <a:rPr lang="en-US" b="1">
                <a:solidFill>
                  <a:schemeClr val="tx1"/>
                </a:solidFill>
              </a:rPr>
              <a:t>Gunasekara W.M.M.</a:t>
            </a:r>
            <a:r>
              <a:rPr lang="en-US" sz="1800" b="1">
                <a:solidFill>
                  <a:schemeClr val="tx1"/>
                </a:solidFill>
              </a:rPr>
              <a:t>  |   </a:t>
            </a:r>
            <a:r>
              <a:rPr lang="en-US" b="1">
                <a:solidFill>
                  <a:schemeClr val="tx1"/>
                </a:solidFill>
              </a:rPr>
              <a:t>24-25J-075</a:t>
            </a:r>
            <a:endParaRPr lang="en-US" sz="1800" b="1">
              <a:solidFill>
                <a:schemeClr val="tx1"/>
              </a:solidFill>
            </a:endParaRPr>
          </a:p>
          <a:p>
            <a:endParaRPr lang="en-US" sz="1800" b="1">
              <a:solidFill>
                <a:schemeClr val="tx1"/>
              </a:solidFill>
            </a:endParaRPr>
          </a:p>
        </p:txBody>
      </p:sp>
      <p:graphicFrame>
        <p:nvGraphicFramePr>
          <p:cNvPr id="2" name="Table 1">
            <a:extLst>
              <a:ext uri="{FF2B5EF4-FFF2-40B4-BE49-F238E27FC236}">
                <a16:creationId xmlns:a16="http://schemas.microsoft.com/office/drawing/2014/main" id="{316FB59C-1D92-B8B0-E704-10AAE382488D}"/>
              </a:ext>
            </a:extLst>
          </p:cNvPr>
          <p:cNvGraphicFramePr>
            <a:graphicFrameLocks noGrp="1"/>
          </p:cNvGraphicFramePr>
          <p:nvPr>
            <p:extLst>
              <p:ext uri="{D42A27DB-BD31-4B8C-83A1-F6EECF244321}">
                <p14:modId xmlns:p14="http://schemas.microsoft.com/office/powerpoint/2010/main" val="2381151751"/>
              </p:ext>
            </p:extLst>
          </p:nvPr>
        </p:nvGraphicFramePr>
        <p:xfrm>
          <a:off x="987777" y="1194741"/>
          <a:ext cx="10504073" cy="4164806"/>
        </p:xfrm>
        <a:graphic>
          <a:graphicData uri="http://schemas.openxmlformats.org/drawingml/2006/table">
            <a:tbl>
              <a:tblPr firstRow="1" firstCol="1" bandRow="1">
                <a:tableStyleId>{073A0DAA-6AF3-43AB-8588-CEC1D06C72B9}</a:tableStyleId>
              </a:tblPr>
              <a:tblGrid>
                <a:gridCol w="1778589">
                  <a:extLst>
                    <a:ext uri="{9D8B030D-6E8A-4147-A177-3AD203B41FA5}">
                      <a16:colId xmlns:a16="http://schemas.microsoft.com/office/drawing/2014/main" val="467910038"/>
                    </a:ext>
                  </a:extLst>
                </a:gridCol>
                <a:gridCol w="1765084">
                  <a:extLst>
                    <a:ext uri="{9D8B030D-6E8A-4147-A177-3AD203B41FA5}">
                      <a16:colId xmlns:a16="http://schemas.microsoft.com/office/drawing/2014/main" val="1731296371"/>
                    </a:ext>
                  </a:extLst>
                </a:gridCol>
                <a:gridCol w="1765084">
                  <a:extLst>
                    <a:ext uri="{9D8B030D-6E8A-4147-A177-3AD203B41FA5}">
                      <a16:colId xmlns:a16="http://schemas.microsoft.com/office/drawing/2014/main" val="3199726558"/>
                    </a:ext>
                  </a:extLst>
                </a:gridCol>
                <a:gridCol w="1765084">
                  <a:extLst>
                    <a:ext uri="{9D8B030D-6E8A-4147-A177-3AD203B41FA5}">
                      <a16:colId xmlns:a16="http://schemas.microsoft.com/office/drawing/2014/main" val="428790368"/>
                    </a:ext>
                  </a:extLst>
                </a:gridCol>
                <a:gridCol w="1765084">
                  <a:extLst>
                    <a:ext uri="{9D8B030D-6E8A-4147-A177-3AD203B41FA5}">
                      <a16:colId xmlns:a16="http://schemas.microsoft.com/office/drawing/2014/main" val="1468884366"/>
                    </a:ext>
                  </a:extLst>
                </a:gridCol>
                <a:gridCol w="1665148">
                  <a:extLst>
                    <a:ext uri="{9D8B030D-6E8A-4147-A177-3AD203B41FA5}">
                      <a16:colId xmlns:a16="http://schemas.microsoft.com/office/drawing/2014/main" val="1132574121"/>
                    </a:ext>
                  </a:extLst>
                </a:gridCol>
              </a:tblGrid>
              <a:tr h="885884">
                <a:tc>
                  <a:txBody>
                    <a:bodyPr/>
                    <a:lstStyle/>
                    <a:p>
                      <a:pPr marL="0" marR="0" algn="ctr">
                        <a:lnSpc>
                          <a:spcPct val="107000"/>
                        </a:lnSpc>
                        <a:spcBef>
                          <a:spcPts val="0"/>
                        </a:spcBef>
                        <a:spcAft>
                          <a:spcPts val="0"/>
                        </a:spcAft>
                      </a:pPr>
                      <a:r>
                        <a:rPr lang="en-US" sz="1200" kern="100">
                          <a:effectLst/>
                        </a:rPr>
                        <a:t>Features/Research Project</a:t>
                      </a:r>
                    </a:p>
                  </a:txBody>
                  <a:tcPr marL="68580" marR="68580" marT="0" marB="0" anchor="ctr"/>
                </a:tc>
                <a:tc>
                  <a:txBody>
                    <a:bodyPr/>
                    <a:lstStyle/>
                    <a:p>
                      <a:pPr marL="0" lvl="0" indent="0" algn="ctr">
                        <a:lnSpc>
                          <a:spcPct val="107000"/>
                        </a:lnSpc>
                        <a:buNone/>
                      </a:pPr>
                      <a:r>
                        <a:rPr lang="en-US" sz="1200" u="none" strike="noStrike" kern="100" baseline="0" noProof="0">
                          <a:solidFill>
                            <a:srgbClr val="FFFFFF"/>
                          </a:solidFill>
                          <a:effectLst/>
                        </a:rPr>
                        <a:t>Automated Intrusion Detection and Prevention Model [2]</a:t>
                      </a:r>
                    </a:p>
                    <a:p>
                      <a:pPr marL="0" marR="0" lvl="0" algn="ctr">
                        <a:lnSpc>
                          <a:spcPct val="107000"/>
                        </a:lnSpc>
                        <a:spcBef>
                          <a:spcPts val="0"/>
                        </a:spcBef>
                        <a:spcAft>
                          <a:spcPts val="0"/>
                        </a:spcAft>
                        <a:buNone/>
                      </a:pPr>
                      <a:endParaRPr lang="en-US" sz="1200" kern="100">
                        <a:effectLst/>
                      </a:endParaRPr>
                    </a:p>
                  </a:txBody>
                  <a:tcPr marL="68580" marR="68580" marT="0" marB="0" anchor="ctr"/>
                </a:tc>
                <a:tc>
                  <a:txBody>
                    <a:bodyPr/>
                    <a:lstStyle/>
                    <a:p>
                      <a:pPr marL="0" marR="0" lvl="0" algn="ctr">
                        <a:lnSpc>
                          <a:spcPct val="107000"/>
                        </a:lnSpc>
                        <a:spcBef>
                          <a:spcPts val="0"/>
                        </a:spcBef>
                        <a:spcAft>
                          <a:spcPts val="0"/>
                        </a:spcAft>
                        <a:buNone/>
                      </a:pPr>
                      <a:r>
                        <a:rPr lang="en-US" sz="1200" u="none" strike="noStrike" kern="100" noProof="0">
                          <a:effectLst/>
                        </a:rPr>
                        <a:t>Real-Time Network Security Monitoring [3]</a:t>
                      </a:r>
                      <a:endParaRPr lang="en-US" sz="1200"/>
                    </a:p>
                  </a:txBody>
                  <a:tcPr marL="68580" marR="68580" marT="0" marB="0" anchor="ctr"/>
                </a:tc>
                <a:tc>
                  <a:txBody>
                    <a:bodyPr/>
                    <a:lstStyle/>
                    <a:p>
                      <a:pPr marL="0" marR="0" lvl="0" algn="ctr">
                        <a:lnSpc>
                          <a:spcPct val="107000"/>
                        </a:lnSpc>
                        <a:spcBef>
                          <a:spcPts val="0"/>
                        </a:spcBef>
                        <a:spcAft>
                          <a:spcPts val="0"/>
                        </a:spcAft>
                        <a:buNone/>
                      </a:pPr>
                      <a:r>
                        <a:rPr lang="en-US" sz="1200" u="none" strike="noStrike" kern="100" noProof="0">
                          <a:effectLst/>
                        </a:rPr>
                        <a:t>Anomaly-Based Intrusion Detection[4]</a:t>
                      </a:r>
                      <a:endParaRPr lang="en-US" sz="1200"/>
                    </a:p>
                  </a:txBody>
                  <a:tcPr marL="68580" marR="68580" marT="0" marB="0" anchor="ctr"/>
                </a:tc>
                <a:tc>
                  <a:txBody>
                    <a:bodyPr/>
                    <a:lstStyle/>
                    <a:p>
                      <a:pPr marL="0" marR="0" lvl="0" algn="ctr">
                        <a:lnSpc>
                          <a:spcPct val="107000"/>
                        </a:lnSpc>
                        <a:spcBef>
                          <a:spcPts val="0"/>
                        </a:spcBef>
                        <a:spcAft>
                          <a:spcPts val="0"/>
                        </a:spcAft>
                        <a:buNone/>
                      </a:pPr>
                      <a:r>
                        <a:rPr lang="en-US" sz="1200" u="none" strike="noStrike" kern="100" noProof="0">
                          <a:effectLst/>
                        </a:rPr>
                        <a:t>Scalable Network Security Solutions[5]</a:t>
                      </a:r>
                      <a:endParaRPr lang="en-US" sz="1200"/>
                    </a:p>
                  </a:txBody>
                  <a:tcPr marL="68580" marR="68580" marT="0" marB="0" anchor="ctr"/>
                </a:tc>
                <a:tc>
                  <a:txBody>
                    <a:bodyPr/>
                    <a:lstStyle/>
                    <a:p>
                      <a:pPr marL="0" marR="0" algn="ctr">
                        <a:lnSpc>
                          <a:spcPct val="107000"/>
                        </a:lnSpc>
                        <a:spcBef>
                          <a:spcPts val="0"/>
                        </a:spcBef>
                        <a:spcAft>
                          <a:spcPts val="0"/>
                        </a:spcAft>
                      </a:pPr>
                      <a:r>
                        <a:rPr lang="en-US" sz="1200" kern="100">
                          <a:effectLst/>
                        </a:rPr>
                        <a:t>My Approach</a:t>
                      </a:r>
                    </a:p>
                  </a:txBody>
                  <a:tcPr marL="68580" marR="68580" marT="0" marB="0" anchor="ctr"/>
                </a:tc>
                <a:extLst>
                  <a:ext uri="{0D108BD9-81ED-4DB2-BD59-A6C34878D82A}">
                    <a16:rowId xmlns:a16="http://schemas.microsoft.com/office/drawing/2014/main" val="2417065876"/>
                  </a:ext>
                </a:extLst>
              </a:tr>
              <a:tr h="828359">
                <a:tc>
                  <a:txBody>
                    <a:bodyPr/>
                    <a:lstStyle/>
                    <a:p>
                      <a:pPr marL="0" marR="0" lvl="0" algn="ctr">
                        <a:lnSpc>
                          <a:spcPct val="107000"/>
                        </a:lnSpc>
                        <a:spcBef>
                          <a:spcPts val="0"/>
                        </a:spcBef>
                        <a:spcAft>
                          <a:spcPts val="0"/>
                        </a:spcAft>
                        <a:buNone/>
                      </a:pPr>
                      <a:r>
                        <a:rPr lang="en-US" sz="1200" u="none" strike="noStrike" kern="100" noProof="0">
                          <a:effectLst/>
                        </a:rPr>
                        <a:t>Real-time Threat Detection</a:t>
                      </a:r>
                      <a:endParaRPr lang="en-US" sz="1200"/>
                    </a:p>
                  </a:txBody>
                  <a:tcPr marL="68580" marR="68580" marT="0" marB="0" anchor="ctr"/>
                </a:tc>
                <a:tc>
                  <a:txBody>
                    <a:bodyPr/>
                    <a:lstStyle/>
                    <a:p>
                      <a:pPr marL="0" marR="0" algn="ctr">
                        <a:lnSpc>
                          <a:spcPct val="107000"/>
                        </a:lnSpc>
                        <a:spcBef>
                          <a:spcPts val="0"/>
                        </a:spcBef>
                        <a:spcAft>
                          <a:spcPts val="0"/>
                        </a:spcAft>
                      </a:pPr>
                      <a:r>
                        <a:rPr lang="en-US" sz="2400" kern="100">
                          <a:effectLst/>
                        </a:rPr>
                        <a:t>X</a:t>
                      </a:r>
                    </a:p>
                  </a:txBody>
                  <a:tcPr marL="68580" marR="68580" marT="0" marB="0" anchor="ctr"/>
                </a:tc>
                <a:tc>
                  <a:txBody>
                    <a:bodyPr/>
                    <a:lstStyle/>
                    <a:p>
                      <a:pPr marL="0" marR="0" algn="ctr">
                        <a:lnSpc>
                          <a:spcPct val="107000"/>
                        </a:lnSpc>
                        <a:spcBef>
                          <a:spcPts val="0"/>
                        </a:spcBef>
                        <a:spcAft>
                          <a:spcPts val="0"/>
                        </a:spcAft>
                      </a:pPr>
                      <a:r>
                        <a:rPr lang="en-US" sz="2400" kern="100">
                          <a:effectLst/>
                        </a:rPr>
                        <a:t>X</a:t>
                      </a:r>
                    </a:p>
                  </a:txBody>
                  <a:tcPr marL="68580" marR="68580" marT="0" marB="0" anchor="ctr"/>
                </a:tc>
                <a:tc>
                  <a:txBody>
                    <a:bodyPr/>
                    <a:lstStyle/>
                    <a:p>
                      <a:pPr marL="0" marR="0" algn="ctr">
                        <a:lnSpc>
                          <a:spcPct val="107000"/>
                        </a:lnSpc>
                        <a:spcBef>
                          <a:spcPts val="0"/>
                        </a:spcBef>
                        <a:spcAft>
                          <a:spcPts val="0"/>
                        </a:spcAft>
                      </a:pPr>
                      <a:endParaRPr lang="en-US" sz="2400" kern="100">
                        <a:effectLst/>
                      </a:endParaRPr>
                    </a:p>
                  </a:txBody>
                  <a:tcPr marL="68580" marR="68580" marT="0" marB="0" anchor="ctr"/>
                </a:tc>
                <a:tc>
                  <a:txBody>
                    <a:bodyPr/>
                    <a:lstStyle/>
                    <a:p>
                      <a:pPr marL="0" marR="0" algn="ctr">
                        <a:lnSpc>
                          <a:spcPct val="107000"/>
                        </a:lnSpc>
                        <a:spcBef>
                          <a:spcPts val="0"/>
                        </a:spcBef>
                        <a:spcAft>
                          <a:spcPts val="0"/>
                        </a:spcAft>
                      </a:pPr>
                      <a:endParaRPr lang="en-US" sz="2400" kern="100">
                        <a:effectLst/>
                      </a:endParaRPr>
                    </a:p>
                  </a:txBody>
                  <a:tcPr marL="68580" marR="68580" marT="0" marB="0" anchor="ctr"/>
                </a:tc>
                <a:tc>
                  <a:txBody>
                    <a:bodyPr/>
                    <a:lstStyle/>
                    <a:p>
                      <a:pPr marL="0" marR="0" algn="ctr">
                        <a:lnSpc>
                          <a:spcPct val="107000"/>
                        </a:lnSpc>
                        <a:spcBef>
                          <a:spcPts val="0"/>
                        </a:spcBef>
                        <a:spcAft>
                          <a:spcPts val="0"/>
                        </a:spcAft>
                      </a:pPr>
                      <a:r>
                        <a:rPr lang="en-US" sz="2400" kern="100">
                          <a:solidFill>
                            <a:srgbClr val="FF0000"/>
                          </a:solidFill>
                          <a:effectLst/>
                        </a:rPr>
                        <a:t>X</a:t>
                      </a:r>
                    </a:p>
                  </a:txBody>
                  <a:tcPr marL="68580" marR="68580" marT="0" marB="0" anchor="ctr"/>
                </a:tc>
                <a:extLst>
                  <a:ext uri="{0D108BD9-81ED-4DB2-BD59-A6C34878D82A}">
                    <a16:rowId xmlns:a16="http://schemas.microsoft.com/office/drawing/2014/main" val="3779009020"/>
                  </a:ext>
                </a:extLst>
              </a:tr>
              <a:tr h="828359">
                <a:tc>
                  <a:txBody>
                    <a:bodyPr/>
                    <a:lstStyle/>
                    <a:p>
                      <a:pPr marL="0" marR="0" lvl="0" algn="ctr">
                        <a:lnSpc>
                          <a:spcPct val="107000"/>
                        </a:lnSpc>
                        <a:spcBef>
                          <a:spcPts val="0"/>
                        </a:spcBef>
                        <a:spcAft>
                          <a:spcPts val="0"/>
                        </a:spcAft>
                        <a:buNone/>
                      </a:pPr>
                      <a:r>
                        <a:rPr lang="en-US" sz="1200" u="none" strike="noStrike" kern="100" noProof="0">
                          <a:effectLst/>
                        </a:rPr>
                        <a:t>Anomaly Detection</a:t>
                      </a:r>
                      <a:endParaRPr lang="en-US" sz="1200"/>
                    </a:p>
                  </a:txBody>
                  <a:tcPr marL="68580" marR="68580" marT="0" marB="0" anchor="ctr"/>
                </a:tc>
                <a:tc>
                  <a:txBody>
                    <a:bodyPr/>
                    <a:lstStyle/>
                    <a:p>
                      <a:pPr marL="0" marR="0" algn="ctr">
                        <a:lnSpc>
                          <a:spcPct val="107000"/>
                        </a:lnSpc>
                        <a:spcBef>
                          <a:spcPts val="0"/>
                        </a:spcBef>
                        <a:spcAft>
                          <a:spcPts val="0"/>
                        </a:spcAft>
                      </a:pPr>
                      <a:endParaRPr lang="en-US" sz="2400" kern="100">
                        <a:effectLst/>
                      </a:endParaRPr>
                    </a:p>
                  </a:txBody>
                  <a:tcPr marL="68580" marR="68580" marT="0" marB="0" anchor="ctr"/>
                </a:tc>
                <a:tc>
                  <a:txBody>
                    <a:bodyPr/>
                    <a:lstStyle/>
                    <a:p>
                      <a:pPr marL="0" marR="0" algn="ctr">
                        <a:lnSpc>
                          <a:spcPct val="107000"/>
                        </a:lnSpc>
                        <a:spcBef>
                          <a:spcPts val="0"/>
                        </a:spcBef>
                        <a:spcAft>
                          <a:spcPts val="0"/>
                        </a:spcAft>
                      </a:pPr>
                      <a:endParaRPr lang="en-US" sz="2400" kern="100">
                        <a:effectLst/>
                      </a:endParaRPr>
                    </a:p>
                  </a:txBody>
                  <a:tcPr marL="68580" marR="68580" marT="0" marB="0" anchor="ctr"/>
                </a:tc>
                <a:tc>
                  <a:txBody>
                    <a:bodyPr/>
                    <a:lstStyle/>
                    <a:p>
                      <a:pPr marL="0" marR="0" algn="ctr">
                        <a:lnSpc>
                          <a:spcPct val="107000"/>
                        </a:lnSpc>
                        <a:spcBef>
                          <a:spcPts val="0"/>
                        </a:spcBef>
                        <a:spcAft>
                          <a:spcPts val="0"/>
                        </a:spcAft>
                      </a:pPr>
                      <a:r>
                        <a:rPr lang="en-US" sz="2400" kern="100">
                          <a:effectLst/>
                        </a:rPr>
                        <a:t>X</a:t>
                      </a:r>
                    </a:p>
                  </a:txBody>
                  <a:tcPr marL="68580" marR="68580" marT="0" marB="0" anchor="ctr"/>
                </a:tc>
                <a:tc>
                  <a:txBody>
                    <a:bodyPr/>
                    <a:lstStyle/>
                    <a:p>
                      <a:pPr marL="0" marR="0" algn="ctr">
                        <a:lnSpc>
                          <a:spcPct val="107000"/>
                        </a:lnSpc>
                        <a:spcBef>
                          <a:spcPts val="0"/>
                        </a:spcBef>
                        <a:spcAft>
                          <a:spcPts val="0"/>
                        </a:spcAft>
                      </a:pPr>
                      <a:endParaRPr lang="en-US" sz="2400" kern="100">
                        <a:effectLst/>
                      </a:endParaRPr>
                    </a:p>
                  </a:txBody>
                  <a:tcPr marL="68580" marR="68580" marT="0" marB="0" anchor="ctr"/>
                </a:tc>
                <a:tc>
                  <a:txBody>
                    <a:bodyPr/>
                    <a:lstStyle/>
                    <a:p>
                      <a:pPr marL="0" marR="0" algn="ctr">
                        <a:lnSpc>
                          <a:spcPct val="107000"/>
                        </a:lnSpc>
                        <a:spcBef>
                          <a:spcPts val="0"/>
                        </a:spcBef>
                        <a:spcAft>
                          <a:spcPts val="0"/>
                        </a:spcAft>
                      </a:pPr>
                      <a:r>
                        <a:rPr lang="en-US" sz="2400" kern="100">
                          <a:solidFill>
                            <a:srgbClr val="FF0000"/>
                          </a:solidFill>
                          <a:effectLst/>
                        </a:rPr>
                        <a:t>X</a:t>
                      </a:r>
                    </a:p>
                  </a:txBody>
                  <a:tcPr marL="68580" marR="68580" marT="0" marB="0" anchor="ctr"/>
                </a:tc>
                <a:extLst>
                  <a:ext uri="{0D108BD9-81ED-4DB2-BD59-A6C34878D82A}">
                    <a16:rowId xmlns:a16="http://schemas.microsoft.com/office/drawing/2014/main" val="1706805701"/>
                  </a:ext>
                </a:extLst>
              </a:tr>
              <a:tr h="828359">
                <a:tc>
                  <a:txBody>
                    <a:bodyPr/>
                    <a:lstStyle/>
                    <a:p>
                      <a:pPr marL="0" marR="0" lvl="0" algn="ctr">
                        <a:lnSpc>
                          <a:spcPct val="107000"/>
                        </a:lnSpc>
                        <a:spcBef>
                          <a:spcPts val="0"/>
                        </a:spcBef>
                        <a:spcAft>
                          <a:spcPts val="0"/>
                        </a:spcAft>
                        <a:buNone/>
                      </a:pPr>
                      <a:r>
                        <a:rPr lang="en-US" sz="1200" u="none" strike="noStrike" kern="100" noProof="0">
                          <a:effectLst/>
                        </a:rPr>
                        <a:t>Scalability</a:t>
                      </a:r>
                      <a:endParaRPr lang="en-US" sz="1200"/>
                    </a:p>
                  </a:txBody>
                  <a:tcPr marL="68580" marR="68580" marT="0" marB="0" anchor="ctr"/>
                </a:tc>
                <a:tc>
                  <a:txBody>
                    <a:bodyPr/>
                    <a:lstStyle/>
                    <a:p>
                      <a:pPr marL="0" marR="0" algn="ctr">
                        <a:lnSpc>
                          <a:spcPct val="107000"/>
                        </a:lnSpc>
                        <a:spcBef>
                          <a:spcPts val="0"/>
                        </a:spcBef>
                        <a:spcAft>
                          <a:spcPts val="0"/>
                        </a:spcAft>
                      </a:pPr>
                      <a:endParaRPr lang="en-US" sz="2400" kern="100">
                        <a:effectLst/>
                      </a:endParaRPr>
                    </a:p>
                  </a:txBody>
                  <a:tcPr marL="68580" marR="68580" marT="0" marB="0" anchor="ctr"/>
                </a:tc>
                <a:tc>
                  <a:txBody>
                    <a:bodyPr/>
                    <a:lstStyle/>
                    <a:p>
                      <a:pPr marL="0" marR="0" algn="ctr">
                        <a:lnSpc>
                          <a:spcPct val="107000"/>
                        </a:lnSpc>
                        <a:spcBef>
                          <a:spcPts val="0"/>
                        </a:spcBef>
                        <a:spcAft>
                          <a:spcPts val="0"/>
                        </a:spcAft>
                      </a:pPr>
                      <a:endParaRPr lang="en-US" sz="2400" kern="100">
                        <a:effectLst/>
                      </a:endParaRPr>
                    </a:p>
                  </a:txBody>
                  <a:tcPr marL="68580" marR="68580" marT="0" marB="0" anchor="ctr"/>
                </a:tc>
                <a:tc>
                  <a:txBody>
                    <a:bodyPr/>
                    <a:lstStyle/>
                    <a:p>
                      <a:pPr marL="0" marR="0" algn="ctr">
                        <a:lnSpc>
                          <a:spcPct val="107000"/>
                        </a:lnSpc>
                        <a:spcBef>
                          <a:spcPts val="0"/>
                        </a:spcBef>
                        <a:spcAft>
                          <a:spcPts val="0"/>
                        </a:spcAft>
                      </a:pPr>
                      <a:endParaRPr lang="en-US" sz="2400" kern="100">
                        <a:effectLst/>
                      </a:endParaRPr>
                    </a:p>
                  </a:txBody>
                  <a:tcPr marL="68580" marR="68580" marT="0" marB="0" anchor="ctr"/>
                </a:tc>
                <a:tc>
                  <a:txBody>
                    <a:bodyPr/>
                    <a:lstStyle/>
                    <a:p>
                      <a:pPr marL="0" marR="0" algn="ctr">
                        <a:lnSpc>
                          <a:spcPct val="107000"/>
                        </a:lnSpc>
                        <a:spcBef>
                          <a:spcPts val="0"/>
                        </a:spcBef>
                        <a:spcAft>
                          <a:spcPts val="0"/>
                        </a:spcAft>
                      </a:pPr>
                      <a:r>
                        <a:rPr lang="en-US" sz="2400" kern="100">
                          <a:effectLst/>
                        </a:rPr>
                        <a:t>X</a:t>
                      </a:r>
                    </a:p>
                  </a:txBody>
                  <a:tcPr marL="68580" marR="68580" marT="0" marB="0" anchor="ctr"/>
                </a:tc>
                <a:tc>
                  <a:txBody>
                    <a:bodyPr/>
                    <a:lstStyle/>
                    <a:p>
                      <a:pPr marL="0" marR="0" algn="ctr">
                        <a:lnSpc>
                          <a:spcPct val="107000"/>
                        </a:lnSpc>
                        <a:spcBef>
                          <a:spcPts val="0"/>
                        </a:spcBef>
                        <a:spcAft>
                          <a:spcPts val="0"/>
                        </a:spcAft>
                      </a:pPr>
                      <a:r>
                        <a:rPr lang="en-US" sz="2400" kern="100">
                          <a:solidFill>
                            <a:srgbClr val="FF0000"/>
                          </a:solidFill>
                          <a:effectLst/>
                        </a:rPr>
                        <a:t>X</a:t>
                      </a:r>
                    </a:p>
                  </a:txBody>
                  <a:tcPr marL="68580" marR="68580" marT="0" marB="0" anchor="ctr"/>
                </a:tc>
                <a:extLst>
                  <a:ext uri="{0D108BD9-81ED-4DB2-BD59-A6C34878D82A}">
                    <a16:rowId xmlns:a16="http://schemas.microsoft.com/office/drawing/2014/main" val="3098288584"/>
                  </a:ext>
                </a:extLst>
              </a:tr>
              <a:tr h="793845">
                <a:tc>
                  <a:txBody>
                    <a:bodyPr/>
                    <a:lstStyle/>
                    <a:p>
                      <a:pPr marL="0" marR="0" lvl="0" algn="ctr">
                        <a:lnSpc>
                          <a:spcPct val="107000"/>
                        </a:lnSpc>
                        <a:spcBef>
                          <a:spcPts val="0"/>
                        </a:spcBef>
                        <a:spcAft>
                          <a:spcPts val="0"/>
                        </a:spcAft>
                        <a:buNone/>
                      </a:pPr>
                      <a:r>
                        <a:rPr lang="en-US" sz="1200" u="none" strike="noStrike" kern="100" noProof="0">
                          <a:effectLst/>
                        </a:rPr>
                        <a:t>Adaptive Learning</a:t>
                      </a:r>
                      <a:endParaRPr lang="en-US" sz="1200"/>
                    </a:p>
                  </a:txBody>
                  <a:tcPr marL="68580" marR="68580" marT="0" marB="0" anchor="ctr"/>
                </a:tc>
                <a:tc>
                  <a:txBody>
                    <a:bodyPr/>
                    <a:lstStyle/>
                    <a:p>
                      <a:pPr marL="0" marR="0" algn="ctr">
                        <a:lnSpc>
                          <a:spcPct val="107000"/>
                        </a:lnSpc>
                        <a:spcBef>
                          <a:spcPts val="0"/>
                        </a:spcBef>
                        <a:spcAft>
                          <a:spcPts val="0"/>
                        </a:spcAft>
                      </a:pPr>
                      <a:r>
                        <a:rPr lang="en-US" sz="2400" kern="100">
                          <a:effectLst/>
                        </a:rPr>
                        <a:t>x</a:t>
                      </a:r>
                    </a:p>
                  </a:txBody>
                  <a:tcPr marL="68580" marR="68580" marT="0" marB="0" anchor="ctr"/>
                </a:tc>
                <a:tc>
                  <a:txBody>
                    <a:bodyPr/>
                    <a:lstStyle/>
                    <a:p>
                      <a:pPr marL="0" marR="0" algn="ctr">
                        <a:lnSpc>
                          <a:spcPct val="107000"/>
                        </a:lnSpc>
                        <a:spcBef>
                          <a:spcPts val="0"/>
                        </a:spcBef>
                        <a:spcAft>
                          <a:spcPts val="0"/>
                        </a:spcAft>
                      </a:pPr>
                      <a:endParaRPr lang="en-US" sz="2400" kern="100">
                        <a:effectLst/>
                      </a:endParaRPr>
                    </a:p>
                  </a:txBody>
                  <a:tcPr marL="68580" marR="68580" marT="0" marB="0" anchor="ctr"/>
                </a:tc>
                <a:tc>
                  <a:txBody>
                    <a:bodyPr/>
                    <a:lstStyle/>
                    <a:p>
                      <a:pPr marL="0" marR="0" algn="ctr">
                        <a:lnSpc>
                          <a:spcPct val="107000"/>
                        </a:lnSpc>
                        <a:spcBef>
                          <a:spcPts val="0"/>
                        </a:spcBef>
                        <a:spcAft>
                          <a:spcPts val="0"/>
                        </a:spcAft>
                      </a:pPr>
                      <a:endParaRPr lang="en-US" sz="2400" kern="100">
                        <a:effectLst/>
                      </a:endParaRPr>
                    </a:p>
                  </a:txBody>
                  <a:tcPr marL="68580" marR="68580" marT="0" marB="0" anchor="ctr"/>
                </a:tc>
                <a:tc>
                  <a:txBody>
                    <a:bodyPr/>
                    <a:lstStyle/>
                    <a:p>
                      <a:pPr marL="0" marR="0" algn="ctr">
                        <a:lnSpc>
                          <a:spcPct val="107000"/>
                        </a:lnSpc>
                        <a:spcBef>
                          <a:spcPts val="0"/>
                        </a:spcBef>
                        <a:spcAft>
                          <a:spcPts val="0"/>
                        </a:spcAft>
                      </a:pPr>
                      <a:endParaRPr lang="en-US" sz="2400" kern="100">
                        <a:effectLst/>
                      </a:endParaRPr>
                    </a:p>
                  </a:txBody>
                  <a:tcPr marL="68580" marR="68580" marT="0" marB="0" anchor="ctr"/>
                </a:tc>
                <a:tc>
                  <a:txBody>
                    <a:bodyPr/>
                    <a:lstStyle/>
                    <a:p>
                      <a:pPr marL="0" marR="0" algn="ctr">
                        <a:lnSpc>
                          <a:spcPct val="107000"/>
                        </a:lnSpc>
                        <a:spcBef>
                          <a:spcPts val="0"/>
                        </a:spcBef>
                        <a:spcAft>
                          <a:spcPts val="0"/>
                        </a:spcAft>
                      </a:pPr>
                      <a:r>
                        <a:rPr lang="en-US" sz="2400" kern="100">
                          <a:solidFill>
                            <a:srgbClr val="FF0000"/>
                          </a:solidFill>
                          <a:effectLst/>
                        </a:rPr>
                        <a:t>X</a:t>
                      </a:r>
                    </a:p>
                  </a:txBody>
                  <a:tcPr marL="68580" marR="68580" marT="0" marB="0" anchor="ctr"/>
                </a:tc>
                <a:extLst>
                  <a:ext uri="{0D108BD9-81ED-4DB2-BD59-A6C34878D82A}">
                    <a16:rowId xmlns:a16="http://schemas.microsoft.com/office/drawing/2014/main" val="1069968975"/>
                  </a:ext>
                </a:extLst>
              </a:tr>
            </a:tbl>
          </a:graphicData>
        </a:graphic>
      </p:graphicFrame>
      <p:sp>
        <p:nvSpPr>
          <p:cNvPr id="7" name="Title 1">
            <a:extLst>
              <a:ext uri="{FF2B5EF4-FFF2-40B4-BE49-F238E27FC236}">
                <a16:creationId xmlns:a16="http://schemas.microsoft.com/office/drawing/2014/main" id="{8E199593-2DE7-29EE-C846-6BD878136D07}"/>
              </a:ext>
            </a:extLst>
          </p:cNvPr>
          <p:cNvSpPr>
            <a:spLocks noGrp="1"/>
          </p:cNvSpPr>
          <p:nvPr>
            <p:ph type="ctrTitle"/>
          </p:nvPr>
        </p:nvSpPr>
        <p:spPr>
          <a:xfrm>
            <a:off x="566326" y="587611"/>
            <a:ext cx="2978386" cy="604544"/>
          </a:xfrm>
        </p:spPr>
        <p:txBody>
          <a:bodyPr>
            <a:noAutofit/>
          </a:bodyPr>
          <a:lstStyle/>
          <a:p>
            <a:r>
              <a:rPr lang="en-US" sz="3600">
                <a:latin typeface="Cambria"/>
                <a:ea typeface="Cambria"/>
              </a:rPr>
              <a:t>Research Gap</a:t>
            </a:r>
          </a:p>
        </p:txBody>
      </p:sp>
    </p:spTree>
    <p:extLst>
      <p:ext uri="{BB962C8B-B14F-4D97-AF65-F5344CB8AC3E}">
        <p14:creationId xmlns:p14="http://schemas.microsoft.com/office/powerpoint/2010/main" val="3492093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theme/theme1.xml><?xml version="1.0" encoding="utf-8"?>
<a:theme xmlns:a="http://schemas.openxmlformats.org/drawingml/2006/main" name="Office Them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D08376A6-FCE2-4A8E-BFFF-11B69BD93976}" vid="{0A5F165D-9E14-4628-BA29-A51D7051FDC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5D178E28BC072479FC74DCA9B7387DF" ma:contentTypeVersion="17" ma:contentTypeDescription="Create a new document." ma:contentTypeScope="" ma:versionID="1ab2f33821ed6ba0b9b46c09e4718029">
  <xsd:schema xmlns:xsd="http://www.w3.org/2001/XMLSchema" xmlns:xs="http://www.w3.org/2001/XMLSchema" xmlns:p="http://schemas.microsoft.com/office/2006/metadata/properties" xmlns:ns3="2c738097-880e-45ff-9525-8325265de630" xmlns:ns4="814cbdd5-1c38-4e51-a3d2-4544d11fdff7" targetNamespace="http://schemas.microsoft.com/office/2006/metadata/properties" ma:root="true" ma:fieldsID="9237bfb2f6f8b7cc55d1b54488d45a54" ns3:_="" ns4:_="">
    <xsd:import namespace="2c738097-880e-45ff-9525-8325265de630"/>
    <xsd:import namespace="814cbdd5-1c38-4e51-a3d2-4544d11fdff7"/>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ServiceAutoKeyPoints" minOccurs="0"/>
                <xsd:element ref="ns4:MediaServiceKeyPoints" minOccurs="0"/>
                <xsd:element ref="ns4:MediaLengthInSeconds" minOccurs="0"/>
                <xsd:element ref="ns4:MediaServiceObjectDetectorVersions" minOccurs="0"/>
                <xsd:element ref="ns4:_activity" minOccurs="0"/>
                <xsd:element ref="ns4:MediaServiceSearchProperties" minOccurs="0"/>
                <xsd:element ref="ns4: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c738097-880e-45ff-9525-8325265de63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14cbdd5-1c38-4e51-a3d2-4544d11fdff7"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MediaLengthInSeconds" ma:hidden="true" ma:internalName="MediaLengthInSeconds" ma:readOnly="true">
      <xsd:simpleType>
        <xsd:restriction base="dms:Unknown"/>
      </xsd:simpleType>
    </xsd:element>
    <xsd:element name="MediaServiceObjectDetectorVersions" ma:index="21" nillable="true" ma:displayName="MediaServiceObjectDetectorVersions" ma:description="" ma:hidden="true" ma:indexed="true" ma:internalName="MediaServiceObjectDetectorVersions"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SearchProperties" ma:index="23" nillable="true" ma:displayName="MediaServiceSearchProperties" ma:hidden="true" ma:internalName="MediaServiceSearchProperties" ma:readOnly="true">
      <xsd:simpleType>
        <xsd:restriction base="dms:Note"/>
      </xsd:simpleType>
    </xsd:element>
    <xsd:element name="MediaServiceSystemTags" ma:index="24" nillable="true" ma:displayName="MediaServiceSystemTags" ma:hidden="true" ma:internalName="MediaServiceSystemTag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814cbdd5-1c38-4e51-a3d2-4544d11fdff7" xsi:nil="true"/>
  </documentManagement>
</p:properties>
</file>

<file path=customXml/itemProps1.xml><?xml version="1.0" encoding="utf-8"?>
<ds:datastoreItem xmlns:ds="http://schemas.openxmlformats.org/officeDocument/2006/customXml" ds:itemID="{AB2331C3-03E4-406E-B3DE-495642FEE56B}">
  <ds:schemaRefs>
    <ds:schemaRef ds:uri="2c738097-880e-45ff-9525-8325265de630"/>
    <ds:schemaRef ds:uri="814cbdd5-1c38-4e51-a3d2-4544d11fdff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68A091F-9C47-4595-BE8F-13E824085AFA}">
  <ds:schemaRefs>
    <ds:schemaRef ds:uri="http://schemas.microsoft.com/sharepoint/v3/contenttype/forms"/>
  </ds:schemaRefs>
</ds:datastoreItem>
</file>

<file path=customXml/itemProps3.xml><?xml version="1.0" encoding="utf-8"?>
<ds:datastoreItem xmlns:ds="http://schemas.openxmlformats.org/officeDocument/2006/customXml" ds:itemID="{7A43012E-FA3C-47E9-B8BF-7AADB5163CE3}">
  <ds:schemaRefs>
    <ds:schemaRef ds:uri="2c738097-880e-45ff-9525-8325265de630"/>
    <ds:schemaRef ds:uri="814cbdd5-1c38-4e51-a3d2-4544d11fdff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Proposal prsentation stuct</Template>
  <TotalTime>0</TotalTime>
  <Words>4545</Words>
  <Application>Microsoft Office PowerPoint</Application>
  <PresentationFormat>Widescreen</PresentationFormat>
  <Paragraphs>547</Paragraphs>
  <Slides>62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62</vt:i4>
      </vt:variant>
    </vt:vector>
  </HeadingPairs>
  <TitlesOfParts>
    <vt:vector size="70" baseType="lpstr">
      <vt:lpstr>Adobe Devanagari</vt:lpstr>
      <vt:lpstr>Arial</vt:lpstr>
      <vt:lpstr>Arial,Sans-Serif</vt:lpstr>
      <vt:lpstr>Calibri</vt:lpstr>
      <vt:lpstr>Cambria</vt:lpstr>
      <vt:lpstr>Segoe UI</vt:lpstr>
      <vt:lpstr>Wingdings</vt:lpstr>
      <vt:lpstr>Office Theme</vt:lpstr>
      <vt:lpstr>Deep Learning Approaches to Profiling &amp; Predicting Organizational Threats – NEXTGEN SOC</vt:lpstr>
      <vt:lpstr>Content of the Presentation</vt:lpstr>
      <vt:lpstr>Introduction to the overall project</vt:lpstr>
      <vt:lpstr>Research Problem</vt:lpstr>
      <vt:lpstr>Research Objectives</vt:lpstr>
      <vt:lpstr>Overall System Diagram </vt:lpstr>
      <vt:lpstr>Organizational Threat profiling with network traffic analyze   IT21226496 | W.M.M. Gunasekara specialize in cybersecurity</vt:lpstr>
      <vt:lpstr>PowerPoint Presentation</vt:lpstr>
      <vt:lpstr>Research Gap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Commercialization</vt:lpstr>
      <vt:lpstr>Budget</vt:lpstr>
      <vt:lpstr>References</vt:lpstr>
      <vt:lpstr>PowerPoint Presentation</vt:lpstr>
      <vt:lpstr>Background &amp; Research Gap</vt:lpstr>
      <vt:lpstr>Research Gap</vt:lpstr>
      <vt:lpstr>Research Problem</vt:lpstr>
      <vt:lpstr>Main Objective Prove the effectiveness of adaptive deep learning models using FL and SSL to detect and prevent new and complex malware attacks while maintaining data privacy and sensitivity.</vt:lpstr>
      <vt:lpstr>PowerPoint Presentation</vt:lpstr>
      <vt:lpstr>PowerPoint Presentation</vt:lpstr>
      <vt:lpstr>PowerPoint Presentation</vt:lpstr>
      <vt:lpstr>PowerPoint Presentation</vt:lpstr>
      <vt:lpstr>PowerPoint Presentation</vt:lpstr>
      <vt:lpstr>PowerPoint Presentation</vt:lpstr>
      <vt:lpstr>Commercialization</vt:lpstr>
      <vt:lpstr>Budget</vt:lpstr>
      <vt:lpstr>References</vt:lpstr>
      <vt:lpstr>Organizational Threat profiling with Human behavior analysis   IT21298608|SeneVIRATHNA D.H. specialize in cybersecurity</vt:lpstr>
      <vt:lpstr>PowerPoint Presentation</vt:lpstr>
      <vt:lpstr>PowerPoint Presentation</vt:lpstr>
      <vt:lpstr>PowerPoint Presentation</vt:lpstr>
      <vt:lpstr>PowerPoint Presentation</vt:lpstr>
      <vt:lpstr>Methodology</vt:lpstr>
      <vt:lpstr>PowerPoint Presentation</vt:lpstr>
      <vt:lpstr>PowerPoint Presentation</vt:lpstr>
      <vt:lpstr>PowerPoint Presentation</vt:lpstr>
      <vt:lpstr>PowerPoint Presentation</vt:lpstr>
      <vt:lpstr>PowerPoint Presentation</vt:lpstr>
      <vt:lpstr>Commercialization</vt:lpstr>
      <vt:lpstr>Budget</vt:lpstr>
      <vt:lpstr>References</vt:lpstr>
      <vt:lpstr>Organizational Threat profiling with PHYSICAL SECURITY SYSTEMS   IT21058196 | K.P.A.T. Gunawardhana specialize in cybersecurity</vt:lpstr>
      <vt:lpstr>PowerPoint Presentation</vt:lpstr>
      <vt:lpstr>PowerPoint Presentation</vt:lpstr>
      <vt:lpstr>PowerPoint Presentation</vt:lpstr>
      <vt:lpstr>PowerPoint Presentation</vt:lpstr>
      <vt:lpstr>Methodology</vt:lpstr>
      <vt:lpstr>PowerPoint Presentation</vt:lpstr>
      <vt:lpstr>PowerPoint Presentation</vt:lpstr>
      <vt:lpstr>PowerPoint Presentation</vt:lpstr>
      <vt:lpstr>PowerPoint Presentation</vt:lpstr>
      <vt:lpstr>PowerPoint Presentation</vt:lpstr>
      <vt:lpstr>Commercialization</vt:lpstr>
      <vt:lpstr>Budget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Approaches to Profiling Organizational Threats – NEXTGEN SOC</dc:title>
  <dc:creator>Senevirathna D.H it21298608</dc:creator>
  <cp:lastModifiedBy>Senevirathna D.H it21298608</cp:lastModifiedBy>
  <cp:revision>1</cp:revision>
  <dcterms:created xsi:type="dcterms:W3CDTF">2024-07-29T12:28:12Z</dcterms:created>
  <dcterms:modified xsi:type="dcterms:W3CDTF">2024-08-06T03:26:28Z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0x01010015D178E28BC072479FC74DCA9B7387DF</vt:lpwstr>
  </property>
</Properties>
</file>