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67" r:id="rId7"/>
    <p:sldId id="270" r:id="rId8"/>
    <p:sldId id="269" r:id="rId9"/>
    <p:sldId id="259" r:id="rId10"/>
    <p:sldId id="272" r:id="rId11"/>
    <p:sldId id="261" r:id="rId12"/>
    <p:sldId id="262" r:id="rId13"/>
    <p:sldId id="263" r:id="rId14"/>
    <p:sldId id="273" r:id="rId15"/>
    <p:sldId id="271" r:id="rId16"/>
    <p:sldId id="274" r:id="rId17"/>
    <p:sldId id="265"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75" d="100"/>
          <a:sy n="75" d="100"/>
        </p:scale>
        <p:origin x="974" y="32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dgm:t>
        <a:bodyPr/>
        <a:lstStyle/>
        <a:p>
          <a:r>
            <a:rPr lang="en-US" dirty="0"/>
            <a:t>Information Gathering</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Stablishing Relationships and Rapaport </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dgm:t>
        <a:bodyPr/>
        <a:lstStyle/>
        <a:p>
          <a:r>
            <a:rPr lang="en-US" dirty="0"/>
            <a:t>Exploitation</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23C8BD1E-7D19-42BE-A340-4ED639D12A34}">
      <dgm:prSet phldrT="[Text]"/>
      <dgm:spPr/>
      <dgm:t>
        <a:bodyPr/>
        <a:lstStyle/>
        <a:p>
          <a:r>
            <a:rPr lang="en-US" dirty="0"/>
            <a:t>Execution</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5CC54950-1BE2-4CE4-ACD3-ED526AAFA8CE}" type="parTrans" cxnId="{CFDF4F82-98C4-49C6-8651-78F7A80F34E5}">
      <dgm:prSet/>
      <dgm:spPr/>
      <dgm:t>
        <a:bodyPr/>
        <a:lstStyle/>
        <a:p>
          <a:endParaRPr lang="en-US"/>
        </a:p>
      </dgm:t>
    </dgm:pt>
    <dgm:pt modelId="{BF00BADE-B476-4ADD-8F8F-49F0DE0EBB2C}" type="sibTrans" cxnId="{CFDF4F82-98C4-49C6-8651-78F7A80F34E5}">
      <dgm:prSet/>
      <dgm:spPr/>
      <dgm:t>
        <a:bodyPr/>
        <a:lstStyle/>
        <a:p>
          <a:endParaRPr lang="en-US"/>
        </a:p>
      </dgm:t>
    </dgm:pt>
    <dgm:pt modelId="{560CD764-3486-4527-8B8D-E9494A9C25C5}" type="pres">
      <dgm:prSet presAssocID="{CD7942A0-B7D2-4B14-8FEA-55FC702F5BE7}" presName="outerComposite" presStyleCnt="0">
        <dgm:presLayoutVars>
          <dgm:chMax val="5"/>
          <dgm:dir/>
          <dgm:resizeHandles val="exact"/>
        </dgm:presLayoutVars>
      </dgm:prSet>
      <dgm:spPr/>
    </dgm:pt>
    <dgm:pt modelId="{74D825ED-9F26-4639-9EFA-6A97FC1B44E4}" type="pres">
      <dgm:prSet presAssocID="{CD7942A0-B7D2-4B14-8FEA-55FC702F5BE7}" presName="dummyMaxCanvas" presStyleCnt="0">
        <dgm:presLayoutVars/>
      </dgm:prSet>
      <dgm:spPr/>
    </dgm:pt>
    <dgm:pt modelId="{0FF94161-2211-4C8A-BD0F-4AB20E6C5A91}" type="pres">
      <dgm:prSet presAssocID="{CD7942A0-B7D2-4B14-8FEA-55FC702F5BE7}" presName="FourNodes_1" presStyleLbl="node1" presStyleIdx="0" presStyleCnt="4">
        <dgm:presLayoutVars>
          <dgm:bulletEnabled val="1"/>
        </dgm:presLayoutVars>
      </dgm:prSet>
      <dgm:spPr/>
    </dgm:pt>
    <dgm:pt modelId="{86848C77-7A1C-4095-83B8-01114AB590F3}" type="pres">
      <dgm:prSet presAssocID="{CD7942A0-B7D2-4B14-8FEA-55FC702F5BE7}" presName="FourNodes_2" presStyleLbl="node1" presStyleIdx="1" presStyleCnt="4">
        <dgm:presLayoutVars>
          <dgm:bulletEnabled val="1"/>
        </dgm:presLayoutVars>
      </dgm:prSet>
      <dgm:spPr/>
    </dgm:pt>
    <dgm:pt modelId="{9FFCBAE2-2011-41B7-BA14-F7C889122027}" type="pres">
      <dgm:prSet presAssocID="{CD7942A0-B7D2-4B14-8FEA-55FC702F5BE7}" presName="FourNodes_3" presStyleLbl="node1" presStyleIdx="2" presStyleCnt="4">
        <dgm:presLayoutVars>
          <dgm:bulletEnabled val="1"/>
        </dgm:presLayoutVars>
      </dgm:prSet>
      <dgm:spPr/>
    </dgm:pt>
    <dgm:pt modelId="{58573366-8DF8-4761-9690-90F09596C77C}" type="pres">
      <dgm:prSet presAssocID="{CD7942A0-B7D2-4B14-8FEA-55FC702F5BE7}" presName="FourNodes_4" presStyleLbl="node1" presStyleIdx="3" presStyleCnt="4">
        <dgm:presLayoutVars>
          <dgm:bulletEnabled val="1"/>
        </dgm:presLayoutVars>
      </dgm:prSet>
      <dgm:spPr/>
    </dgm:pt>
    <dgm:pt modelId="{5C42768B-EBBA-4323-8C69-4305BB358289}" type="pres">
      <dgm:prSet presAssocID="{CD7942A0-B7D2-4B14-8FEA-55FC702F5BE7}" presName="FourConn_1-2" presStyleLbl="fgAccFollowNode1" presStyleIdx="0" presStyleCnt="3">
        <dgm:presLayoutVars>
          <dgm:bulletEnabled val="1"/>
        </dgm:presLayoutVars>
      </dgm:prSet>
      <dgm:spPr/>
    </dgm:pt>
    <dgm:pt modelId="{0AB7ABAE-FE4B-485C-996E-E07A0E606571}" type="pres">
      <dgm:prSet presAssocID="{CD7942A0-B7D2-4B14-8FEA-55FC702F5BE7}" presName="FourConn_2-3" presStyleLbl="fgAccFollowNode1" presStyleIdx="1" presStyleCnt="3">
        <dgm:presLayoutVars>
          <dgm:bulletEnabled val="1"/>
        </dgm:presLayoutVars>
      </dgm:prSet>
      <dgm:spPr/>
    </dgm:pt>
    <dgm:pt modelId="{9C75F438-EDEF-4000-A3BB-7643A068CEB3}" type="pres">
      <dgm:prSet presAssocID="{CD7942A0-B7D2-4B14-8FEA-55FC702F5BE7}" presName="FourConn_3-4" presStyleLbl="fgAccFollowNode1" presStyleIdx="2" presStyleCnt="3">
        <dgm:presLayoutVars>
          <dgm:bulletEnabled val="1"/>
        </dgm:presLayoutVars>
      </dgm:prSet>
      <dgm:spPr/>
    </dgm:pt>
    <dgm:pt modelId="{6499C090-7CED-4B21-8C15-4594AF11BD51}" type="pres">
      <dgm:prSet presAssocID="{CD7942A0-B7D2-4B14-8FEA-55FC702F5BE7}" presName="FourNodes_1_text" presStyleLbl="node1" presStyleIdx="3" presStyleCnt="4">
        <dgm:presLayoutVars>
          <dgm:bulletEnabled val="1"/>
        </dgm:presLayoutVars>
      </dgm:prSet>
      <dgm:spPr/>
    </dgm:pt>
    <dgm:pt modelId="{FFFEA79A-6558-4C05-9D79-36BC18E9E178}" type="pres">
      <dgm:prSet presAssocID="{CD7942A0-B7D2-4B14-8FEA-55FC702F5BE7}" presName="FourNodes_2_text" presStyleLbl="node1" presStyleIdx="3" presStyleCnt="4">
        <dgm:presLayoutVars>
          <dgm:bulletEnabled val="1"/>
        </dgm:presLayoutVars>
      </dgm:prSet>
      <dgm:spPr/>
    </dgm:pt>
    <dgm:pt modelId="{A7D2C8B2-C828-4D93-97D5-F45BE51CA2BA}" type="pres">
      <dgm:prSet presAssocID="{CD7942A0-B7D2-4B14-8FEA-55FC702F5BE7}" presName="FourNodes_3_text" presStyleLbl="node1" presStyleIdx="3" presStyleCnt="4">
        <dgm:presLayoutVars>
          <dgm:bulletEnabled val="1"/>
        </dgm:presLayoutVars>
      </dgm:prSet>
      <dgm:spPr/>
    </dgm:pt>
    <dgm:pt modelId="{4B3B2378-7A5B-473A-A020-FBB069C3CE3A}" type="pres">
      <dgm:prSet presAssocID="{CD7942A0-B7D2-4B14-8FEA-55FC702F5BE7}" presName="FourNodes_4_text" presStyleLbl="node1" presStyleIdx="3" presStyleCnt="4">
        <dgm:presLayoutVars>
          <dgm:bulletEnabled val="1"/>
        </dgm:presLayoutVars>
      </dgm:prSet>
      <dgm:spPr/>
    </dgm:pt>
  </dgm:ptLst>
  <dgm:cxnLst>
    <dgm:cxn modelId="{A7E90600-E754-4A31-BF7D-5D6788270E19}" type="presOf" srcId="{7133ECF5-4190-4604-AA2F-03C9A0A9210F}" destId="{9FFCBAE2-2011-41B7-BA14-F7C889122027}" srcOrd="0" destOrd="0" presId="urn:microsoft.com/office/officeart/2005/8/layout/vProcess5"/>
    <dgm:cxn modelId="{737D1C36-92B3-4AC1-A6D7-318B8044B3F3}" type="presOf" srcId="{8877691F-1B60-4485-9174-DDEC7EE68B70}" destId="{5C42768B-EBBA-4323-8C69-4305BB358289}" srcOrd="0" destOrd="0" presId="urn:microsoft.com/office/officeart/2005/8/layout/vProcess5"/>
    <dgm:cxn modelId="{D02AE55C-7228-42EC-92E3-881D3AAA126D}" type="presOf" srcId="{B3EFD4A5-9FA1-4ABE-B722-05162509509B}" destId="{0AB7ABAE-FE4B-485C-996E-E07A0E606571}"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FEE8D24A-6764-419E-8C0D-B8430D3F09B2}" type="presOf" srcId="{23C8BD1E-7D19-42BE-A340-4ED639D12A34}" destId="{4B3B2378-7A5B-473A-A020-FBB069C3CE3A}" srcOrd="1" destOrd="0" presId="urn:microsoft.com/office/officeart/2005/8/layout/vProcess5"/>
    <dgm:cxn modelId="{F356856E-B6E1-4376-91D4-5013244A52F2}" type="presOf" srcId="{095A5E99-E976-4550-8F80-53CC813F2F5A}" destId="{6499C090-7CED-4B21-8C15-4594AF11BD51}" srcOrd="1" destOrd="0" presId="urn:microsoft.com/office/officeart/2005/8/layout/vProcess5"/>
    <dgm:cxn modelId="{534FC453-477B-488E-80A3-B869AD016CFD}" type="presOf" srcId="{8EC937D8-BD76-4A12-A3E5-900D5C1E2E05}" destId="{86848C77-7A1C-4095-83B8-01114AB590F3}" srcOrd="0" destOrd="0" presId="urn:microsoft.com/office/officeart/2005/8/layout/vProcess5"/>
    <dgm:cxn modelId="{CFDF4F82-98C4-49C6-8651-78F7A80F34E5}" srcId="{CD7942A0-B7D2-4B14-8FEA-55FC702F5BE7}" destId="{23C8BD1E-7D19-42BE-A340-4ED639D12A34}" srcOrd="3" destOrd="0" parTransId="{5CC54950-1BE2-4CE4-ACD3-ED526AAFA8CE}" sibTransId="{BF00BADE-B476-4ADD-8F8F-49F0DE0EBB2C}"/>
    <dgm:cxn modelId="{43DC8383-AEE5-490C-A8E5-1F216F2B8FE6}" srcId="{CD7942A0-B7D2-4B14-8FEA-55FC702F5BE7}" destId="{8EC937D8-BD76-4A12-A3E5-900D5C1E2E05}" srcOrd="1" destOrd="0" parTransId="{8265EE85-9851-494E-A6D3-1CDACE947DF3}" sibTransId="{B3EFD4A5-9FA1-4ABE-B722-05162509509B}"/>
    <dgm:cxn modelId="{F5FBFF8D-6D62-4B83-8F76-C34CFF852F54}" type="presOf" srcId="{8EC937D8-BD76-4A12-A3E5-900D5C1E2E05}" destId="{FFFEA79A-6558-4C05-9D79-36BC18E9E178}" srcOrd="1" destOrd="0" presId="urn:microsoft.com/office/officeart/2005/8/layout/vProcess5"/>
    <dgm:cxn modelId="{324B95AC-956D-4127-AC19-7B13EFF04386}" type="presOf" srcId="{095A5E99-E976-4550-8F80-53CC813F2F5A}" destId="{0FF94161-2211-4C8A-BD0F-4AB20E6C5A91}" srcOrd="0" destOrd="0" presId="urn:microsoft.com/office/officeart/2005/8/layout/vProcess5"/>
    <dgm:cxn modelId="{494D41B3-E1DE-4E7D-9943-CD39465EF132}" type="presOf" srcId="{46037378-034A-4662-877A-B53E1DA069A3}" destId="{9C75F438-EDEF-4000-A3BB-7643A068CEB3}" srcOrd="0" destOrd="0" presId="urn:microsoft.com/office/officeart/2005/8/layout/vProcess5"/>
    <dgm:cxn modelId="{BE377BD3-C596-4BA1-B686-94676CB10B0C}" type="presOf" srcId="{23C8BD1E-7D19-42BE-A340-4ED639D12A34}" destId="{58573366-8DF8-4761-9690-90F09596C77C}" srcOrd="0" destOrd="0" presId="urn:microsoft.com/office/officeart/2005/8/layout/vProcess5"/>
    <dgm:cxn modelId="{123E93D9-9152-4F62-AC6D-4891CA6A415B}" type="presOf" srcId="{CD7942A0-B7D2-4B14-8FEA-55FC702F5BE7}" destId="{560CD764-3486-4527-8B8D-E9494A9C25C5}" srcOrd="0" destOrd="0" presId="urn:microsoft.com/office/officeart/2005/8/layout/vProcess5"/>
    <dgm:cxn modelId="{F20304E0-8A6F-4A43-A481-43E6DF90A6B3}" type="presOf" srcId="{7133ECF5-4190-4604-AA2F-03C9A0A9210F}" destId="{A7D2C8B2-C828-4D93-97D5-F45BE51CA2BA}"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F74FFC98-B0E8-4205-BBD2-9E8E4BF9A2B2}" type="presParOf" srcId="{560CD764-3486-4527-8B8D-E9494A9C25C5}" destId="{74D825ED-9F26-4639-9EFA-6A97FC1B44E4}" srcOrd="0" destOrd="0" presId="urn:microsoft.com/office/officeart/2005/8/layout/vProcess5"/>
    <dgm:cxn modelId="{39328B09-3016-45AF-BE5B-2D6A46C5EA3D}" type="presParOf" srcId="{560CD764-3486-4527-8B8D-E9494A9C25C5}" destId="{0FF94161-2211-4C8A-BD0F-4AB20E6C5A91}" srcOrd="1" destOrd="0" presId="urn:microsoft.com/office/officeart/2005/8/layout/vProcess5"/>
    <dgm:cxn modelId="{2AF0D1BC-1851-4E30-B676-BBF69FE05B5C}" type="presParOf" srcId="{560CD764-3486-4527-8B8D-E9494A9C25C5}" destId="{86848C77-7A1C-4095-83B8-01114AB590F3}" srcOrd="2" destOrd="0" presId="urn:microsoft.com/office/officeart/2005/8/layout/vProcess5"/>
    <dgm:cxn modelId="{E921A669-B950-4D86-B6C3-232A1AFBE050}" type="presParOf" srcId="{560CD764-3486-4527-8B8D-E9494A9C25C5}" destId="{9FFCBAE2-2011-41B7-BA14-F7C889122027}" srcOrd="3" destOrd="0" presId="urn:microsoft.com/office/officeart/2005/8/layout/vProcess5"/>
    <dgm:cxn modelId="{BA425280-D66C-471B-8835-93FB86B36D88}" type="presParOf" srcId="{560CD764-3486-4527-8B8D-E9494A9C25C5}" destId="{58573366-8DF8-4761-9690-90F09596C77C}" srcOrd="4" destOrd="0" presId="urn:microsoft.com/office/officeart/2005/8/layout/vProcess5"/>
    <dgm:cxn modelId="{A1630640-2F8B-4CC9-88CB-A3D6672FE387}" type="presParOf" srcId="{560CD764-3486-4527-8B8D-E9494A9C25C5}" destId="{5C42768B-EBBA-4323-8C69-4305BB358289}" srcOrd="5" destOrd="0" presId="urn:microsoft.com/office/officeart/2005/8/layout/vProcess5"/>
    <dgm:cxn modelId="{FD30F854-28AB-4108-94C0-AC842BDBC007}" type="presParOf" srcId="{560CD764-3486-4527-8B8D-E9494A9C25C5}" destId="{0AB7ABAE-FE4B-485C-996E-E07A0E606571}" srcOrd="6" destOrd="0" presId="urn:microsoft.com/office/officeart/2005/8/layout/vProcess5"/>
    <dgm:cxn modelId="{02855BB6-69B2-40F6-9984-B4B179526CEB}" type="presParOf" srcId="{560CD764-3486-4527-8B8D-E9494A9C25C5}" destId="{9C75F438-EDEF-4000-A3BB-7643A068CEB3}" srcOrd="7" destOrd="0" presId="urn:microsoft.com/office/officeart/2005/8/layout/vProcess5"/>
    <dgm:cxn modelId="{7F80F8D3-88D3-4E0C-8C94-9CAE0B2D5A0A}" type="presParOf" srcId="{560CD764-3486-4527-8B8D-E9494A9C25C5}" destId="{6499C090-7CED-4B21-8C15-4594AF11BD51}" srcOrd="8" destOrd="0" presId="urn:microsoft.com/office/officeart/2005/8/layout/vProcess5"/>
    <dgm:cxn modelId="{5FE2B520-4070-4048-992B-FAD1D4E67797}" type="presParOf" srcId="{560CD764-3486-4527-8B8D-E9494A9C25C5}" destId="{FFFEA79A-6558-4C05-9D79-36BC18E9E178}" srcOrd="9" destOrd="0" presId="urn:microsoft.com/office/officeart/2005/8/layout/vProcess5"/>
    <dgm:cxn modelId="{CB90A26C-F435-454B-9513-C4DE86E54ED6}" type="presParOf" srcId="{560CD764-3486-4527-8B8D-E9494A9C25C5}" destId="{A7D2C8B2-C828-4D93-97D5-F45BE51CA2BA}" srcOrd="10" destOrd="0" presId="urn:microsoft.com/office/officeart/2005/8/layout/vProcess5"/>
    <dgm:cxn modelId="{41033B45-DD09-4FC2-AA51-BAA2A5D030D8}" type="presParOf" srcId="{560CD764-3486-4527-8B8D-E9494A9C25C5}" destId="{4B3B2378-7A5B-473A-A020-FBB069C3CE3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942A0-B7D2-4B14-8FEA-55FC702F5BE7}" type="doc">
      <dgm:prSet loTypeId="urn:microsoft.com/office/officeart/2005/8/layout/process4" loCatId="process" qsTypeId="urn:microsoft.com/office/officeart/2005/8/quickstyle/simple4" qsCatId="simple" csTypeId="urn:microsoft.com/office/officeart/2005/8/colors/colorful4" csCatId="colorful" phldr="1"/>
      <dgm:spPr/>
      <dgm:t>
        <a:bodyPr/>
        <a:lstStyle/>
        <a:p>
          <a:endParaRPr lang="en-US"/>
        </a:p>
      </dgm:t>
    </dgm:pt>
    <dgm:pt modelId="{095A5E99-E976-4550-8F80-53CC813F2F5A}">
      <dgm:prSet phldrT="[Text]"/>
      <dgm:spPr/>
      <dgm:t>
        <a:bodyPr/>
        <a:lstStyle/>
        <a:p>
          <a:r>
            <a:rPr lang="en-US" dirty="0"/>
            <a:t>Reconnaissance</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a:t>Initial access</a:t>
          </a:r>
          <a:endParaRPr lang="en-US" dirty="0"/>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dgm:t>
        <a:bodyPr/>
        <a:lstStyle/>
        <a:p>
          <a:r>
            <a:rPr lang="en-US" dirty="0"/>
            <a:t>Persistence</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23C8BD1E-7D19-42BE-A340-4ED639D12A34}">
      <dgm:prSet phldrT="[Text]"/>
      <dgm:spPr/>
      <dgm:t>
        <a:bodyPr/>
        <a:lstStyle/>
        <a:p>
          <a:r>
            <a:rPr lang="en-US" dirty="0"/>
            <a:t>Lateral Movement/Collection</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5CC54950-1BE2-4CE4-ACD3-ED526AAFA8CE}" type="parTrans" cxnId="{CFDF4F82-98C4-49C6-8651-78F7A80F34E5}">
      <dgm:prSet/>
      <dgm:spPr/>
      <dgm:t>
        <a:bodyPr/>
        <a:lstStyle/>
        <a:p>
          <a:endParaRPr lang="en-US"/>
        </a:p>
      </dgm:t>
    </dgm:pt>
    <dgm:pt modelId="{BF00BADE-B476-4ADD-8F8F-49F0DE0EBB2C}" type="sibTrans" cxnId="{CFDF4F82-98C4-49C6-8651-78F7A80F34E5}">
      <dgm:prSet/>
      <dgm:spPr/>
      <dgm:t>
        <a:bodyPr/>
        <a:lstStyle/>
        <a:p>
          <a:endParaRPr lang="en-US"/>
        </a:p>
      </dgm:t>
    </dgm:pt>
    <dgm:pt modelId="{EEC46215-EA84-4197-903D-C4F503DB5599}">
      <dgm:prSet phldrT="[Text]"/>
      <dgm:spPr/>
      <dgm:t>
        <a:bodyPr/>
        <a:lstStyle/>
        <a:p>
          <a:r>
            <a:rPr lang="en-US"/>
            <a:t>Command and control</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F29E8F7E-49A6-4DB4-B809-44E96BFDF953}" type="parTrans" cxnId="{53C4FAEA-6557-45D8-ADFF-B8C02C270229}">
      <dgm:prSet/>
      <dgm:spPr/>
      <dgm:t>
        <a:bodyPr/>
        <a:lstStyle/>
        <a:p>
          <a:endParaRPr lang="en-US"/>
        </a:p>
      </dgm:t>
    </dgm:pt>
    <dgm:pt modelId="{665440D6-F99A-4DA4-A588-FB6299B5E9F1}" type="sibTrans" cxnId="{53C4FAEA-6557-45D8-ADFF-B8C02C270229}">
      <dgm:prSet/>
      <dgm:spPr/>
      <dgm:t>
        <a:bodyPr/>
        <a:lstStyle/>
        <a:p>
          <a:endParaRPr lang="en-US"/>
        </a:p>
      </dgm:t>
    </dgm:pt>
    <dgm:pt modelId="{2D70C660-27B5-4CC5-A70B-CB51F74B7572}">
      <dgm:prSet phldrT="[Text]"/>
      <dgm:spPr/>
      <dgm:t>
        <a:bodyPr/>
        <a:lstStyle/>
        <a:p>
          <a:r>
            <a:rPr lang="en-US"/>
            <a:t>Impact</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DAE78499-B5E0-42B9-BEC7-C1E6D4D3CCFD}" type="parTrans" cxnId="{69F7EA21-3CC9-4EC2-B4CB-E13247AA3850}">
      <dgm:prSet/>
      <dgm:spPr/>
      <dgm:t>
        <a:bodyPr/>
        <a:lstStyle/>
        <a:p>
          <a:endParaRPr lang="en-US"/>
        </a:p>
      </dgm:t>
    </dgm:pt>
    <dgm:pt modelId="{0762AB80-EC46-49F9-834D-BEEE97D3AF11}" type="sibTrans" cxnId="{69F7EA21-3CC9-4EC2-B4CB-E13247AA3850}">
      <dgm:prSet/>
      <dgm:spPr/>
      <dgm:t>
        <a:bodyPr/>
        <a:lstStyle/>
        <a:p>
          <a:endParaRPr lang="en-US"/>
        </a:p>
      </dgm:t>
    </dgm:pt>
    <dgm:pt modelId="{A2EDC556-866D-4E96-9FBD-329C1F984AC0}" type="pres">
      <dgm:prSet presAssocID="{CD7942A0-B7D2-4B14-8FEA-55FC702F5BE7}" presName="Name0" presStyleCnt="0">
        <dgm:presLayoutVars>
          <dgm:dir/>
          <dgm:animLvl val="lvl"/>
          <dgm:resizeHandles val="exact"/>
        </dgm:presLayoutVars>
      </dgm:prSet>
      <dgm:spPr/>
    </dgm:pt>
    <dgm:pt modelId="{18C29EEB-06EC-4E9C-AF5D-981E96884B4B}" type="pres">
      <dgm:prSet presAssocID="{2D70C660-27B5-4CC5-A70B-CB51F74B7572}" presName="boxAndChildren" presStyleCnt="0"/>
      <dgm:spPr/>
    </dgm:pt>
    <dgm:pt modelId="{E899B19B-06ED-4AF7-B9D2-A1806FEABBA8}" type="pres">
      <dgm:prSet presAssocID="{2D70C660-27B5-4CC5-A70B-CB51F74B7572}" presName="parentTextBox" presStyleLbl="node1" presStyleIdx="0" presStyleCnt="6"/>
      <dgm:spPr/>
    </dgm:pt>
    <dgm:pt modelId="{ECC3344E-A61C-41D5-82D9-A68D001D3BFD}" type="pres">
      <dgm:prSet presAssocID="{665440D6-F99A-4DA4-A588-FB6299B5E9F1}" presName="sp" presStyleCnt="0"/>
      <dgm:spPr/>
    </dgm:pt>
    <dgm:pt modelId="{1170916D-D0E7-4C98-B4DE-38625ED9B26A}" type="pres">
      <dgm:prSet presAssocID="{EEC46215-EA84-4197-903D-C4F503DB5599}" presName="arrowAndChildren" presStyleCnt="0"/>
      <dgm:spPr/>
    </dgm:pt>
    <dgm:pt modelId="{5EF69181-420A-4196-99C9-CB430C7A33BF}" type="pres">
      <dgm:prSet presAssocID="{EEC46215-EA84-4197-903D-C4F503DB5599}" presName="parentTextArrow" presStyleLbl="node1" presStyleIdx="1" presStyleCnt="6"/>
      <dgm:spPr/>
    </dgm:pt>
    <dgm:pt modelId="{F8F11520-6C4D-4B47-BD11-D55F7C8889C9}" type="pres">
      <dgm:prSet presAssocID="{BF00BADE-B476-4ADD-8F8F-49F0DE0EBB2C}" presName="sp" presStyleCnt="0"/>
      <dgm:spPr/>
    </dgm:pt>
    <dgm:pt modelId="{857D97D0-05FB-48E9-ADBE-D09ED7D8926B}" type="pres">
      <dgm:prSet presAssocID="{23C8BD1E-7D19-42BE-A340-4ED639D12A34}" presName="arrowAndChildren" presStyleCnt="0"/>
      <dgm:spPr/>
    </dgm:pt>
    <dgm:pt modelId="{767C7977-06C0-42DD-9F43-7E729265F946}" type="pres">
      <dgm:prSet presAssocID="{23C8BD1E-7D19-42BE-A340-4ED639D12A34}" presName="parentTextArrow" presStyleLbl="node1" presStyleIdx="2" presStyleCnt="6"/>
      <dgm:spPr/>
    </dgm:pt>
    <dgm:pt modelId="{6B705B04-13AF-41D8-AA53-367C25E1DB2E}" type="pres">
      <dgm:prSet presAssocID="{46037378-034A-4662-877A-B53E1DA069A3}" presName="sp" presStyleCnt="0"/>
      <dgm:spPr/>
    </dgm:pt>
    <dgm:pt modelId="{D04EA99E-4617-43D7-AD1C-8B6500FEEDBF}" type="pres">
      <dgm:prSet presAssocID="{7133ECF5-4190-4604-AA2F-03C9A0A9210F}" presName="arrowAndChildren" presStyleCnt="0"/>
      <dgm:spPr/>
    </dgm:pt>
    <dgm:pt modelId="{21439B54-F00E-4426-A55A-CD41FA87A575}" type="pres">
      <dgm:prSet presAssocID="{7133ECF5-4190-4604-AA2F-03C9A0A9210F}" presName="parentTextArrow" presStyleLbl="node1" presStyleIdx="3" presStyleCnt="6"/>
      <dgm:spPr/>
    </dgm:pt>
    <dgm:pt modelId="{B1733998-9876-4934-AC4D-9EEE3A362145}" type="pres">
      <dgm:prSet presAssocID="{B3EFD4A5-9FA1-4ABE-B722-05162509509B}" presName="sp" presStyleCnt="0"/>
      <dgm:spPr/>
    </dgm:pt>
    <dgm:pt modelId="{8E290CFB-81B5-4418-B358-EE496E355F62}" type="pres">
      <dgm:prSet presAssocID="{8EC937D8-BD76-4A12-A3E5-900D5C1E2E05}" presName="arrowAndChildren" presStyleCnt="0"/>
      <dgm:spPr/>
    </dgm:pt>
    <dgm:pt modelId="{443103E0-D8FC-477F-8AC2-E8C74E78EB0F}" type="pres">
      <dgm:prSet presAssocID="{8EC937D8-BD76-4A12-A3E5-900D5C1E2E05}" presName="parentTextArrow" presStyleLbl="node1" presStyleIdx="4" presStyleCnt="6"/>
      <dgm:spPr/>
    </dgm:pt>
    <dgm:pt modelId="{272AC111-8236-4A17-8739-57D660EAEFDE}" type="pres">
      <dgm:prSet presAssocID="{8877691F-1B60-4485-9174-DDEC7EE68B70}" presName="sp" presStyleCnt="0"/>
      <dgm:spPr/>
    </dgm:pt>
    <dgm:pt modelId="{BA20D385-1E07-494A-93B1-9B2320DA24BE}" type="pres">
      <dgm:prSet presAssocID="{095A5E99-E976-4550-8F80-53CC813F2F5A}" presName="arrowAndChildren" presStyleCnt="0"/>
      <dgm:spPr/>
    </dgm:pt>
    <dgm:pt modelId="{BA7ED247-3258-43EE-B6A5-1958C500E0F3}" type="pres">
      <dgm:prSet presAssocID="{095A5E99-E976-4550-8F80-53CC813F2F5A}" presName="parentTextArrow" presStyleLbl="node1" presStyleIdx="5" presStyleCnt="6"/>
      <dgm:spPr/>
    </dgm:pt>
  </dgm:ptLst>
  <dgm:cxnLst>
    <dgm:cxn modelId="{69F7EA21-3CC9-4EC2-B4CB-E13247AA3850}" srcId="{CD7942A0-B7D2-4B14-8FEA-55FC702F5BE7}" destId="{2D70C660-27B5-4CC5-A70B-CB51F74B7572}" srcOrd="5" destOrd="0" parTransId="{DAE78499-B5E0-42B9-BEC7-C1E6D4D3CCFD}" sibTransId="{0762AB80-EC46-49F9-834D-BEEE97D3AF11}"/>
    <dgm:cxn modelId="{317A6524-510C-4750-926B-8BFBBD213E09}" type="presOf" srcId="{095A5E99-E976-4550-8F80-53CC813F2F5A}" destId="{BA7ED247-3258-43EE-B6A5-1958C500E0F3}" srcOrd="0" destOrd="0" presId="urn:microsoft.com/office/officeart/2005/8/layout/process4"/>
    <dgm:cxn modelId="{011A9761-E983-4C7D-AB1D-2038261D8FF8}" srcId="{CD7942A0-B7D2-4B14-8FEA-55FC702F5BE7}" destId="{7133ECF5-4190-4604-AA2F-03C9A0A9210F}" srcOrd="2" destOrd="0" parTransId="{7D1B29D7-21DD-436A-8F7C-E87DE53C1431}" sibTransId="{46037378-034A-4662-877A-B53E1DA069A3}"/>
    <dgm:cxn modelId="{510E0143-BDAE-4FDE-9300-DE148B2AAF1B}" type="presOf" srcId="{CD7942A0-B7D2-4B14-8FEA-55FC702F5BE7}" destId="{A2EDC556-866D-4E96-9FBD-329C1F984AC0}" srcOrd="0" destOrd="0" presId="urn:microsoft.com/office/officeart/2005/8/layout/process4"/>
    <dgm:cxn modelId="{98762967-A664-40B8-8961-E1FB4BC2E1B8}" type="presOf" srcId="{2D70C660-27B5-4CC5-A70B-CB51F74B7572}" destId="{E899B19B-06ED-4AF7-B9D2-A1806FEABBA8}" srcOrd="0" destOrd="0" presId="urn:microsoft.com/office/officeart/2005/8/layout/process4"/>
    <dgm:cxn modelId="{CFDF4F82-98C4-49C6-8651-78F7A80F34E5}" srcId="{CD7942A0-B7D2-4B14-8FEA-55FC702F5BE7}" destId="{23C8BD1E-7D19-42BE-A340-4ED639D12A34}" srcOrd="3" destOrd="0" parTransId="{5CC54950-1BE2-4CE4-ACD3-ED526AAFA8CE}" sibTransId="{BF00BADE-B476-4ADD-8F8F-49F0DE0EBB2C}"/>
    <dgm:cxn modelId="{43DC8383-AEE5-490C-A8E5-1F216F2B8FE6}" srcId="{CD7942A0-B7D2-4B14-8FEA-55FC702F5BE7}" destId="{8EC937D8-BD76-4A12-A3E5-900D5C1E2E05}" srcOrd="1" destOrd="0" parTransId="{8265EE85-9851-494E-A6D3-1CDACE947DF3}" sibTransId="{B3EFD4A5-9FA1-4ABE-B722-05162509509B}"/>
    <dgm:cxn modelId="{E104E095-3C8A-4A04-8D72-4063297F6686}" type="presOf" srcId="{23C8BD1E-7D19-42BE-A340-4ED639D12A34}" destId="{767C7977-06C0-42DD-9F43-7E729265F946}" srcOrd="0" destOrd="0" presId="urn:microsoft.com/office/officeart/2005/8/layout/process4"/>
    <dgm:cxn modelId="{C5F749A4-05E5-471E-AB44-E6E51825DF68}" type="presOf" srcId="{8EC937D8-BD76-4A12-A3E5-900D5C1E2E05}" destId="{443103E0-D8FC-477F-8AC2-E8C74E78EB0F}" srcOrd="0" destOrd="0" presId="urn:microsoft.com/office/officeart/2005/8/layout/process4"/>
    <dgm:cxn modelId="{75159BAF-DF25-4CE8-A21B-C8057EFD8855}" type="presOf" srcId="{7133ECF5-4190-4604-AA2F-03C9A0A9210F}" destId="{21439B54-F00E-4426-A55A-CD41FA87A575}" srcOrd="0" destOrd="0" presId="urn:microsoft.com/office/officeart/2005/8/layout/process4"/>
    <dgm:cxn modelId="{D1A4D8E6-F04E-4AB1-8D0C-63DC7AB1E81F}" srcId="{CD7942A0-B7D2-4B14-8FEA-55FC702F5BE7}" destId="{095A5E99-E976-4550-8F80-53CC813F2F5A}" srcOrd="0" destOrd="0" parTransId="{03339A0D-5DC0-4B29-8353-C5AEBFD4DE86}" sibTransId="{8877691F-1B60-4485-9174-DDEC7EE68B70}"/>
    <dgm:cxn modelId="{53C4FAEA-6557-45D8-ADFF-B8C02C270229}" srcId="{CD7942A0-B7D2-4B14-8FEA-55FC702F5BE7}" destId="{EEC46215-EA84-4197-903D-C4F503DB5599}" srcOrd="4" destOrd="0" parTransId="{F29E8F7E-49A6-4DB4-B809-44E96BFDF953}" sibTransId="{665440D6-F99A-4DA4-A588-FB6299B5E9F1}"/>
    <dgm:cxn modelId="{455C2DFC-23C3-4887-B235-DCBE28BD44B6}" type="presOf" srcId="{EEC46215-EA84-4197-903D-C4F503DB5599}" destId="{5EF69181-420A-4196-99C9-CB430C7A33BF}" srcOrd="0" destOrd="0" presId="urn:microsoft.com/office/officeart/2005/8/layout/process4"/>
    <dgm:cxn modelId="{C4BFD244-18B4-4A05-BD54-057E91EAD5C0}" type="presParOf" srcId="{A2EDC556-866D-4E96-9FBD-329C1F984AC0}" destId="{18C29EEB-06EC-4E9C-AF5D-981E96884B4B}" srcOrd="0" destOrd="0" presId="urn:microsoft.com/office/officeart/2005/8/layout/process4"/>
    <dgm:cxn modelId="{0C4CCC3D-7207-4EAF-9269-2C7D436178E0}" type="presParOf" srcId="{18C29EEB-06EC-4E9C-AF5D-981E96884B4B}" destId="{E899B19B-06ED-4AF7-B9D2-A1806FEABBA8}" srcOrd="0" destOrd="0" presId="urn:microsoft.com/office/officeart/2005/8/layout/process4"/>
    <dgm:cxn modelId="{9D1FD90A-66E2-4D6A-AF63-76B33E09FE5B}" type="presParOf" srcId="{A2EDC556-866D-4E96-9FBD-329C1F984AC0}" destId="{ECC3344E-A61C-41D5-82D9-A68D001D3BFD}" srcOrd="1" destOrd="0" presId="urn:microsoft.com/office/officeart/2005/8/layout/process4"/>
    <dgm:cxn modelId="{9594ADDE-3E60-4C70-A2F8-AED41E95ED9E}" type="presParOf" srcId="{A2EDC556-866D-4E96-9FBD-329C1F984AC0}" destId="{1170916D-D0E7-4C98-B4DE-38625ED9B26A}" srcOrd="2" destOrd="0" presId="urn:microsoft.com/office/officeart/2005/8/layout/process4"/>
    <dgm:cxn modelId="{DD536251-1571-46E4-BCD6-38ED38532B01}" type="presParOf" srcId="{1170916D-D0E7-4C98-B4DE-38625ED9B26A}" destId="{5EF69181-420A-4196-99C9-CB430C7A33BF}" srcOrd="0" destOrd="0" presId="urn:microsoft.com/office/officeart/2005/8/layout/process4"/>
    <dgm:cxn modelId="{09156469-BE6C-4B86-95CF-38F924C24914}" type="presParOf" srcId="{A2EDC556-866D-4E96-9FBD-329C1F984AC0}" destId="{F8F11520-6C4D-4B47-BD11-D55F7C8889C9}" srcOrd="3" destOrd="0" presId="urn:microsoft.com/office/officeart/2005/8/layout/process4"/>
    <dgm:cxn modelId="{A539A745-3EC7-42FD-A99D-3795584CB918}" type="presParOf" srcId="{A2EDC556-866D-4E96-9FBD-329C1F984AC0}" destId="{857D97D0-05FB-48E9-ADBE-D09ED7D8926B}" srcOrd="4" destOrd="0" presId="urn:microsoft.com/office/officeart/2005/8/layout/process4"/>
    <dgm:cxn modelId="{CF6321E7-64A1-4C37-9838-9526B3A61D17}" type="presParOf" srcId="{857D97D0-05FB-48E9-ADBE-D09ED7D8926B}" destId="{767C7977-06C0-42DD-9F43-7E729265F946}" srcOrd="0" destOrd="0" presId="urn:microsoft.com/office/officeart/2005/8/layout/process4"/>
    <dgm:cxn modelId="{D475F51F-1EAE-4E57-B269-CC1533930BE7}" type="presParOf" srcId="{A2EDC556-866D-4E96-9FBD-329C1F984AC0}" destId="{6B705B04-13AF-41D8-AA53-367C25E1DB2E}" srcOrd="5" destOrd="0" presId="urn:microsoft.com/office/officeart/2005/8/layout/process4"/>
    <dgm:cxn modelId="{822147B1-2214-44F1-A26E-C006BAE0635A}" type="presParOf" srcId="{A2EDC556-866D-4E96-9FBD-329C1F984AC0}" destId="{D04EA99E-4617-43D7-AD1C-8B6500FEEDBF}" srcOrd="6" destOrd="0" presId="urn:microsoft.com/office/officeart/2005/8/layout/process4"/>
    <dgm:cxn modelId="{8F2B61B4-4655-4060-AD2D-E0A09F8BAEC9}" type="presParOf" srcId="{D04EA99E-4617-43D7-AD1C-8B6500FEEDBF}" destId="{21439B54-F00E-4426-A55A-CD41FA87A575}" srcOrd="0" destOrd="0" presId="urn:microsoft.com/office/officeart/2005/8/layout/process4"/>
    <dgm:cxn modelId="{DE794DB3-BA56-48F3-8CA2-358FFDC960D8}" type="presParOf" srcId="{A2EDC556-866D-4E96-9FBD-329C1F984AC0}" destId="{B1733998-9876-4934-AC4D-9EEE3A362145}" srcOrd="7" destOrd="0" presId="urn:microsoft.com/office/officeart/2005/8/layout/process4"/>
    <dgm:cxn modelId="{E6965153-F09A-4C87-9CFA-804EB73C978B}" type="presParOf" srcId="{A2EDC556-866D-4E96-9FBD-329C1F984AC0}" destId="{8E290CFB-81B5-4418-B358-EE496E355F62}" srcOrd="8" destOrd="0" presId="urn:microsoft.com/office/officeart/2005/8/layout/process4"/>
    <dgm:cxn modelId="{29F2CC2E-001A-4E04-82B9-72EF98D3E70C}" type="presParOf" srcId="{8E290CFB-81B5-4418-B358-EE496E355F62}" destId="{443103E0-D8FC-477F-8AC2-E8C74E78EB0F}" srcOrd="0" destOrd="0" presId="urn:microsoft.com/office/officeart/2005/8/layout/process4"/>
    <dgm:cxn modelId="{A4F353A2-44FB-41A2-8775-6833407F9C3C}" type="presParOf" srcId="{A2EDC556-866D-4E96-9FBD-329C1F984AC0}" destId="{272AC111-8236-4A17-8739-57D660EAEFDE}" srcOrd="9" destOrd="0" presId="urn:microsoft.com/office/officeart/2005/8/layout/process4"/>
    <dgm:cxn modelId="{660D0FE3-DF99-4157-85A3-9135364624DB}" type="presParOf" srcId="{A2EDC556-866D-4E96-9FBD-329C1F984AC0}" destId="{BA20D385-1E07-494A-93B1-9B2320DA24BE}" srcOrd="10" destOrd="0" presId="urn:microsoft.com/office/officeart/2005/8/layout/process4"/>
    <dgm:cxn modelId="{62F71624-BE1B-478A-8FB9-23343FA7978F}" type="presParOf" srcId="{BA20D385-1E07-494A-93B1-9B2320DA24BE}" destId="{BA7ED247-3258-43EE-B6A5-1958C500E0F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94161-2211-4C8A-BD0F-4AB20E6C5A91}">
      <dsp:nvSpPr>
        <dsp:cNvPr id="0" name=""/>
        <dsp:cNvSpPr/>
      </dsp:nvSpPr>
      <dsp:spPr>
        <a:xfrm>
          <a:off x="0" y="0"/>
          <a:ext cx="4062729" cy="982440"/>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Information Gathering</a:t>
          </a:r>
        </a:p>
      </dsp:txBody>
      <dsp:txXfrm>
        <a:off x="28775" y="28775"/>
        <a:ext cx="2919583" cy="924890"/>
      </dsp:txXfrm>
    </dsp:sp>
    <dsp:sp modelId="{86848C77-7A1C-4095-83B8-01114AB590F3}">
      <dsp:nvSpPr>
        <dsp:cNvPr id="0" name=""/>
        <dsp:cNvSpPr/>
      </dsp:nvSpPr>
      <dsp:spPr>
        <a:xfrm>
          <a:off x="340253" y="1161065"/>
          <a:ext cx="4062729" cy="982440"/>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Stablishing Relationships and Rapaport </a:t>
          </a:r>
        </a:p>
      </dsp:txBody>
      <dsp:txXfrm>
        <a:off x="369028" y="1189840"/>
        <a:ext cx="3026339" cy="924890"/>
      </dsp:txXfrm>
    </dsp:sp>
    <dsp:sp modelId="{9FFCBAE2-2011-41B7-BA14-F7C889122027}">
      <dsp:nvSpPr>
        <dsp:cNvPr id="0" name=""/>
        <dsp:cNvSpPr/>
      </dsp:nvSpPr>
      <dsp:spPr>
        <a:xfrm>
          <a:off x="675428" y="2322131"/>
          <a:ext cx="4062729" cy="982440"/>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Exploitation</a:t>
          </a:r>
        </a:p>
      </dsp:txBody>
      <dsp:txXfrm>
        <a:off x="704203" y="2350906"/>
        <a:ext cx="3031418" cy="924890"/>
      </dsp:txXfrm>
    </dsp:sp>
    <dsp:sp modelId="{58573366-8DF8-4761-9690-90F09596C77C}">
      <dsp:nvSpPr>
        <dsp:cNvPr id="0" name=""/>
        <dsp:cNvSpPr/>
      </dsp:nvSpPr>
      <dsp:spPr>
        <a:xfrm>
          <a:off x="1015682" y="3483196"/>
          <a:ext cx="4062729" cy="982440"/>
        </a:xfrm>
        <a:prstGeom prst="roundRect">
          <a:avLst>
            <a:gd name="adj" fmla="val 1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Execution</a:t>
          </a:r>
        </a:p>
      </dsp:txBody>
      <dsp:txXfrm>
        <a:off x="1044457" y="3511971"/>
        <a:ext cx="3026339" cy="924890"/>
      </dsp:txXfrm>
    </dsp:sp>
    <dsp:sp modelId="{5C42768B-EBBA-4323-8C69-4305BB358289}">
      <dsp:nvSpPr>
        <dsp:cNvPr id="0" name=""/>
        <dsp:cNvSpPr/>
      </dsp:nvSpPr>
      <dsp:spPr>
        <a:xfrm>
          <a:off x="3424143" y="752459"/>
          <a:ext cx="638586" cy="63858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567825" y="752459"/>
        <a:ext cx="351222" cy="480536"/>
      </dsp:txXfrm>
    </dsp:sp>
    <dsp:sp modelId="{0AB7ABAE-FE4B-485C-996E-E07A0E606571}">
      <dsp:nvSpPr>
        <dsp:cNvPr id="0" name=""/>
        <dsp:cNvSpPr/>
      </dsp:nvSpPr>
      <dsp:spPr>
        <a:xfrm>
          <a:off x="3764397" y="1913525"/>
          <a:ext cx="638586" cy="638586"/>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908079" y="1913525"/>
        <a:ext cx="351222" cy="480536"/>
      </dsp:txXfrm>
    </dsp:sp>
    <dsp:sp modelId="{9C75F438-EDEF-4000-A3BB-7643A068CEB3}">
      <dsp:nvSpPr>
        <dsp:cNvPr id="0" name=""/>
        <dsp:cNvSpPr/>
      </dsp:nvSpPr>
      <dsp:spPr>
        <a:xfrm>
          <a:off x="4099572" y="3074591"/>
          <a:ext cx="638586" cy="638586"/>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243254" y="3074591"/>
        <a:ext cx="351222" cy="480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9B19B-06ED-4AF7-B9D2-A1806FEABBA8}">
      <dsp:nvSpPr>
        <dsp:cNvPr id="0" name=""/>
        <dsp:cNvSpPr/>
      </dsp:nvSpPr>
      <dsp:spPr>
        <a:xfrm>
          <a:off x="0" y="3655997"/>
          <a:ext cx="4724399" cy="479847"/>
        </a:xfrm>
        <a:prstGeom prst="rect">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Impact</a:t>
          </a:r>
          <a:endParaRPr lang="en-US" sz="1700" kern="1200" dirty="0"/>
        </a:p>
      </dsp:txBody>
      <dsp:txXfrm>
        <a:off x="0" y="3655997"/>
        <a:ext cx="4724399" cy="479847"/>
      </dsp:txXfrm>
    </dsp:sp>
    <dsp:sp modelId="{5EF69181-420A-4196-99C9-CB430C7A33BF}">
      <dsp:nvSpPr>
        <dsp:cNvPr id="0" name=""/>
        <dsp:cNvSpPr/>
      </dsp:nvSpPr>
      <dsp:spPr>
        <a:xfrm rot="10800000">
          <a:off x="0" y="2925189"/>
          <a:ext cx="4724399" cy="738005"/>
        </a:xfrm>
        <a:prstGeom prst="upArrowCallout">
          <a:avLst/>
        </a:prstGeom>
        <a:gradFill rotWithShape="0">
          <a:gsLst>
            <a:gs pos="0">
              <a:schemeClr val="accent4">
                <a:hueOff val="-671709"/>
                <a:satOff val="5714"/>
                <a:lumOff val="0"/>
                <a:alphaOff val="0"/>
                <a:shade val="15000"/>
                <a:satMod val="180000"/>
              </a:schemeClr>
            </a:gs>
            <a:gs pos="50000">
              <a:schemeClr val="accent4">
                <a:hueOff val="-671709"/>
                <a:satOff val="5714"/>
                <a:lumOff val="0"/>
                <a:alphaOff val="0"/>
                <a:shade val="45000"/>
                <a:satMod val="170000"/>
              </a:schemeClr>
            </a:gs>
            <a:gs pos="70000">
              <a:schemeClr val="accent4">
                <a:hueOff val="-671709"/>
                <a:satOff val="5714"/>
                <a:lumOff val="0"/>
                <a:alphaOff val="0"/>
                <a:tint val="99000"/>
                <a:shade val="65000"/>
                <a:satMod val="155000"/>
              </a:schemeClr>
            </a:gs>
            <a:gs pos="100000">
              <a:schemeClr val="accent4">
                <a:hueOff val="-671709"/>
                <a:satOff val="5714"/>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Command and control</a:t>
          </a:r>
          <a:endParaRPr lang="en-US" sz="1700" kern="1200" dirty="0"/>
        </a:p>
      </dsp:txBody>
      <dsp:txXfrm rot="10800000">
        <a:off x="0" y="2925189"/>
        <a:ext cx="4724399" cy="479534"/>
      </dsp:txXfrm>
    </dsp:sp>
    <dsp:sp modelId="{767C7977-06C0-42DD-9F43-7E729265F946}">
      <dsp:nvSpPr>
        <dsp:cNvPr id="0" name=""/>
        <dsp:cNvSpPr/>
      </dsp:nvSpPr>
      <dsp:spPr>
        <a:xfrm rot="10800000">
          <a:off x="0" y="2194381"/>
          <a:ext cx="4724399" cy="738005"/>
        </a:xfrm>
        <a:prstGeom prst="upArrowCallout">
          <a:avLst/>
        </a:prstGeom>
        <a:gradFill rotWithShape="0">
          <a:gsLst>
            <a:gs pos="0">
              <a:schemeClr val="accent4">
                <a:hueOff val="-1343418"/>
                <a:satOff val="11428"/>
                <a:lumOff val="0"/>
                <a:alphaOff val="0"/>
                <a:shade val="15000"/>
                <a:satMod val="180000"/>
              </a:schemeClr>
            </a:gs>
            <a:gs pos="50000">
              <a:schemeClr val="accent4">
                <a:hueOff val="-1343418"/>
                <a:satOff val="11428"/>
                <a:lumOff val="0"/>
                <a:alphaOff val="0"/>
                <a:shade val="45000"/>
                <a:satMod val="170000"/>
              </a:schemeClr>
            </a:gs>
            <a:gs pos="70000">
              <a:schemeClr val="accent4">
                <a:hueOff val="-1343418"/>
                <a:satOff val="11428"/>
                <a:lumOff val="0"/>
                <a:alphaOff val="0"/>
                <a:tint val="99000"/>
                <a:shade val="65000"/>
                <a:satMod val="155000"/>
              </a:schemeClr>
            </a:gs>
            <a:gs pos="100000">
              <a:schemeClr val="accent4">
                <a:hueOff val="-1343418"/>
                <a:satOff val="11428"/>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Lateral Movement/Collection</a:t>
          </a:r>
        </a:p>
      </dsp:txBody>
      <dsp:txXfrm rot="10800000">
        <a:off x="0" y="2194381"/>
        <a:ext cx="4724399" cy="479534"/>
      </dsp:txXfrm>
    </dsp:sp>
    <dsp:sp modelId="{21439B54-F00E-4426-A55A-CD41FA87A575}">
      <dsp:nvSpPr>
        <dsp:cNvPr id="0" name=""/>
        <dsp:cNvSpPr/>
      </dsp:nvSpPr>
      <dsp:spPr>
        <a:xfrm rot="10800000">
          <a:off x="0" y="1463573"/>
          <a:ext cx="4724399" cy="738005"/>
        </a:xfrm>
        <a:prstGeom prst="upArrowCallout">
          <a:avLst/>
        </a:prstGeom>
        <a:gradFill rotWithShape="0">
          <a:gsLst>
            <a:gs pos="0">
              <a:schemeClr val="accent4">
                <a:hueOff val="-2015128"/>
                <a:satOff val="17143"/>
                <a:lumOff val="1"/>
                <a:alphaOff val="0"/>
                <a:shade val="15000"/>
                <a:satMod val="180000"/>
              </a:schemeClr>
            </a:gs>
            <a:gs pos="50000">
              <a:schemeClr val="accent4">
                <a:hueOff val="-2015128"/>
                <a:satOff val="17143"/>
                <a:lumOff val="1"/>
                <a:alphaOff val="0"/>
                <a:shade val="45000"/>
                <a:satMod val="170000"/>
              </a:schemeClr>
            </a:gs>
            <a:gs pos="70000">
              <a:schemeClr val="accent4">
                <a:hueOff val="-2015128"/>
                <a:satOff val="17143"/>
                <a:lumOff val="1"/>
                <a:alphaOff val="0"/>
                <a:tint val="99000"/>
                <a:shade val="65000"/>
                <a:satMod val="155000"/>
              </a:schemeClr>
            </a:gs>
            <a:gs pos="100000">
              <a:schemeClr val="accent4">
                <a:hueOff val="-2015128"/>
                <a:satOff val="17143"/>
                <a:lumOff val="1"/>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Persistence</a:t>
          </a:r>
        </a:p>
      </dsp:txBody>
      <dsp:txXfrm rot="10800000">
        <a:off x="0" y="1463573"/>
        <a:ext cx="4724399" cy="479534"/>
      </dsp:txXfrm>
    </dsp:sp>
    <dsp:sp modelId="{443103E0-D8FC-477F-8AC2-E8C74E78EB0F}">
      <dsp:nvSpPr>
        <dsp:cNvPr id="0" name=""/>
        <dsp:cNvSpPr/>
      </dsp:nvSpPr>
      <dsp:spPr>
        <a:xfrm rot="10800000">
          <a:off x="0" y="732765"/>
          <a:ext cx="4724399" cy="738005"/>
        </a:xfrm>
        <a:prstGeom prst="upArrowCallout">
          <a:avLst/>
        </a:prstGeom>
        <a:gradFill rotWithShape="0">
          <a:gsLst>
            <a:gs pos="0">
              <a:schemeClr val="accent4">
                <a:hueOff val="-2686837"/>
                <a:satOff val="22857"/>
                <a:lumOff val="1"/>
                <a:alphaOff val="0"/>
                <a:shade val="15000"/>
                <a:satMod val="180000"/>
              </a:schemeClr>
            </a:gs>
            <a:gs pos="50000">
              <a:schemeClr val="accent4">
                <a:hueOff val="-2686837"/>
                <a:satOff val="22857"/>
                <a:lumOff val="1"/>
                <a:alphaOff val="0"/>
                <a:shade val="45000"/>
                <a:satMod val="170000"/>
              </a:schemeClr>
            </a:gs>
            <a:gs pos="70000">
              <a:schemeClr val="accent4">
                <a:hueOff val="-2686837"/>
                <a:satOff val="22857"/>
                <a:lumOff val="1"/>
                <a:alphaOff val="0"/>
                <a:tint val="99000"/>
                <a:shade val="65000"/>
                <a:satMod val="155000"/>
              </a:schemeClr>
            </a:gs>
            <a:gs pos="100000">
              <a:schemeClr val="accent4">
                <a:hueOff val="-2686837"/>
                <a:satOff val="22857"/>
                <a:lumOff val="1"/>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Initial access</a:t>
          </a:r>
          <a:endParaRPr lang="en-US" sz="1700" kern="1200" dirty="0"/>
        </a:p>
      </dsp:txBody>
      <dsp:txXfrm rot="10800000">
        <a:off x="0" y="732765"/>
        <a:ext cx="4724399" cy="479534"/>
      </dsp:txXfrm>
    </dsp:sp>
    <dsp:sp modelId="{BA7ED247-3258-43EE-B6A5-1958C500E0F3}">
      <dsp:nvSpPr>
        <dsp:cNvPr id="0" name=""/>
        <dsp:cNvSpPr/>
      </dsp:nvSpPr>
      <dsp:spPr>
        <a:xfrm rot="10800000">
          <a:off x="0" y="1957"/>
          <a:ext cx="4724399" cy="738005"/>
        </a:xfrm>
        <a:prstGeom prst="upArrowCallout">
          <a:avLst/>
        </a:prstGeom>
        <a:gradFill rotWithShape="0">
          <a:gsLst>
            <a:gs pos="0">
              <a:schemeClr val="accent4">
                <a:hueOff val="-3358546"/>
                <a:satOff val="28571"/>
                <a:lumOff val="1"/>
                <a:alphaOff val="0"/>
                <a:shade val="15000"/>
                <a:satMod val="180000"/>
              </a:schemeClr>
            </a:gs>
            <a:gs pos="50000">
              <a:schemeClr val="accent4">
                <a:hueOff val="-3358546"/>
                <a:satOff val="28571"/>
                <a:lumOff val="1"/>
                <a:alphaOff val="0"/>
                <a:shade val="45000"/>
                <a:satMod val="170000"/>
              </a:schemeClr>
            </a:gs>
            <a:gs pos="70000">
              <a:schemeClr val="accent4">
                <a:hueOff val="-3358546"/>
                <a:satOff val="28571"/>
                <a:lumOff val="1"/>
                <a:alphaOff val="0"/>
                <a:tint val="99000"/>
                <a:shade val="65000"/>
                <a:satMod val="155000"/>
              </a:schemeClr>
            </a:gs>
            <a:gs pos="100000">
              <a:schemeClr val="accent4">
                <a:hueOff val="-3358546"/>
                <a:satOff val="28571"/>
                <a:lumOff val="1"/>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Reconnaissance</a:t>
          </a:r>
        </a:p>
      </dsp:txBody>
      <dsp:txXfrm rot="10800000">
        <a:off x="0" y="1957"/>
        <a:ext cx="4724399" cy="4795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11/3/2022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11/3/2022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11/3/2022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11/3/2022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11/3/2022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584200"/>
            <a:ext cx="9346036" cy="2000251"/>
          </a:xfrm>
        </p:spPr>
        <p:txBody>
          <a:bodyPr/>
          <a:lstStyle/>
          <a:p>
            <a:r>
              <a:rPr lang="en-US" b="1" dirty="0"/>
              <a:t>SOCIAL ENGNEERING ATTACKS</a:t>
            </a:r>
          </a:p>
        </p:txBody>
      </p:sp>
      <p:sp>
        <p:nvSpPr>
          <p:cNvPr id="5" name="Subtitle 4"/>
          <p:cNvSpPr>
            <a:spLocks noGrp="1"/>
          </p:cNvSpPr>
          <p:nvPr>
            <p:ph type="subTitle" idx="1"/>
          </p:nvPr>
        </p:nvSpPr>
        <p:spPr>
          <a:xfrm>
            <a:off x="1677658" y="2514600"/>
            <a:ext cx="4329407" cy="1347758"/>
          </a:xfrm>
        </p:spPr>
        <p:txBody>
          <a:bodyPr>
            <a:normAutofit/>
          </a:bodyPr>
          <a:lstStyle/>
          <a:p>
            <a:r>
              <a:rPr lang="en-US" sz="1800" dirty="0"/>
              <a:t>GUNASEKARA W.M.M</a:t>
            </a:r>
          </a:p>
          <a:p>
            <a:r>
              <a:rPr lang="en-US" sz="1800" dirty="0"/>
              <a:t>IT21226496</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99B34B-1BE0-3D60-90F8-2F19C40CB97D}"/>
              </a:ext>
            </a:extLst>
          </p:cNvPr>
          <p:cNvSpPr txBox="1"/>
          <p:nvPr/>
        </p:nvSpPr>
        <p:spPr>
          <a:xfrm>
            <a:off x="989012" y="0"/>
            <a:ext cx="6781800" cy="923330"/>
          </a:xfrm>
          <a:prstGeom prst="rect">
            <a:avLst/>
          </a:prstGeom>
          <a:noFill/>
        </p:spPr>
        <p:txBody>
          <a:bodyPr wrap="square" rtlCol="0">
            <a:spAutoFit/>
          </a:bodyPr>
          <a:lstStyle/>
          <a:p>
            <a:r>
              <a:rPr lang="en-US" sz="5400" b="1" dirty="0">
                <a:latin typeface="+mj-lt"/>
              </a:rPr>
              <a:t>Prevention techniques </a:t>
            </a:r>
          </a:p>
        </p:txBody>
      </p:sp>
      <p:sp>
        <p:nvSpPr>
          <p:cNvPr id="6" name="TextBox 5">
            <a:extLst>
              <a:ext uri="{FF2B5EF4-FFF2-40B4-BE49-F238E27FC236}">
                <a16:creationId xmlns:a16="http://schemas.microsoft.com/office/drawing/2014/main" id="{F6055F46-40C9-C0D1-313C-FA8F16737CD4}"/>
              </a:ext>
            </a:extLst>
          </p:cNvPr>
          <p:cNvSpPr txBox="1"/>
          <p:nvPr/>
        </p:nvSpPr>
        <p:spPr>
          <a:xfrm>
            <a:off x="1370012" y="838200"/>
            <a:ext cx="7391400" cy="5095626"/>
          </a:xfrm>
          <a:prstGeom prst="rect">
            <a:avLst/>
          </a:prstGeom>
          <a:noFill/>
        </p:spPr>
        <p:txBody>
          <a:bodyPr wrap="square" rtlCol="0">
            <a:spAutoFit/>
          </a:bodyPr>
          <a:lstStyle/>
          <a:p>
            <a:pPr marL="895243" lvl="1" indent="-285750" algn="just">
              <a:lnSpc>
                <a:spcPct val="250000"/>
              </a:lnSpc>
              <a:spcAft>
                <a:spcPts val="800"/>
              </a:spcAft>
              <a:buFont typeface="Wingdings" panose="05000000000000000000" pitchFamily="2" charset="2"/>
              <a:buChar char="v"/>
            </a:pPr>
            <a:r>
              <a:rPr lang="en-US" sz="2000" dirty="0">
                <a:solidFill>
                  <a:srgbClr val="009999"/>
                </a:solidFill>
                <a:effectLst/>
                <a:latin typeface="Calibri (body)"/>
                <a:ea typeface="Calibri" panose="020F0502020204030204" pitchFamily="34" charset="0"/>
                <a:cs typeface="Times New Roman" panose="02020603050405020304" pitchFamily="18" charset="0"/>
              </a:rPr>
              <a:t> Multi-Factor Authentication</a:t>
            </a:r>
          </a:p>
          <a:p>
            <a:pPr marL="895243" lvl="1" indent="-285750" algn="just">
              <a:lnSpc>
                <a:spcPct val="250000"/>
              </a:lnSpc>
              <a:spcAft>
                <a:spcPts val="800"/>
              </a:spcAft>
              <a:buFont typeface="Wingdings" panose="05000000000000000000" pitchFamily="2" charset="2"/>
              <a:buChar char="v"/>
            </a:pPr>
            <a:r>
              <a:rPr lang="en-US" sz="2000" dirty="0">
                <a:solidFill>
                  <a:srgbClr val="009999"/>
                </a:solidFill>
                <a:effectLst/>
                <a:latin typeface="Calibri (body)"/>
                <a:ea typeface="Calibri" panose="020F0502020204030204" pitchFamily="34" charset="0"/>
                <a:cs typeface="Times New Roman" panose="02020603050405020304" pitchFamily="18" charset="0"/>
              </a:rPr>
              <a:t>Continuously Monitor Critical System</a:t>
            </a:r>
          </a:p>
          <a:p>
            <a:pPr marL="895243" lvl="1" indent="-285750" algn="just">
              <a:lnSpc>
                <a:spcPct val="250000"/>
              </a:lnSpc>
              <a:spcAft>
                <a:spcPts val="800"/>
              </a:spcAft>
              <a:buFont typeface="Wingdings" panose="05000000000000000000" pitchFamily="2" charset="2"/>
              <a:buChar char="v"/>
            </a:pPr>
            <a:r>
              <a:rPr lang="en-US" sz="2000" dirty="0">
                <a:solidFill>
                  <a:srgbClr val="009999"/>
                </a:solidFill>
                <a:effectLst/>
                <a:latin typeface="Calibri (body)"/>
                <a:ea typeface="Calibri" panose="020F0502020204030204" pitchFamily="34" charset="0"/>
                <a:cs typeface="Times New Roman" panose="02020603050405020304" pitchFamily="18" charset="0"/>
              </a:rPr>
              <a:t>Utilize Next-Gen cloud-based WAF</a:t>
            </a:r>
          </a:p>
          <a:p>
            <a:pPr marL="895243" lvl="1" indent="-285750" algn="just">
              <a:lnSpc>
                <a:spcPct val="250000"/>
              </a:lnSpc>
              <a:spcAft>
                <a:spcPts val="800"/>
              </a:spcAft>
              <a:buFont typeface="Wingdings" panose="05000000000000000000" pitchFamily="2" charset="2"/>
              <a:buChar char="v"/>
            </a:pPr>
            <a:r>
              <a:rPr lang="en-US" sz="2000" dirty="0">
                <a:solidFill>
                  <a:srgbClr val="009999"/>
                </a:solidFill>
                <a:effectLst/>
                <a:latin typeface="Calibri (body)"/>
                <a:ea typeface="Calibri" panose="020F0502020204030204" pitchFamily="34" charset="0"/>
                <a:cs typeface="Times New Roman" panose="02020603050405020304" pitchFamily="18" charset="0"/>
              </a:rPr>
              <a:t>Verify Email Sender’s Identity</a:t>
            </a:r>
          </a:p>
          <a:p>
            <a:pPr marL="895243" lvl="1" indent="-285750" algn="just">
              <a:lnSpc>
                <a:spcPct val="250000"/>
              </a:lnSpc>
              <a:spcAft>
                <a:spcPts val="800"/>
              </a:spcAft>
              <a:buFont typeface="Wingdings" panose="05000000000000000000" pitchFamily="2" charset="2"/>
              <a:buChar char="v"/>
            </a:pPr>
            <a:r>
              <a:rPr lang="en-US" sz="2000" dirty="0">
                <a:solidFill>
                  <a:srgbClr val="009999"/>
                </a:solidFill>
                <a:effectLst/>
                <a:latin typeface="Calibri (body)"/>
                <a:ea typeface="Calibri" panose="020F0502020204030204" pitchFamily="34" charset="0"/>
                <a:cs typeface="Times New Roman" panose="02020603050405020304" pitchFamily="18" charset="0"/>
              </a:rPr>
              <a:t>Check and Update your Security Patches</a:t>
            </a:r>
          </a:p>
          <a:p>
            <a:pPr marL="895243" lvl="1" indent="-285750" algn="just">
              <a:lnSpc>
                <a:spcPct val="250000"/>
              </a:lnSpc>
              <a:spcAft>
                <a:spcPts val="800"/>
              </a:spcAft>
              <a:buFont typeface="Wingdings" panose="05000000000000000000" pitchFamily="2" charset="2"/>
              <a:buChar char="v"/>
            </a:pPr>
            <a:r>
              <a:rPr lang="en-US" sz="2000" dirty="0">
                <a:solidFill>
                  <a:srgbClr val="009999"/>
                </a:solidFill>
                <a:effectLst/>
                <a:latin typeface="Calibri (body)"/>
                <a:ea typeface="Calibri" panose="020F0502020204030204" pitchFamily="34" charset="0"/>
                <a:cs typeface="Times New Roman" panose="02020603050405020304" pitchFamily="18" charset="0"/>
              </a:rPr>
              <a:t>Enable Spam Filter</a:t>
            </a:r>
            <a:endParaRPr lang="en-US" sz="1800" dirty="0">
              <a:solidFill>
                <a:srgbClr val="009999"/>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advTm="822">
        <p:fade/>
      </p:transition>
    </mc:Choice>
    <mc:Fallback xmlns="">
      <p:transition spd="med" advTm="8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250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250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250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250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250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50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1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99B34B-1BE0-3D60-90F8-2F19C40CB97D}"/>
              </a:ext>
            </a:extLst>
          </p:cNvPr>
          <p:cNvSpPr txBox="1"/>
          <p:nvPr/>
        </p:nvSpPr>
        <p:spPr>
          <a:xfrm>
            <a:off x="989012" y="0"/>
            <a:ext cx="9448800" cy="923330"/>
          </a:xfrm>
          <a:prstGeom prst="rect">
            <a:avLst/>
          </a:prstGeom>
          <a:noFill/>
        </p:spPr>
        <p:txBody>
          <a:bodyPr wrap="square" rtlCol="0">
            <a:spAutoFit/>
          </a:bodyPr>
          <a:lstStyle/>
          <a:p>
            <a:r>
              <a:rPr lang="en-US" sz="5400" b="1" dirty="0">
                <a:latin typeface="+mj-lt"/>
              </a:rPr>
              <a:t>Future development areas</a:t>
            </a:r>
          </a:p>
        </p:txBody>
      </p:sp>
      <p:sp>
        <p:nvSpPr>
          <p:cNvPr id="6" name="TextBox 5">
            <a:extLst>
              <a:ext uri="{FF2B5EF4-FFF2-40B4-BE49-F238E27FC236}">
                <a16:creationId xmlns:a16="http://schemas.microsoft.com/office/drawing/2014/main" id="{F6055F46-40C9-C0D1-313C-FA8F16737CD4}"/>
              </a:ext>
            </a:extLst>
          </p:cNvPr>
          <p:cNvSpPr txBox="1"/>
          <p:nvPr/>
        </p:nvSpPr>
        <p:spPr>
          <a:xfrm>
            <a:off x="1002664" y="1219200"/>
            <a:ext cx="10425748" cy="4780796"/>
          </a:xfrm>
          <a:prstGeom prst="rect">
            <a:avLst/>
          </a:prstGeom>
          <a:noFill/>
        </p:spPr>
        <p:txBody>
          <a:bodyPr wrap="square" rtlCol="0">
            <a:spAutoFit/>
          </a:bodyPr>
          <a:lstStyle/>
          <a:p>
            <a:pPr marL="895243" lvl="1" indent="-285750" algn="just">
              <a:lnSpc>
                <a:spcPct val="250000"/>
              </a:lnSpc>
              <a:spcAft>
                <a:spcPts val="800"/>
              </a:spcAft>
              <a:buFont typeface="Wingdings" panose="05000000000000000000" pitchFamily="2" charset="2"/>
              <a:buChar char="v"/>
            </a:pPr>
            <a:r>
              <a:rPr lang="en-US" sz="2000" dirty="0">
                <a:solidFill>
                  <a:srgbClr val="009999"/>
                </a:solidFill>
                <a:effectLst/>
                <a:latin typeface="Calibri (body)"/>
                <a:ea typeface="Calibri" panose="020F0502020204030204" pitchFamily="34" charset="0"/>
                <a:cs typeface="Times New Roman" panose="02020603050405020304" pitchFamily="18" charset="0"/>
              </a:rPr>
              <a:t>Promoting Awareness of Social Engineering attacks.</a:t>
            </a:r>
          </a:p>
          <a:p>
            <a:pPr marL="895243" lvl="1" indent="-285750" algn="just">
              <a:lnSpc>
                <a:spcPct val="250000"/>
              </a:lnSpc>
              <a:spcAft>
                <a:spcPts val="800"/>
              </a:spcAft>
              <a:buFont typeface="Wingdings" panose="05000000000000000000" pitchFamily="2" charset="2"/>
              <a:buChar char="v"/>
            </a:pPr>
            <a:r>
              <a:rPr lang="en-US" sz="2000" dirty="0">
                <a:solidFill>
                  <a:srgbClr val="009999"/>
                </a:solidFill>
                <a:latin typeface="Calibri (body)"/>
                <a:ea typeface="Calibri" panose="020F0502020204030204" pitchFamily="34" charset="0"/>
                <a:cs typeface="Times New Roman" panose="02020603050405020304" pitchFamily="18" charset="0"/>
              </a:rPr>
              <a:t>O</a:t>
            </a:r>
            <a:r>
              <a:rPr lang="en-US" sz="2000" dirty="0">
                <a:solidFill>
                  <a:srgbClr val="009999"/>
                </a:solidFill>
                <a:effectLst/>
                <a:latin typeface="Calibri (body)"/>
                <a:ea typeface="Calibri" panose="020F0502020204030204" pitchFamily="34" charset="0"/>
                <a:cs typeface="Times New Roman" panose="02020603050405020304" pitchFamily="18" charset="0"/>
              </a:rPr>
              <a:t>rganizing security orientations for new employees and informing all employees about the risks of attacks by forwarding sensitization emails and known fraudulent emails.</a:t>
            </a:r>
          </a:p>
          <a:p>
            <a:pPr marL="895243" lvl="1" indent="-285750" algn="just">
              <a:lnSpc>
                <a:spcPct val="250000"/>
              </a:lnSpc>
              <a:spcAft>
                <a:spcPts val="800"/>
              </a:spcAft>
              <a:buFont typeface="Wingdings" panose="05000000000000000000" pitchFamily="2" charset="2"/>
              <a:buChar char="v"/>
            </a:pPr>
            <a:r>
              <a:rPr lang="en-US" sz="2000" dirty="0">
                <a:solidFill>
                  <a:srgbClr val="009999"/>
                </a:solidFill>
                <a:latin typeface="Calibri (body)"/>
                <a:ea typeface="Calibri" panose="020F0502020204030204" pitchFamily="34" charset="0"/>
                <a:cs typeface="Times New Roman" panose="02020603050405020304" pitchFamily="18" charset="0"/>
              </a:rPr>
              <a:t>E</a:t>
            </a:r>
            <a:r>
              <a:rPr lang="en-US" sz="2000" dirty="0">
                <a:solidFill>
                  <a:srgbClr val="009999"/>
                </a:solidFill>
                <a:effectLst/>
                <a:latin typeface="Calibri (body)"/>
                <a:ea typeface="Calibri" panose="020F0502020204030204" pitchFamily="34" charset="0"/>
                <a:cs typeface="Times New Roman" panose="02020603050405020304" pitchFamily="18" charset="0"/>
              </a:rPr>
              <a:t>ncouraging security education and training.</a:t>
            </a:r>
          </a:p>
          <a:p>
            <a:pPr marL="895243" lvl="1" indent="-285750" algn="just">
              <a:lnSpc>
                <a:spcPct val="250000"/>
              </a:lnSpc>
              <a:spcAft>
                <a:spcPts val="800"/>
              </a:spcAft>
              <a:buFont typeface="Wingdings" panose="05000000000000000000" pitchFamily="2" charset="2"/>
              <a:buChar char="v"/>
            </a:pPr>
            <a:r>
              <a:rPr lang="en-US" sz="2000" dirty="0">
                <a:solidFill>
                  <a:srgbClr val="009999"/>
                </a:solidFill>
                <a:latin typeface="Calibri (body)"/>
                <a:ea typeface="Calibri" panose="020F0502020204030204" pitchFamily="34" charset="0"/>
                <a:cs typeface="Times New Roman" panose="02020603050405020304" pitchFamily="18" charset="0"/>
              </a:rPr>
              <a:t>P</a:t>
            </a:r>
            <a:r>
              <a:rPr lang="en-US" sz="2000" dirty="0">
                <a:solidFill>
                  <a:srgbClr val="009999"/>
                </a:solidFill>
                <a:effectLst/>
                <a:latin typeface="Calibri (body)"/>
                <a:ea typeface="Calibri" panose="020F0502020204030204" pitchFamily="34" charset="0"/>
                <a:cs typeface="Times New Roman" panose="02020603050405020304" pitchFamily="18" charset="0"/>
              </a:rPr>
              <a:t>roviding the required tools to detect and avoid these attacks.</a:t>
            </a:r>
            <a:endParaRPr lang="en-US" sz="1800" dirty="0">
              <a:solidFill>
                <a:srgbClr val="009999"/>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75353489"/>
      </p:ext>
    </p:extLst>
  </p:cSld>
  <p:clrMapOvr>
    <a:masterClrMapping/>
  </p:clrMapOvr>
  <mc:AlternateContent xmlns:mc="http://schemas.openxmlformats.org/markup-compatibility/2006" xmlns:p14="http://schemas.microsoft.com/office/powerpoint/2010/main">
    <mc:Choice Requires="p14">
      <p:transition spd="med" p14:dur="700" advTm="822">
        <p:fade/>
      </p:transition>
    </mc:Choice>
    <mc:Fallback xmlns="">
      <p:transition spd="med" advTm="8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648" y="277284"/>
            <a:ext cx="5672191" cy="635000"/>
          </a:xfrm>
        </p:spPr>
        <p:txBody>
          <a:bodyPr>
            <a:noAutofit/>
          </a:bodyPr>
          <a:lstStyle/>
          <a:p>
            <a:r>
              <a:rPr lang="en-US" sz="5400" dirty="0"/>
              <a:t>Conclusion</a:t>
            </a:r>
          </a:p>
        </p:txBody>
      </p:sp>
      <p:sp>
        <p:nvSpPr>
          <p:cNvPr id="4" name="Text Placeholder 3"/>
          <p:cNvSpPr>
            <a:spLocks noGrp="1"/>
          </p:cNvSpPr>
          <p:nvPr>
            <p:ph type="body" sz="half" idx="2"/>
          </p:nvPr>
        </p:nvSpPr>
        <p:spPr>
          <a:xfrm>
            <a:off x="1217612" y="990600"/>
            <a:ext cx="9982200" cy="1930400"/>
          </a:xfrm>
        </p:spPr>
        <p:txBody>
          <a:bodyPr>
            <a:normAutofit/>
          </a:bodyPr>
          <a:lstStyle/>
          <a:p>
            <a:pPr>
              <a:lnSpc>
                <a:spcPct val="150000"/>
              </a:lnSpc>
            </a:pPr>
            <a:r>
              <a:rPr lang="en-US" dirty="0"/>
              <a:t>Social engineering attacks can surely be mitigated by updating security regulations and providing individuals with training. It is critical that all users understand the necessity of keeping information private. Such attacks are difficult to  destroy or wipe out but raising public knowledge can aid in limiting the development of the networking epidemic.</a:t>
            </a:r>
          </a:p>
        </p:txBody>
      </p:sp>
      <p:pic>
        <p:nvPicPr>
          <p:cNvPr id="9" name="Content Placeholder 8" descr="Graphical user interface, application&#10;&#10;Description automatically generated">
            <a:extLst>
              <a:ext uri="{FF2B5EF4-FFF2-40B4-BE49-F238E27FC236}">
                <a16:creationId xmlns:a16="http://schemas.microsoft.com/office/drawing/2014/main" id="{82FB3E98-CEFF-BDB3-1AA8-5549FB5E9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3744" y="3429000"/>
            <a:ext cx="4259067" cy="2834216"/>
          </a:xfr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advTm="7231">
        <p:fade/>
      </p:transition>
    </mc:Choice>
    <mc:Fallback xmlns="">
      <p:transition spd="med" advTm="7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75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99B34B-1BE0-3D60-90F8-2F19C40CB97D}"/>
              </a:ext>
            </a:extLst>
          </p:cNvPr>
          <p:cNvSpPr txBox="1"/>
          <p:nvPr/>
        </p:nvSpPr>
        <p:spPr>
          <a:xfrm>
            <a:off x="1002664" y="0"/>
            <a:ext cx="9448800" cy="923330"/>
          </a:xfrm>
          <a:prstGeom prst="rect">
            <a:avLst/>
          </a:prstGeom>
          <a:noFill/>
        </p:spPr>
        <p:txBody>
          <a:bodyPr wrap="square" rtlCol="0">
            <a:spAutoFit/>
          </a:bodyPr>
          <a:lstStyle/>
          <a:p>
            <a:r>
              <a:rPr lang="en-US" sz="5400" b="1" dirty="0">
                <a:latin typeface="+mj-lt"/>
              </a:rPr>
              <a:t>References</a:t>
            </a:r>
          </a:p>
        </p:txBody>
      </p:sp>
      <p:sp>
        <p:nvSpPr>
          <p:cNvPr id="2" name="TextBox 1">
            <a:extLst>
              <a:ext uri="{FF2B5EF4-FFF2-40B4-BE49-F238E27FC236}">
                <a16:creationId xmlns:a16="http://schemas.microsoft.com/office/drawing/2014/main" id="{30F3990E-EE5A-18C6-B001-03440B16F6ED}"/>
              </a:ext>
            </a:extLst>
          </p:cNvPr>
          <p:cNvSpPr txBox="1"/>
          <p:nvPr/>
        </p:nvSpPr>
        <p:spPr>
          <a:xfrm>
            <a:off x="1065212" y="1105287"/>
            <a:ext cx="10972801" cy="6494085"/>
          </a:xfrm>
          <a:prstGeom prst="rect">
            <a:avLst/>
          </a:prstGeom>
          <a:noFill/>
        </p:spPr>
        <p:txBody>
          <a:bodyPr wrap="square" rtlCol="0">
            <a:spAutoFit/>
          </a:bodyPr>
          <a:lstStyle/>
          <a:p>
            <a:pPr>
              <a:lnSpc>
                <a:spcPct val="200000"/>
              </a:lnSpc>
            </a:pPr>
            <a:r>
              <a:rPr lang="en-US" sz="2000" dirty="0"/>
              <a:t>[1] “An Overview of Social Engineering: Abstract,” Saylor Academy. </a:t>
            </a:r>
          </a:p>
          <a:p>
            <a:pPr>
              <a:lnSpc>
                <a:spcPct val="200000"/>
              </a:lnSpc>
            </a:pPr>
            <a:r>
              <a:rPr lang="en-US" sz="2000" dirty="0"/>
              <a:t>[2] “(PDF) Advanced social engineering attacks,” ResearchGate.  </a:t>
            </a:r>
          </a:p>
          <a:p>
            <a:pPr>
              <a:lnSpc>
                <a:spcPct val="200000"/>
              </a:lnSpc>
            </a:pPr>
            <a:r>
              <a:rPr lang="en-US" sz="2000" dirty="0"/>
              <a:t>[3] “The Attack Cycle,” Security Through Education.  </a:t>
            </a:r>
          </a:p>
          <a:p>
            <a:pPr>
              <a:lnSpc>
                <a:spcPct val="200000"/>
              </a:lnSpc>
            </a:pPr>
            <a:r>
              <a:rPr lang="en-US" sz="2000" dirty="0"/>
              <a:t>[4] Imperva, “What is phishing | Attack techniques &amp; scam examples | Imperva,” Learning Center.</a:t>
            </a:r>
          </a:p>
          <a:p>
            <a:pPr>
              <a:lnSpc>
                <a:spcPct val="200000"/>
              </a:lnSpc>
            </a:pPr>
            <a:r>
              <a:rPr lang="en-US" sz="2000" dirty="0"/>
              <a:t>[5] </a:t>
            </a:r>
            <a:r>
              <a:rPr lang="en-US" sz="2000" dirty="0" err="1"/>
              <a:t>Dansimp</a:t>
            </a:r>
            <a:r>
              <a:rPr lang="en-US" sz="2000" dirty="0"/>
              <a:t>, “Phishing trends and techniques,” learn.microsoft.com. </a:t>
            </a:r>
          </a:p>
          <a:p>
            <a:pPr>
              <a:lnSpc>
                <a:spcPct val="200000"/>
              </a:lnSpc>
            </a:pPr>
            <a:r>
              <a:rPr lang="en-US" sz="2000" dirty="0"/>
              <a:t>[6] “What is Spear Phishing | How is it different from Whaling Attacks | Imperva,” Learning Center. </a:t>
            </a:r>
          </a:p>
          <a:p>
            <a:pPr>
              <a:lnSpc>
                <a:spcPct val="200000"/>
              </a:lnSpc>
            </a:pPr>
            <a:r>
              <a:rPr lang="en-US" sz="2000" dirty="0"/>
              <a:t>[7] “Scareware: Definition Examples &amp; How to Prevent It | CrowdStrike,” crowdstrike.com.</a:t>
            </a:r>
          </a:p>
          <a:p>
            <a:pPr>
              <a:lnSpc>
                <a:spcPct val="200000"/>
              </a:lnSpc>
            </a:pPr>
            <a:r>
              <a:rPr lang="en-US" sz="2000" dirty="0"/>
              <a:t>[8] N. Sell, “The 6 Stages of a Ransomware Attack,” Wild Mint Studios, Jul. 20, 2022.</a:t>
            </a:r>
          </a:p>
          <a:p>
            <a:pPr>
              <a:lnSpc>
                <a:spcPct val="200000"/>
              </a:lnSpc>
            </a:pPr>
            <a:r>
              <a:rPr lang="en-US" sz="2000" dirty="0"/>
              <a:t>[9] A. Smith, M. </a:t>
            </a:r>
            <a:r>
              <a:rPr lang="en-US" sz="2000" dirty="0" err="1"/>
              <a:t>Papadaki</a:t>
            </a:r>
            <a:r>
              <a:rPr lang="en-US" sz="2000" dirty="0"/>
              <a:t>, and S. Furnell, “Improving Awareness of Social Engineering Attacks.” [Online]. </a:t>
            </a:r>
          </a:p>
          <a:p>
            <a:endParaRPr lang="en-US" sz="2800" dirty="0"/>
          </a:p>
          <a:p>
            <a:endParaRPr lang="en-US" sz="2800" dirty="0"/>
          </a:p>
        </p:txBody>
      </p:sp>
    </p:spTree>
    <p:extLst>
      <p:ext uri="{BB962C8B-B14F-4D97-AF65-F5344CB8AC3E}">
        <p14:creationId xmlns:p14="http://schemas.microsoft.com/office/powerpoint/2010/main" val="3846018520"/>
      </p:ext>
    </p:extLst>
  </p:cSld>
  <p:clrMapOvr>
    <a:masterClrMapping/>
  </p:clrMapOvr>
  <mc:AlternateContent xmlns:mc="http://schemas.openxmlformats.org/markup-compatibility/2006" xmlns:p14="http://schemas.microsoft.com/office/powerpoint/2010/main">
    <mc:Choice Requires="p14">
      <p:transition spd="med" p14:dur="700" advTm="822">
        <p:fade/>
      </p:transition>
    </mc:Choice>
    <mc:Fallback xmlns="">
      <p:transition spd="med" advTm="8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p>
        </p:txBody>
      </p:sp>
      <p:sp>
        <p:nvSpPr>
          <p:cNvPr id="5" name="Text Placeholder 4"/>
          <p:cNvSpPr>
            <a:spLocks noGrp="1"/>
          </p:cNvSpPr>
          <p:nvPr>
            <p:ph type="body" sz="half" idx="2"/>
          </p:nvPr>
        </p:nvSpPr>
        <p:spPr/>
        <p:txBody>
          <a:bodyPr/>
          <a:lstStyle/>
          <a:p>
            <a:r>
              <a:rPr lang="en-US" dirty="0"/>
              <a:t>.</a:t>
            </a:r>
          </a:p>
        </p:txBody>
      </p:sp>
      <p:pic>
        <p:nvPicPr>
          <p:cNvPr id="15" name="Picture Placeholder 14">
            <a:extLst>
              <a:ext uri="{FF2B5EF4-FFF2-40B4-BE49-F238E27FC236}">
                <a16:creationId xmlns:a16="http://schemas.microsoft.com/office/drawing/2014/main" id="{74321684-DD90-578A-19F9-6FEE06A30CE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9326" r="19326"/>
          <a:stretch>
            <a:fillRect/>
          </a:stretch>
        </p:blipFill>
        <p:spPr>
          <a:xfrm>
            <a:off x="3047205" y="457200"/>
            <a:ext cx="6094413" cy="5588000"/>
          </a:xfr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advTm="8067">
        <p:fade/>
      </p:transition>
    </mc:Choice>
    <mc:Fallback xmlns="">
      <p:transition spd="med" advTm="806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b="1" dirty="0"/>
              <a:t>INTRODUTION</a:t>
            </a:r>
          </a:p>
        </p:txBody>
      </p:sp>
      <p:sp>
        <p:nvSpPr>
          <p:cNvPr id="14" name="Content Placeholder 13"/>
          <p:cNvSpPr>
            <a:spLocks noGrp="1"/>
          </p:cNvSpPr>
          <p:nvPr>
            <p:ph idx="1"/>
          </p:nvPr>
        </p:nvSpPr>
        <p:spPr/>
        <p:txBody>
          <a:bodyPr>
            <a:normAutofit fontScale="92500" lnSpcReduction="20000"/>
          </a:bodyPr>
          <a:lstStyle/>
          <a:p>
            <a:pPr>
              <a:lnSpc>
                <a:spcPct val="150000"/>
              </a:lnSpc>
              <a:buFont typeface="Wingdings" panose="05000000000000000000" pitchFamily="2" charset="2"/>
              <a:buChar char="v"/>
            </a:pPr>
            <a:r>
              <a:rPr lang="en-US" sz="2000" dirty="0"/>
              <a:t>According to the US Department of Justice, social engineering attacks are one of the world's most serious threats.</a:t>
            </a:r>
          </a:p>
          <a:p>
            <a:pPr>
              <a:lnSpc>
                <a:spcPct val="150000"/>
              </a:lnSpc>
              <a:buFont typeface="Wingdings" panose="05000000000000000000" pitchFamily="2" charset="2"/>
              <a:buChar char="v"/>
            </a:pPr>
            <a:r>
              <a:rPr lang="en-US" sz="2000" dirty="0"/>
              <a:t>According to </a:t>
            </a:r>
            <a:r>
              <a:rPr lang="en-US" sz="2000" dirty="0" err="1"/>
              <a:t>Cyence</a:t>
            </a:r>
            <a:r>
              <a:rPr lang="en-US" sz="2000" dirty="0"/>
              <a:t>, a cyber security analyst business, the United States was the country targeted by the most social engineering assaults in 2016, with the highest attack cost, followed by Germany and Japan.</a:t>
            </a:r>
          </a:p>
          <a:p>
            <a:pPr>
              <a:lnSpc>
                <a:spcPct val="150000"/>
              </a:lnSpc>
              <a:buFont typeface="Wingdings" panose="05000000000000000000" pitchFamily="2" charset="2"/>
              <a:buChar char="v"/>
            </a:pPr>
            <a:r>
              <a:rPr lang="en-US" sz="2000" dirty="0"/>
              <a:t>According to estimates, these attacks cost the United States $121.22 billion.</a:t>
            </a:r>
          </a:p>
          <a:p>
            <a:pPr>
              <a:lnSpc>
                <a:spcPct val="150000"/>
              </a:lnSpc>
              <a:buFont typeface="Wingdings" panose="05000000000000000000" pitchFamily="2" charset="2"/>
              <a:buChar char="v"/>
            </a:pPr>
            <a:r>
              <a:rPr lang="en-US" sz="2000" dirty="0"/>
              <a:t>Users of Equifax are still concerned about the hackers' cyberattack.</a:t>
            </a:r>
          </a:p>
          <a:p>
            <a:pPr>
              <a:lnSpc>
                <a:spcPct val="150000"/>
              </a:lnSpc>
              <a:buFont typeface="Wingdings" panose="05000000000000000000" pitchFamily="2" charset="2"/>
              <a:buChar char="v"/>
            </a:pPr>
            <a:r>
              <a:rPr lang="en-US" sz="2000" dirty="0"/>
              <a:t>The increasing rise of social engineering attacks in today's networks is weakening the cyber security chain.</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5400" b="1" dirty="0"/>
              <a:t>HISTORY</a:t>
            </a:r>
          </a:p>
        </p:txBody>
      </p:sp>
      <p:sp>
        <p:nvSpPr>
          <p:cNvPr id="3" name="Content Placeholder 2">
            <a:extLst>
              <a:ext uri="{FF2B5EF4-FFF2-40B4-BE49-F238E27FC236}">
                <a16:creationId xmlns:a16="http://schemas.microsoft.com/office/drawing/2014/main" id="{7C4681E2-B30F-E240-86E5-6577A29B060E}"/>
              </a:ext>
            </a:extLst>
          </p:cNvPr>
          <p:cNvSpPr>
            <a:spLocks noGrp="1"/>
          </p:cNvSpPr>
          <p:nvPr>
            <p:ph idx="1"/>
          </p:nvPr>
        </p:nvSpPr>
        <p:spPr/>
        <p:txBody>
          <a:bodyPr/>
          <a:lstStyle/>
          <a:p>
            <a:r>
              <a:rPr lang="en-US" sz="2400" dirty="0"/>
              <a:t>Many people, whether they realize it or not, want to be helpful and accepted. A social engineer can exploit this behavior to get a solid read on the target to see if their plan is working. Each of these approaches aims to use human emotions in a favorable or bad way to achieve its purpose.</a:t>
            </a:r>
          </a:p>
          <a:p>
            <a:pPr>
              <a:buFont typeface="Wingdings" panose="05000000000000000000" pitchFamily="2" charset="2"/>
              <a:buChar char="v"/>
            </a:pPr>
            <a:r>
              <a:rPr lang="en-US" dirty="0"/>
              <a:t>Trust/ Distrust</a:t>
            </a:r>
          </a:p>
          <a:p>
            <a:pPr>
              <a:buFont typeface="Wingdings" panose="05000000000000000000" pitchFamily="2" charset="2"/>
              <a:buChar char="v"/>
            </a:pPr>
            <a:r>
              <a:rPr lang="en-US" dirty="0"/>
              <a:t>Pretexting</a:t>
            </a:r>
          </a:p>
          <a:p>
            <a:pPr>
              <a:buFont typeface="Wingdings" panose="05000000000000000000" pitchFamily="2" charset="2"/>
              <a:buChar char="v"/>
            </a:pPr>
            <a:r>
              <a:rPr lang="en-US" dirty="0"/>
              <a:t>Baiting </a:t>
            </a:r>
          </a:p>
          <a:p>
            <a:pPr>
              <a:buFont typeface="Wingdings" panose="05000000000000000000" pitchFamily="2" charset="2"/>
              <a:buChar char="v"/>
            </a:pPr>
            <a:r>
              <a:rPr lang="en-US" dirty="0"/>
              <a:t>Quid Pro Quo</a:t>
            </a:r>
          </a:p>
          <a:p>
            <a:endParaRPr lang="en-US" dirty="0"/>
          </a:p>
          <a:p>
            <a:pPr marL="0" indent="0">
              <a:buNone/>
            </a:pPr>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204" y="228600"/>
            <a:ext cx="10360501" cy="1223963"/>
          </a:xfrm>
        </p:spPr>
        <p:txBody>
          <a:bodyPr/>
          <a:lstStyle/>
          <a:p>
            <a:r>
              <a:rPr lang="en-US" dirty="0"/>
              <a:t>STAGES OF SOCIAL ENGINEERING ATTACKS</a:t>
            </a:r>
          </a:p>
        </p:txBody>
      </p:sp>
      <p:sp>
        <p:nvSpPr>
          <p:cNvPr id="3" name="Content Placeholder 2"/>
          <p:cNvSpPr>
            <a:spLocks noGrp="1"/>
          </p:cNvSpPr>
          <p:nvPr>
            <p:ph sz="half" idx="1"/>
          </p:nvPr>
        </p:nvSpPr>
        <p:spPr/>
        <p:txBody>
          <a:bodyPr/>
          <a:lstStyle/>
          <a:p>
            <a:pPr marL="514350" indent="-514350">
              <a:buFont typeface="+mj-lt"/>
              <a:buAutoNum type="arabicPeriod"/>
            </a:pPr>
            <a:r>
              <a:rPr lang="en-US" dirty="0"/>
              <a:t>Information Gathering.</a:t>
            </a:r>
          </a:p>
          <a:p>
            <a:pPr marL="514350" indent="-514350">
              <a:buFont typeface="+mj-lt"/>
              <a:buAutoNum type="arabicPeriod"/>
            </a:pPr>
            <a:r>
              <a:rPr lang="en-US" dirty="0"/>
              <a:t>Establish Relationship and Rapport.</a:t>
            </a:r>
          </a:p>
          <a:p>
            <a:pPr marL="514350" indent="-514350">
              <a:buFont typeface="+mj-lt"/>
              <a:buAutoNum type="arabicPeriod"/>
            </a:pPr>
            <a:r>
              <a:rPr lang="en-US" dirty="0"/>
              <a:t>Exploitation</a:t>
            </a:r>
          </a:p>
          <a:p>
            <a:pPr marL="514350" indent="-514350">
              <a:buFont typeface="+mj-lt"/>
              <a:buAutoNum type="arabicPeriod"/>
            </a:pPr>
            <a:r>
              <a:rPr lang="en-US" dirty="0"/>
              <a:t>Execution</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1166813723"/>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Attacks</a:t>
            </a:r>
          </a:p>
        </p:txBody>
      </p:sp>
      <p:sp>
        <p:nvSpPr>
          <p:cNvPr id="3" name="Content Placeholder 2"/>
          <p:cNvSpPr>
            <a:spLocks noGrp="1"/>
          </p:cNvSpPr>
          <p:nvPr>
            <p:ph sz="half" idx="1"/>
          </p:nvPr>
        </p:nvSpPr>
        <p:spPr/>
        <p:txBody>
          <a:bodyPr/>
          <a:lstStyle/>
          <a:p>
            <a:pPr marL="0" indent="0">
              <a:buNone/>
            </a:pPr>
            <a:r>
              <a:rPr lang="en-US" sz="2000" dirty="0"/>
              <a:t>There are two types of social engineering attacks,</a:t>
            </a:r>
          </a:p>
          <a:p>
            <a:pPr>
              <a:buFont typeface="Wingdings" panose="05000000000000000000" pitchFamily="2" charset="2"/>
              <a:buChar char="v"/>
            </a:pPr>
            <a:r>
              <a:rPr lang="en-US" sz="2000" b="1" dirty="0"/>
              <a:t>Human-based attacks.</a:t>
            </a:r>
          </a:p>
          <a:p>
            <a:pPr>
              <a:buFont typeface="Wingdings" panose="05000000000000000000" pitchFamily="2" charset="2"/>
              <a:buChar char="v"/>
            </a:pPr>
            <a:r>
              <a:rPr lang="en-US" sz="2000" b="1" dirty="0"/>
              <a:t>Computer-based attacks.</a:t>
            </a:r>
          </a:p>
          <a:p>
            <a:pPr marL="0" indent="0">
              <a:buNone/>
            </a:pPr>
            <a:endParaRPr lang="en-US" dirty="0"/>
          </a:p>
        </p:txBody>
      </p:sp>
      <p:sp>
        <p:nvSpPr>
          <p:cNvPr id="6" name="Content Placeholder 5">
            <a:extLst>
              <a:ext uri="{FF2B5EF4-FFF2-40B4-BE49-F238E27FC236}">
                <a16:creationId xmlns:a16="http://schemas.microsoft.com/office/drawing/2014/main" id="{AA710B95-F9ED-5536-EAF4-AA51A7685FA1}"/>
              </a:ext>
            </a:extLst>
          </p:cNvPr>
          <p:cNvSpPr>
            <a:spLocks noGrp="1"/>
          </p:cNvSpPr>
          <p:nvPr>
            <p:ph sz="half" idx="2"/>
          </p:nvPr>
        </p:nvSpPr>
        <p:spPr>
          <a:xfrm>
            <a:off x="1218882" y="3810000"/>
            <a:ext cx="10895330" cy="2438400"/>
          </a:xfrm>
        </p:spPr>
        <p:txBody>
          <a:bodyPr/>
          <a:lstStyle/>
          <a:p>
            <a:pPr marL="0" indent="0">
              <a:buNone/>
            </a:pPr>
            <a:r>
              <a:rPr lang="en-US" sz="2000" dirty="0"/>
              <a:t>Depending on how they are carried out, social engineering attacks can be divided into three categories,</a:t>
            </a:r>
          </a:p>
          <a:p>
            <a:pPr>
              <a:buFont typeface="Wingdings" panose="05000000000000000000" pitchFamily="2" charset="2"/>
              <a:buChar char="v"/>
            </a:pPr>
            <a:r>
              <a:rPr lang="en-US" sz="2000" b="1" dirty="0"/>
              <a:t>Physical attacks.</a:t>
            </a:r>
          </a:p>
          <a:p>
            <a:pPr>
              <a:buFont typeface="Wingdings" panose="05000000000000000000" pitchFamily="2" charset="2"/>
              <a:buChar char="v"/>
            </a:pPr>
            <a:r>
              <a:rPr lang="en-US" sz="2000" b="1" dirty="0"/>
              <a:t>Technical attacks.</a:t>
            </a:r>
          </a:p>
          <a:p>
            <a:pPr>
              <a:buFont typeface="Wingdings" panose="05000000000000000000" pitchFamily="2" charset="2"/>
              <a:buChar char="v"/>
            </a:pPr>
            <a:r>
              <a:rPr lang="en-US" sz="2000" b="1" dirty="0"/>
              <a:t>Social-based attacks</a:t>
            </a:r>
          </a:p>
          <a:p>
            <a:endParaRPr lang="en-US" dirty="0"/>
          </a:p>
        </p:txBody>
      </p:sp>
      <p:pic>
        <p:nvPicPr>
          <p:cNvPr id="8" name="Picture 7" descr="Diagram&#10;&#10;Description automatically generated">
            <a:extLst>
              <a:ext uri="{FF2B5EF4-FFF2-40B4-BE49-F238E27FC236}">
                <a16:creationId xmlns:a16="http://schemas.microsoft.com/office/drawing/2014/main" id="{E0CD720C-97B9-19C6-3294-34132406F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612" y="812800"/>
            <a:ext cx="4936460" cy="2788920"/>
          </a:xfrm>
          <a:prstGeom prst="rect">
            <a:avLst/>
          </a:prstGeom>
          <a:ln>
            <a:solidFill>
              <a:srgbClr val="009999"/>
            </a:solidFill>
          </a:ln>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down)">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down)">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wipe(down)">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2" y="0"/>
            <a:ext cx="8938472" cy="1087936"/>
          </a:xfrm>
        </p:spPr>
        <p:txBody>
          <a:bodyPr/>
          <a:lstStyle/>
          <a:p>
            <a:r>
              <a:rPr lang="en-US" b="1" dirty="0"/>
              <a:t>PHISHING ATTACK</a:t>
            </a:r>
          </a:p>
        </p:txBody>
      </p:sp>
      <p:sp>
        <p:nvSpPr>
          <p:cNvPr id="5" name="Text Placeholder 4"/>
          <p:cNvSpPr>
            <a:spLocks noGrp="1"/>
          </p:cNvSpPr>
          <p:nvPr>
            <p:ph type="body" idx="1"/>
          </p:nvPr>
        </p:nvSpPr>
        <p:spPr>
          <a:xfrm>
            <a:off x="1497594" y="1087937"/>
            <a:ext cx="8963290" cy="740864"/>
          </a:xfrm>
        </p:spPr>
        <p:txBody>
          <a:bodyPr>
            <a:normAutofit/>
          </a:bodyPr>
          <a:lstStyle/>
          <a:p>
            <a:r>
              <a:rPr lang="en-US" sz="1600" cap="none" dirty="0"/>
              <a:t>Phishing is a form of social engineering attack that is frequently employed to obtain user information. </a:t>
            </a:r>
          </a:p>
          <a:p>
            <a:endParaRPr lang="en-US" sz="1600" cap="none" dirty="0"/>
          </a:p>
        </p:txBody>
      </p:sp>
      <p:sp>
        <p:nvSpPr>
          <p:cNvPr id="6" name="TextBox 5">
            <a:extLst>
              <a:ext uri="{FF2B5EF4-FFF2-40B4-BE49-F238E27FC236}">
                <a16:creationId xmlns:a16="http://schemas.microsoft.com/office/drawing/2014/main" id="{32AA7688-E359-F731-14EB-03CA91DA4932}"/>
              </a:ext>
            </a:extLst>
          </p:cNvPr>
          <p:cNvSpPr txBox="1"/>
          <p:nvPr/>
        </p:nvSpPr>
        <p:spPr>
          <a:xfrm>
            <a:off x="1805067" y="4310192"/>
            <a:ext cx="3553793" cy="523220"/>
          </a:xfrm>
          <a:prstGeom prst="rect">
            <a:avLst/>
          </a:prstGeom>
          <a:noFill/>
        </p:spPr>
        <p:txBody>
          <a:bodyPr wrap="none" rtlCol="0">
            <a:spAutoFit/>
          </a:bodyPr>
          <a:lstStyle/>
          <a:p>
            <a:r>
              <a:rPr lang="en-US" sz="2800" dirty="0"/>
              <a:t>Trends and techniques </a:t>
            </a:r>
          </a:p>
        </p:txBody>
      </p:sp>
      <p:sp>
        <p:nvSpPr>
          <p:cNvPr id="7" name="TextBox 6">
            <a:extLst>
              <a:ext uri="{FF2B5EF4-FFF2-40B4-BE49-F238E27FC236}">
                <a16:creationId xmlns:a16="http://schemas.microsoft.com/office/drawing/2014/main" id="{6B9861E9-946B-C643-9DF6-999A125DB887}"/>
              </a:ext>
            </a:extLst>
          </p:cNvPr>
          <p:cNvSpPr txBox="1"/>
          <p:nvPr/>
        </p:nvSpPr>
        <p:spPr>
          <a:xfrm>
            <a:off x="1795128" y="4833412"/>
            <a:ext cx="3531929" cy="1938992"/>
          </a:xfrm>
          <a:prstGeom prst="rect">
            <a:avLst/>
          </a:prstGeom>
          <a:noFill/>
        </p:spPr>
        <p:txBody>
          <a:bodyPr wrap="none" rtlCol="0">
            <a:spAutoFit/>
          </a:bodyPr>
          <a:lstStyle/>
          <a:p>
            <a:pPr marL="457200" indent="-457200">
              <a:buFont typeface="Wingdings" panose="05000000000000000000" pitchFamily="2" charset="2"/>
              <a:buChar char="v"/>
            </a:pPr>
            <a:r>
              <a:rPr lang="en-US" sz="2000" dirty="0">
                <a:solidFill>
                  <a:srgbClr val="009999"/>
                </a:solidFill>
              </a:rPr>
              <a:t>Payment/delivery scam</a:t>
            </a:r>
          </a:p>
          <a:p>
            <a:pPr marL="457200" indent="-457200">
              <a:buFont typeface="Wingdings" panose="05000000000000000000" pitchFamily="2" charset="2"/>
              <a:buChar char="v"/>
            </a:pPr>
            <a:r>
              <a:rPr lang="en-US" sz="2000" dirty="0">
                <a:solidFill>
                  <a:srgbClr val="009999"/>
                </a:solidFill>
              </a:rPr>
              <a:t>Invoice phishing</a:t>
            </a:r>
          </a:p>
          <a:p>
            <a:pPr marL="457200" indent="-457200">
              <a:buFont typeface="Wingdings" panose="05000000000000000000" pitchFamily="2" charset="2"/>
              <a:buChar char="v"/>
            </a:pPr>
            <a:r>
              <a:rPr lang="en-US" sz="2000" dirty="0">
                <a:solidFill>
                  <a:srgbClr val="009999"/>
                </a:solidFill>
              </a:rPr>
              <a:t>Downloads</a:t>
            </a:r>
          </a:p>
          <a:p>
            <a:pPr marL="457200" indent="-457200">
              <a:buFont typeface="Wingdings" panose="05000000000000000000" pitchFamily="2" charset="2"/>
              <a:buChar char="v"/>
            </a:pPr>
            <a:r>
              <a:rPr lang="en-US" sz="2000" dirty="0">
                <a:solidFill>
                  <a:srgbClr val="009999"/>
                </a:solidFill>
              </a:rPr>
              <a:t>Spear phishing</a:t>
            </a:r>
          </a:p>
          <a:p>
            <a:pPr marL="457200" indent="-457200">
              <a:buFont typeface="Wingdings" panose="05000000000000000000" pitchFamily="2" charset="2"/>
              <a:buChar char="v"/>
            </a:pPr>
            <a:r>
              <a:rPr lang="en-US" sz="2000" dirty="0">
                <a:solidFill>
                  <a:srgbClr val="009999"/>
                </a:solidFill>
              </a:rPr>
              <a:t>Business email compromise</a:t>
            </a:r>
          </a:p>
          <a:p>
            <a:pPr marL="457200" indent="-457200">
              <a:buFont typeface="Wingdings" panose="05000000000000000000" pitchFamily="2" charset="2"/>
              <a:buChar char="v"/>
            </a:pPr>
            <a:r>
              <a:rPr lang="en-US" sz="2000" dirty="0">
                <a:solidFill>
                  <a:srgbClr val="009999"/>
                </a:solidFill>
              </a:rPr>
              <a:t>Whaling</a:t>
            </a:r>
          </a:p>
        </p:txBody>
      </p:sp>
      <p:pic>
        <p:nvPicPr>
          <p:cNvPr id="9" name="Picture 8" descr="Diagram&#10;&#10;Description automatically generated">
            <a:extLst>
              <a:ext uri="{FF2B5EF4-FFF2-40B4-BE49-F238E27FC236}">
                <a16:creationId xmlns:a16="http://schemas.microsoft.com/office/drawing/2014/main" id="{16EBE996-9FA7-04CF-1B83-3042F2884F19}"/>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FilmGrain/>
                    </a14:imgEffect>
                    <a14:imgEffect>
                      <a14:sharpenSoften amount="68000"/>
                    </a14:imgEffect>
                    <a14:imgEffect>
                      <a14:brightnessContrast bright="-7000" contrast="-28000"/>
                    </a14:imgEffect>
                  </a14:imgLayer>
                </a14:imgProps>
              </a:ext>
              <a:ext uri="{28A0092B-C50C-407E-A947-70E740481C1C}">
                <a14:useLocalDpi xmlns:a14="http://schemas.microsoft.com/office/drawing/2010/main" val="0"/>
              </a:ext>
            </a:extLst>
          </a:blip>
          <a:stretch>
            <a:fillRect/>
          </a:stretch>
        </p:blipFill>
        <p:spPr>
          <a:xfrm>
            <a:off x="3110960" y="1749327"/>
            <a:ext cx="4495800" cy="2474851"/>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2" y="20128"/>
            <a:ext cx="8938472" cy="1011736"/>
          </a:xfrm>
        </p:spPr>
        <p:txBody>
          <a:bodyPr/>
          <a:lstStyle/>
          <a:p>
            <a:r>
              <a:rPr lang="en-US" b="1" dirty="0"/>
              <a:t>Pretexting attacks</a:t>
            </a:r>
          </a:p>
        </p:txBody>
      </p:sp>
      <p:sp>
        <p:nvSpPr>
          <p:cNvPr id="5" name="Text Placeholder 4"/>
          <p:cNvSpPr>
            <a:spLocks noGrp="1"/>
          </p:cNvSpPr>
          <p:nvPr>
            <p:ph type="body" idx="1"/>
          </p:nvPr>
        </p:nvSpPr>
        <p:spPr>
          <a:xfrm>
            <a:off x="1217612" y="990601"/>
            <a:ext cx="9906000" cy="762000"/>
          </a:xfrm>
        </p:spPr>
        <p:txBody>
          <a:bodyPr>
            <a:normAutofit/>
          </a:bodyPr>
          <a:lstStyle/>
          <a:p>
            <a:r>
              <a:rPr lang="en-US" sz="1600" cap="none" dirty="0"/>
              <a:t>A pretext is a made-up scenario developed by threat actors for the purpose of stealing a victim's personal data. </a:t>
            </a:r>
          </a:p>
        </p:txBody>
      </p:sp>
      <p:pic>
        <p:nvPicPr>
          <p:cNvPr id="3" name="Picture 2" descr="Graphical user interface, text, application&#10;&#10;Description automatically generated">
            <a:extLst>
              <a:ext uri="{FF2B5EF4-FFF2-40B4-BE49-F238E27FC236}">
                <a16:creationId xmlns:a16="http://schemas.microsoft.com/office/drawing/2014/main" id="{A8EC0C34-5BBD-F2CA-E0FB-BFDC431C508C}"/>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3046411" y="1600199"/>
            <a:ext cx="4267201" cy="2645665"/>
          </a:xfrm>
          <a:prstGeom prst="rect">
            <a:avLst/>
          </a:prstGeom>
          <a:ln>
            <a:solidFill>
              <a:schemeClr val="bg2"/>
            </a:solidFill>
          </a:ln>
        </p:spPr>
      </p:pic>
      <p:sp>
        <p:nvSpPr>
          <p:cNvPr id="6" name="TextBox 5">
            <a:extLst>
              <a:ext uri="{FF2B5EF4-FFF2-40B4-BE49-F238E27FC236}">
                <a16:creationId xmlns:a16="http://schemas.microsoft.com/office/drawing/2014/main" id="{240AACF7-EA57-44FC-6EA0-5B38DF04FA98}"/>
              </a:ext>
            </a:extLst>
          </p:cNvPr>
          <p:cNvSpPr txBox="1"/>
          <p:nvPr/>
        </p:nvSpPr>
        <p:spPr>
          <a:xfrm>
            <a:off x="1387115" y="4294748"/>
            <a:ext cx="5029200" cy="523220"/>
          </a:xfrm>
          <a:prstGeom prst="rect">
            <a:avLst/>
          </a:prstGeom>
          <a:noFill/>
        </p:spPr>
        <p:txBody>
          <a:bodyPr wrap="square" rtlCol="0">
            <a:spAutoFit/>
          </a:bodyPr>
          <a:lstStyle/>
          <a:p>
            <a:r>
              <a:rPr lang="en-US" sz="2800" dirty="0"/>
              <a:t>Trends and techniques </a:t>
            </a:r>
          </a:p>
        </p:txBody>
      </p:sp>
      <p:sp>
        <p:nvSpPr>
          <p:cNvPr id="7" name="TextBox 6">
            <a:extLst>
              <a:ext uri="{FF2B5EF4-FFF2-40B4-BE49-F238E27FC236}">
                <a16:creationId xmlns:a16="http://schemas.microsoft.com/office/drawing/2014/main" id="{50717EAA-EAC8-CCCD-A3B4-FE6152B9561C}"/>
              </a:ext>
            </a:extLst>
          </p:cNvPr>
          <p:cNvSpPr txBox="1"/>
          <p:nvPr/>
        </p:nvSpPr>
        <p:spPr>
          <a:xfrm>
            <a:off x="1370012" y="4990236"/>
            <a:ext cx="2170466" cy="1754326"/>
          </a:xfrm>
          <a:prstGeom prst="rect">
            <a:avLst/>
          </a:prstGeom>
          <a:noFill/>
        </p:spPr>
        <p:txBody>
          <a:bodyPr wrap="none" rtlCol="0">
            <a:spAutoFit/>
          </a:bodyPr>
          <a:lstStyle/>
          <a:p>
            <a:pPr marL="457200" indent="-457200">
              <a:buFont typeface="Wingdings" panose="05000000000000000000" pitchFamily="2" charset="2"/>
              <a:buChar char="v"/>
            </a:pPr>
            <a:r>
              <a:rPr lang="en-US" sz="2000" dirty="0">
                <a:solidFill>
                  <a:srgbClr val="009999"/>
                </a:solidFill>
              </a:rPr>
              <a:t>Tailgating</a:t>
            </a:r>
          </a:p>
          <a:p>
            <a:pPr marL="457200" indent="-457200">
              <a:buFont typeface="Wingdings" panose="05000000000000000000" pitchFamily="2" charset="2"/>
              <a:buChar char="v"/>
            </a:pPr>
            <a:r>
              <a:rPr lang="en-US" sz="2000" dirty="0">
                <a:solidFill>
                  <a:srgbClr val="009999"/>
                </a:solidFill>
              </a:rPr>
              <a:t>Piggybacking</a:t>
            </a:r>
          </a:p>
          <a:p>
            <a:pPr marL="457200" indent="-457200">
              <a:buFont typeface="Wingdings" panose="05000000000000000000" pitchFamily="2" charset="2"/>
              <a:buChar char="v"/>
            </a:pPr>
            <a:r>
              <a:rPr lang="en-US" sz="2000" dirty="0">
                <a:solidFill>
                  <a:srgbClr val="009999"/>
                </a:solidFill>
              </a:rPr>
              <a:t>Scareware</a:t>
            </a:r>
          </a:p>
          <a:p>
            <a:pPr marL="457200" indent="-457200">
              <a:buFont typeface="Wingdings" panose="05000000000000000000" pitchFamily="2" charset="2"/>
              <a:buChar char="v"/>
            </a:pPr>
            <a:r>
              <a:rPr lang="en-US" sz="2000" dirty="0">
                <a:solidFill>
                  <a:srgbClr val="009999"/>
                </a:solidFill>
              </a:rPr>
              <a:t>Impersonation</a:t>
            </a:r>
          </a:p>
          <a:p>
            <a:endParaRPr lang="en-US" sz="2800" dirty="0"/>
          </a:p>
        </p:txBody>
      </p:sp>
    </p:spTree>
    <p:extLst>
      <p:ext uri="{BB962C8B-B14F-4D97-AF65-F5344CB8AC3E}">
        <p14:creationId xmlns:p14="http://schemas.microsoft.com/office/powerpoint/2010/main" val="369358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31672" y="0"/>
            <a:ext cx="10360501" cy="914400"/>
          </a:xfrm>
        </p:spPr>
        <p:txBody>
          <a:bodyPr>
            <a:normAutofit/>
          </a:bodyPr>
          <a:lstStyle/>
          <a:p>
            <a:r>
              <a:rPr lang="en-US" sz="5400" b="1" dirty="0"/>
              <a:t>RANSOMEWARE ATTACK</a:t>
            </a:r>
          </a:p>
        </p:txBody>
      </p:sp>
      <p:sp>
        <p:nvSpPr>
          <p:cNvPr id="8" name="Text Placeholder 7"/>
          <p:cNvSpPr>
            <a:spLocks noGrp="1"/>
          </p:cNvSpPr>
          <p:nvPr>
            <p:ph type="body" idx="1"/>
          </p:nvPr>
        </p:nvSpPr>
        <p:spPr>
          <a:xfrm>
            <a:off x="1231672" y="715991"/>
            <a:ext cx="9911082" cy="914400"/>
          </a:xfrm>
        </p:spPr>
        <p:txBody>
          <a:bodyPr>
            <a:normAutofit/>
          </a:bodyPr>
          <a:lstStyle/>
          <a:p>
            <a:r>
              <a:rPr lang="en-US" sz="1600" cap="none" dirty="0"/>
              <a:t>Ransomware is a type of malicious software (malware) that threatens to publish or blocks access to data or a computer system, usually by encrypting it, until the victim pays a ransom fee to the attacker.</a:t>
            </a:r>
          </a:p>
        </p:txBody>
      </p:sp>
      <p:sp>
        <p:nvSpPr>
          <p:cNvPr id="10" name="Content Placeholder 9"/>
          <p:cNvSpPr>
            <a:spLocks noGrp="1"/>
          </p:cNvSpPr>
          <p:nvPr>
            <p:ph sz="half" idx="2"/>
          </p:nvPr>
        </p:nvSpPr>
        <p:spPr>
          <a:xfrm>
            <a:off x="1263152" y="1794294"/>
            <a:ext cx="8558582" cy="533400"/>
          </a:xfrm>
        </p:spPr>
        <p:txBody>
          <a:bodyPr/>
          <a:lstStyle/>
          <a:p>
            <a:pPr marL="0" indent="0">
              <a:buNone/>
            </a:pPr>
            <a:r>
              <a:rPr lang="en-US" dirty="0"/>
              <a:t>There are six stages to a ransomware attack</a:t>
            </a:r>
          </a:p>
        </p:txBody>
      </p:sp>
      <p:sp>
        <p:nvSpPr>
          <p:cNvPr id="9" name="Text Placeholder 8"/>
          <p:cNvSpPr>
            <a:spLocks noGrp="1"/>
          </p:cNvSpPr>
          <p:nvPr>
            <p:ph type="body" sz="quarter" idx="3"/>
          </p:nvPr>
        </p:nvSpPr>
        <p:spPr>
          <a:xfrm>
            <a:off x="8304212" y="228600"/>
            <a:ext cx="1371600" cy="533400"/>
          </a:xfrm>
        </p:spPr>
        <p:txBody>
          <a:bodyPr>
            <a:normAutofit/>
          </a:bodyPr>
          <a:lstStyle/>
          <a:p>
            <a:r>
              <a:rPr lang="en-US" dirty="0"/>
              <a:t>.</a:t>
            </a:r>
          </a:p>
        </p:txBody>
      </p:sp>
      <p:graphicFrame>
        <p:nvGraphicFramePr>
          <p:cNvPr id="12" name="Content Placeholder 4" descr="Staggered process showing 3 tasks arranged one below the other and two downward pointing arrows are used to indicate progression from first task to second task and second task to third task.">
            <a:extLst>
              <a:ext uri="{FF2B5EF4-FFF2-40B4-BE49-F238E27FC236}">
                <a16:creationId xmlns:a16="http://schemas.microsoft.com/office/drawing/2014/main" id="{B409CD4E-BF14-B9FA-26AD-FB9FDDDF62C2}"/>
              </a:ext>
            </a:extLst>
          </p:cNvPr>
          <p:cNvGraphicFramePr>
            <a:graphicFrameLocks/>
          </p:cNvGraphicFramePr>
          <p:nvPr>
            <p:extLst>
              <p:ext uri="{D42A27DB-BD31-4B8C-83A1-F6EECF244321}">
                <p14:modId xmlns:p14="http://schemas.microsoft.com/office/powerpoint/2010/main" val="2357124831"/>
              </p:ext>
            </p:extLst>
          </p:nvPr>
        </p:nvGraphicFramePr>
        <p:xfrm>
          <a:off x="3122612" y="2491596"/>
          <a:ext cx="4724400" cy="413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ontent Placeholder 13">
            <a:extLst>
              <a:ext uri="{FF2B5EF4-FFF2-40B4-BE49-F238E27FC236}">
                <a16:creationId xmlns:a16="http://schemas.microsoft.com/office/drawing/2014/main" id="{00AD9169-FD42-5E90-950B-1D9DA0F35EE9}"/>
              </a:ext>
            </a:extLst>
          </p:cNvPr>
          <p:cNvSpPr>
            <a:spLocks noGrp="1"/>
          </p:cNvSpPr>
          <p:nvPr>
            <p:ph sz="quarter" idx="4"/>
          </p:nvPr>
        </p:nvSpPr>
        <p:spPr>
          <a:xfrm>
            <a:off x="531812" y="2284562"/>
            <a:ext cx="889105" cy="1397000"/>
          </a:xfrm>
        </p:spPr>
        <p:txBody>
          <a:bodyPr/>
          <a:lstStyle/>
          <a:p>
            <a:pPr marL="0" indent="0">
              <a:buNone/>
            </a:pPr>
            <a:r>
              <a:rPr lang="en-US" dirty="0"/>
              <a:t>.</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barn(inVertical)">
                                      <p:cBhvr>
                                        <p:cTn id="11" dur="5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Graphic spid="1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7612" y="76200"/>
            <a:ext cx="10360501" cy="812800"/>
          </a:xfrm>
        </p:spPr>
        <p:txBody>
          <a:bodyPr>
            <a:normAutofit/>
          </a:bodyPr>
          <a:lstStyle/>
          <a:p>
            <a:r>
              <a:rPr lang="en-US" b="1" dirty="0"/>
              <a:t>Pop-up windows</a:t>
            </a:r>
          </a:p>
        </p:txBody>
      </p:sp>
      <p:sp>
        <p:nvSpPr>
          <p:cNvPr id="4" name="TextBox 3">
            <a:extLst>
              <a:ext uri="{FF2B5EF4-FFF2-40B4-BE49-F238E27FC236}">
                <a16:creationId xmlns:a16="http://schemas.microsoft.com/office/drawing/2014/main" id="{4782F38A-8852-F3F4-83F2-B1FBD4655C9D}"/>
              </a:ext>
            </a:extLst>
          </p:cNvPr>
          <p:cNvSpPr txBox="1"/>
          <p:nvPr/>
        </p:nvSpPr>
        <p:spPr>
          <a:xfrm>
            <a:off x="1217612" y="926381"/>
            <a:ext cx="9677400" cy="707886"/>
          </a:xfrm>
          <a:prstGeom prst="rect">
            <a:avLst/>
          </a:prstGeom>
          <a:noFill/>
        </p:spPr>
        <p:txBody>
          <a:bodyPr wrap="square" rtlCol="0">
            <a:spAutoFit/>
          </a:bodyPr>
          <a:lstStyle/>
          <a:p>
            <a:r>
              <a:rPr lang="en-US" sz="2000" dirty="0">
                <a:solidFill>
                  <a:srgbClr val="009999"/>
                </a:solidFill>
              </a:rPr>
              <a:t>Pop-up window attacks are when windows alerting the target that the connection has been lost appear on their screen</a:t>
            </a:r>
          </a:p>
        </p:txBody>
      </p:sp>
      <p:sp>
        <p:nvSpPr>
          <p:cNvPr id="5" name="Title 2">
            <a:extLst>
              <a:ext uri="{FF2B5EF4-FFF2-40B4-BE49-F238E27FC236}">
                <a16:creationId xmlns:a16="http://schemas.microsoft.com/office/drawing/2014/main" id="{6AB77021-76BF-FAAF-4DEF-32E0C96B2868}"/>
              </a:ext>
            </a:extLst>
          </p:cNvPr>
          <p:cNvSpPr txBox="1">
            <a:spLocks/>
          </p:cNvSpPr>
          <p:nvPr/>
        </p:nvSpPr>
        <p:spPr>
          <a:xfrm>
            <a:off x="1203084" y="3352800"/>
            <a:ext cx="10360501" cy="812800"/>
          </a:xfrm>
          <a:prstGeom prst="rect">
            <a:avLst/>
          </a:prstGeom>
        </p:spPr>
        <p:txBody>
          <a:bodyPr vert="horz" lIns="121899" tIns="60949" rIns="121899" bIns="60949" rtlCol="0" anchor="b">
            <a:normAutofit fontScale="975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t>Fake </a:t>
            </a:r>
            <a:r>
              <a:rPr lang="en-US" sz="3700" b="1" dirty="0"/>
              <a:t>Software</a:t>
            </a:r>
            <a:r>
              <a:rPr lang="en-US" b="1" dirty="0"/>
              <a:t> attacks</a:t>
            </a:r>
          </a:p>
        </p:txBody>
      </p:sp>
      <p:pic>
        <p:nvPicPr>
          <p:cNvPr id="7" name="Picture 6" descr="Graphical user interface, application, PowerPoint&#10;&#10;Description automatically generated">
            <a:extLst>
              <a:ext uri="{FF2B5EF4-FFF2-40B4-BE49-F238E27FC236}">
                <a16:creationId xmlns:a16="http://schemas.microsoft.com/office/drawing/2014/main" id="{531C322E-1F14-EFBD-6A30-FB177CBC8A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8012" y="1428289"/>
            <a:ext cx="3276600" cy="1913009"/>
          </a:xfrm>
          <a:prstGeom prst="rect">
            <a:avLst/>
          </a:prstGeom>
        </p:spPr>
      </p:pic>
      <p:sp>
        <p:nvSpPr>
          <p:cNvPr id="8" name="TextBox 7">
            <a:extLst>
              <a:ext uri="{FF2B5EF4-FFF2-40B4-BE49-F238E27FC236}">
                <a16:creationId xmlns:a16="http://schemas.microsoft.com/office/drawing/2014/main" id="{272543A3-E5A7-4A85-8640-8C5DCF0F412C}"/>
              </a:ext>
            </a:extLst>
          </p:cNvPr>
          <p:cNvSpPr txBox="1"/>
          <p:nvPr/>
        </p:nvSpPr>
        <p:spPr>
          <a:xfrm>
            <a:off x="1234564" y="4098067"/>
            <a:ext cx="9522301" cy="707886"/>
          </a:xfrm>
          <a:prstGeom prst="rect">
            <a:avLst/>
          </a:prstGeom>
          <a:noFill/>
        </p:spPr>
        <p:txBody>
          <a:bodyPr wrap="square" rtlCol="0">
            <a:spAutoFit/>
          </a:bodyPr>
          <a:lstStyle/>
          <a:p>
            <a:r>
              <a:rPr lang="en-US" sz="2000" dirty="0">
                <a:solidFill>
                  <a:srgbClr val="009999"/>
                </a:solidFill>
                <a:effectLst/>
                <a:latin typeface="Calibri (body)"/>
                <a:ea typeface="Calibri" panose="020F0502020204030204" pitchFamily="34" charset="0"/>
                <a:cs typeface="Times New Roman" panose="02020603050405020304" pitchFamily="18" charset="0"/>
              </a:rPr>
              <a:t>Fake software attacks, often known as fake websites, rely on fake websites to convince users that they are dealing with well-known and reliable software or websites</a:t>
            </a:r>
            <a:endParaRPr lang="en-US" sz="2000" dirty="0">
              <a:solidFill>
                <a:srgbClr val="009999"/>
              </a:solidFill>
              <a:latin typeface="Calibri (body)"/>
              <a:cs typeface="Times New Roman" panose="02020603050405020304" pitchFamily="18" charset="0"/>
            </a:endParaRPr>
          </a:p>
        </p:txBody>
      </p:sp>
      <p:sp>
        <p:nvSpPr>
          <p:cNvPr id="9" name="TextBox 8">
            <a:extLst>
              <a:ext uri="{FF2B5EF4-FFF2-40B4-BE49-F238E27FC236}">
                <a16:creationId xmlns:a16="http://schemas.microsoft.com/office/drawing/2014/main" id="{0E8836BD-D51D-0928-BED0-2B9025DF541F}"/>
              </a:ext>
            </a:extLst>
          </p:cNvPr>
          <p:cNvSpPr txBox="1"/>
          <p:nvPr/>
        </p:nvSpPr>
        <p:spPr>
          <a:xfrm>
            <a:off x="1260293" y="4781340"/>
            <a:ext cx="3919719" cy="646331"/>
          </a:xfrm>
          <a:prstGeom prst="rect">
            <a:avLst/>
          </a:prstGeom>
          <a:noFill/>
        </p:spPr>
        <p:txBody>
          <a:bodyPr wrap="square" rtlCol="0">
            <a:spAutoFit/>
          </a:bodyPr>
          <a:lstStyle/>
          <a:p>
            <a:r>
              <a:rPr lang="en-US" sz="3600" b="1" dirty="0">
                <a:latin typeface="+mj-lt"/>
              </a:rPr>
              <a:t>Robocalls attacks</a:t>
            </a:r>
          </a:p>
        </p:txBody>
      </p:sp>
      <p:sp>
        <p:nvSpPr>
          <p:cNvPr id="10" name="TextBox 9">
            <a:extLst>
              <a:ext uri="{FF2B5EF4-FFF2-40B4-BE49-F238E27FC236}">
                <a16:creationId xmlns:a16="http://schemas.microsoft.com/office/drawing/2014/main" id="{1A3CBB1D-32E3-D611-4308-1AC290A4A8C6}"/>
              </a:ext>
            </a:extLst>
          </p:cNvPr>
          <p:cNvSpPr txBox="1"/>
          <p:nvPr/>
        </p:nvSpPr>
        <p:spPr>
          <a:xfrm>
            <a:off x="1179512" y="5335525"/>
            <a:ext cx="8001000" cy="707886"/>
          </a:xfrm>
          <a:prstGeom prst="rect">
            <a:avLst/>
          </a:prstGeom>
          <a:noFill/>
        </p:spPr>
        <p:txBody>
          <a:bodyPr wrap="square" rtlCol="0">
            <a:spAutoFit/>
          </a:bodyPr>
          <a:lstStyle/>
          <a:p>
            <a:r>
              <a:rPr lang="en-US" sz="2000" dirty="0">
                <a:solidFill>
                  <a:srgbClr val="009999"/>
                </a:solidFill>
              </a:rPr>
              <a:t>A robocall is a device or computer program that automatically dials a list of phone numbers to deliver prerecorded messages</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P spid="9" grpId="0"/>
      <p:bldP spid="10" grpId="0"/>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449</TotalTime>
  <Words>760</Words>
  <Application>Microsoft Office PowerPoint</Application>
  <PresentationFormat>Custom</PresentationFormat>
  <Paragraphs>92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(body)</vt:lpstr>
      <vt:lpstr>Times New Roman</vt:lpstr>
      <vt:lpstr>Wingdings</vt:lpstr>
      <vt:lpstr>Tech 16x9</vt:lpstr>
      <vt:lpstr>SOCIAL ENGNEERING ATTACKS</vt:lpstr>
      <vt:lpstr>INTRODUTION</vt:lpstr>
      <vt:lpstr>HISTORY</vt:lpstr>
      <vt:lpstr>STAGES OF SOCIAL ENGINEERING ATTACKS</vt:lpstr>
      <vt:lpstr>Classification of Attacks</vt:lpstr>
      <vt:lpstr>PHISHING ATTACK</vt:lpstr>
      <vt:lpstr>Pretexting attacks</vt:lpstr>
      <vt:lpstr>RANSOMEWARE ATTACK</vt:lpstr>
      <vt:lpstr>Pop-up windows</vt:lpstr>
      <vt:lpstr>PowerPoint Presentation</vt:lpstr>
      <vt:lpstr>PowerPoint Presentation</vt:lpstr>
      <vt:lpstr>Conclusion</vt:lpstr>
      <vt:lpstr>PowerPoint Presentation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ENGNEERING ATTACKS</dc:title>
  <dc:creator>PS/2020/182 - GUNASEKARA W.M.M.</dc:creator>
  <cp:lastModifiedBy>PS/2020/182 - GUNASEKARA W.M.M.</cp:lastModifiedBy>
  <cp:revision>3</cp:revision>
  <dcterms:created xsi:type="dcterms:W3CDTF">2022-11-02T11:41:49Z</dcterms:created>
  <dcterms:modified xsi:type="dcterms:W3CDTF">2022-11-03T09:04:10Z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