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9" r:id="rId2"/>
    <p:sldId id="297" r:id="rId3"/>
    <p:sldId id="298" r:id="rId4"/>
    <p:sldId id="299" r:id="rId5"/>
    <p:sldId id="300" r:id="rId6"/>
    <p:sldId id="301" r:id="rId7"/>
    <p:sldId id="261" r:id="rId8"/>
    <p:sldId id="303" r:id="rId9"/>
    <p:sldId id="304" r:id="rId10"/>
    <p:sldId id="305" r:id="rId11"/>
    <p:sldId id="302" r:id="rId12"/>
    <p:sldId id="306" r:id="rId13"/>
    <p:sldId id="307" r:id="rId14"/>
  </p:sldIdLst>
  <p:sldSz cx="9144000" cy="5143500" type="screen16x9"/>
  <p:notesSz cx="6858000" cy="9144000"/>
  <p:embeddedFontLst>
    <p:embeddedFont>
      <p:font typeface="Advent Pro Light" panose="02000506040000020004" pitchFamily="2" charset="77"/>
      <p:regular r:id="rId16"/>
      <p:bold r:id="rId17"/>
    </p:embeddedFont>
    <p:embeddedFont>
      <p:font typeface="Anton" pitchFamily="2" charset="77"/>
      <p:regular r:id="rId18"/>
    </p:embeddedFont>
    <p:embeddedFont>
      <p:font typeface="Fira Sans Condensed Light" panose="020F0302020204030204" pitchFamily="34" charset="0"/>
      <p:regular r:id="rId19"/>
      <p:bold r:id="rId20"/>
      <p:italic r:id="rId21"/>
      <p:boldItalic r:id="rId22"/>
    </p:embeddedFont>
    <p:embeddedFont>
      <p:font typeface="Josefin Slab" pitchFamily="2" charset="77"/>
      <p:regular r:id="rId23"/>
      <p:bold r:id="rId24"/>
      <p:italic r:id="rId25"/>
      <p:boldItalic r:id="rId26"/>
    </p:embeddedFont>
    <p:embeddedFont>
      <p:font typeface="Rajdhani" panose="02000000000000000000" pitchFamily="2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8E940B-B579-4F92-B186-20408992A6FA}">
  <a:tblStyle styleId="{418E940B-B579-4F92-B186-20408992A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08" d="100"/>
          <a:sy n="108" d="100"/>
        </p:scale>
        <p:origin x="56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8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9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5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9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78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9" r:id="rId5"/>
    <p:sldLayoutId id="2147483662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80503" y="1434600"/>
            <a:ext cx="4625452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Allocation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72000" y="1180272"/>
            <a:ext cx="436806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sz="1800" dirty="0"/>
              <a:t>Memory is dynamically allocated to variables using heap allocation, which then claims the memory back when the variables are no longer in use </a:t>
            </a:r>
          </a:p>
          <a:p>
            <a:pPr marL="0" indent="0"/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4572000" y="159861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4849" y="654314"/>
            <a:ext cx="4625452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3600" dirty="0"/>
              <a:t>Multitasking 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680863" y="654314"/>
            <a:ext cx="436806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the ability to execute multiple tasks concurrently</a:t>
            </a:r>
          </a:p>
          <a:p>
            <a:pPr marL="0" indent="0" algn="ctr"/>
            <a:endParaRPr lang="en-GB" dirty="0"/>
          </a:p>
          <a:p>
            <a:pPr marL="0" indent="0" algn="ctr"/>
            <a:r>
              <a:rPr lang="en-GB" dirty="0"/>
              <a:t>single-core CPUs can only execute a single task at a time</a:t>
            </a:r>
          </a:p>
          <a:p>
            <a:pPr marL="0" indent="0" algn="ctr"/>
            <a:endParaRPr lang="en-GB" dirty="0"/>
          </a:p>
          <a:p>
            <a:pPr marL="0" indent="0" algn="ctr"/>
            <a:r>
              <a:rPr lang="en-GB" dirty="0"/>
              <a:t> multi-core CPUs can run multiple tasks in a truly parallel way</a:t>
            </a:r>
            <a:endParaRPr dirty="0"/>
          </a:p>
        </p:txBody>
      </p:sp>
      <p:sp>
        <p:nvSpPr>
          <p:cNvPr id="5" name="Google Shape;135;p27">
            <a:extLst>
              <a:ext uri="{FF2B5EF4-FFF2-40B4-BE49-F238E27FC236}">
                <a16:creationId xmlns:a16="http://schemas.microsoft.com/office/drawing/2014/main" id="{22082C00-14F7-3A86-6614-7EE748099480}"/>
              </a:ext>
            </a:extLst>
          </p:cNvPr>
          <p:cNvSpPr txBox="1">
            <a:spLocks/>
          </p:cNvSpPr>
          <p:nvPr/>
        </p:nvSpPr>
        <p:spPr>
          <a:xfrm>
            <a:off x="5020301" y="2785561"/>
            <a:ext cx="4625452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sz="2000" dirty="0"/>
              <a:t>Preemptive multitasking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Google Shape;135;p27">
            <a:extLst>
              <a:ext uri="{FF2B5EF4-FFF2-40B4-BE49-F238E27FC236}">
                <a16:creationId xmlns:a16="http://schemas.microsoft.com/office/drawing/2014/main" id="{5A8EB6CE-EDF1-3094-EA2D-8FA1CCD67341}"/>
              </a:ext>
            </a:extLst>
          </p:cNvPr>
          <p:cNvSpPr txBox="1">
            <a:spLocks/>
          </p:cNvSpPr>
          <p:nvPr/>
        </p:nvSpPr>
        <p:spPr>
          <a:xfrm>
            <a:off x="508661" y="2700399"/>
            <a:ext cx="4625452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sz="2000" dirty="0"/>
              <a:t>Cooperative multitasking </a:t>
            </a:r>
            <a:r>
              <a:rPr lang="en-GB" sz="3600" dirty="0"/>
              <a:t>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8" name="Google Shape;136;p27">
            <a:extLst>
              <a:ext uri="{FF2B5EF4-FFF2-40B4-BE49-F238E27FC236}">
                <a16:creationId xmlns:a16="http://schemas.microsoft.com/office/drawing/2014/main" id="{028A9A21-9BC6-17F4-576C-A4939AE06F24}"/>
              </a:ext>
            </a:extLst>
          </p:cNvPr>
          <p:cNvSpPr txBox="1">
            <a:spLocks/>
          </p:cNvSpPr>
          <p:nvPr/>
        </p:nvSpPr>
        <p:spPr>
          <a:xfrm>
            <a:off x="4572000" y="2973559"/>
            <a:ext cx="4368069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/>
            <a:r>
              <a:rPr lang="en-GB" dirty="0"/>
              <a:t>uses operating system functionality to switch threads at arbitrary points in time by forcibly pausing them</a:t>
            </a:r>
          </a:p>
        </p:txBody>
      </p: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C61E5D05-B42C-FEAA-0A7D-7AEAEFFBC960}"/>
              </a:ext>
            </a:extLst>
          </p:cNvPr>
          <p:cNvSpPr txBox="1">
            <a:spLocks/>
          </p:cNvSpPr>
          <p:nvPr/>
        </p:nvSpPr>
        <p:spPr>
          <a:xfrm>
            <a:off x="152400" y="3021600"/>
            <a:ext cx="4368069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/>
            <a:r>
              <a:rPr lang="en-GB" dirty="0"/>
              <a:t>requires tasks to regularly give up control of the CPU so that other tasks can make progress</a:t>
            </a:r>
          </a:p>
        </p:txBody>
      </p:sp>
    </p:spTree>
    <p:extLst>
      <p:ext uri="{BB962C8B-B14F-4D97-AF65-F5344CB8AC3E}">
        <p14:creationId xmlns:p14="http://schemas.microsoft.com/office/powerpoint/2010/main" val="229554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Futures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2142559" y="1227164"/>
            <a:ext cx="4858882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A future represents a value that might not be available yet</a:t>
            </a:r>
            <a:endParaRPr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2142559" y="2926980"/>
            <a:ext cx="4858882" cy="1233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Instead of waiting until the value is available, futures make it possible to continue execution until the value is needed.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2489423" y="1954980"/>
            <a:ext cx="3852000" cy="1233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 an integer that is computed by another task or a file that is downloaded from the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36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000" dirty="0"/>
              <a:t>Awaiting on a Multithreaded Executor </a:t>
            </a:r>
            <a:br>
              <a:rPr lang="en-GB" sz="3000" dirty="0"/>
            </a:b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1223158" y="1199408"/>
            <a:ext cx="6614556" cy="3158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sz="1600" dirty="0"/>
              <a:t>Because a Future can move between threads when utilizing a multithreaded Future executor, all variables used in async bodies must be able to do the same. await has the possibility to switch to a new thread </a:t>
            </a:r>
          </a:p>
          <a:p>
            <a:pPr marL="0" indent="0"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07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8;p46">
            <a:extLst>
              <a:ext uri="{FF2B5EF4-FFF2-40B4-BE49-F238E27FC236}">
                <a16:creationId xmlns:a16="http://schemas.microsoft.com/office/drawing/2014/main" id="{AA85DC3B-ADEE-B10D-3207-B73B7B49BBDB}"/>
              </a:ext>
            </a:extLst>
          </p:cNvPr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dirty="0">
                <a:solidFill>
                  <a:schemeClr val="tx2"/>
                </a:solidFill>
                <a:latin typeface="Chalkboard SE" panose="03050602040202020205" pitchFamily="66" charset="77"/>
                <a:ea typeface="Ayuthaya" pitchFamily="2" charset="-34"/>
                <a:cs typeface="Ayuthaya" pitchFamily="2" charset="-34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87866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2BFA05-BB95-054D-92A8-2E307460E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079300" y="771369"/>
            <a:ext cx="2471949" cy="739199"/>
          </a:xfrm>
        </p:spPr>
        <p:txBody>
          <a:bodyPr/>
          <a:lstStyle/>
          <a:p>
            <a:r>
              <a:rPr lang="en-LK" sz="2400" dirty="0"/>
              <a:t>Static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14F2F-BD3F-1025-71F9-7A2178465F6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H="1">
            <a:off x="4497572" y="1793358"/>
            <a:ext cx="3987006" cy="1013637"/>
          </a:xfrm>
        </p:spPr>
        <p:txBody>
          <a:bodyPr/>
          <a:lstStyle/>
          <a:p>
            <a:r>
              <a:rPr lang="en-GB" dirty="0"/>
              <a:t>Static variables always live for the complete runtime of the program</a:t>
            </a:r>
            <a:endParaRPr lang="en-L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805303-C692-8FCB-1D3D-4F512692C39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659421" y="967563"/>
            <a:ext cx="2711100" cy="543005"/>
          </a:xfrm>
        </p:spPr>
        <p:txBody>
          <a:bodyPr/>
          <a:lstStyle/>
          <a:p>
            <a:r>
              <a:rPr lang="en-LK" sz="2400" dirty="0"/>
              <a:t>Local Variables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DCE9D1-E2E2-86E4-325D-F1A01516A9A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255181" y="1835592"/>
            <a:ext cx="4093535" cy="1013638"/>
          </a:xfrm>
        </p:spPr>
        <p:txBody>
          <a:bodyPr/>
          <a:lstStyle/>
          <a:p>
            <a:r>
              <a:rPr lang="en-GB" dirty="0"/>
              <a:t>Local variables only live until the end of the surrounding function or block</a:t>
            </a:r>
            <a:endParaRPr lang="en-L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B373FB-ABB3-5BDC-8473-37D7155C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1" y="2955851"/>
            <a:ext cx="7825157" cy="1416280"/>
          </a:xfrm>
        </p:spPr>
        <p:txBody>
          <a:bodyPr/>
          <a:lstStyle/>
          <a:p>
            <a:r>
              <a:rPr lang="en-GB" sz="2000" dirty="0"/>
              <a:t>Both variables having a fixed size and the dynamically growing elements cannot store as a collection </a:t>
            </a:r>
            <a:br>
              <a:rPr lang="en-GB" dirty="0"/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623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4D01B-91D8-1652-6818-77BA204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977" y="1105437"/>
            <a:ext cx="6212428" cy="3416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marL="158750" indent="0" algn="ctr">
              <a:buNone/>
            </a:pPr>
            <a:r>
              <a:rPr lang="en-GB" sz="1800" dirty="0"/>
              <a:t>The allocate and deallocate functions of the heap enable dynamic memory allocation at runtime. A free memory space of the given size is returned by the allocate function which can be used to hold a variable </a:t>
            </a:r>
          </a:p>
          <a:p>
            <a:pPr marL="158750" indent="0" algn="ctr">
              <a:buNone/>
            </a:pPr>
            <a:endParaRPr lang="en-L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9BB17-37F9-9904-CB16-82741512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0275"/>
            <a:ext cx="7704000" cy="572700"/>
          </a:xfrm>
        </p:spPr>
        <p:txBody>
          <a:bodyPr/>
          <a:lstStyle/>
          <a:p>
            <a:r>
              <a:rPr lang="en-GB" sz="3600" dirty="0"/>
              <a:t>Dynamic Memory</a:t>
            </a:r>
            <a:br>
              <a:rPr lang="en-GB" dirty="0"/>
            </a:br>
            <a:endParaRPr lang="en-L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5BA1-096F-836D-FC8F-595F627B9169}"/>
              </a:ext>
            </a:extLst>
          </p:cNvPr>
          <p:cNvSpPr txBox="1"/>
          <p:nvPr/>
        </p:nvSpPr>
        <p:spPr>
          <a:xfrm>
            <a:off x="4071068" y="5327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K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31A98A0-03FD-3DB4-9360-1E7E177CE66F}"/>
              </a:ext>
            </a:extLst>
          </p:cNvPr>
          <p:cNvSpPr txBox="1">
            <a:spLocks/>
          </p:cNvSpPr>
          <p:nvPr/>
        </p:nvSpPr>
        <p:spPr>
          <a:xfrm>
            <a:off x="1150354" y="24837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sz="2400" dirty="0"/>
              <a:t>Common errors</a:t>
            </a:r>
            <a:br>
              <a:rPr lang="en-GB" dirty="0"/>
            </a:br>
            <a:endParaRPr lang="en-LK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73989DE-3AFE-4FD5-BBE7-25FDB0C82C60}"/>
              </a:ext>
            </a:extLst>
          </p:cNvPr>
          <p:cNvSpPr txBox="1">
            <a:spLocks/>
          </p:cNvSpPr>
          <p:nvPr/>
        </p:nvSpPr>
        <p:spPr>
          <a:xfrm>
            <a:off x="1896140" y="3035025"/>
            <a:ext cx="6212428" cy="3416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501650" indent="-342900" algn="ctr">
              <a:buClr>
                <a:schemeClr val="tx2"/>
              </a:buClr>
              <a:buSzPct val="89000"/>
              <a:buFont typeface="Arial" panose="020B0604020202020204" pitchFamily="34" charset="0"/>
              <a:buChar char="•"/>
            </a:pPr>
            <a:r>
              <a:rPr lang="en-GB" sz="2000" dirty="0"/>
              <a:t>Use-after-free vulnerability </a:t>
            </a:r>
          </a:p>
          <a:p>
            <a:pPr marL="158750" indent="0" algn="ctr">
              <a:buNone/>
            </a:pPr>
            <a:r>
              <a:rPr lang="en-GB" dirty="0"/>
              <a:t>When we accidentally continue to use a variable after calling deallocate on it</a:t>
            </a:r>
          </a:p>
          <a:p>
            <a:pPr marL="158750" indent="0" algn="ctr">
              <a:buNone/>
            </a:pPr>
            <a:endParaRPr lang="en-GB" dirty="0"/>
          </a:p>
          <a:p>
            <a:pPr marL="501650" indent="-342900" algn="ctr"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000" dirty="0"/>
              <a:t>Double-free vulnerability </a:t>
            </a:r>
          </a:p>
          <a:p>
            <a:pPr marL="158750" indent="0" algn="ctr">
              <a:buNone/>
            </a:pPr>
            <a:r>
              <a:rPr lang="en-GB" sz="1400" dirty="0"/>
              <a:t>When we accidentally free a variable twice</a:t>
            </a:r>
          </a:p>
          <a:p>
            <a:pPr marL="158750" indent="0" algn="ctr">
              <a:buFont typeface="Fira Sans Condensed Light"/>
              <a:buNone/>
            </a:pPr>
            <a:r>
              <a:rPr lang="en-GB" dirty="0"/>
              <a:t> </a:t>
            </a:r>
          </a:p>
          <a:p>
            <a:pPr marL="158750" indent="0" algn="ctr">
              <a:buFont typeface="Fira Sans Condensed Light"/>
              <a:buNone/>
            </a:pP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75448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5861-CC30-EDA8-C16E-C4F8F42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50" y="-392766"/>
            <a:ext cx="4404000" cy="2590500"/>
          </a:xfrm>
        </p:spPr>
        <p:txBody>
          <a:bodyPr/>
          <a:lstStyle/>
          <a:p>
            <a:r>
              <a:rPr lang="en-GB" sz="3600" dirty="0"/>
              <a:t>Allocations in Rust</a:t>
            </a:r>
            <a:br>
              <a:rPr lang="en-GB" sz="3600" dirty="0"/>
            </a:br>
            <a:endParaRPr lang="en-L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4BD8-B39B-E6CE-8EFA-726DEE08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61" y="1971304"/>
            <a:ext cx="6697683" cy="2048171"/>
          </a:xfrm>
        </p:spPr>
        <p:txBody>
          <a:bodyPr/>
          <a:lstStyle/>
          <a:p>
            <a:r>
              <a:rPr lang="en-GB" sz="1800" dirty="0"/>
              <a:t>Instead of letting the programmer manually call allocate and deallocate, the Rust standard library provides abstraction types that call these functions implicitly</a:t>
            </a:r>
            <a:endParaRPr lang="en-LK" sz="1800" dirty="0"/>
          </a:p>
        </p:txBody>
      </p:sp>
    </p:spTree>
    <p:extLst>
      <p:ext uri="{BB962C8B-B14F-4D97-AF65-F5344CB8AC3E}">
        <p14:creationId xmlns:p14="http://schemas.microsoft.com/office/powerpoint/2010/main" val="21738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03931" y="461468"/>
            <a:ext cx="4625452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Allocator Designs </a:t>
            </a:r>
            <a:br>
              <a:rPr lang="en-GB" dirty="0"/>
            </a:br>
            <a:endParaRPr lang="en-GB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657600" y="1750287"/>
            <a:ext cx="436806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sz="1800" dirty="0"/>
              <a:t>In allocator designs creating own heap allocator from scratch instead of relying on an existing allocator crate, and discuss different allocator designs and these help to improve performance. </a:t>
            </a:r>
          </a:p>
          <a:p>
            <a:pPr marL="0" indent="0"/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5011387" y="864972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6009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5861-CC30-EDA8-C16E-C4F8F42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50" y="-392766"/>
            <a:ext cx="4404000" cy="2590500"/>
          </a:xfrm>
        </p:spPr>
        <p:txBody>
          <a:bodyPr/>
          <a:lstStyle/>
          <a:p>
            <a:r>
              <a:rPr lang="en-GB" sz="3600" dirty="0"/>
              <a:t>Design Goals </a:t>
            </a:r>
            <a:br>
              <a:rPr lang="en-GB" sz="3600" dirty="0"/>
            </a:br>
            <a:br>
              <a:rPr lang="en-GB" sz="3600" dirty="0"/>
            </a:br>
            <a:endParaRPr lang="en-L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4BD8-B39B-E6CE-8EFA-726DEE08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11" y="1187532"/>
            <a:ext cx="6697683" cy="30757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manage the available heap 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 the allocator should effectively utilize the available memory and keep fragmentation low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 the allocator should work well for concurrent applications and scale to any number of processors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allocator could even optimize the memory layout with respect to the CPU caches to improve cache locality and avoid false sharing</a:t>
            </a:r>
            <a:endParaRPr lang="en-LK" sz="1800" dirty="0"/>
          </a:p>
        </p:txBody>
      </p:sp>
    </p:spTree>
    <p:extLst>
      <p:ext uri="{BB962C8B-B14F-4D97-AF65-F5344CB8AC3E}">
        <p14:creationId xmlns:p14="http://schemas.microsoft.com/office/powerpoint/2010/main" val="76648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u="none" strike="noStrike" dirty="0">
                <a:effectLst/>
                <a:latin typeface="Helvetica Neue" panose="02000503000000020004" pitchFamily="2" charset="0"/>
              </a:rPr>
              <a:t>Bump Allocator</a:t>
            </a: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055925"/>
            <a:ext cx="2060674" cy="299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it’s very fast</a:t>
            </a:r>
          </a:p>
          <a:p>
            <a:pPr marL="0" indent="0">
              <a:spcAft>
                <a:spcPts val="1600"/>
              </a:spcAft>
            </a:pPr>
            <a:r>
              <a:rPr lang="en-GB" dirty="0"/>
              <a:t>a bump allocator can be optimized to just a few assembly instructions</a:t>
            </a:r>
          </a:p>
          <a:p>
            <a:pPr marL="0" indent="0">
              <a:spcAft>
                <a:spcPts val="1600"/>
              </a:spcAft>
            </a:pPr>
            <a:r>
              <a:rPr lang="en-GB" dirty="0"/>
              <a:t>batches individual allocations together to improve performance</a:t>
            </a: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4"/>
            <a:ext cx="2060700" cy="2991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 there is no general way to deallocate individual objects or reclaim the memory region for a no-longer-in-use object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6362450" y="3066443"/>
            <a:ext cx="2060700" cy="2991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For this reason, it is rarely used as a global allocator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291306" y="1213331"/>
            <a:ext cx="2560512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also known as stack allocator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612330" y="1499681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851993" y="1499681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cxnSp>
        <p:nvCxnSpPr>
          <p:cNvPr id="167" name="Google Shape;167;p29"/>
          <p:cNvCxnSpPr>
            <a:cxnSpLocks/>
            <a:stCxn id="160" idx="2"/>
            <a:endCxn id="164" idx="0"/>
          </p:cNvCxnSpPr>
          <p:nvPr/>
        </p:nvCxnSpPr>
        <p:spPr>
          <a:xfrm flipH="1">
            <a:off x="4571562" y="1082525"/>
            <a:ext cx="438" cy="13080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u="none" strike="noStrike" dirty="0">
                <a:effectLst/>
                <a:latin typeface="Helvetica Neue" panose="02000503000000020004" pitchFamily="2" charset="0"/>
              </a:rPr>
              <a:t>Linked List Allocator</a:t>
            </a:r>
            <a:br>
              <a:rPr lang="en-GB" b="1" i="0" u="none" strike="noStrike" dirty="0">
                <a:effectLst/>
                <a:latin typeface="Helvetica Neue" panose="02000503000000020004" pitchFamily="2" charset="0"/>
              </a:rPr>
            </a:br>
            <a:endParaRPr lang="en-GB" b="1" i="0" u="none" strike="noStrike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055925"/>
            <a:ext cx="2060674" cy="299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 much more suitable as a general-purpose allocator</a:t>
            </a: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4"/>
            <a:ext cx="2060700" cy="2991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 performs much worse in this category</a:t>
            </a:r>
          </a:p>
          <a:p>
            <a:pPr marL="0" indent="0">
              <a:spcAft>
                <a:spcPts val="1600"/>
              </a:spcAft>
            </a:pPr>
            <a:r>
              <a:rPr lang="en-GB" dirty="0"/>
              <a:t>allocation request might need to traverse the complete linked list until it finds a suitable block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055925"/>
            <a:ext cx="2060700" cy="2991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To fix the performance problems of the linked list approach, we created a </a:t>
            </a:r>
            <a:r>
              <a:rPr lang="en-GB" b="1" dirty="0"/>
              <a:t>fixed-size block allocator </a:t>
            </a:r>
            <a:r>
              <a:rPr lang="en-GB" dirty="0"/>
              <a:t>that predefines a fixed set of block sizes</a:t>
            </a: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650670" y="1082525"/>
            <a:ext cx="5842660" cy="4171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 </a:t>
            </a:r>
            <a:r>
              <a:rPr lang="en-GB" sz="1400" dirty="0"/>
              <a:t>to construct a single linked list in the freed memory, with each node being a freed memory region</a:t>
            </a:r>
            <a:endParaRPr sz="14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612330" y="1499681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851993" y="1499681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cxnSp>
        <p:nvCxnSpPr>
          <p:cNvPr id="167" name="Google Shape;167;p29"/>
          <p:cNvCxnSpPr>
            <a:cxnSpLocks/>
            <a:stCxn id="160" idx="2"/>
            <a:endCxn id="164" idx="0"/>
          </p:cNvCxnSpPr>
          <p:nvPr/>
        </p:nvCxnSpPr>
        <p:spPr>
          <a:xfrm>
            <a:off x="4572000" y="10825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568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828378" y="864972"/>
            <a:ext cx="4625452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Async/Await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541320" y="2004228"/>
            <a:ext cx="436806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Async/await are Rust language extensions that allow you to cede control of the current thread instead of blocking, allowing other code to run while waiting for an operation to complete </a:t>
            </a:r>
          </a:p>
          <a:p>
            <a:pPr marL="0" indent="0" algn="ctr"/>
            <a:endParaRPr dirty="0"/>
          </a:p>
        </p:txBody>
      </p:sp>
      <p:cxnSp>
        <p:nvCxnSpPr>
          <p:cNvPr id="137" name="Google Shape;137;p27"/>
          <p:cNvCxnSpPr>
            <a:cxnSpLocks/>
          </p:cNvCxnSpPr>
          <p:nvPr/>
        </p:nvCxnSpPr>
        <p:spPr>
          <a:xfrm>
            <a:off x="6436426" y="948099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6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Tech Agency _ by Slidesgo" id="{ACE42AFC-1AAA-D346-B297-BEBE3F11117E}" vid="{577AAAFC-3AFD-9240-850C-1E1A68C77E7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On-screen Show (16:9)</PresentationFormat>
  <Paragraphs>64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Josefin Slab</vt:lpstr>
      <vt:lpstr>Arial</vt:lpstr>
      <vt:lpstr>Rajdhani</vt:lpstr>
      <vt:lpstr>Chalkboard SE</vt:lpstr>
      <vt:lpstr>Fira Sans Condensed Light</vt:lpstr>
      <vt:lpstr>Helvetica Neue</vt:lpstr>
      <vt:lpstr>Anton</vt:lpstr>
      <vt:lpstr>Advent Pro Light</vt:lpstr>
      <vt:lpstr>Ai Tech Agency by Slidesgo</vt:lpstr>
      <vt:lpstr>Heap Allocation</vt:lpstr>
      <vt:lpstr>Both variables having a fixed size and the dynamically growing elements cannot store as a collection  </vt:lpstr>
      <vt:lpstr>Dynamic Memory </vt:lpstr>
      <vt:lpstr>Allocations in Rust </vt:lpstr>
      <vt:lpstr>Allocator Designs  </vt:lpstr>
      <vt:lpstr>Design Goals   </vt:lpstr>
      <vt:lpstr>Bump Allocator</vt:lpstr>
      <vt:lpstr>Linked List Allocator </vt:lpstr>
      <vt:lpstr>Async/Await   </vt:lpstr>
      <vt:lpstr>Multitasking    </vt:lpstr>
      <vt:lpstr>Futures</vt:lpstr>
      <vt:lpstr>Awaiting on a Multithreaded Executor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Allocation</dc:title>
  <cp:lastModifiedBy>Dilhara W M A it21299452</cp:lastModifiedBy>
  <cp:revision>1</cp:revision>
  <dcterms:modified xsi:type="dcterms:W3CDTF">2022-11-09T18:34:02Z</dcterms:modified>
</cp:coreProperties>
</file>