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50"/>
  </p:notesMasterIdLst>
  <p:sldIdLst>
    <p:sldId id="256" r:id="rId2"/>
    <p:sldId id="322" r:id="rId3"/>
    <p:sldId id="304" r:id="rId4"/>
    <p:sldId id="262" r:id="rId5"/>
    <p:sldId id="325" r:id="rId6"/>
    <p:sldId id="326" r:id="rId7"/>
    <p:sldId id="328" r:id="rId8"/>
    <p:sldId id="329" r:id="rId9"/>
    <p:sldId id="332" r:id="rId10"/>
    <p:sldId id="333" r:id="rId11"/>
    <p:sldId id="334" r:id="rId12"/>
    <p:sldId id="335" r:id="rId13"/>
    <p:sldId id="340" r:id="rId14"/>
    <p:sldId id="299" r:id="rId15"/>
    <p:sldId id="337" r:id="rId16"/>
    <p:sldId id="338" r:id="rId17"/>
    <p:sldId id="341" r:id="rId18"/>
    <p:sldId id="303" r:id="rId19"/>
    <p:sldId id="339" r:id="rId20"/>
    <p:sldId id="342" r:id="rId21"/>
    <p:sldId id="306" r:id="rId22"/>
    <p:sldId id="344" r:id="rId23"/>
    <p:sldId id="259" r:id="rId24"/>
    <p:sldId id="260" r:id="rId25"/>
    <p:sldId id="261" r:id="rId26"/>
    <p:sldId id="343" r:id="rId27"/>
    <p:sldId id="263" r:id="rId28"/>
    <p:sldId id="264" r:id="rId29"/>
    <p:sldId id="345" r:id="rId30"/>
    <p:sldId id="265" r:id="rId31"/>
    <p:sldId id="266" r:id="rId32"/>
    <p:sldId id="346" r:id="rId33"/>
    <p:sldId id="268" r:id="rId34"/>
    <p:sldId id="269" r:id="rId35"/>
    <p:sldId id="355" r:id="rId36"/>
    <p:sldId id="297" r:id="rId37"/>
    <p:sldId id="356" r:id="rId38"/>
    <p:sldId id="323" r:id="rId39"/>
    <p:sldId id="357" r:id="rId40"/>
    <p:sldId id="358" r:id="rId41"/>
    <p:sldId id="351" r:id="rId42"/>
    <p:sldId id="352" r:id="rId43"/>
    <p:sldId id="359" r:id="rId44"/>
    <p:sldId id="305" r:id="rId45"/>
    <p:sldId id="302" r:id="rId46"/>
    <p:sldId id="354" r:id="rId47"/>
    <p:sldId id="300" r:id="rId48"/>
    <p:sldId id="301"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2939"/>
    <a:srgbClr val="033A4E"/>
    <a:srgbClr val="033C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5EF310-C0EC-4949-99D3-272BD561010F}">
  <a:tblStyle styleId="{735EF310-C0EC-4949-99D3-272BD56101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660"/>
  </p:normalViewPr>
  <p:slideViewPr>
    <p:cSldViewPr snapToGrid="0">
      <p:cViewPr varScale="1">
        <p:scale>
          <a:sx n="150" d="100"/>
          <a:sy n="150" d="100"/>
        </p:scale>
        <p:origin x="540"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65abef0139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65abef013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376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817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65abef0139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65abef013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5334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72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011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5883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722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477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003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217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406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855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19909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328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318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8201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0365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512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2856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037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5020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8964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2816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1912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17807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55666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36827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0"/>
        <p:cNvGrpSpPr/>
        <p:nvPr/>
      </p:nvGrpSpPr>
      <p:grpSpPr>
        <a:xfrm>
          <a:off x="0" y="0"/>
          <a:ext cx="0" cy="0"/>
          <a:chOff x="0" y="0"/>
          <a:chExt cx="0" cy="0"/>
        </a:xfrm>
      </p:grpSpPr>
      <p:sp>
        <p:nvSpPr>
          <p:cNvPr id="1741" name="Google Shape;1741;g65abef0139_0_1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2" name="Google Shape;1742;g65abef0139_0_1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813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65abef0139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65abef013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341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65abef0139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65abef013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056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024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804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65abef0139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65abef013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046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1800">
                <a:latin typeface="Anton"/>
                <a:ea typeface="Anton"/>
                <a:cs typeface="Anton"/>
                <a:sym typeface="Anton"/>
              </a:defRPr>
            </a:lvl1pPr>
            <a:lvl2pPr lvl="1" algn="ctr" rtl="0">
              <a:lnSpc>
                <a:spcPct val="100000"/>
              </a:lnSpc>
              <a:spcBef>
                <a:spcPts val="0"/>
              </a:spcBef>
              <a:spcAft>
                <a:spcPts val="0"/>
              </a:spcAft>
              <a:buSzPts val="1400"/>
              <a:buFont typeface="Anton"/>
              <a:buNone/>
              <a:defRPr sz="1400" b="1">
                <a:latin typeface="Anton"/>
                <a:ea typeface="Anton"/>
                <a:cs typeface="Anton"/>
                <a:sym typeface="Anton"/>
              </a:defRPr>
            </a:lvl2pPr>
            <a:lvl3pPr lvl="2" algn="ctr" rtl="0">
              <a:lnSpc>
                <a:spcPct val="100000"/>
              </a:lnSpc>
              <a:spcBef>
                <a:spcPts val="0"/>
              </a:spcBef>
              <a:spcAft>
                <a:spcPts val="0"/>
              </a:spcAft>
              <a:buSzPts val="1400"/>
              <a:buFont typeface="Anton"/>
              <a:buNone/>
              <a:defRPr sz="1400" b="1">
                <a:latin typeface="Anton"/>
                <a:ea typeface="Anton"/>
                <a:cs typeface="Anton"/>
                <a:sym typeface="Anton"/>
              </a:defRPr>
            </a:lvl3pPr>
            <a:lvl4pPr lvl="3" algn="ctr" rtl="0">
              <a:lnSpc>
                <a:spcPct val="100000"/>
              </a:lnSpc>
              <a:spcBef>
                <a:spcPts val="0"/>
              </a:spcBef>
              <a:spcAft>
                <a:spcPts val="0"/>
              </a:spcAft>
              <a:buSzPts val="1400"/>
              <a:buFont typeface="Anton"/>
              <a:buNone/>
              <a:defRPr sz="1400" b="1">
                <a:latin typeface="Anton"/>
                <a:ea typeface="Anton"/>
                <a:cs typeface="Anton"/>
                <a:sym typeface="Anton"/>
              </a:defRPr>
            </a:lvl4pPr>
            <a:lvl5pPr lvl="4" algn="ctr" rtl="0">
              <a:lnSpc>
                <a:spcPct val="100000"/>
              </a:lnSpc>
              <a:spcBef>
                <a:spcPts val="0"/>
              </a:spcBef>
              <a:spcAft>
                <a:spcPts val="0"/>
              </a:spcAft>
              <a:buSzPts val="1400"/>
              <a:buFont typeface="Anton"/>
              <a:buNone/>
              <a:defRPr sz="1400" b="1">
                <a:latin typeface="Anton"/>
                <a:ea typeface="Anton"/>
                <a:cs typeface="Anton"/>
                <a:sym typeface="Anton"/>
              </a:defRPr>
            </a:lvl5pPr>
            <a:lvl6pPr lvl="5" algn="ctr" rtl="0">
              <a:lnSpc>
                <a:spcPct val="100000"/>
              </a:lnSpc>
              <a:spcBef>
                <a:spcPts val="0"/>
              </a:spcBef>
              <a:spcAft>
                <a:spcPts val="0"/>
              </a:spcAft>
              <a:buSzPts val="1400"/>
              <a:buFont typeface="Anton"/>
              <a:buNone/>
              <a:defRPr sz="1400" b="1">
                <a:latin typeface="Anton"/>
                <a:ea typeface="Anton"/>
                <a:cs typeface="Anton"/>
                <a:sym typeface="Anton"/>
              </a:defRPr>
            </a:lvl6pPr>
            <a:lvl7pPr lvl="6" algn="ctr" rtl="0">
              <a:lnSpc>
                <a:spcPct val="100000"/>
              </a:lnSpc>
              <a:spcBef>
                <a:spcPts val="0"/>
              </a:spcBef>
              <a:spcAft>
                <a:spcPts val="0"/>
              </a:spcAft>
              <a:buSzPts val="1400"/>
              <a:buFont typeface="Anton"/>
              <a:buNone/>
              <a:defRPr sz="1400" b="1">
                <a:latin typeface="Anton"/>
                <a:ea typeface="Anton"/>
                <a:cs typeface="Anton"/>
                <a:sym typeface="Anton"/>
              </a:defRPr>
            </a:lvl7pPr>
            <a:lvl8pPr lvl="7" algn="ctr" rtl="0">
              <a:lnSpc>
                <a:spcPct val="100000"/>
              </a:lnSpc>
              <a:spcBef>
                <a:spcPts val="0"/>
              </a:spcBef>
              <a:spcAft>
                <a:spcPts val="0"/>
              </a:spcAft>
              <a:buSzPts val="1400"/>
              <a:buFont typeface="Anton"/>
              <a:buNone/>
              <a:defRPr sz="1400" b="1">
                <a:latin typeface="Anton"/>
                <a:ea typeface="Anton"/>
                <a:cs typeface="Anton"/>
                <a:sym typeface="Anton"/>
              </a:defRPr>
            </a:lvl8pPr>
            <a:lvl9pPr lvl="8" algn="ctr" rtl="0">
              <a:lnSpc>
                <a:spcPct val="100000"/>
              </a:lnSpc>
              <a:spcBef>
                <a:spcPts val="0"/>
              </a:spcBef>
              <a:spcAft>
                <a:spcPts val="0"/>
              </a:spcAft>
              <a:buSzPts val="1400"/>
              <a:buFont typeface="Anton"/>
              <a:buNone/>
              <a:defRPr sz="1400" b="1">
                <a:latin typeface="Anton"/>
                <a:ea typeface="Anton"/>
                <a:cs typeface="Anton"/>
                <a:sym typeface="Anton"/>
              </a:defRPr>
            </a:lvl9pPr>
          </a:lstStyle>
          <a:p>
            <a:endParaRPr/>
          </a:p>
        </p:txBody>
      </p:sp>
      <p:sp>
        <p:nvSpPr>
          <p:cNvPr id="18" name="Google Shape;18;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19" name="Google Shape;19;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1800">
                <a:latin typeface="Anton"/>
                <a:ea typeface="Anton"/>
                <a:cs typeface="Anton"/>
                <a:sym typeface="Anton"/>
              </a:defRPr>
            </a:lvl1pPr>
            <a:lvl2pPr lvl="1" algn="ctr" rtl="0">
              <a:lnSpc>
                <a:spcPct val="100000"/>
              </a:lnSpc>
              <a:spcBef>
                <a:spcPts val="0"/>
              </a:spcBef>
              <a:spcAft>
                <a:spcPts val="0"/>
              </a:spcAft>
              <a:buSzPts val="1400"/>
              <a:buFont typeface="Anton"/>
              <a:buNone/>
              <a:defRPr sz="1400" b="1">
                <a:latin typeface="Anton"/>
                <a:ea typeface="Anton"/>
                <a:cs typeface="Anton"/>
                <a:sym typeface="Anton"/>
              </a:defRPr>
            </a:lvl2pPr>
            <a:lvl3pPr lvl="2" algn="ctr" rtl="0">
              <a:lnSpc>
                <a:spcPct val="100000"/>
              </a:lnSpc>
              <a:spcBef>
                <a:spcPts val="0"/>
              </a:spcBef>
              <a:spcAft>
                <a:spcPts val="0"/>
              </a:spcAft>
              <a:buSzPts val="1400"/>
              <a:buFont typeface="Anton"/>
              <a:buNone/>
              <a:defRPr sz="1400" b="1">
                <a:latin typeface="Anton"/>
                <a:ea typeface="Anton"/>
                <a:cs typeface="Anton"/>
                <a:sym typeface="Anton"/>
              </a:defRPr>
            </a:lvl3pPr>
            <a:lvl4pPr lvl="3" algn="ctr" rtl="0">
              <a:lnSpc>
                <a:spcPct val="100000"/>
              </a:lnSpc>
              <a:spcBef>
                <a:spcPts val="0"/>
              </a:spcBef>
              <a:spcAft>
                <a:spcPts val="0"/>
              </a:spcAft>
              <a:buSzPts val="1400"/>
              <a:buFont typeface="Anton"/>
              <a:buNone/>
              <a:defRPr sz="1400" b="1">
                <a:latin typeface="Anton"/>
                <a:ea typeface="Anton"/>
                <a:cs typeface="Anton"/>
                <a:sym typeface="Anton"/>
              </a:defRPr>
            </a:lvl4pPr>
            <a:lvl5pPr lvl="4" algn="ctr" rtl="0">
              <a:lnSpc>
                <a:spcPct val="100000"/>
              </a:lnSpc>
              <a:spcBef>
                <a:spcPts val="0"/>
              </a:spcBef>
              <a:spcAft>
                <a:spcPts val="0"/>
              </a:spcAft>
              <a:buSzPts val="1400"/>
              <a:buFont typeface="Anton"/>
              <a:buNone/>
              <a:defRPr sz="1400" b="1">
                <a:latin typeface="Anton"/>
                <a:ea typeface="Anton"/>
                <a:cs typeface="Anton"/>
                <a:sym typeface="Anton"/>
              </a:defRPr>
            </a:lvl5pPr>
            <a:lvl6pPr lvl="5" algn="ctr" rtl="0">
              <a:lnSpc>
                <a:spcPct val="100000"/>
              </a:lnSpc>
              <a:spcBef>
                <a:spcPts val="0"/>
              </a:spcBef>
              <a:spcAft>
                <a:spcPts val="0"/>
              </a:spcAft>
              <a:buSzPts val="1400"/>
              <a:buFont typeface="Anton"/>
              <a:buNone/>
              <a:defRPr sz="1400" b="1">
                <a:latin typeface="Anton"/>
                <a:ea typeface="Anton"/>
                <a:cs typeface="Anton"/>
                <a:sym typeface="Anton"/>
              </a:defRPr>
            </a:lvl6pPr>
            <a:lvl7pPr lvl="6" algn="ctr" rtl="0">
              <a:lnSpc>
                <a:spcPct val="100000"/>
              </a:lnSpc>
              <a:spcBef>
                <a:spcPts val="0"/>
              </a:spcBef>
              <a:spcAft>
                <a:spcPts val="0"/>
              </a:spcAft>
              <a:buSzPts val="1400"/>
              <a:buFont typeface="Anton"/>
              <a:buNone/>
              <a:defRPr sz="1400" b="1">
                <a:latin typeface="Anton"/>
                <a:ea typeface="Anton"/>
                <a:cs typeface="Anton"/>
                <a:sym typeface="Anton"/>
              </a:defRPr>
            </a:lvl7pPr>
            <a:lvl8pPr lvl="7" algn="ctr" rtl="0">
              <a:lnSpc>
                <a:spcPct val="100000"/>
              </a:lnSpc>
              <a:spcBef>
                <a:spcPts val="0"/>
              </a:spcBef>
              <a:spcAft>
                <a:spcPts val="0"/>
              </a:spcAft>
              <a:buSzPts val="1400"/>
              <a:buFont typeface="Anton"/>
              <a:buNone/>
              <a:defRPr sz="1400" b="1">
                <a:latin typeface="Anton"/>
                <a:ea typeface="Anton"/>
                <a:cs typeface="Anton"/>
                <a:sym typeface="Anton"/>
              </a:defRPr>
            </a:lvl8pPr>
            <a:lvl9pPr lvl="8" algn="ctr" rtl="0">
              <a:lnSpc>
                <a:spcPct val="100000"/>
              </a:lnSpc>
              <a:spcBef>
                <a:spcPts val="0"/>
              </a:spcBef>
              <a:spcAft>
                <a:spcPts val="0"/>
              </a:spcAft>
              <a:buSzPts val="1400"/>
              <a:buFont typeface="Anton"/>
              <a:buNone/>
              <a:defRPr sz="1400" b="1">
                <a:latin typeface="Anton"/>
                <a:ea typeface="Anton"/>
                <a:cs typeface="Anton"/>
                <a:sym typeface="Anton"/>
              </a:defRPr>
            </a:lvl9pPr>
          </a:lstStyle>
          <a:p>
            <a:endParaRPr/>
          </a:p>
        </p:txBody>
      </p:sp>
      <p:sp>
        <p:nvSpPr>
          <p:cNvPr id="20" name="Google Shape;20;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21" name="Google Shape;21;p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extLst>
      <p:ext uri="{BB962C8B-B14F-4D97-AF65-F5344CB8AC3E}">
        <p14:creationId xmlns:p14="http://schemas.microsoft.com/office/powerpoint/2010/main" val="428059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969788"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2" name="Google Shape;62;p16"/>
          <p:cNvSpPr txBox="1">
            <a:spLocks noGrp="1"/>
          </p:cNvSpPr>
          <p:nvPr>
            <p:ph type="subTitle" idx="2"/>
          </p:nvPr>
        </p:nvSpPr>
        <p:spPr>
          <a:xfrm>
            <a:off x="59611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3" name="Google Shape;63;p16"/>
          <p:cNvSpPr txBox="1">
            <a:spLocks noGrp="1"/>
          </p:cNvSpPr>
          <p:nvPr>
            <p:ph type="subTitle" idx="3"/>
          </p:nvPr>
        </p:nvSpPr>
        <p:spPr>
          <a:xfrm>
            <a:off x="34650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4" name="Google Shape;64;p16"/>
          <p:cNvSpPr txBox="1">
            <a:spLocks noGrp="1"/>
          </p:cNvSpPr>
          <p:nvPr>
            <p:ph type="title"/>
          </p:nvPr>
        </p:nvSpPr>
        <p:spPr>
          <a:xfrm>
            <a:off x="960113"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5" name="Google Shape;65;p16"/>
          <p:cNvSpPr txBox="1">
            <a:spLocks noGrp="1"/>
          </p:cNvSpPr>
          <p:nvPr>
            <p:ph type="title" idx="4"/>
          </p:nvPr>
        </p:nvSpPr>
        <p:spPr>
          <a:xfrm>
            <a:off x="6628688"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6" name="Google Shape;66;p16"/>
          <p:cNvSpPr txBox="1">
            <a:spLocks noGrp="1"/>
          </p:cNvSpPr>
          <p:nvPr>
            <p:ph type="title" idx="5"/>
          </p:nvPr>
        </p:nvSpPr>
        <p:spPr>
          <a:xfrm>
            <a:off x="3805336"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7" name="Google Shape;67;p16"/>
          <p:cNvSpPr txBox="1">
            <a:spLocks noGrp="1"/>
          </p:cNvSpPr>
          <p:nvPr>
            <p:ph type="title" idx="6"/>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extLst>
      <p:ext uri="{BB962C8B-B14F-4D97-AF65-F5344CB8AC3E}">
        <p14:creationId xmlns:p14="http://schemas.microsoft.com/office/powerpoint/2010/main" val="3470195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título 1">
  <p:cSld name="TITLE_ONLY_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507080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6" r:id="rId5"/>
    <p:sldLayoutId id="2147483659" r:id="rId6"/>
    <p:sldLayoutId id="2147483660" r:id="rId7"/>
    <p:sldLayoutId id="2147483667" r:id="rId8"/>
    <p:sldLayoutId id="2147483670" r:id="rId9"/>
    <p:sldLayoutId id="2147483671"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663681" y="698292"/>
            <a:ext cx="7565919" cy="326016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5400" dirty="0">
                <a:latin typeface="Rajdhani"/>
                <a:ea typeface="Rajdhani"/>
                <a:cs typeface="Rajdhani"/>
                <a:sym typeface="Rajdhani"/>
              </a:rPr>
              <a:t>Implementing </a:t>
            </a:r>
            <a:br>
              <a:rPr lang="en-US" sz="5400" dirty="0">
                <a:latin typeface="Rajdhani"/>
                <a:ea typeface="Rajdhani"/>
                <a:cs typeface="Rajdhani"/>
                <a:sym typeface="Rajdhani"/>
              </a:rPr>
            </a:br>
            <a:r>
              <a:rPr lang="en-US" sz="5400" dirty="0">
                <a:latin typeface="Rajdhani"/>
                <a:ea typeface="Rajdhani"/>
                <a:cs typeface="Rajdhani"/>
                <a:sym typeface="Rajdhani"/>
              </a:rPr>
              <a:t>an</a:t>
            </a:r>
            <a:br>
              <a:rPr lang="en-US" sz="5400" dirty="0">
                <a:latin typeface="Rajdhani"/>
                <a:ea typeface="Rajdhani"/>
                <a:cs typeface="Rajdhani"/>
                <a:sym typeface="Rajdhani"/>
              </a:rPr>
            </a:br>
            <a:r>
              <a:rPr lang="en-US" sz="5400" dirty="0">
                <a:latin typeface="Rajdhani"/>
                <a:ea typeface="Rajdhani"/>
                <a:cs typeface="Rajdhani"/>
                <a:sym typeface="Rajdhani"/>
              </a:rPr>
              <a:t>Operating System</a:t>
            </a:r>
            <a:br>
              <a:rPr lang="en-US" sz="5400" dirty="0">
                <a:latin typeface="Rajdhani"/>
                <a:ea typeface="Rajdhani"/>
                <a:cs typeface="Rajdhani"/>
                <a:sym typeface="Rajdhani"/>
              </a:rPr>
            </a:br>
            <a:r>
              <a:rPr lang="en-US" sz="5400" dirty="0">
                <a:latin typeface="Rajdhani"/>
                <a:ea typeface="Rajdhani"/>
                <a:cs typeface="Rajdhani"/>
                <a:sym typeface="Rajdhani"/>
              </a:rPr>
              <a:t>using Rust</a:t>
            </a:r>
          </a:p>
        </p:txBody>
      </p:sp>
      <p:sp>
        <p:nvSpPr>
          <p:cNvPr id="103" name="Google Shape;103;p24"/>
          <p:cNvSpPr txBox="1">
            <a:spLocks noGrp="1"/>
          </p:cNvSpPr>
          <p:nvPr>
            <p:ph type="subTitle" idx="1"/>
          </p:nvPr>
        </p:nvSpPr>
        <p:spPr>
          <a:xfrm>
            <a:off x="663681" y="4288470"/>
            <a:ext cx="3308244" cy="6443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latin typeface="Fira Sans Condensed Light"/>
                <a:ea typeface="Fira Sans Condensed Light"/>
                <a:cs typeface="Fira Sans Condensed Light"/>
                <a:sym typeface="Fira Sans Condensed Light"/>
              </a:rPr>
              <a:t>Secure Operating Systems – </a:t>
            </a:r>
            <a:r>
              <a:rPr lang="en-US" sz="1600" b="1" dirty="0"/>
              <a:t>IE2032</a:t>
            </a:r>
            <a:endParaRPr lang="en-US" sz="1600" b="1" dirty="0">
              <a:latin typeface="Fira Sans Condensed Light"/>
              <a:ea typeface="Fira Sans Condensed Light"/>
              <a:cs typeface="Fira Sans Condensed Light"/>
              <a:sym typeface="Fira Sans Condense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9" name="Google Shape;1799;p48">
            <a:extLst>
              <a:ext uri="{FF2B5EF4-FFF2-40B4-BE49-F238E27FC236}">
                <a16:creationId xmlns:a16="http://schemas.microsoft.com/office/drawing/2014/main" id="{543A94C8-234C-F3DC-2480-B7CAE3DA64E0}"/>
              </a:ext>
            </a:extLst>
          </p:cNvPr>
          <p:cNvSpPr txBox="1">
            <a:spLocks/>
          </p:cNvSpPr>
          <p:nvPr/>
        </p:nvSpPr>
        <p:spPr>
          <a:xfrm>
            <a:off x="548650" y="969624"/>
            <a:ext cx="8157200" cy="4002425"/>
          </a:xfrm>
          <a:prstGeom prst="rect">
            <a:avLst/>
          </a:prstGeom>
          <a:no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8750">
              <a:spcBef>
                <a:spcPts val="1600"/>
              </a:spcBef>
              <a:buClr>
                <a:schemeClr val="lt2"/>
              </a:buClr>
              <a:buSzPts val="1100"/>
            </a:pPr>
            <a:r>
              <a:rPr lang="en-US" sz="1800" dirty="0">
                <a:solidFill>
                  <a:schemeClr val="tx2"/>
                </a:solidFill>
                <a:latin typeface="Fira Sans Condensed Light" panose="020B0403050000020004" pitchFamily="34" charset="0"/>
              </a:rPr>
              <a:t>By default,  All Rust crates connect towards the standard library, which itself is depends on the operating system. So, </a:t>
            </a:r>
          </a:p>
          <a:p>
            <a:pPr marL="444500" lvl="6" indent="-285750">
              <a:spcBef>
                <a:spcPts val="1600"/>
              </a:spcBef>
              <a:buClr>
                <a:schemeClr val="lt2"/>
              </a:buClr>
              <a:buSzPts val="1100"/>
              <a:buFont typeface="Arial" panose="020B0604020202020204" pitchFamily="34" charset="0"/>
              <a:buChar char="•"/>
            </a:pPr>
            <a:r>
              <a:rPr lang="en-US" sz="1800" dirty="0">
                <a:solidFill>
                  <a:schemeClr val="tx2"/>
                </a:solidFill>
                <a:latin typeface="Fira Sans Condensed Light" panose="020B0403050000020004" pitchFamily="34" charset="0"/>
              </a:rPr>
              <a:t>We must disable the standard library’s automatic inclusion using </a:t>
            </a:r>
            <a:r>
              <a:rPr lang="en-US" sz="1800" dirty="0" err="1">
                <a:solidFill>
                  <a:schemeClr val="tx2"/>
                </a:solidFill>
                <a:latin typeface="Fira Sans Condensed Light" panose="020B0403050000020004" pitchFamily="34" charset="0"/>
              </a:rPr>
              <a:t>no_std</a:t>
            </a:r>
            <a:r>
              <a:rPr lang="en-US" sz="1800" dirty="0">
                <a:solidFill>
                  <a:schemeClr val="tx2"/>
                </a:solidFill>
                <a:latin typeface="Fira Sans Condensed Light" panose="020B0403050000020004" pitchFamily="34" charset="0"/>
              </a:rPr>
              <a:t> attribute.</a:t>
            </a:r>
          </a:p>
          <a:p>
            <a:pPr marL="444500" lvl="6" indent="-285750">
              <a:spcBef>
                <a:spcPts val="1600"/>
              </a:spcBef>
              <a:buClr>
                <a:schemeClr val="lt2"/>
              </a:buClr>
              <a:buSzPts val="1100"/>
              <a:buFont typeface="Arial" panose="020B0604020202020204" pitchFamily="34" charset="0"/>
              <a:buChar char="•"/>
            </a:pPr>
            <a:r>
              <a:rPr lang="en-US" sz="1800" dirty="0">
                <a:solidFill>
                  <a:schemeClr val="tx2"/>
                </a:solidFill>
                <a:latin typeface="Fira Sans Condensed Light" panose="020B0403050000020004" pitchFamily="34" charset="0"/>
              </a:rPr>
              <a:t>Create our own panic handler function.</a:t>
            </a:r>
          </a:p>
          <a:p>
            <a:pPr marL="444500" lvl="6" indent="-285750">
              <a:spcBef>
                <a:spcPts val="1600"/>
              </a:spcBef>
              <a:buClr>
                <a:schemeClr val="lt2"/>
              </a:buClr>
              <a:buSzPts val="1100"/>
              <a:buFont typeface="Arial" panose="020B0604020202020204" pitchFamily="34" charset="0"/>
              <a:buChar char="•"/>
            </a:pPr>
            <a:r>
              <a:rPr lang="en-US" sz="1800" dirty="0">
                <a:solidFill>
                  <a:schemeClr val="tx2"/>
                </a:solidFill>
                <a:latin typeface="Fira Sans Condensed Light" panose="020B0403050000020004" pitchFamily="34" charset="0"/>
              </a:rPr>
              <a:t>Disable unwinding and define our own entry point using </a:t>
            </a:r>
            <a:r>
              <a:rPr lang="en-US" sz="1800" dirty="0" err="1">
                <a:solidFill>
                  <a:schemeClr val="tx2"/>
                </a:solidFill>
                <a:latin typeface="Fira Sans Condensed Light" panose="020B0403050000020004" pitchFamily="34" charset="0"/>
              </a:rPr>
              <a:t>no_main</a:t>
            </a:r>
            <a:r>
              <a:rPr lang="en-US" sz="1800" dirty="0">
                <a:solidFill>
                  <a:schemeClr val="tx2"/>
                </a:solidFill>
                <a:latin typeface="Fira Sans Condensed Light" panose="020B0403050000020004" pitchFamily="34" charset="0"/>
              </a:rPr>
              <a:t> attribute and _start function.</a:t>
            </a:r>
          </a:p>
          <a:p>
            <a:pPr marL="444500" lvl="6" indent="-285750">
              <a:spcBef>
                <a:spcPts val="1600"/>
              </a:spcBef>
              <a:buClr>
                <a:schemeClr val="lt2"/>
              </a:buClr>
              <a:buSzPts val="1100"/>
              <a:buFont typeface="Arial" panose="020B0604020202020204" pitchFamily="34" charset="0"/>
              <a:buChar char="•"/>
            </a:pPr>
            <a:r>
              <a:rPr lang="en-US" sz="1800" dirty="0">
                <a:solidFill>
                  <a:schemeClr val="tx2"/>
                </a:solidFill>
                <a:latin typeface="Fira Sans Condensed Light" panose="020B0403050000020004" pitchFamily="34" charset="0"/>
              </a:rPr>
              <a:t>Create a bare metal target to avoid linker errors.</a:t>
            </a:r>
          </a:p>
          <a:p>
            <a:pPr marL="158750">
              <a:spcBef>
                <a:spcPts val="1600"/>
              </a:spcBef>
              <a:buClr>
                <a:schemeClr val="lt2"/>
              </a:buClr>
              <a:buSzPts val="1100"/>
            </a:pPr>
            <a:r>
              <a:rPr lang="en-US" sz="1800" dirty="0">
                <a:solidFill>
                  <a:schemeClr val="tx2"/>
                </a:solidFill>
                <a:latin typeface="Fira Sans Condensed Light" panose="020B0403050000020004" pitchFamily="34" charset="0"/>
              </a:rPr>
              <a:t>Then finally we get a minimal freestanding rust binary.</a:t>
            </a:r>
          </a:p>
        </p:txBody>
      </p:sp>
      <p:sp>
        <p:nvSpPr>
          <p:cNvPr id="10" name="Google Shape;1800;p48">
            <a:extLst>
              <a:ext uri="{FF2B5EF4-FFF2-40B4-BE49-F238E27FC236}">
                <a16:creationId xmlns:a16="http://schemas.microsoft.com/office/drawing/2014/main" id="{47E6E4AB-F946-F03D-B416-FCF873111578}"/>
              </a:ext>
            </a:extLst>
          </p:cNvPr>
          <p:cNvSpPr txBox="1">
            <a:spLocks noGrp="1"/>
          </p:cNvSpPr>
          <p:nvPr>
            <p:ph type="title"/>
          </p:nvPr>
        </p:nvSpPr>
        <p:spPr>
          <a:xfrm>
            <a:off x="548650" y="3969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solidFill>
                  <a:schemeClr val="bg2"/>
                </a:solidFill>
              </a:rPr>
              <a:t>Disabling the Standard Library</a:t>
            </a:r>
          </a:p>
        </p:txBody>
      </p:sp>
    </p:spTree>
    <p:extLst>
      <p:ext uri="{BB962C8B-B14F-4D97-AF65-F5344CB8AC3E}">
        <p14:creationId xmlns:p14="http://schemas.microsoft.com/office/powerpoint/2010/main" val="76608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4149897" y="895650"/>
            <a:ext cx="5327478" cy="31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t>A Minimal </a:t>
            </a:r>
            <a:br>
              <a:rPr lang="en-US" sz="4400" dirty="0"/>
            </a:br>
            <a:r>
              <a:rPr lang="en-US" sz="4400" dirty="0"/>
              <a:t>Rust Kernel</a:t>
            </a:r>
          </a:p>
        </p:txBody>
      </p:sp>
      <p:sp>
        <p:nvSpPr>
          <p:cNvPr id="176" name="Google Shape;176;p30"/>
          <p:cNvSpPr txBox="1">
            <a:spLocks noGrp="1"/>
          </p:cNvSpPr>
          <p:nvPr>
            <p:ph type="title" idx="2"/>
          </p:nvPr>
        </p:nvSpPr>
        <p:spPr>
          <a:xfrm>
            <a:off x="938904" y="1393523"/>
            <a:ext cx="4166496"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a:t>
            </a:r>
            <a:r>
              <a:rPr lang="en" sz="9600" dirty="0"/>
              <a:t>2</a:t>
            </a:r>
            <a:endParaRPr dirty="0"/>
          </a:p>
        </p:txBody>
      </p:sp>
      <p:cxnSp>
        <p:nvCxnSpPr>
          <p:cNvPr id="4" name="Google Shape;177;p30">
            <a:extLst>
              <a:ext uri="{FF2B5EF4-FFF2-40B4-BE49-F238E27FC236}">
                <a16:creationId xmlns:a16="http://schemas.microsoft.com/office/drawing/2014/main" id="{53710B64-4E4A-2FCD-0587-3EE70119AFF6}"/>
              </a:ext>
            </a:extLst>
          </p:cNvPr>
          <p:cNvCxnSpPr>
            <a:cxnSpLocks/>
          </p:cNvCxnSpPr>
          <p:nvPr/>
        </p:nvCxnSpPr>
        <p:spPr>
          <a:xfrm>
            <a:off x="1133599" y="3208223"/>
            <a:ext cx="5724401" cy="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335470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9" name="Google Shape;666;p34">
            <a:extLst>
              <a:ext uri="{FF2B5EF4-FFF2-40B4-BE49-F238E27FC236}">
                <a16:creationId xmlns:a16="http://schemas.microsoft.com/office/drawing/2014/main" id="{14D9D312-D167-9C72-23EF-DAFD5BE7A808}"/>
              </a:ext>
            </a:extLst>
          </p:cNvPr>
          <p:cNvSpPr txBox="1">
            <a:spLocks/>
          </p:cNvSpPr>
          <p:nvPr/>
        </p:nvSpPr>
        <p:spPr>
          <a:xfrm flipH="1">
            <a:off x="760238" y="409575"/>
            <a:ext cx="7359574" cy="51229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158750" indent="0">
              <a:lnSpc>
                <a:spcPct val="100000"/>
              </a:lnSpc>
              <a:spcBef>
                <a:spcPts val="1600"/>
              </a:spcBef>
              <a:buClr>
                <a:srgbClr val="F3F3F3"/>
              </a:buClr>
              <a:buSzPts val="1100"/>
              <a:buNone/>
              <a:defRPr/>
            </a:pPr>
            <a:r>
              <a:rPr lang="en-US" sz="1800" dirty="0">
                <a:solidFill>
                  <a:srgbClr val="F3F3F3"/>
                </a:solidFill>
              </a:rPr>
              <a:t>P</a:t>
            </a:r>
            <a:r>
              <a:rPr kumimoji="0" lang="en-US" sz="1800" b="0" i="0" u="none" strike="noStrike" kern="0" cap="none" spc="0" normalizeH="0" baseline="0" noProof="0" dirty="0" err="1">
                <a:ln>
                  <a:noFill/>
                </a:ln>
                <a:solidFill>
                  <a:srgbClr val="F3F3F3"/>
                </a:solidFill>
                <a:effectLst/>
                <a:uLnTx/>
                <a:uFillTx/>
                <a:latin typeface="Fira Sans Condensed Light"/>
                <a:sym typeface="Fira Sans Condensed Light"/>
              </a:rPr>
              <a:t>reviously</a:t>
            </a:r>
            <a:r>
              <a:rPr lang="en-US" sz="1800" dirty="0">
                <a:solidFill>
                  <a:srgbClr val="F3F3F3"/>
                </a:solidFill>
              </a:rPr>
              <a:t> </a:t>
            </a:r>
            <a:r>
              <a:rPr kumimoji="0" lang="en-US" sz="1800" b="0" i="0" u="none" strike="noStrike" kern="0" cap="none" spc="0" normalizeH="0" baseline="0" noProof="0" dirty="0">
                <a:ln>
                  <a:noFill/>
                </a:ln>
                <a:solidFill>
                  <a:srgbClr val="F3F3F3"/>
                </a:solidFill>
                <a:effectLst/>
                <a:uLnTx/>
                <a:uFillTx/>
                <a:latin typeface="Fira Sans Condensed Light"/>
                <a:sym typeface="Fira Sans Condensed Light"/>
              </a:rPr>
              <a:t>we built the freestanding binary through cargo, but depending on the operating system, we needed different entry point names and compile flags. That’s because cargo builds for the host system by default. This isn’t something we want for our kernel. We want to compile for a clearly defined target system.</a:t>
            </a:r>
            <a:endParaRPr lang="en-US" sz="1800" dirty="0">
              <a:solidFill>
                <a:srgbClr val="F3F3F3"/>
              </a:solidFill>
            </a:endParaRPr>
          </a:p>
          <a:p>
            <a:pPr marL="158750" marR="0" lvl="0" indent="0" algn="l" defTabSz="914400" rtl="0" eaLnBrk="1" fontAlgn="auto" latinLnBrk="0" hangingPunct="1">
              <a:lnSpc>
                <a:spcPct val="100000"/>
              </a:lnSpc>
              <a:spcBef>
                <a:spcPts val="1600"/>
              </a:spcBef>
              <a:spcAft>
                <a:spcPts val="0"/>
              </a:spcAft>
              <a:buClr>
                <a:srgbClr val="F3F3F3"/>
              </a:buClr>
              <a:buSzPts val="1100"/>
              <a:buFont typeface="Fira Sans Condensed Light"/>
              <a:buNone/>
              <a:tabLst/>
              <a:defRPr/>
            </a:pPr>
            <a:r>
              <a:rPr lang="en-US" sz="1800" dirty="0">
                <a:solidFill>
                  <a:srgbClr val="F3F3F3"/>
                </a:solidFill>
              </a:rPr>
              <a:t>To build a rust kernel,</a:t>
            </a:r>
          </a:p>
          <a:p>
            <a:pPr marL="444500" indent="-285750">
              <a:lnSpc>
                <a:spcPct val="100000"/>
              </a:lnSpc>
              <a:spcBef>
                <a:spcPts val="1600"/>
              </a:spcBef>
              <a:buClr>
                <a:srgbClr val="F3F3F3"/>
              </a:buClr>
              <a:buSzPts val="1100"/>
              <a:defRPr/>
            </a:pPr>
            <a:r>
              <a:rPr kumimoji="0" lang="en-US" sz="1800" b="0" i="0" u="none" strike="noStrike" kern="0" cap="none" spc="0" normalizeH="0" baseline="0" noProof="0" dirty="0">
                <a:ln>
                  <a:noFill/>
                </a:ln>
                <a:solidFill>
                  <a:srgbClr val="F3F3F3"/>
                </a:solidFill>
                <a:effectLst/>
                <a:uLnTx/>
                <a:uFillTx/>
                <a:latin typeface="Fira Sans Condensed Light"/>
                <a:sym typeface="Fira Sans Condensed Light"/>
              </a:rPr>
              <a:t>First, we need to install rust </a:t>
            </a:r>
            <a:r>
              <a:rPr kumimoji="0" lang="en-US" sz="1800" b="0" i="0" u="none" strike="noStrike" kern="0" cap="none" spc="0" normalizeH="0" baseline="0" noProof="0" dirty="0" err="1">
                <a:ln>
                  <a:noFill/>
                </a:ln>
                <a:solidFill>
                  <a:srgbClr val="F3F3F3"/>
                </a:solidFill>
                <a:effectLst/>
                <a:uLnTx/>
                <a:uFillTx/>
                <a:latin typeface="Fira Sans Condensed Light"/>
                <a:sym typeface="Fira Sans Condensed Light"/>
              </a:rPr>
              <a:t>nighly</a:t>
            </a:r>
            <a:r>
              <a:rPr kumimoji="0" lang="en-US" sz="1800" b="0" i="0" u="none" strike="noStrike" kern="0" cap="none" spc="0" normalizeH="0" baseline="0" noProof="0" dirty="0">
                <a:ln>
                  <a:noFill/>
                </a:ln>
                <a:solidFill>
                  <a:srgbClr val="F3F3F3"/>
                </a:solidFill>
                <a:effectLst/>
                <a:uLnTx/>
                <a:uFillTx/>
                <a:latin typeface="Fira Sans Condensed Light"/>
                <a:sym typeface="Fira Sans Condensed Light"/>
              </a:rPr>
              <a:t> release channel.</a:t>
            </a:r>
          </a:p>
          <a:p>
            <a:pPr marL="444500" indent="-285750">
              <a:lnSpc>
                <a:spcPct val="100000"/>
              </a:lnSpc>
              <a:spcBef>
                <a:spcPts val="1600"/>
              </a:spcBef>
              <a:buClr>
                <a:srgbClr val="F3F3F3"/>
              </a:buClr>
              <a:buSzPts val="1100"/>
              <a:defRPr/>
            </a:pPr>
            <a:r>
              <a:rPr kumimoji="0" lang="en-US" sz="1800" b="0" i="0" u="none" strike="noStrike" kern="0" cap="none" spc="0" normalizeH="0" baseline="0" noProof="0" dirty="0">
                <a:ln>
                  <a:noFill/>
                </a:ln>
                <a:solidFill>
                  <a:srgbClr val="F3F3F3"/>
                </a:solidFill>
                <a:effectLst/>
                <a:uLnTx/>
                <a:uFillTx/>
                <a:latin typeface="Fira Sans Condensed Light"/>
                <a:sym typeface="Fira Sans Condensed Light"/>
              </a:rPr>
              <a:t>Create target specification for our target system(.</a:t>
            </a:r>
            <a:r>
              <a:rPr kumimoji="0" lang="en-US" sz="1800" b="0" i="0" u="none" strike="noStrike" kern="0" cap="none" spc="0" normalizeH="0" baseline="0" noProof="0" dirty="0" err="1">
                <a:ln>
                  <a:noFill/>
                </a:ln>
                <a:solidFill>
                  <a:srgbClr val="F3F3F3"/>
                </a:solidFill>
                <a:effectLst/>
                <a:uLnTx/>
                <a:uFillTx/>
                <a:latin typeface="Fira Sans Condensed Light"/>
                <a:sym typeface="Fira Sans Condensed Light"/>
              </a:rPr>
              <a:t>json</a:t>
            </a:r>
            <a:r>
              <a:rPr kumimoji="0" lang="en-US" sz="1800" b="0" i="0" u="none" strike="noStrike" kern="0" cap="none" spc="0" normalizeH="0" baseline="0" noProof="0" dirty="0">
                <a:ln>
                  <a:noFill/>
                </a:ln>
                <a:solidFill>
                  <a:srgbClr val="F3F3F3"/>
                </a:solidFill>
                <a:effectLst/>
                <a:uLnTx/>
                <a:uFillTx/>
                <a:latin typeface="Fira Sans Condensed Light"/>
                <a:sym typeface="Fira Sans Condensed Light"/>
              </a:rPr>
              <a:t> file).</a:t>
            </a:r>
          </a:p>
          <a:p>
            <a:pPr marL="444500" indent="-285750">
              <a:lnSpc>
                <a:spcPct val="100000"/>
              </a:lnSpc>
              <a:spcBef>
                <a:spcPts val="1600"/>
              </a:spcBef>
              <a:buClr>
                <a:srgbClr val="F3F3F3"/>
              </a:buClr>
              <a:buSzPts val="1100"/>
              <a:defRPr/>
            </a:pPr>
            <a:r>
              <a:rPr lang="en-US" sz="1800" dirty="0">
                <a:solidFill>
                  <a:srgbClr val="F3F3F3"/>
                </a:solidFill>
              </a:rPr>
              <a:t>Build the kernel for new target that we created by passing name of the .</a:t>
            </a:r>
            <a:r>
              <a:rPr lang="en-US" sz="1800" dirty="0" err="1">
                <a:solidFill>
                  <a:srgbClr val="F3F3F3"/>
                </a:solidFill>
              </a:rPr>
              <a:t>json</a:t>
            </a:r>
            <a:r>
              <a:rPr lang="en-US" sz="1800" dirty="0">
                <a:solidFill>
                  <a:srgbClr val="F3F3F3"/>
                </a:solidFill>
              </a:rPr>
              <a:t> file as target with cargo build.</a:t>
            </a:r>
            <a:r>
              <a:rPr kumimoji="0" lang="en-US" sz="1800" b="0" i="0" u="none" strike="noStrike" kern="0" cap="none" spc="0" normalizeH="0" baseline="0" noProof="0" dirty="0">
                <a:ln>
                  <a:noFill/>
                </a:ln>
                <a:solidFill>
                  <a:srgbClr val="F3F3F3"/>
                </a:solidFill>
                <a:effectLst/>
                <a:uLnTx/>
                <a:uFillTx/>
                <a:latin typeface="Fira Sans Condensed Light"/>
                <a:sym typeface="Fira Sans Condensed Light"/>
              </a:rPr>
              <a:t> </a:t>
            </a:r>
          </a:p>
          <a:p>
            <a:pPr marL="444500" indent="-285750">
              <a:lnSpc>
                <a:spcPct val="100000"/>
              </a:lnSpc>
              <a:spcBef>
                <a:spcPts val="1600"/>
              </a:spcBef>
              <a:buClr>
                <a:srgbClr val="F3F3F3"/>
              </a:buClr>
              <a:buSzPts val="1100"/>
              <a:defRPr/>
            </a:pPr>
            <a:endParaRPr kumimoji="0" lang="en-US" sz="1800" b="0" i="0" u="none" strike="noStrike" kern="0" cap="none" spc="0" normalizeH="0" baseline="0" noProof="0" dirty="0">
              <a:ln>
                <a:noFill/>
              </a:ln>
              <a:solidFill>
                <a:srgbClr val="F3F3F3"/>
              </a:solidFill>
              <a:effectLst/>
              <a:uLnTx/>
              <a:uFillTx/>
              <a:latin typeface="Fira Sans Condensed Light"/>
              <a:sym typeface="Fira Sans Condensed Light"/>
            </a:endParaRPr>
          </a:p>
          <a:p>
            <a:pPr marL="158750" marR="0" lvl="0" indent="0" algn="l" defTabSz="914400" rtl="0" eaLnBrk="1" fontAlgn="auto" latinLnBrk="0" hangingPunct="1">
              <a:lnSpc>
                <a:spcPct val="100000"/>
              </a:lnSpc>
              <a:spcBef>
                <a:spcPts val="1600"/>
              </a:spcBef>
              <a:spcAft>
                <a:spcPts val="0"/>
              </a:spcAft>
              <a:buClr>
                <a:srgbClr val="F3F3F3"/>
              </a:buClr>
              <a:buSzPts val="1100"/>
              <a:buFont typeface="Fira Sans Condensed Light"/>
              <a:buNone/>
              <a:tabLst/>
              <a:defRPr/>
            </a:pPr>
            <a:endParaRPr kumimoji="0" lang="en-US" sz="1800" b="0" i="0" u="none" strike="noStrike" kern="0" cap="none" spc="0" normalizeH="0" baseline="0" noProof="0" dirty="0">
              <a:ln>
                <a:noFill/>
              </a:ln>
              <a:solidFill>
                <a:srgbClr val="F3F3F3"/>
              </a:solidFill>
              <a:effectLst/>
              <a:uLnTx/>
              <a:uFillTx/>
              <a:latin typeface="Fira Sans Condensed Light"/>
              <a:sym typeface="Fira Sans Condensed Light"/>
            </a:endParaRPr>
          </a:p>
        </p:txBody>
      </p:sp>
    </p:spTree>
    <p:extLst>
      <p:ext uri="{BB962C8B-B14F-4D97-AF65-F5344CB8AC3E}">
        <p14:creationId xmlns:p14="http://schemas.microsoft.com/office/powerpoint/2010/main" val="2460795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4245147" y="1200450"/>
            <a:ext cx="5327478" cy="31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400" dirty="0"/>
              <a:t>Testing</a:t>
            </a:r>
          </a:p>
        </p:txBody>
      </p:sp>
      <p:sp>
        <p:nvSpPr>
          <p:cNvPr id="176" name="Google Shape;176;p30"/>
          <p:cNvSpPr txBox="1">
            <a:spLocks noGrp="1"/>
          </p:cNvSpPr>
          <p:nvPr>
            <p:ph type="title" idx="2"/>
          </p:nvPr>
        </p:nvSpPr>
        <p:spPr>
          <a:xfrm>
            <a:off x="938904" y="1393523"/>
            <a:ext cx="4166496"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a:t>
            </a:r>
            <a:r>
              <a:rPr lang="en" sz="9600" dirty="0"/>
              <a:t>3</a:t>
            </a:r>
            <a:endParaRPr dirty="0"/>
          </a:p>
        </p:txBody>
      </p:sp>
      <p:cxnSp>
        <p:nvCxnSpPr>
          <p:cNvPr id="4" name="Google Shape;177;p30">
            <a:extLst>
              <a:ext uri="{FF2B5EF4-FFF2-40B4-BE49-F238E27FC236}">
                <a16:creationId xmlns:a16="http://schemas.microsoft.com/office/drawing/2014/main" id="{53710B64-4E4A-2FCD-0587-3EE70119AFF6}"/>
              </a:ext>
            </a:extLst>
          </p:cNvPr>
          <p:cNvCxnSpPr>
            <a:cxnSpLocks/>
          </p:cNvCxnSpPr>
          <p:nvPr/>
        </p:nvCxnSpPr>
        <p:spPr>
          <a:xfrm>
            <a:off x="1133599" y="3208223"/>
            <a:ext cx="5371976" cy="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532714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580" y="894634"/>
            <a:ext cx="9805035" cy="2036723"/>
          </a:xfrm>
        </p:spPr>
        <p:txBody>
          <a:bodyPr/>
          <a:lstStyle/>
          <a:p>
            <a:r>
              <a:rPr lang="en-US" sz="1800" dirty="0">
                <a:solidFill>
                  <a:srgbClr val="FFFFFF"/>
                </a:solidFill>
                <a:latin typeface="Fira Sans Condensed Light" panose="020B0403050000020004" pitchFamily="34" charset="0"/>
              </a:rPr>
              <a:t>Testing is a complicated field with varying terminology and organizational structures.</a:t>
            </a:r>
          </a:p>
          <a:p>
            <a:endParaRPr lang="en-US" sz="1800" dirty="0">
              <a:solidFill>
                <a:srgbClr val="FFFFFF"/>
              </a:solidFill>
              <a:latin typeface="Fira Sans Condensed Light" panose="020B0403050000020004" pitchFamily="34" charset="0"/>
            </a:endParaRPr>
          </a:p>
          <a:p>
            <a:r>
              <a:rPr lang="en-US" sz="1800" dirty="0">
                <a:solidFill>
                  <a:schemeClr val="tx2"/>
                </a:solidFill>
                <a:latin typeface="Fira Sans Condensed Light" panose="020B0403050000020004" pitchFamily="34" charset="0"/>
              </a:rPr>
              <a:t>The Rust community divides testing into two categories,</a:t>
            </a:r>
          </a:p>
        </p:txBody>
      </p:sp>
      <p:grpSp>
        <p:nvGrpSpPr>
          <p:cNvPr id="2" name="Google Shape;8559;p53">
            <a:extLst>
              <a:ext uri="{FF2B5EF4-FFF2-40B4-BE49-F238E27FC236}">
                <a16:creationId xmlns:a16="http://schemas.microsoft.com/office/drawing/2014/main" id="{CB453851-1D09-2614-DD69-6ED22BEE5549}"/>
              </a:ext>
            </a:extLst>
          </p:cNvPr>
          <p:cNvGrpSpPr/>
          <p:nvPr/>
        </p:nvGrpSpPr>
        <p:grpSpPr>
          <a:xfrm>
            <a:off x="1191726" y="2356271"/>
            <a:ext cx="6589097" cy="1892595"/>
            <a:chOff x="979480" y="2667727"/>
            <a:chExt cx="1059268" cy="379355"/>
          </a:xfrm>
        </p:grpSpPr>
        <p:cxnSp>
          <p:nvCxnSpPr>
            <p:cNvPr id="4" name="Google Shape;8560;p53">
              <a:extLst>
                <a:ext uri="{FF2B5EF4-FFF2-40B4-BE49-F238E27FC236}">
                  <a16:creationId xmlns:a16="http://schemas.microsoft.com/office/drawing/2014/main" id="{74DB53AF-F2B1-CB7B-FC8C-F18B5EC7D0AE}"/>
                </a:ext>
              </a:extLst>
            </p:cNvPr>
            <p:cNvCxnSpPr>
              <a:cxnSpLocks/>
              <a:stCxn id="22" idx="2"/>
              <a:endCxn id="20" idx="0"/>
            </p:cNvCxnSpPr>
            <p:nvPr/>
          </p:nvCxnSpPr>
          <p:spPr>
            <a:xfrm rot="-5400000" flipH="1">
              <a:off x="1629114" y="2672827"/>
              <a:ext cx="129300" cy="3693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 name="Google Shape;8563;p53">
              <a:extLst>
                <a:ext uri="{FF2B5EF4-FFF2-40B4-BE49-F238E27FC236}">
                  <a16:creationId xmlns:a16="http://schemas.microsoft.com/office/drawing/2014/main" id="{E1599FEC-46B0-7FEE-F303-F31A4980488F}"/>
                </a:ext>
              </a:extLst>
            </p:cNvPr>
            <p:cNvCxnSpPr>
              <a:cxnSpLocks/>
              <a:stCxn id="21" idx="0"/>
              <a:endCxn id="22" idx="2"/>
            </p:cNvCxnSpPr>
            <p:nvPr/>
          </p:nvCxnSpPr>
          <p:spPr>
            <a:xfrm rot="-5400000">
              <a:off x="1259830" y="2672682"/>
              <a:ext cx="129300" cy="369300"/>
            </a:xfrm>
            <a:prstGeom prst="bentConnector3">
              <a:avLst>
                <a:gd name="adj1" fmla="val 49963"/>
              </a:avLst>
            </a:prstGeom>
            <a:noFill/>
            <a:ln w="9525" cap="flat" cmpd="sng">
              <a:solidFill>
                <a:srgbClr val="C2C2C2"/>
              </a:solidFill>
              <a:prstDash val="solid"/>
              <a:round/>
              <a:headEnd type="none" w="sm" len="sm"/>
              <a:tailEnd type="none" w="sm" len="sm"/>
            </a:ln>
          </p:spPr>
        </p:cxnSp>
        <p:sp>
          <p:nvSpPr>
            <p:cNvPr id="20" name="Google Shape;8562;p53">
              <a:extLst>
                <a:ext uri="{FF2B5EF4-FFF2-40B4-BE49-F238E27FC236}">
                  <a16:creationId xmlns:a16="http://schemas.microsoft.com/office/drawing/2014/main" id="{84305C2D-D4BF-0DE0-6D88-4FF25E1A9317}"/>
                </a:ext>
              </a:extLst>
            </p:cNvPr>
            <p:cNvSpPr/>
            <p:nvPr/>
          </p:nvSpPr>
          <p:spPr>
            <a:xfrm>
              <a:off x="1718048" y="2921982"/>
              <a:ext cx="320700" cy="125100"/>
            </a:xfrm>
            <a:prstGeom prst="roundRect">
              <a:avLst>
                <a:gd name="adj" fmla="val 50000"/>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rgbClr val="FFFFFF"/>
                  </a:solidFill>
                  <a:latin typeface="Fira Sans Condensed Light" panose="020B0403050000020004" pitchFamily="34" charset="0"/>
                </a:rPr>
                <a:t>Integration Tests</a:t>
              </a:r>
              <a:endParaRPr sz="1800" b="1" dirty="0">
                <a:solidFill>
                  <a:srgbClr val="FFFFFF"/>
                </a:solidFill>
                <a:latin typeface="Fira Sans Condensed Light" panose="020B0403050000020004" pitchFamily="34" charset="0"/>
              </a:endParaRPr>
            </a:p>
          </p:txBody>
        </p:sp>
        <p:sp>
          <p:nvSpPr>
            <p:cNvPr id="21" name="Google Shape;8564;p53">
              <a:extLst>
                <a:ext uri="{FF2B5EF4-FFF2-40B4-BE49-F238E27FC236}">
                  <a16:creationId xmlns:a16="http://schemas.microsoft.com/office/drawing/2014/main" id="{86AE6D58-2200-079F-48C1-6D5C4992C58A}"/>
                </a:ext>
              </a:extLst>
            </p:cNvPr>
            <p:cNvSpPr/>
            <p:nvPr/>
          </p:nvSpPr>
          <p:spPr>
            <a:xfrm>
              <a:off x="979480" y="2921982"/>
              <a:ext cx="320700" cy="125100"/>
            </a:xfrm>
            <a:prstGeom prst="roundRect">
              <a:avLst>
                <a:gd name="adj" fmla="val 50000"/>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rgbClr val="FFFFFF"/>
                  </a:solidFill>
                  <a:latin typeface="Fira Sans Condensed Light" panose="020B0403050000020004" pitchFamily="34" charset="0"/>
                </a:rPr>
                <a:t>Unit Tests</a:t>
              </a:r>
              <a:endParaRPr sz="1800" b="1" dirty="0">
                <a:solidFill>
                  <a:srgbClr val="FFFFFF"/>
                </a:solidFill>
                <a:latin typeface="Fira Sans Condensed Light" panose="020B0403050000020004" pitchFamily="34" charset="0"/>
              </a:endParaRPr>
            </a:p>
          </p:txBody>
        </p:sp>
        <p:sp>
          <p:nvSpPr>
            <p:cNvPr id="22" name="Google Shape;8561;p53">
              <a:extLst>
                <a:ext uri="{FF2B5EF4-FFF2-40B4-BE49-F238E27FC236}">
                  <a16:creationId xmlns:a16="http://schemas.microsoft.com/office/drawing/2014/main" id="{EFA6CDF8-AB63-458E-52C1-2A354A87CAEA}"/>
                </a:ext>
              </a:extLst>
            </p:cNvPr>
            <p:cNvSpPr/>
            <p:nvPr/>
          </p:nvSpPr>
          <p:spPr>
            <a:xfrm>
              <a:off x="1348764" y="2667727"/>
              <a:ext cx="320700" cy="125100"/>
            </a:xfrm>
            <a:prstGeom prst="roundRect">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rgbClr val="FFFFFF"/>
                  </a:solidFill>
                  <a:latin typeface="Fira Sans Condensed Light" panose="020B0403050000020004" pitchFamily="34" charset="0"/>
                </a:rPr>
                <a:t>Testing</a:t>
              </a:r>
              <a:endParaRPr sz="1800" b="1" dirty="0">
                <a:solidFill>
                  <a:srgbClr val="FFFFFF"/>
                </a:solidFill>
                <a:latin typeface="Fira Sans Condensed Light" panose="020B0403050000020004" pitchFamily="34" charset="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0790" y="534590"/>
            <a:ext cx="7704000" cy="572700"/>
          </a:xfrm>
        </p:spPr>
        <p:txBody>
          <a:bodyPr/>
          <a:lstStyle/>
          <a:p>
            <a:r>
              <a:rPr lang="en-US" sz="3200" b="1" dirty="0">
                <a:solidFill>
                  <a:schemeClr val="bg2"/>
                </a:solidFill>
              </a:rPr>
              <a:t>Unit</a:t>
            </a:r>
            <a:r>
              <a:rPr lang="en-US" sz="2800" b="1" dirty="0">
                <a:solidFill>
                  <a:schemeClr val="bg2"/>
                </a:solidFill>
              </a:rPr>
              <a:t> Tests</a:t>
            </a:r>
          </a:p>
        </p:txBody>
      </p:sp>
      <p:sp>
        <p:nvSpPr>
          <p:cNvPr id="4" name="Content Placeholder 3"/>
          <p:cNvSpPr>
            <a:spLocks noGrp="1"/>
          </p:cNvSpPr>
          <p:nvPr>
            <p:ph idx="1"/>
          </p:nvPr>
        </p:nvSpPr>
        <p:spPr>
          <a:xfrm>
            <a:off x="690790" y="1746250"/>
            <a:ext cx="7795985" cy="3397250"/>
          </a:xfrm>
        </p:spPr>
        <p:txBody>
          <a:bodyPr>
            <a:normAutofit/>
          </a:bodyPr>
          <a:lstStyle/>
          <a:p>
            <a:r>
              <a:rPr lang="en-US" sz="1800" dirty="0">
                <a:solidFill>
                  <a:schemeClr val="tx2"/>
                </a:solidFill>
                <a:latin typeface="Fira Sans Condensed Light" panose="020B0403050000020004" pitchFamily="34" charset="0"/>
              </a:rPr>
              <a:t>Unit tests are smaller and more concentrated, focusing on one module at a</a:t>
            </a:r>
          </a:p>
          <a:p>
            <a:r>
              <a:rPr lang="en-US" sz="1800" dirty="0">
                <a:solidFill>
                  <a:schemeClr val="tx2"/>
                </a:solidFill>
                <a:latin typeface="Fira Sans Condensed Light" panose="020B0403050000020004" pitchFamily="34" charset="0"/>
              </a:rPr>
              <a:t>time and can test private interfaces.</a:t>
            </a:r>
          </a:p>
          <a:p>
            <a:endParaRPr lang="en-US" sz="1800" dirty="0">
              <a:solidFill>
                <a:schemeClr val="tx2"/>
              </a:solidFill>
              <a:latin typeface="Fira Sans Condensed Light" panose="020B0403050000020004" pitchFamily="34" charset="0"/>
            </a:endParaRPr>
          </a:p>
          <a:p>
            <a:pPr marL="285750" lvl="2" indent="-285750">
              <a:lnSpc>
                <a:spcPct val="150000"/>
              </a:lnSpc>
              <a:buClr>
                <a:schemeClr val="tx2"/>
              </a:buClr>
              <a:buFont typeface="Arial" panose="020B0604020202020204" pitchFamily="34" charset="0"/>
              <a:buChar char="•"/>
            </a:pPr>
            <a:r>
              <a:rPr lang="en-US" sz="1800" dirty="0">
                <a:solidFill>
                  <a:schemeClr val="tx2"/>
                </a:solidFill>
                <a:latin typeface="Fira Sans Condensed Light" panose="020B0403050000020004" pitchFamily="34" charset="0"/>
              </a:rPr>
              <a:t>Placed in the “</a:t>
            </a:r>
            <a:r>
              <a:rPr lang="en-US" sz="1800" dirty="0" err="1">
                <a:solidFill>
                  <a:schemeClr val="tx2"/>
                </a:solidFill>
                <a:latin typeface="Fira Sans Condensed Light" panose="020B0403050000020004" pitchFamily="34" charset="0"/>
              </a:rPr>
              <a:t>src</a:t>
            </a:r>
            <a:r>
              <a:rPr lang="en-US" sz="1800" dirty="0">
                <a:solidFill>
                  <a:schemeClr val="tx2"/>
                </a:solidFill>
                <a:latin typeface="Fira Sans Condensed Light" panose="020B0403050000020004" pitchFamily="34" charset="0"/>
              </a:rPr>
              <a:t>” directory.</a:t>
            </a:r>
          </a:p>
          <a:p>
            <a:pPr marL="285750" lvl="2" indent="-285750">
              <a:lnSpc>
                <a:spcPct val="150000"/>
              </a:lnSpc>
              <a:buClr>
                <a:schemeClr val="tx2"/>
              </a:buClr>
              <a:buFont typeface="Arial" panose="020B0604020202020204" pitchFamily="34" charset="0"/>
              <a:buChar char="•"/>
            </a:pPr>
            <a:r>
              <a:rPr lang="en-US" sz="1800" dirty="0">
                <a:solidFill>
                  <a:schemeClr val="tx2"/>
                </a:solidFill>
                <a:latin typeface="Fira Sans Condensed Light" panose="020B0403050000020004" pitchFamily="34" charset="0"/>
              </a:rPr>
              <a:t>Include the test routines in a module.</a:t>
            </a:r>
          </a:p>
          <a:p>
            <a:pPr marL="285750" lvl="2" indent="-285750">
              <a:lnSpc>
                <a:spcPct val="150000"/>
              </a:lnSpc>
              <a:buClr>
                <a:schemeClr val="tx2"/>
              </a:buClr>
              <a:buFont typeface="Arial" panose="020B0604020202020204" pitchFamily="34" charset="0"/>
              <a:buChar char="•"/>
            </a:pPr>
            <a:r>
              <a:rPr lang="en-US" sz="1800" dirty="0">
                <a:solidFill>
                  <a:schemeClr val="tx2"/>
                </a:solidFill>
                <a:latin typeface="Fira Sans Condensed Light" panose="020B0403050000020004" pitchFamily="34" charset="0"/>
              </a:rPr>
              <a:t>Possible to test private functions.</a:t>
            </a:r>
          </a:p>
          <a:p>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5387" y="596900"/>
            <a:ext cx="7704000" cy="572700"/>
          </a:xfrm>
        </p:spPr>
        <p:txBody>
          <a:bodyPr/>
          <a:lstStyle/>
          <a:p>
            <a:r>
              <a:rPr lang="en-US" sz="3200" b="1" dirty="0">
                <a:solidFill>
                  <a:schemeClr val="bg2"/>
                </a:solidFill>
              </a:rPr>
              <a:t>Integration Tests</a:t>
            </a:r>
          </a:p>
        </p:txBody>
      </p:sp>
      <p:sp>
        <p:nvSpPr>
          <p:cNvPr id="3" name="Content Placeholder 2"/>
          <p:cNvSpPr>
            <a:spLocks noGrp="1"/>
          </p:cNvSpPr>
          <p:nvPr>
            <p:ph idx="1"/>
          </p:nvPr>
        </p:nvSpPr>
        <p:spPr>
          <a:xfrm>
            <a:off x="1095375" y="1491615"/>
            <a:ext cx="8994775" cy="3054985"/>
          </a:xfrm>
        </p:spPr>
        <p:txBody>
          <a:bodyPr/>
          <a:lstStyle/>
          <a:p>
            <a:pPr marL="457200" indent="-457200">
              <a:lnSpc>
                <a:spcPct val="200000"/>
              </a:lnSpc>
              <a:buClr>
                <a:schemeClr val="tx2"/>
              </a:buClr>
              <a:buFont typeface="Arial" panose="020B0604020202020204" pitchFamily="34" charset="0"/>
              <a:buChar char="•"/>
            </a:pPr>
            <a:r>
              <a:rPr lang="en-US" sz="1800" dirty="0">
                <a:solidFill>
                  <a:schemeClr val="tx2"/>
                </a:solidFill>
                <a:latin typeface="Fira Sans Condensed Light" panose="020B0403050000020004" pitchFamily="34" charset="0"/>
              </a:rPr>
              <a:t>Integration tests are independent of a library.</a:t>
            </a:r>
          </a:p>
          <a:p>
            <a:pPr marL="457200" indent="-457200">
              <a:lnSpc>
                <a:spcPct val="200000"/>
              </a:lnSpc>
              <a:buClr>
                <a:schemeClr val="tx2"/>
              </a:buClr>
              <a:buFont typeface="Arial" panose="020B0604020202020204" pitchFamily="34" charset="0"/>
              <a:buChar char="•"/>
            </a:pPr>
            <a:r>
              <a:rPr lang="en-US" sz="1800" dirty="0">
                <a:solidFill>
                  <a:schemeClr val="tx2"/>
                </a:solidFill>
                <a:latin typeface="Fira Sans Condensed Light" panose="020B0403050000020004" pitchFamily="34" charset="0"/>
              </a:rPr>
              <a:t>Utilize the library in the same manner.</a:t>
            </a:r>
          </a:p>
          <a:p>
            <a:pPr marL="457200" indent="-457200">
              <a:lnSpc>
                <a:spcPct val="200000"/>
              </a:lnSpc>
              <a:buClr>
                <a:schemeClr val="tx2"/>
              </a:buClr>
              <a:buFont typeface="Arial" panose="020B0604020202020204" pitchFamily="34" charset="0"/>
              <a:buChar char="•"/>
            </a:pPr>
            <a:r>
              <a:rPr lang="en-US" sz="1800" dirty="0">
                <a:solidFill>
                  <a:schemeClr val="tx2"/>
                </a:solidFill>
                <a:latin typeface="Fira Sans Condensed Light" panose="020B0403050000020004" pitchFamily="34" charset="0"/>
              </a:rPr>
              <a:t>Ensure that numerous sections work well together.</a:t>
            </a:r>
          </a:p>
          <a:p>
            <a:pPr marL="457200" indent="-457200">
              <a:lnSpc>
                <a:spcPct val="200000"/>
              </a:lnSpc>
              <a:buClr>
                <a:schemeClr val="tx2"/>
              </a:buClr>
              <a:buFont typeface="Arial" panose="020B0604020202020204" pitchFamily="34" charset="0"/>
              <a:buChar char="•"/>
            </a:pPr>
            <a:r>
              <a:rPr lang="en-US" sz="1800" dirty="0">
                <a:solidFill>
                  <a:schemeClr val="tx2"/>
                </a:solidFill>
                <a:latin typeface="Fira Sans Condensed Light" panose="020B0403050000020004" pitchFamily="34" charset="0"/>
              </a:rPr>
              <a:t>A tests directory is required.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311697" y="1229025"/>
            <a:ext cx="5327478" cy="31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400" dirty="0"/>
              <a:t>CPU Exceptions</a:t>
            </a:r>
          </a:p>
        </p:txBody>
      </p:sp>
      <p:sp>
        <p:nvSpPr>
          <p:cNvPr id="176" name="Google Shape;176;p30"/>
          <p:cNvSpPr txBox="1">
            <a:spLocks noGrp="1"/>
          </p:cNvSpPr>
          <p:nvPr>
            <p:ph type="title" idx="2"/>
          </p:nvPr>
        </p:nvSpPr>
        <p:spPr>
          <a:xfrm>
            <a:off x="938904" y="1393523"/>
            <a:ext cx="4166496"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a:t>
            </a:r>
            <a:r>
              <a:rPr lang="en" sz="9600" dirty="0"/>
              <a:t>4</a:t>
            </a:r>
            <a:endParaRPr dirty="0"/>
          </a:p>
        </p:txBody>
      </p:sp>
      <p:cxnSp>
        <p:nvCxnSpPr>
          <p:cNvPr id="4" name="Google Shape;177;p30">
            <a:extLst>
              <a:ext uri="{FF2B5EF4-FFF2-40B4-BE49-F238E27FC236}">
                <a16:creationId xmlns:a16="http://schemas.microsoft.com/office/drawing/2014/main" id="{53710B64-4E4A-2FCD-0587-3EE70119AFF6}"/>
              </a:ext>
            </a:extLst>
          </p:cNvPr>
          <p:cNvCxnSpPr>
            <a:cxnSpLocks/>
          </p:cNvCxnSpPr>
          <p:nvPr/>
        </p:nvCxnSpPr>
        <p:spPr>
          <a:xfrm>
            <a:off x="1133599" y="3208223"/>
            <a:ext cx="6686426" cy="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2539759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2600" y="539669"/>
            <a:ext cx="7704000" cy="1479631"/>
          </a:xfrm>
        </p:spPr>
        <p:txBody>
          <a:bodyPr/>
          <a:lstStyle/>
          <a:p>
            <a:pPr algn="l"/>
            <a:r>
              <a:rPr lang="en-US" sz="2000" b="0" dirty="0">
                <a:solidFill>
                  <a:srgbClr val="FFFFFF"/>
                </a:solidFill>
              </a:rPr>
              <a:t>CPU exceptions arise in a variety of inappropriate scenarios, such as fetching an improper memory location or dividing by zero. On x86, there are around 20 different forms of CPU exceptions. The most significant are:</a:t>
            </a:r>
          </a:p>
        </p:txBody>
      </p:sp>
      <p:sp>
        <p:nvSpPr>
          <p:cNvPr id="4" name="Content Placeholder 3"/>
          <p:cNvSpPr>
            <a:spLocks noGrp="1"/>
          </p:cNvSpPr>
          <p:nvPr>
            <p:ph idx="1"/>
          </p:nvPr>
        </p:nvSpPr>
        <p:spPr>
          <a:xfrm>
            <a:off x="1260475" y="1775541"/>
            <a:ext cx="7096125" cy="2828290"/>
          </a:xfrm>
        </p:spPr>
        <p:txBody>
          <a:bodyPr/>
          <a:lstStyle/>
          <a:p>
            <a:pPr marL="457200" indent="-457200">
              <a:lnSpc>
                <a:spcPct val="200000"/>
              </a:lnSpc>
              <a:buClr>
                <a:schemeClr val="tx2"/>
              </a:buClr>
              <a:buFont typeface="Arial" panose="020B0604020202020204" pitchFamily="34" charset="0"/>
              <a:buChar char="•"/>
            </a:pPr>
            <a:r>
              <a:rPr lang="en-US" sz="1800" dirty="0">
                <a:solidFill>
                  <a:schemeClr val="tx2"/>
                </a:solidFill>
                <a:latin typeface="Fira Sans Condensed Light" panose="020B0403050000020004" pitchFamily="34" charset="0"/>
              </a:rPr>
              <a:t>Page Fault </a:t>
            </a:r>
          </a:p>
          <a:p>
            <a:pPr marL="457200" indent="-457200">
              <a:lnSpc>
                <a:spcPct val="200000"/>
              </a:lnSpc>
              <a:buClr>
                <a:schemeClr val="tx2"/>
              </a:buClr>
              <a:buFont typeface="Arial" panose="020B0604020202020204" pitchFamily="34" charset="0"/>
              <a:buChar char="•"/>
            </a:pPr>
            <a:r>
              <a:rPr lang="en-US" sz="1800" dirty="0">
                <a:solidFill>
                  <a:schemeClr val="tx2"/>
                </a:solidFill>
                <a:latin typeface="Fira Sans Condensed Light" panose="020B0403050000020004" pitchFamily="34" charset="0"/>
              </a:rPr>
              <a:t>Invalid Opcode</a:t>
            </a:r>
          </a:p>
          <a:p>
            <a:pPr marL="457200" indent="-457200">
              <a:lnSpc>
                <a:spcPct val="200000"/>
              </a:lnSpc>
              <a:buClr>
                <a:schemeClr val="tx2"/>
              </a:buClr>
              <a:buFont typeface="Arial" panose="020B0604020202020204" pitchFamily="34" charset="0"/>
              <a:buChar char="•"/>
            </a:pPr>
            <a:r>
              <a:rPr lang="en-US" sz="1800" dirty="0">
                <a:solidFill>
                  <a:schemeClr val="tx2"/>
                </a:solidFill>
                <a:latin typeface="Fira Sans Condensed Light" panose="020B0403050000020004" pitchFamily="34" charset="0"/>
              </a:rPr>
              <a:t>General Protection Fault </a:t>
            </a:r>
          </a:p>
          <a:p>
            <a:pPr marL="457200" indent="-457200">
              <a:lnSpc>
                <a:spcPct val="200000"/>
              </a:lnSpc>
              <a:buClr>
                <a:schemeClr val="tx2"/>
              </a:buClr>
              <a:buFont typeface="Arial" panose="020B0604020202020204" pitchFamily="34" charset="0"/>
              <a:buChar char="•"/>
            </a:pPr>
            <a:r>
              <a:rPr lang="en-US" sz="1800" dirty="0">
                <a:solidFill>
                  <a:schemeClr val="tx2"/>
                </a:solidFill>
                <a:latin typeface="Fira Sans Condensed Light" panose="020B0403050000020004" pitchFamily="34" charset="0"/>
              </a:rPr>
              <a:t>Double Fault </a:t>
            </a:r>
          </a:p>
          <a:p>
            <a:pPr marL="457200" indent="-457200">
              <a:lnSpc>
                <a:spcPct val="200000"/>
              </a:lnSpc>
              <a:buClr>
                <a:schemeClr val="tx2"/>
              </a:buClr>
              <a:buFont typeface="Arial" panose="020B0604020202020204" pitchFamily="34" charset="0"/>
              <a:buChar char="•"/>
            </a:pPr>
            <a:r>
              <a:rPr lang="en-US" sz="1800" dirty="0">
                <a:solidFill>
                  <a:schemeClr val="tx2"/>
                </a:solidFill>
                <a:latin typeface="Fira Sans Condensed Light" panose="020B0403050000020004" pitchFamily="34" charset="0"/>
              </a:rPr>
              <a:t>Triple Fault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0000" y="998140"/>
            <a:ext cx="7704000" cy="572700"/>
          </a:xfrm>
        </p:spPr>
        <p:txBody>
          <a:bodyPr/>
          <a:lstStyle/>
          <a:p>
            <a:r>
              <a:rPr lang="en-US" sz="3200" dirty="0">
                <a:solidFill>
                  <a:schemeClr val="bg2"/>
                </a:solidFill>
              </a:rPr>
              <a:t>The Interrupt Descriptor Table</a:t>
            </a:r>
          </a:p>
        </p:txBody>
      </p:sp>
      <p:sp>
        <p:nvSpPr>
          <p:cNvPr id="4" name="Content Placeholder 3"/>
          <p:cNvSpPr>
            <a:spLocks noGrp="1"/>
          </p:cNvSpPr>
          <p:nvPr>
            <p:ph idx="1"/>
          </p:nvPr>
        </p:nvSpPr>
        <p:spPr>
          <a:xfrm>
            <a:off x="454660" y="2145665"/>
            <a:ext cx="8832215" cy="3105785"/>
          </a:xfrm>
        </p:spPr>
        <p:txBody>
          <a:bodyPr/>
          <a:lstStyle/>
          <a:p>
            <a:r>
              <a:rPr lang="en-US" sz="2000" dirty="0">
                <a:solidFill>
                  <a:schemeClr val="tx2"/>
                </a:solidFill>
                <a:latin typeface="Fira Sans Condensed Light" panose="020B0403050000020004" pitchFamily="34" charset="0"/>
              </a:rPr>
              <a:t>To capture and handle exceptions, users must first create an Interrupt Descriptor Table (IDT)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584692" y="1396447"/>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3200" dirty="0"/>
              <a:t>Introduction</a:t>
            </a:r>
            <a:endParaRPr sz="3200" dirty="0"/>
          </a:p>
        </p:txBody>
      </p:sp>
      <p:sp>
        <p:nvSpPr>
          <p:cNvPr id="117" name="Google Shape;117;p26"/>
          <p:cNvSpPr txBox="1">
            <a:spLocks noGrp="1"/>
          </p:cNvSpPr>
          <p:nvPr>
            <p:ph type="title" idx="2"/>
          </p:nvPr>
        </p:nvSpPr>
        <p:spPr>
          <a:xfrm>
            <a:off x="5428745" y="1393466"/>
            <a:ext cx="3455927"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3200" dirty="0"/>
              <a:t>What is Rust ?</a:t>
            </a:r>
          </a:p>
        </p:txBody>
      </p:sp>
      <p:sp>
        <p:nvSpPr>
          <p:cNvPr id="119" name="Google Shape;119;p26"/>
          <p:cNvSpPr txBox="1">
            <a:spLocks noGrp="1"/>
          </p:cNvSpPr>
          <p:nvPr>
            <p:ph type="title" idx="4"/>
          </p:nvPr>
        </p:nvSpPr>
        <p:spPr>
          <a:xfrm>
            <a:off x="1528930" y="2571750"/>
            <a:ext cx="3120657" cy="1551598"/>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3200" dirty="0"/>
              <a:t>How to implement an </a:t>
            </a:r>
            <a:br>
              <a:rPr lang="en-US" sz="3200" dirty="0"/>
            </a:br>
            <a:r>
              <a:rPr lang="en-US" sz="3200" dirty="0"/>
              <a:t>OS using Rust</a:t>
            </a:r>
          </a:p>
        </p:txBody>
      </p:sp>
      <p:sp>
        <p:nvSpPr>
          <p:cNvPr id="123" name="Google Shape;123;p26"/>
          <p:cNvSpPr txBox="1">
            <a:spLocks noGrp="1"/>
          </p:cNvSpPr>
          <p:nvPr>
            <p:ph type="title" idx="8"/>
          </p:nvPr>
        </p:nvSpPr>
        <p:spPr>
          <a:xfrm>
            <a:off x="776527" y="3117467"/>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800" dirty="0"/>
              <a:t>03</a:t>
            </a:r>
            <a:endParaRPr sz="2800" dirty="0"/>
          </a:p>
        </p:txBody>
      </p:sp>
      <p:sp>
        <p:nvSpPr>
          <p:cNvPr id="124" name="Google Shape;124;p26"/>
          <p:cNvSpPr txBox="1">
            <a:spLocks noGrp="1"/>
          </p:cNvSpPr>
          <p:nvPr>
            <p:ph type="title" idx="9"/>
          </p:nvPr>
        </p:nvSpPr>
        <p:spPr>
          <a:xfrm>
            <a:off x="776527" y="1393466"/>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800"/>
              <a:t>01</a:t>
            </a:r>
            <a:endParaRPr sz="2800"/>
          </a:p>
        </p:txBody>
      </p:sp>
      <p:sp>
        <p:nvSpPr>
          <p:cNvPr id="125" name="Google Shape;125;p26"/>
          <p:cNvSpPr txBox="1">
            <a:spLocks noGrp="1"/>
          </p:cNvSpPr>
          <p:nvPr>
            <p:ph type="title" idx="13"/>
          </p:nvPr>
        </p:nvSpPr>
        <p:spPr>
          <a:xfrm>
            <a:off x="4649587" y="3129699"/>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800" dirty="0"/>
              <a:t>04</a:t>
            </a:r>
            <a:endParaRPr sz="2800" dirty="0"/>
          </a:p>
        </p:txBody>
      </p:sp>
      <p:sp>
        <p:nvSpPr>
          <p:cNvPr id="126" name="Google Shape;126;p26"/>
          <p:cNvSpPr txBox="1">
            <a:spLocks noGrp="1"/>
          </p:cNvSpPr>
          <p:nvPr>
            <p:ph type="title" idx="14"/>
          </p:nvPr>
        </p:nvSpPr>
        <p:spPr>
          <a:xfrm>
            <a:off x="4611390" y="1393466"/>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800" dirty="0"/>
              <a:t>02</a:t>
            </a:r>
            <a:endParaRPr sz="2800" dirty="0"/>
          </a:p>
        </p:txBody>
      </p:sp>
      <p:cxnSp>
        <p:nvCxnSpPr>
          <p:cNvPr id="127" name="Google Shape;127;p26"/>
          <p:cNvCxnSpPr>
            <a:cxnSpLocks/>
          </p:cNvCxnSpPr>
          <p:nvPr/>
        </p:nvCxnSpPr>
        <p:spPr>
          <a:xfrm>
            <a:off x="1452728" y="2653925"/>
            <a:ext cx="0" cy="1323975"/>
          </a:xfrm>
          <a:prstGeom prst="straightConnector1">
            <a:avLst/>
          </a:prstGeom>
          <a:noFill/>
          <a:ln w="19050" cap="flat" cmpd="sng">
            <a:solidFill>
              <a:schemeClr val="lt2"/>
            </a:solidFill>
            <a:prstDash val="solid"/>
            <a:round/>
            <a:headEnd type="oval" w="med" len="med"/>
            <a:tailEnd type="oval" w="med" len="med"/>
          </a:ln>
        </p:spPr>
      </p:cxnSp>
      <p:cxnSp>
        <p:nvCxnSpPr>
          <p:cNvPr id="128" name="Google Shape;128;p26"/>
          <p:cNvCxnSpPr/>
          <p:nvPr/>
        </p:nvCxnSpPr>
        <p:spPr>
          <a:xfrm>
            <a:off x="5308433" y="1283344"/>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9" name="Google Shape;129;p26"/>
          <p:cNvCxnSpPr/>
          <p:nvPr/>
        </p:nvCxnSpPr>
        <p:spPr>
          <a:xfrm>
            <a:off x="5325862" y="3015482"/>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30" name="Google Shape;130;p26"/>
          <p:cNvCxnSpPr/>
          <p:nvPr/>
        </p:nvCxnSpPr>
        <p:spPr>
          <a:xfrm>
            <a:off x="1452728" y="1283344"/>
            <a:ext cx="0" cy="630600"/>
          </a:xfrm>
          <a:prstGeom prst="straightConnector1">
            <a:avLst/>
          </a:prstGeom>
          <a:noFill/>
          <a:ln w="19050" cap="flat" cmpd="sng">
            <a:solidFill>
              <a:schemeClr val="lt2"/>
            </a:solidFill>
            <a:prstDash val="solid"/>
            <a:round/>
            <a:headEnd type="oval" w="med" len="med"/>
            <a:tailEnd type="oval" w="med" len="med"/>
          </a:ln>
        </p:spPr>
      </p:cxnSp>
      <p:sp>
        <p:nvSpPr>
          <p:cNvPr id="5" name="Title 4">
            <a:extLst>
              <a:ext uri="{FF2B5EF4-FFF2-40B4-BE49-F238E27FC236}">
                <a16:creationId xmlns:a16="http://schemas.microsoft.com/office/drawing/2014/main" id="{2B9871A3-8496-51F5-83DC-C30E44CA7264}"/>
              </a:ext>
            </a:extLst>
          </p:cNvPr>
          <p:cNvSpPr>
            <a:spLocks noGrp="1"/>
          </p:cNvSpPr>
          <p:nvPr>
            <p:ph type="title" idx="6"/>
          </p:nvPr>
        </p:nvSpPr>
        <p:spPr>
          <a:xfrm>
            <a:off x="5446174" y="3136799"/>
            <a:ext cx="2339100" cy="421500"/>
          </a:xfrm>
        </p:spPr>
        <p:txBody>
          <a:bodyPr/>
          <a:lstStyle/>
          <a:p>
            <a:r>
              <a:rPr lang="en-US" sz="3200" dirty="0"/>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311697" y="1229025"/>
            <a:ext cx="5327478" cy="31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400" dirty="0"/>
              <a:t>Double Faults</a:t>
            </a:r>
          </a:p>
        </p:txBody>
      </p:sp>
      <p:sp>
        <p:nvSpPr>
          <p:cNvPr id="176" name="Google Shape;176;p30"/>
          <p:cNvSpPr txBox="1">
            <a:spLocks noGrp="1"/>
          </p:cNvSpPr>
          <p:nvPr>
            <p:ph type="title" idx="2"/>
          </p:nvPr>
        </p:nvSpPr>
        <p:spPr>
          <a:xfrm>
            <a:off x="938904" y="1393523"/>
            <a:ext cx="4166496"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a:t>
            </a:r>
            <a:r>
              <a:rPr lang="en" sz="9600" dirty="0"/>
              <a:t>5</a:t>
            </a:r>
            <a:endParaRPr dirty="0"/>
          </a:p>
        </p:txBody>
      </p:sp>
      <p:cxnSp>
        <p:nvCxnSpPr>
          <p:cNvPr id="4" name="Google Shape;177;p30">
            <a:extLst>
              <a:ext uri="{FF2B5EF4-FFF2-40B4-BE49-F238E27FC236}">
                <a16:creationId xmlns:a16="http://schemas.microsoft.com/office/drawing/2014/main" id="{53710B64-4E4A-2FCD-0587-3EE70119AFF6}"/>
              </a:ext>
            </a:extLst>
          </p:cNvPr>
          <p:cNvCxnSpPr>
            <a:cxnSpLocks/>
          </p:cNvCxnSpPr>
          <p:nvPr/>
        </p:nvCxnSpPr>
        <p:spPr>
          <a:xfrm>
            <a:off x="1133599" y="3208223"/>
            <a:ext cx="6686426" cy="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862296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4725" y="1222727"/>
            <a:ext cx="7704000" cy="572700"/>
          </a:xfrm>
        </p:spPr>
        <p:txBody>
          <a:bodyPr/>
          <a:lstStyle/>
          <a:p>
            <a:r>
              <a:rPr lang="en-US" sz="2800" dirty="0">
                <a:solidFill>
                  <a:schemeClr val="bg2"/>
                </a:solidFill>
              </a:rPr>
              <a:t>Triggering a Double Fault</a:t>
            </a:r>
          </a:p>
        </p:txBody>
      </p:sp>
      <p:sp>
        <p:nvSpPr>
          <p:cNvPr id="4" name="Content Placeholder 3"/>
          <p:cNvSpPr>
            <a:spLocks noGrp="1"/>
          </p:cNvSpPr>
          <p:nvPr>
            <p:ph idx="1"/>
          </p:nvPr>
        </p:nvSpPr>
        <p:spPr>
          <a:xfrm>
            <a:off x="311700" y="1954480"/>
            <a:ext cx="8520600" cy="3416400"/>
          </a:xfrm>
        </p:spPr>
        <p:txBody>
          <a:bodyPr>
            <a:normAutofit/>
          </a:bodyPr>
          <a:lstStyle/>
          <a:p>
            <a:pPr marL="342900" indent="-342900">
              <a:buClr>
                <a:schemeClr val="tx2"/>
              </a:buClr>
              <a:buFont typeface="+mj-lt"/>
              <a:buAutoNum type="arabicPeriod"/>
            </a:pPr>
            <a:r>
              <a:rPr lang="en-US" sz="1800" dirty="0">
                <a:solidFill>
                  <a:schemeClr val="tx2"/>
                </a:solidFill>
                <a:latin typeface="Fira Sans Condensed Light" panose="020B0403050000020004" pitchFamily="34" charset="0"/>
              </a:rPr>
              <a:t>The CPU attempts to write to 0xdeadbeef, resulting in a page fault.</a:t>
            </a:r>
          </a:p>
          <a:p>
            <a:pPr marL="342900" indent="-342900">
              <a:buClr>
                <a:schemeClr val="tx2"/>
              </a:buClr>
              <a:buFont typeface="+mj-lt"/>
              <a:buAutoNum type="arabicPeriod"/>
            </a:pPr>
            <a:endParaRPr lang="en-US" sz="1800" dirty="0">
              <a:solidFill>
                <a:schemeClr val="tx2"/>
              </a:solidFill>
              <a:latin typeface="Fira Sans Condensed Light" panose="020B0403050000020004" pitchFamily="34" charset="0"/>
            </a:endParaRPr>
          </a:p>
          <a:p>
            <a:pPr marL="342900" indent="-342900">
              <a:buClr>
                <a:schemeClr val="tx2"/>
              </a:buClr>
              <a:buFont typeface="+mj-lt"/>
              <a:buAutoNum type="arabicPeriod"/>
            </a:pPr>
            <a:r>
              <a:rPr lang="en-US" sz="1800" dirty="0">
                <a:solidFill>
                  <a:schemeClr val="tx2"/>
                </a:solidFill>
                <a:latin typeface="Fira Sans Condensed Light" panose="020B0403050000020004" pitchFamily="34" charset="0"/>
              </a:rPr>
              <a:t>The CPU examines the associated IDT item and notices that no handler function is given.</a:t>
            </a:r>
          </a:p>
          <a:p>
            <a:pPr marL="342900" indent="-342900">
              <a:buClr>
                <a:schemeClr val="tx2"/>
              </a:buClr>
              <a:buFont typeface="+mj-lt"/>
              <a:buAutoNum type="arabicPeriod"/>
            </a:pPr>
            <a:endParaRPr lang="en-US" sz="1800" dirty="0">
              <a:solidFill>
                <a:schemeClr val="tx2"/>
              </a:solidFill>
              <a:latin typeface="Fira Sans Condensed Light" panose="020B0403050000020004" pitchFamily="34" charset="0"/>
            </a:endParaRPr>
          </a:p>
          <a:p>
            <a:pPr marL="342900" indent="-342900">
              <a:buClr>
                <a:schemeClr val="tx2"/>
              </a:buClr>
              <a:buFont typeface="+mj-lt"/>
              <a:buAutoNum type="arabicPeriod"/>
            </a:pPr>
            <a:r>
              <a:rPr lang="en-US" sz="1800" dirty="0">
                <a:solidFill>
                  <a:schemeClr val="tx2"/>
                </a:solidFill>
                <a:latin typeface="Fira Sans Condensed Light" panose="020B0403050000020004" pitchFamily="34" charset="0"/>
              </a:rPr>
              <a:t>The CPU examines the double fault handler's IDT entry, but this entrance, too, does not provide a handler function.</a:t>
            </a:r>
          </a:p>
          <a:p>
            <a:pPr marL="342900" indent="-342900">
              <a:buClr>
                <a:schemeClr val="tx2"/>
              </a:buClr>
              <a:buFont typeface="+mj-lt"/>
              <a:buAutoNum type="arabicPeriod"/>
            </a:pPr>
            <a:endParaRPr lang="en-US" sz="1800" dirty="0">
              <a:solidFill>
                <a:schemeClr val="tx2"/>
              </a:solidFill>
              <a:latin typeface="Fira Sans Condensed Light" panose="020B0403050000020004" pitchFamily="34" charset="0"/>
            </a:endParaRPr>
          </a:p>
          <a:p>
            <a:pPr marL="342900" indent="-342900">
              <a:buClr>
                <a:schemeClr val="tx2"/>
              </a:buClr>
              <a:buFont typeface="+mj-lt"/>
              <a:buAutoNum type="arabicPeriod"/>
            </a:pPr>
            <a:r>
              <a:rPr lang="en-US" sz="1800" dirty="0">
                <a:solidFill>
                  <a:schemeClr val="tx2"/>
                </a:solidFill>
                <a:latin typeface="Fira Sans Condensed Light" panose="020B0403050000020004" pitchFamily="34" charset="0"/>
              </a:rPr>
              <a:t>A triple error is deadly. QEMU responds to it in the same way that most genuine hardware does, by performing a system reset.</a:t>
            </a:r>
          </a:p>
        </p:txBody>
      </p:sp>
      <p:sp>
        <p:nvSpPr>
          <p:cNvPr id="2" name="Content Placeholder 2">
            <a:extLst>
              <a:ext uri="{FF2B5EF4-FFF2-40B4-BE49-F238E27FC236}">
                <a16:creationId xmlns:a16="http://schemas.microsoft.com/office/drawing/2014/main" id="{5505EC6A-4625-ADDD-FA05-BCEE5258470D}"/>
              </a:ext>
            </a:extLst>
          </p:cNvPr>
          <p:cNvSpPr txBox="1">
            <a:spLocks/>
          </p:cNvSpPr>
          <p:nvPr/>
        </p:nvSpPr>
        <p:spPr>
          <a:xfrm>
            <a:off x="311700" y="446405"/>
            <a:ext cx="8510270" cy="2125345"/>
          </a:xfr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2"/>
                </a:solidFill>
                <a:latin typeface="Fira Sans Condensed Light" panose="020B0403050000020004" pitchFamily="34" charset="0"/>
              </a:rPr>
              <a:t>A double fault is a specific exception that happens when the CPU fails to call </a:t>
            </a:r>
          </a:p>
          <a:p>
            <a:r>
              <a:rPr lang="en-US" sz="1800" dirty="0">
                <a:solidFill>
                  <a:schemeClr val="tx2"/>
                </a:solidFill>
                <a:latin typeface="Fira Sans Condensed Light" panose="020B0403050000020004" pitchFamily="34" charset="0"/>
              </a:rPr>
              <a:t>an exception handler.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035471" y="828975"/>
            <a:ext cx="5832303" cy="31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400" dirty="0"/>
              <a:t>Handling hardware interrupts </a:t>
            </a:r>
          </a:p>
        </p:txBody>
      </p:sp>
      <p:sp>
        <p:nvSpPr>
          <p:cNvPr id="176" name="Google Shape;176;p30"/>
          <p:cNvSpPr txBox="1">
            <a:spLocks noGrp="1"/>
          </p:cNvSpPr>
          <p:nvPr>
            <p:ph type="title" idx="2"/>
          </p:nvPr>
        </p:nvSpPr>
        <p:spPr>
          <a:xfrm>
            <a:off x="767454" y="1422098"/>
            <a:ext cx="4166496"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a:t>
            </a:r>
            <a:r>
              <a:rPr lang="en" sz="9600" dirty="0"/>
              <a:t>6</a:t>
            </a:r>
            <a:endParaRPr dirty="0"/>
          </a:p>
        </p:txBody>
      </p:sp>
      <p:cxnSp>
        <p:nvCxnSpPr>
          <p:cNvPr id="4" name="Google Shape;177;p30">
            <a:extLst>
              <a:ext uri="{FF2B5EF4-FFF2-40B4-BE49-F238E27FC236}">
                <a16:creationId xmlns:a16="http://schemas.microsoft.com/office/drawing/2014/main" id="{53710B64-4E4A-2FCD-0587-3EE70119AFF6}"/>
              </a:ext>
            </a:extLst>
          </p:cNvPr>
          <p:cNvCxnSpPr>
            <a:cxnSpLocks/>
          </p:cNvCxnSpPr>
          <p:nvPr/>
        </p:nvCxnSpPr>
        <p:spPr>
          <a:xfrm>
            <a:off x="962149" y="3236798"/>
            <a:ext cx="7508751" cy="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1432069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6" name="Picture 5">
            <a:extLst>
              <a:ext uri="{FF2B5EF4-FFF2-40B4-BE49-F238E27FC236}">
                <a16:creationId xmlns:a16="http://schemas.microsoft.com/office/drawing/2014/main" id="{93D74EB9-BA8B-6AE7-95B1-35564E28E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114" y="3099899"/>
            <a:ext cx="2718816" cy="1811897"/>
          </a:xfrm>
          <a:prstGeom prst="rect">
            <a:avLst/>
          </a:prstGeom>
        </p:spPr>
      </p:pic>
      <p:sp>
        <p:nvSpPr>
          <p:cNvPr id="8" name="Text Placeholder 1">
            <a:extLst>
              <a:ext uri="{FF2B5EF4-FFF2-40B4-BE49-F238E27FC236}">
                <a16:creationId xmlns:a16="http://schemas.microsoft.com/office/drawing/2014/main" id="{B671DDC6-38C2-22B6-C85B-0B150F98F97E}"/>
              </a:ext>
            </a:extLst>
          </p:cNvPr>
          <p:cNvSpPr txBox="1">
            <a:spLocks/>
          </p:cNvSpPr>
          <p:nvPr/>
        </p:nvSpPr>
        <p:spPr>
          <a:xfrm>
            <a:off x="561975" y="396950"/>
            <a:ext cx="7719297" cy="434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2"/>
              </a:buClr>
              <a:buSzPts val="28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9pPr>
          </a:lstStyle>
          <a:p>
            <a:pPr marL="203194" indent="0" algn="l"/>
            <a:r>
              <a:rPr lang="en-US" sz="2000" b="1" dirty="0">
                <a:solidFill>
                  <a:schemeClr val="bg2"/>
                </a:solidFill>
                <a:latin typeface="Rajdhani" panose="020B0604020202020204" charset="0"/>
                <a:cs typeface="Rajdhani" panose="020B0604020202020204" charset="0"/>
              </a:rPr>
              <a:t>What is an interrupt ?</a:t>
            </a:r>
          </a:p>
          <a:p>
            <a:pPr marL="203195" indent="0"/>
            <a:endParaRPr lang="en-US" b="1" dirty="0">
              <a:solidFill>
                <a:schemeClr val="bg2">
                  <a:lumMod val="75000"/>
                </a:schemeClr>
              </a:solidFill>
              <a:latin typeface="Congenial" panose="02000503040000020004" pitchFamily="2" charset="0"/>
            </a:endParaRPr>
          </a:p>
          <a:p>
            <a:pPr algn="l"/>
            <a:r>
              <a:rPr lang="en-US" sz="1800" dirty="0">
                <a:solidFill>
                  <a:schemeClr val="accent4"/>
                </a:solidFill>
                <a:latin typeface="Fira Sans Condensed Light" panose="020B0403050000020004" pitchFamily="34" charset="0"/>
                <a:ea typeface="Calibri" panose="020F0502020204030204" pitchFamily="34" charset="0"/>
                <a:cs typeface="Iskoola Pota" panose="020B0502040204020203" pitchFamily="34" charset="0"/>
              </a:rPr>
              <a:t>An interrupt is a signal sent by a device connected to a computer or by a software running on the computer saying that operating system to temporarily pause what it’s doing currently and focus to the interrupt that has being send by the hardware or by software.</a:t>
            </a:r>
          </a:p>
          <a:p>
            <a:pPr algn="l"/>
            <a:endParaRPr lang="en-US" sz="1800" dirty="0">
              <a:solidFill>
                <a:schemeClr val="accent4"/>
              </a:solidFill>
              <a:latin typeface="Fira Sans Condensed Light" panose="020B0403050000020004" pitchFamily="34" charset="0"/>
              <a:ea typeface="Calibri" panose="020F0502020204030204" pitchFamily="34" charset="0"/>
              <a:cs typeface="Iskoola Pota" panose="020B0502040204020203" pitchFamily="34" charset="0"/>
            </a:endParaRPr>
          </a:p>
          <a:p>
            <a:pPr algn="l"/>
            <a:r>
              <a:rPr lang="en-US" sz="1800" dirty="0">
                <a:solidFill>
                  <a:schemeClr val="accent4"/>
                </a:solidFill>
                <a:latin typeface="Fira Sans Condensed Light" panose="020B0403050000020004" pitchFamily="34" charset="0"/>
                <a:ea typeface="Calibri" panose="020F0502020204030204" pitchFamily="34" charset="0"/>
                <a:cs typeface="Iskoola Pota" panose="020B0502040204020203" pitchFamily="34" charset="0"/>
              </a:rPr>
              <a:t>In today almost each and all computing systems are interrupt-driven.</a:t>
            </a:r>
          </a:p>
          <a:p>
            <a:pPr algn="l"/>
            <a:endParaRPr lang="en-US" sz="1800" dirty="0">
              <a:solidFill>
                <a:schemeClr val="accent4"/>
              </a:solidFill>
              <a:latin typeface="Fira Sans Condensed Light" panose="020B0403050000020004" pitchFamily="34" charset="0"/>
              <a:ea typeface="Calibri" panose="020F0502020204030204" pitchFamily="34" charset="0"/>
              <a:cs typeface="Iskoola Pota" panose="020B0502040204020203" pitchFamily="34" charset="0"/>
            </a:endParaRPr>
          </a:p>
          <a:p>
            <a:pPr algn="l"/>
            <a:r>
              <a:rPr lang="en-US" sz="1800" dirty="0">
                <a:solidFill>
                  <a:schemeClr val="accent4"/>
                </a:solidFill>
                <a:latin typeface="Fira Sans Condensed Light" panose="020B0403050000020004" pitchFamily="34" charset="0"/>
                <a:ea typeface="Calibri" panose="020F0502020204030204" pitchFamily="34" charset="0"/>
                <a:cs typeface="Iskoola Pota" panose="020B0502040204020203" pitchFamily="34" charset="0"/>
              </a:rPr>
              <a:t>We can mainly divide interrupts into two main categories.</a:t>
            </a:r>
          </a:p>
          <a:p>
            <a:pPr algn="l"/>
            <a:endParaRPr lang="en-US" sz="1800" b="1" dirty="0">
              <a:solidFill>
                <a:schemeClr val="accent4"/>
              </a:solidFill>
              <a:latin typeface="Calibri" panose="020F0502020204030204" pitchFamily="34" charset="0"/>
              <a:ea typeface="Calibri" panose="020F0502020204030204" pitchFamily="34" charset="0"/>
              <a:cs typeface="Iskoola Pota" panose="020B0502040204020203" pitchFamily="34" charset="0"/>
            </a:endParaRPr>
          </a:p>
          <a:p>
            <a:pPr marL="1403345" lvl="2" indent="-285750" algn="l">
              <a:buSzPct val="143000"/>
              <a:buFont typeface="Arial" panose="020B0604020202020204" pitchFamily="34" charset="0"/>
              <a:buChar char="•"/>
            </a:pPr>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Hardware interrupts</a:t>
            </a:r>
          </a:p>
          <a:p>
            <a:pPr marL="1403345" lvl="2" indent="-285750" algn="l">
              <a:buSzPct val="143000"/>
              <a:buFont typeface="Arial" panose="020B0604020202020204" pitchFamily="34" charset="0"/>
              <a:buChar char="•"/>
            </a:pPr>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Software interrupts</a:t>
            </a:r>
          </a:p>
          <a:p>
            <a:pPr marL="203195" indent="0"/>
            <a:endParaRPr lang="en-US" b="1" dirty="0">
              <a:solidFill>
                <a:schemeClr val="bg2"/>
              </a:solidFill>
              <a:latin typeface="Congenial" panose="02000503040000020004" pitchFamily="2"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6" name="Text Placeholder 1">
            <a:extLst>
              <a:ext uri="{FF2B5EF4-FFF2-40B4-BE49-F238E27FC236}">
                <a16:creationId xmlns:a16="http://schemas.microsoft.com/office/drawing/2014/main" id="{12395151-CD74-6075-88EF-A2EB573BE296}"/>
              </a:ext>
            </a:extLst>
          </p:cNvPr>
          <p:cNvSpPr txBox="1">
            <a:spLocks/>
          </p:cNvSpPr>
          <p:nvPr/>
        </p:nvSpPr>
        <p:spPr>
          <a:xfrm>
            <a:off x="586974" y="627449"/>
            <a:ext cx="7719297"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133" b="1" dirty="0">
                <a:solidFill>
                  <a:schemeClr val="bg2"/>
                </a:solidFill>
                <a:latin typeface="Rajdhani" panose="020B0604020202020204" charset="0"/>
                <a:cs typeface="Rajdhani" panose="020B0604020202020204" charset="0"/>
              </a:rPr>
              <a:t>1. Software interrupts</a:t>
            </a:r>
          </a:p>
          <a:p>
            <a:pPr marL="203195"/>
            <a:endParaRPr lang="en-US" sz="1100" b="1" dirty="0">
              <a:solidFill>
                <a:schemeClr val="bg2">
                  <a:lumMod val="75000"/>
                </a:schemeClr>
              </a:solidFill>
              <a:latin typeface="Congenial" panose="02000503040000020004" pitchFamily="2" charset="0"/>
            </a:endParaRPr>
          </a:p>
          <a:p>
            <a:r>
              <a:rPr lang="en-US" b="1" dirty="0">
                <a:solidFill>
                  <a:schemeClr val="tx2"/>
                </a:solidFill>
                <a:latin typeface="Fira Sans Condensed Light" panose="020B0403050000020004" pitchFamily="34" charset="0"/>
              </a:rPr>
              <a:t>A software interrupt occurs when an application program terminates or requests certain services from the OS</a:t>
            </a:r>
            <a:r>
              <a:rPr lang="en-US" dirty="0">
                <a:solidFill>
                  <a:schemeClr val="tx2"/>
                </a:solidFill>
                <a:latin typeface="Fira Sans Condensed Light" panose="020B0403050000020004" pitchFamily="34" charset="0"/>
              </a:rPr>
              <a:t>.</a:t>
            </a:r>
            <a:r>
              <a:rPr lang="en-US" dirty="0">
                <a:effectLst/>
                <a:latin typeface="Fira Sans Condensed Light" panose="020B0403050000020004" pitchFamily="34" charset="0"/>
              </a:rPr>
              <a:t> </a:t>
            </a:r>
            <a:r>
              <a:rPr lang="en-US" dirty="0">
                <a:solidFill>
                  <a:schemeClr val="tx2"/>
                </a:solidFill>
                <a:effectLst/>
                <a:latin typeface="Fira Sans Condensed Light" panose="020B0403050000020004" pitchFamily="34" charset="0"/>
              </a:rPr>
              <a:t>Software interrupts also referred as trap or exception</a:t>
            </a:r>
            <a:endParaRPr lang="en-US" b="1"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endParaRPr>
          </a:p>
          <a:p>
            <a:endParaRPr lang="en-US" b="1"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endParaRPr>
          </a:p>
          <a:p>
            <a:r>
              <a:rPr lang="en-US" b="1"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For example,</a:t>
            </a:r>
          </a:p>
          <a:p>
            <a:pPr marL="203195"/>
            <a:r>
              <a:rPr lang="en-US" b="1"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                   when fork() system call in Linux called it would generate a software interrupt to create a new process</a:t>
            </a:r>
            <a:endParaRPr lang="en-US" sz="1100" b="1" dirty="0">
              <a:solidFill>
                <a:schemeClr val="tx2"/>
              </a:solidFill>
              <a:latin typeface="Fira Sans Condensed Light" panose="020B0403050000020004" pitchFamily="34" charset="0"/>
            </a:endParaRPr>
          </a:p>
        </p:txBody>
      </p:sp>
      <p:sp>
        <p:nvSpPr>
          <p:cNvPr id="8" name="Text Placeholder 1">
            <a:extLst>
              <a:ext uri="{FF2B5EF4-FFF2-40B4-BE49-F238E27FC236}">
                <a16:creationId xmlns:a16="http://schemas.microsoft.com/office/drawing/2014/main" id="{9449745F-7BBB-5B3E-2C96-33AFA612CF9B}"/>
              </a:ext>
            </a:extLst>
          </p:cNvPr>
          <p:cNvSpPr txBox="1">
            <a:spLocks/>
          </p:cNvSpPr>
          <p:nvPr/>
        </p:nvSpPr>
        <p:spPr>
          <a:xfrm>
            <a:off x="501249" y="2794623"/>
            <a:ext cx="8741044" cy="216767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133" b="1" dirty="0">
                <a:solidFill>
                  <a:schemeClr val="bg2"/>
                </a:solidFill>
                <a:latin typeface="Rajdhani" panose="020B0604020202020204" charset="0"/>
                <a:cs typeface="Rajdhani" panose="020B0604020202020204" charset="0"/>
              </a:rPr>
              <a:t>2. Hardware interrupts</a:t>
            </a:r>
          </a:p>
          <a:p>
            <a:pPr marL="203195"/>
            <a:endParaRPr lang="en-US" b="1" dirty="0">
              <a:solidFill>
                <a:schemeClr val="bg2">
                  <a:lumMod val="75000"/>
                </a:schemeClr>
              </a:solidFill>
              <a:latin typeface="Congenial" panose="02000503040000020004" pitchFamily="2" charset="0"/>
            </a:endParaRPr>
          </a:p>
          <a:p>
            <a:r>
              <a:rPr lang="en-US" dirty="0">
                <a:solidFill>
                  <a:schemeClr val="tx2"/>
                </a:solidFill>
                <a:latin typeface="Fira Sans Condensed Light" panose="020B0403050000020004" pitchFamily="34" charset="0"/>
              </a:rPr>
              <a:t>A hardware interrupt is </a:t>
            </a:r>
            <a:r>
              <a:rPr lang="en-US" b="1" dirty="0">
                <a:solidFill>
                  <a:schemeClr val="tx2"/>
                </a:solidFill>
                <a:latin typeface="Fira Sans Condensed Light" panose="020B0403050000020004" pitchFamily="34" charset="0"/>
              </a:rPr>
              <a:t>an electronic signal from an external hardware device that indicates it needs attention from the OS</a:t>
            </a:r>
          </a:p>
          <a:p>
            <a:pPr marL="203195"/>
            <a:endParaRPr lang="en-US" b="1"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endParaRPr>
          </a:p>
          <a:p>
            <a:r>
              <a:rPr lang="en-US" b="1"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For example, </a:t>
            </a:r>
          </a:p>
          <a:p>
            <a:pPr marL="203195"/>
            <a:r>
              <a:rPr lang="en-US" b="1"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                </a:t>
            </a:r>
            <a:r>
              <a:rPr lang="en-US" b="1" dirty="0">
                <a:solidFill>
                  <a:schemeClr val="tx2"/>
                </a:solidFill>
                <a:latin typeface="Fira Sans Condensed Light" panose="020B0403050000020004" pitchFamily="34" charset="0"/>
              </a:rPr>
              <a:t>moving a mouse or pressing a keyboard key. In these examples of interrupts, the processor must stop </a:t>
            </a:r>
          </a:p>
          <a:p>
            <a:pPr marL="203195"/>
            <a:r>
              <a:rPr lang="en-US" b="1" dirty="0">
                <a:solidFill>
                  <a:schemeClr val="tx2"/>
                </a:solidFill>
                <a:latin typeface="Fira Sans Condensed Light" panose="020B0403050000020004" pitchFamily="34" charset="0"/>
              </a:rPr>
              <a:t>to read the mouse position or keystroke at that instant.</a:t>
            </a:r>
            <a:endParaRPr lang="en-US" b="1"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endParaRPr>
          </a:p>
          <a:p>
            <a:pPr marL="203195"/>
            <a:r>
              <a:rPr lang="en-US" sz="1800" b="1" dirty="0">
                <a:solidFill>
                  <a:schemeClr val="bg2"/>
                </a:solidFill>
                <a:latin typeface="Fira Sans Condensed Light" panose="020B0403050000020004" pitchFamily="34" charset="0"/>
                <a:ea typeface="Calibri" panose="020F0502020204030204" pitchFamily="34" charset="0"/>
                <a:cs typeface="Iskoola Pota" panose="020B0502040204020203" pitchFamily="34" charset="0"/>
              </a:rPr>
              <a:t>                  </a:t>
            </a:r>
            <a:endParaRPr lang="en-US" sz="1800" b="1" dirty="0">
              <a:solidFill>
                <a:schemeClr val="bg2"/>
              </a:solidFill>
              <a:latin typeface="Fira Sans Condensed Light" panose="020B04030500000200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3" name="Text Placeholder 1">
            <a:extLst>
              <a:ext uri="{FF2B5EF4-FFF2-40B4-BE49-F238E27FC236}">
                <a16:creationId xmlns:a16="http://schemas.microsoft.com/office/drawing/2014/main" id="{720BFF32-FC19-2AAE-757F-950D98447D61}"/>
              </a:ext>
            </a:extLst>
          </p:cNvPr>
          <p:cNvSpPr txBox="1">
            <a:spLocks/>
          </p:cNvSpPr>
          <p:nvPr/>
        </p:nvSpPr>
        <p:spPr>
          <a:xfrm>
            <a:off x="1143001" y="828675"/>
            <a:ext cx="6443420" cy="44386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3200" b="1" dirty="0">
                <a:solidFill>
                  <a:schemeClr val="bg2"/>
                </a:solidFill>
                <a:latin typeface="Rajdhani" panose="020B0604020202020204" charset="0"/>
                <a:cs typeface="Rajdhani" panose="020B0604020202020204" charset="0"/>
              </a:rPr>
              <a:t>Intel 8259 Programmable interrupt controller (PIC)</a:t>
            </a:r>
          </a:p>
          <a:p>
            <a:pPr marL="203195"/>
            <a:endParaRPr lang="en-US" dirty="0">
              <a:solidFill>
                <a:schemeClr val="tx2"/>
              </a:solidFill>
              <a:latin typeface="Congenial" panose="02000503040000020004" pitchFamily="2" charset="0"/>
            </a:endParaRPr>
          </a:p>
          <a:p>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As we know all the hardware devices directly cannot be connected to the CPU. To connect to CPU, we must use interrupt controller.</a:t>
            </a:r>
          </a:p>
          <a:p>
            <a:endPar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endParaRPr>
          </a:p>
          <a:p>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A programmable interrupt controller (PIC) is an integrated circuit that helps a microprocessor (or CPU) in handling interrupt </a:t>
            </a:r>
          </a:p>
          <a:p>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requests (IRQ) from various sources (such as external I/O </a:t>
            </a:r>
          </a:p>
          <a:p>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devices) that may occur repeatedly.</a:t>
            </a:r>
          </a:p>
          <a:p>
            <a:endParaRPr lang="en-US" sz="1800" b="1" dirty="0">
              <a:solidFill>
                <a:schemeClr val="bg2"/>
              </a:solidFill>
              <a:latin typeface="Calibri" panose="020F0502020204030204" pitchFamily="34" charset="0"/>
              <a:ea typeface="Calibri" panose="020F0502020204030204" pitchFamily="34" charset="0"/>
              <a:cs typeface="Iskoola Pota" panose="020B0502040204020203" pitchFamily="34" charset="0"/>
            </a:endParaRPr>
          </a:p>
        </p:txBody>
      </p:sp>
      <p:pic>
        <p:nvPicPr>
          <p:cNvPr id="5" name="Picture 4">
            <a:extLst>
              <a:ext uri="{FF2B5EF4-FFF2-40B4-BE49-F238E27FC236}">
                <a16:creationId xmlns:a16="http://schemas.microsoft.com/office/drawing/2014/main" id="{306314EE-8DDD-74D2-8774-EC8DAE940C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72841" y="3223564"/>
            <a:ext cx="1827159" cy="1827159"/>
          </a:xfrm>
          <a:prstGeom prst="rect">
            <a:avLst/>
          </a:prstGeom>
          <a:noFill/>
          <a:ln>
            <a:noFill/>
          </a:ln>
        </p:spPr>
      </p:pic>
    </p:spTree>
    <p:extLst>
      <p:ext uri="{BB962C8B-B14F-4D97-AF65-F5344CB8AC3E}">
        <p14:creationId xmlns:p14="http://schemas.microsoft.com/office/powerpoint/2010/main" val="965118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3" name="Text Placeholder 1">
            <a:extLst>
              <a:ext uri="{FF2B5EF4-FFF2-40B4-BE49-F238E27FC236}">
                <a16:creationId xmlns:a16="http://schemas.microsoft.com/office/drawing/2014/main" id="{DDE7B460-1963-3B3F-CA7A-EF246BF570CD}"/>
              </a:ext>
            </a:extLst>
          </p:cNvPr>
          <p:cNvSpPr txBox="1">
            <a:spLocks/>
          </p:cNvSpPr>
          <p:nvPr/>
        </p:nvSpPr>
        <p:spPr>
          <a:xfrm>
            <a:off x="605727" y="793900"/>
            <a:ext cx="7719297"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3200" b="1" dirty="0">
                <a:solidFill>
                  <a:schemeClr val="accent3"/>
                </a:solidFill>
                <a:latin typeface="Rajdhani" panose="020B0604020202020204" charset="0"/>
                <a:cs typeface="Rajdhani" panose="020B0604020202020204" charset="0"/>
              </a:rPr>
              <a:t>Steps of creating a hardware interrupt handler in rust</a:t>
            </a:r>
          </a:p>
          <a:p>
            <a:pPr marL="203194"/>
            <a:endParaRPr lang="en-US" sz="2133" b="1" dirty="0">
              <a:solidFill>
                <a:schemeClr val="tx1"/>
              </a:solidFill>
              <a:latin typeface="Congenial" panose="02000503040000020004" pitchFamily="2" charset="0"/>
            </a:endParaRPr>
          </a:p>
          <a:p>
            <a:pPr>
              <a:lnSpc>
                <a:spcPct val="150000"/>
              </a:lnSpc>
            </a:pPr>
            <a:r>
              <a:rPr lang="en-US" sz="1800" dirty="0">
                <a:solidFill>
                  <a:schemeClr val="tx2"/>
                </a:solidFill>
                <a:latin typeface="Fira Sans Condensed Light" panose="020B0403050000020004" pitchFamily="34" charset="0"/>
              </a:rPr>
              <a:t>In order to create a hardware interrupt handler, we can follow up 3 steps and can achieve that.</a:t>
            </a:r>
          </a:p>
          <a:p>
            <a:pPr marL="203195">
              <a:lnSpc>
                <a:spcPct val="150000"/>
              </a:lnSpc>
            </a:pPr>
            <a:r>
              <a:rPr lang="en-US" sz="2000" b="1" dirty="0">
                <a:solidFill>
                  <a:schemeClr val="bg2"/>
                </a:solidFill>
                <a:latin typeface="Fira Sans Condensed Light" panose="020B0403050000020004" pitchFamily="34" charset="0"/>
                <a:ea typeface="Calibri" panose="020F0502020204030204" pitchFamily="34" charset="0"/>
                <a:cs typeface="Iskoola Pota" panose="020B0502040204020203" pitchFamily="34" charset="0"/>
              </a:rPr>
              <a:t>		</a:t>
            </a:r>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1 . Reconfiguring the PIC.</a:t>
            </a:r>
          </a:p>
          <a:p>
            <a:pPr marL="203195">
              <a:lnSpc>
                <a:spcPct val="150000"/>
              </a:lnSpc>
            </a:pPr>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		2 . Enabling interrupts.</a:t>
            </a:r>
          </a:p>
          <a:p>
            <a:pPr marL="203195">
              <a:lnSpc>
                <a:spcPct val="150000"/>
              </a:lnSpc>
            </a:pPr>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		3 . Ending interrupts.</a:t>
            </a:r>
          </a:p>
          <a:p>
            <a:pPr marL="203195"/>
            <a:endParaRPr lang="en-US" sz="1800" b="1" dirty="0">
              <a:solidFill>
                <a:schemeClr val="bg2"/>
              </a:solidFill>
              <a:latin typeface="Calibri" panose="020F0502020204030204" pitchFamily="34" charset="0"/>
              <a:ea typeface="Calibri" panose="020F0502020204030204" pitchFamily="34" charset="0"/>
              <a:cs typeface="Iskoola Pota" panose="020B0502040204020203" pitchFamily="34" charset="0"/>
            </a:endParaRPr>
          </a:p>
        </p:txBody>
      </p:sp>
    </p:spTree>
    <p:extLst>
      <p:ext uri="{BB962C8B-B14F-4D97-AF65-F5344CB8AC3E}">
        <p14:creationId xmlns:p14="http://schemas.microsoft.com/office/powerpoint/2010/main" val="2627667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3" name="Text Placeholder 1">
            <a:extLst>
              <a:ext uri="{FF2B5EF4-FFF2-40B4-BE49-F238E27FC236}">
                <a16:creationId xmlns:a16="http://schemas.microsoft.com/office/drawing/2014/main" id="{E677DCEF-65E9-F53A-26A3-E5B02D57F2E5}"/>
              </a:ext>
            </a:extLst>
          </p:cNvPr>
          <p:cNvSpPr txBox="1">
            <a:spLocks/>
          </p:cNvSpPr>
          <p:nvPr/>
        </p:nvSpPr>
        <p:spPr>
          <a:xfrm>
            <a:off x="612183" y="670075"/>
            <a:ext cx="7719297"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133" b="1" dirty="0">
                <a:solidFill>
                  <a:schemeClr val="bg2"/>
                </a:solidFill>
                <a:latin typeface="Rajdhani" panose="020B0604020202020204" charset="0"/>
                <a:cs typeface="Rajdhani" panose="020B0604020202020204" charset="0"/>
              </a:rPr>
              <a:t>1. Reconfiguring the PIC</a:t>
            </a:r>
          </a:p>
          <a:p>
            <a:pPr marL="203195"/>
            <a:endParaRPr lang="en-US" b="1" dirty="0">
              <a:solidFill>
                <a:schemeClr val="bg2">
                  <a:lumMod val="75000"/>
                </a:schemeClr>
              </a:solidFill>
              <a:latin typeface="Congenial" panose="02000503040000020004" pitchFamily="2" charset="0"/>
            </a:endParaRPr>
          </a:p>
          <a:p>
            <a:r>
              <a:rPr lang="en-US"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The PICs' default setup is unusable because it transmits interrupt vector numbers ranging from 0 to 15 to the CPU.</a:t>
            </a:r>
          </a:p>
          <a:p>
            <a:endParaRPr lang="en-US" sz="1800" b="1" dirty="0">
              <a:solidFill>
                <a:schemeClr val="bg2"/>
              </a:solidFill>
              <a:latin typeface="Calibri" panose="020F0502020204030204" pitchFamily="34" charset="0"/>
              <a:ea typeface="Calibri" panose="020F0502020204030204" pitchFamily="34" charset="0"/>
              <a:cs typeface="Iskoola Pota" panose="020B0502040204020203" pitchFamily="34" charset="0"/>
            </a:endParaRPr>
          </a:p>
        </p:txBody>
      </p:sp>
      <p:sp>
        <p:nvSpPr>
          <p:cNvPr id="6" name="Text Placeholder 1">
            <a:extLst>
              <a:ext uri="{FF2B5EF4-FFF2-40B4-BE49-F238E27FC236}">
                <a16:creationId xmlns:a16="http://schemas.microsoft.com/office/drawing/2014/main" id="{FD91927F-79B9-ED04-221A-31B66F7DE4A6}"/>
              </a:ext>
            </a:extLst>
          </p:cNvPr>
          <p:cNvSpPr txBox="1">
            <a:spLocks/>
          </p:cNvSpPr>
          <p:nvPr/>
        </p:nvSpPr>
        <p:spPr>
          <a:xfrm>
            <a:off x="612183" y="2022865"/>
            <a:ext cx="7719297"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133" b="1" dirty="0">
                <a:solidFill>
                  <a:schemeClr val="bg2"/>
                </a:solidFill>
                <a:latin typeface="Rajdhani" panose="020B0604020202020204" charset="0"/>
                <a:cs typeface="Rajdhani" panose="020B0604020202020204" charset="0"/>
              </a:rPr>
              <a:t>2. Enabling interrupts</a:t>
            </a:r>
          </a:p>
          <a:p>
            <a:endParaRPr lang="en-US" b="1" dirty="0">
              <a:solidFill>
                <a:schemeClr val="bg2"/>
              </a:solidFill>
              <a:latin typeface="DM Sans" pitchFamily="2" charset="0"/>
              <a:ea typeface="Calibri" panose="020F0502020204030204" pitchFamily="34" charset="0"/>
              <a:cs typeface="Iskoola Pota" panose="020B0502040204020203" pitchFamily="34" charset="0"/>
            </a:endParaRPr>
          </a:p>
          <a:p>
            <a:r>
              <a:rPr lang="en-US"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To enable external interrupts can use the </a:t>
            </a:r>
            <a:r>
              <a:rPr lang="en-US" dirty="0">
                <a:solidFill>
                  <a:schemeClr val="bg2"/>
                </a:solidFill>
                <a:latin typeface="Fira Sans Condensed Light" panose="020B0403050000020004" pitchFamily="34" charset="0"/>
                <a:ea typeface="Calibri" panose="020F0502020204030204" pitchFamily="34" charset="0"/>
                <a:cs typeface="Iskoola Pota" panose="020B0502040204020203" pitchFamily="34" charset="0"/>
              </a:rPr>
              <a:t>interrupts::enable </a:t>
            </a:r>
            <a:r>
              <a:rPr lang="en-US"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function</a:t>
            </a:r>
            <a:r>
              <a:rPr lang="en-US" b="1"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  </a:t>
            </a:r>
            <a:r>
              <a:rPr lang="en-US"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With enabling the interrupts and while trying to execute the code segment it will show up some errors like double fault occurs.</a:t>
            </a:r>
          </a:p>
          <a:p>
            <a:endParaRPr lang="en-US" sz="1800" b="1" dirty="0">
              <a:solidFill>
                <a:schemeClr val="bg2"/>
              </a:solidFill>
              <a:latin typeface="DM Sans" pitchFamily="2" charset="0"/>
              <a:ea typeface="Calibri" panose="020F0502020204030204" pitchFamily="34" charset="0"/>
              <a:cs typeface="Iskoola Pota" panose="020B0502040204020203" pitchFamily="34" charset="0"/>
            </a:endParaRPr>
          </a:p>
        </p:txBody>
      </p:sp>
      <p:sp>
        <p:nvSpPr>
          <p:cNvPr id="7" name="Text Placeholder 1">
            <a:extLst>
              <a:ext uri="{FF2B5EF4-FFF2-40B4-BE49-F238E27FC236}">
                <a16:creationId xmlns:a16="http://schemas.microsoft.com/office/drawing/2014/main" id="{605CF799-D4B3-0D37-6E5D-977692C51BBF}"/>
              </a:ext>
            </a:extLst>
          </p:cNvPr>
          <p:cNvSpPr txBox="1">
            <a:spLocks/>
          </p:cNvSpPr>
          <p:nvPr/>
        </p:nvSpPr>
        <p:spPr>
          <a:xfrm>
            <a:off x="612182" y="3375655"/>
            <a:ext cx="7719297"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133" b="1" dirty="0">
                <a:solidFill>
                  <a:schemeClr val="bg2"/>
                </a:solidFill>
                <a:latin typeface="Rajdhani" panose="020B0604020202020204" charset="0"/>
                <a:cs typeface="Rajdhani" panose="020B0604020202020204" charset="0"/>
              </a:rPr>
              <a:t>3. Ending interrupts</a:t>
            </a:r>
          </a:p>
          <a:p>
            <a:pPr marL="203195"/>
            <a:endParaRPr lang="en-US" b="1" dirty="0">
              <a:solidFill>
                <a:schemeClr val="bg2">
                  <a:lumMod val="75000"/>
                </a:schemeClr>
              </a:solidFill>
              <a:latin typeface="Congenial" panose="02000503040000020004" pitchFamily="2" charset="0"/>
            </a:endParaRPr>
          </a:p>
          <a:p>
            <a:r>
              <a:rPr lang="en-US"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we must have to explicitly say the PIC that interrupt was served, and the system is ready to receive the next interrupt. To notify the PIC that the interrupt was served successfully can use the </a:t>
            </a:r>
            <a:r>
              <a:rPr lang="en-US" dirty="0">
                <a:solidFill>
                  <a:schemeClr val="bg2"/>
                </a:solidFill>
                <a:latin typeface="Fira Sans Condensed Light" panose="020B0403050000020004" pitchFamily="34" charset="0"/>
                <a:ea typeface="Calibri" panose="020F0502020204030204" pitchFamily="34" charset="0"/>
                <a:cs typeface="Iskoola Pota" panose="020B0502040204020203" pitchFamily="34" charset="0"/>
              </a:rPr>
              <a:t>notify_end_of_interrupt </a:t>
            </a:r>
            <a:r>
              <a:rPr lang="en-US"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command.</a:t>
            </a:r>
          </a:p>
        </p:txBody>
      </p:sp>
    </p:spTree>
    <p:extLst>
      <p:ext uri="{BB962C8B-B14F-4D97-AF65-F5344CB8AC3E}">
        <p14:creationId xmlns:p14="http://schemas.microsoft.com/office/powerpoint/2010/main" val="3903314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3" name="Text Placeholder 1">
            <a:extLst>
              <a:ext uri="{FF2B5EF4-FFF2-40B4-BE49-F238E27FC236}">
                <a16:creationId xmlns:a16="http://schemas.microsoft.com/office/drawing/2014/main" id="{73299404-A076-3462-55D4-EEC505F101D6}"/>
              </a:ext>
            </a:extLst>
          </p:cNvPr>
          <p:cNvSpPr txBox="1">
            <a:spLocks/>
          </p:cNvSpPr>
          <p:nvPr/>
        </p:nvSpPr>
        <p:spPr>
          <a:xfrm>
            <a:off x="609814" y="721246"/>
            <a:ext cx="7719297"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lgn="ctr"/>
            <a:r>
              <a:rPr lang="en-US" sz="3200" b="1" dirty="0">
                <a:solidFill>
                  <a:schemeClr val="bg2"/>
                </a:solidFill>
                <a:latin typeface="Rajdhani" panose="020B0604020202020204" charset="0"/>
                <a:cs typeface="Rajdhani" panose="020B0604020202020204" charset="0"/>
              </a:rPr>
              <a:t>Handling deadlocks &amp; race conditions</a:t>
            </a:r>
          </a:p>
          <a:p>
            <a:pPr marL="203195"/>
            <a:endParaRPr lang="en-US" b="1" dirty="0">
              <a:solidFill>
                <a:schemeClr val="bg2">
                  <a:lumMod val="75000"/>
                </a:schemeClr>
              </a:solidFill>
              <a:latin typeface="Congenial" panose="02000503040000020004" pitchFamily="2" charset="0"/>
            </a:endParaRPr>
          </a:p>
          <a:p>
            <a:pPr marL="203195"/>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As we know interrupts will occur asynchronously. Due to it asynchronous interrupts it could lead errors like deadlock situation and race conditions.</a:t>
            </a:r>
          </a:p>
          <a:p>
            <a:pPr marL="203195"/>
            <a:endPar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endParaRPr>
          </a:p>
          <a:p>
            <a:pPr marL="203195"/>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In rust language it supports preventing many types of concurrency related bugs at the </a:t>
            </a:r>
            <a:r>
              <a:rPr lang="en-US" sz="1800" b="1"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compile time itself</a:t>
            </a:r>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 To avoid deadlocks in system we can simply disable interrupts if the Mutex is locked in system</a:t>
            </a:r>
          </a:p>
          <a:p>
            <a:pPr marL="203195"/>
            <a:endPar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endParaRPr>
          </a:p>
          <a:p>
            <a:pPr marL="203195"/>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In rust language can use </a:t>
            </a:r>
            <a:r>
              <a:rPr lang="en-US" sz="1800" b="1" dirty="0">
                <a:solidFill>
                  <a:schemeClr val="bg2"/>
                </a:solidFill>
                <a:latin typeface="Fira Sans Condensed Light" panose="020B0403050000020004" pitchFamily="34" charset="0"/>
                <a:ea typeface="Calibri" panose="020F0502020204030204" pitchFamily="34" charset="0"/>
                <a:cs typeface="Iskoola Pota" panose="020B0502040204020203" pitchFamily="34" charset="0"/>
              </a:rPr>
              <a:t>Without_interrrupts</a:t>
            </a:r>
            <a:r>
              <a:rPr lang="en-US" sz="1800" dirty="0">
                <a:solidFill>
                  <a:schemeClr val="bg2"/>
                </a:solidFill>
                <a:latin typeface="Fira Sans Condensed Light" panose="020B0403050000020004" pitchFamily="34" charset="0"/>
                <a:ea typeface="Calibri" panose="020F0502020204030204" pitchFamily="34" charset="0"/>
                <a:cs typeface="Iskoola Pota" panose="020B0502040204020203" pitchFamily="34" charset="0"/>
              </a:rPr>
              <a:t> </a:t>
            </a:r>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function to ensure that the no interrupts happens while Mutex is locked.</a:t>
            </a:r>
          </a:p>
          <a:p>
            <a:pPr marL="203195"/>
            <a:endParaRPr lang="en-US" dirty="0">
              <a:solidFill>
                <a:schemeClr val="bg2"/>
              </a:solidFill>
            </a:endParaRPr>
          </a:p>
        </p:txBody>
      </p:sp>
    </p:spTree>
    <p:extLst>
      <p:ext uri="{BB962C8B-B14F-4D97-AF65-F5344CB8AC3E}">
        <p14:creationId xmlns:p14="http://schemas.microsoft.com/office/powerpoint/2010/main" val="337871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340272" y="700973"/>
            <a:ext cx="5327478" cy="31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400" dirty="0"/>
              <a:t>Introduction to paging</a:t>
            </a:r>
          </a:p>
        </p:txBody>
      </p:sp>
      <p:sp>
        <p:nvSpPr>
          <p:cNvPr id="176" name="Google Shape;176;p30"/>
          <p:cNvSpPr txBox="1">
            <a:spLocks noGrp="1"/>
          </p:cNvSpPr>
          <p:nvPr>
            <p:ph type="title" idx="2"/>
          </p:nvPr>
        </p:nvSpPr>
        <p:spPr>
          <a:xfrm>
            <a:off x="938904" y="1393523"/>
            <a:ext cx="4166496"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a:t>
            </a:r>
            <a:r>
              <a:rPr lang="en" sz="9600" dirty="0"/>
              <a:t>7</a:t>
            </a:r>
            <a:endParaRPr dirty="0"/>
          </a:p>
        </p:txBody>
      </p:sp>
      <p:cxnSp>
        <p:nvCxnSpPr>
          <p:cNvPr id="4" name="Google Shape;177;p30">
            <a:extLst>
              <a:ext uri="{FF2B5EF4-FFF2-40B4-BE49-F238E27FC236}">
                <a16:creationId xmlns:a16="http://schemas.microsoft.com/office/drawing/2014/main" id="{53710B64-4E4A-2FCD-0587-3EE70119AFF6}"/>
              </a:ext>
            </a:extLst>
          </p:cNvPr>
          <p:cNvCxnSpPr>
            <a:cxnSpLocks/>
          </p:cNvCxnSpPr>
          <p:nvPr/>
        </p:nvCxnSpPr>
        <p:spPr>
          <a:xfrm>
            <a:off x="1133599" y="3208223"/>
            <a:ext cx="6686426" cy="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1244743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476981" y="2148057"/>
            <a:ext cx="3478003" cy="847386"/>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Introduction</a:t>
            </a:r>
            <a:endParaRPr dirty="0"/>
          </a:p>
        </p:txBody>
      </p:sp>
      <p:sp>
        <p:nvSpPr>
          <p:cNvPr id="136" name="Google Shape;136;p27"/>
          <p:cNvSpPr txBox="1">
            <a:spLocks noGrp="1"/>
          </p:cNvSpPr>
          <p:nvPr>
            <p:ph type="subTitle" idx="1"/>
          </p:nvPr>
        </p:nvSpPr>
        <p:spPr>
          <a:xfrm>
            <a:off x="4307292" y="1019677"/>
            <a:ext cx="4235127" cy="31041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Rust is a high-performance programming language with a comprehensive type system and a concept that is both fast and memory economical. It may enable performance-critical services while ensuring memory and thread safety, allowing developers to debug at compile time. Rust prevents all crashes, and like JavaScript, Ruby, and Python, rust is safe by default.</a:t>
            </a:r>
            <a:endParaRPr sz="1800" dirty="0"/>
          </a:p>
        </p:txBody>
      </p:sp>
      <p:cxnSp>
        <p:nvCxnSpPr>
          <p:cNvPr id="137" name="Google Shape;137;p27"/>
          <p:cNvCxnSpPr>
            <a:cxnSpLocks/>
          </p:cNvCxnSpPr>
          <p:nvPr/>
        </p:nvCxnSpPr>
        <p:spPr>
          <a:xfrm>
            <a:off x="4179777" y="1179095"/>
            <a:ext cx="0" cy="2791326"/>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1829887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2" name="Text Placeholder 1">
            <a:extLst>
              <a:ext uri="{FF2B5EF4-FFF2-40B4-BE49-F238E27FC236}">
                <a16:creationId xmlns:a16="http://schemas.microsoft.com/office/drawing/2014/main" id="{A8488B2F-DF2E-3756-0FDC-AD1E444F51A4}"/>
              </a:ext>
            </a:extLst>
          </p:cNvPr>
          <p:cNvSpPr txBox="1">
            <a:spLocks/>
          </p:cNvSpPr>
          <p:nvPr/>
        </p:nvSpPr>
        <p:spPr>
          <a:xfrm>
            <a:off x="503635" y="793900"/>
            <a:ext cx="7719297"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400" b="1" dirty="0">
                <a:solidFill>
                  <a:schemeClr val="bg2"/>
                </a:solidFill>
                <a:latin typeface="Rajdhani" panose="020B0604020202020204" charset="0"/>
                <a:cs typeface="Rajdhani" panose="020B0604020202020204" charset="0"/>
              </a:rPr>
              <a:t>What is paging and why is ?</a:t>
            </a:r>
          </a:p>
          <a:p>
            <a:pPr marL="203195"/>
            <a:endParaRPr lang="en-US" sz="1800" dirty="0">
              <a:solidFill>
                <a:schemeClr val="tx2"/>
              </a:solidFill>
              <a:latin typeface="DM Sans" pitchFamily="2" charset="0"/>
              <a:ea typeface="Calibri" panose="020F0502020204030204" pitchFamily="34" charset="0"/>
              <a:cs typeface="Iskoola Pota" panose="020B0502040204020203" pitchFamily="34" charset="0"/>
            </a:endParaRPr>
          </a:p>
          <a:p>
            <a:pPr marL="203195"/>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Paging also a very common technique that used in memory management of the operating system in order to improve the memory. </a:t>
            </a:r>
          </a:p>
          <a:p>
            <a:pPr marL="203195"/>
            <a:endParaRPr lang="en-US" sz="1800" dirty="0">
              <a:solidFill>
                <a:schemeClr val="tx2"/>
              </a:solidFill>
              <a:latin typeface="DM Sans" pitchFamily="2" charset="0"/>
              <a:ea typeface="Calibri" panose="020F0502020204030204" pitchFamily="34" charset="0"/>
              <a:cs typeface="Iskoola Pota" panose="020B0502040204020203" pitchFamily="34" charset="0"/>
            </a:endParaRPr>
          </a:p>
          <a:p>
            <a:pPr marL="203195"/>
            <a:endParaRPr lang="en-US" dirty="0">
              <a:solidFill>
                <a:schemeClr val="tx2"/>
              </a:solidFill>
              <a:latin typeface="DM Sans" pitchFamily="2" charset="0"/>
            </a:endParaRPr>
          </a:p>
        </p:txBody>
      </p:sp>
      <p:sp>
        <p:nvSpPr>
          <p:cNvPr id="4" name="Text Placeholder 1">
            <a:extLst>
              <a:ext uri="{FF2B5EF4-FFF2-40B4-BE49-F238E27FC236}">
                <a16:creationId xmlns:a16="http://schemas.microsoft.com/office/drawing/2014/main" id="{E69ECEB1-DCFF-354F-FDF2-5DB832AA6209}"/>
              </a:ext>
            </a:extLst>
          </p:cNvPr>
          <p:cNvSpPr txBox="1">
            <a:spLocks/>
          </p:cNvSpPr>
          <p:nvPr/>
        </p:nvSpPr>
        <p:spPr>
          <a:xfrm>
            <a:off x="503635" y="2495550"/>
            <a:ext cx="8136730" cy="23717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400" b="1" dirty="0">
                <a:solidFill>
                  <a:schemeClr val="bg2"/>
                </a:solidFill>
                <a:latin typeface="Rajdhani" panose="020B0604020202020204" charset="0"/>
                <a:cs typeface="Rajdhani" panose="020B0604020202020204" charset="0"/>
              </a:rPr>
              <a:t>Ways of memory management</a:t>
            </a:r>
          </a:p>
          <a:p>
            <a:pPr marL="203195"/>
            <a:endParaRPr lang="en-US" b="1" dirty="0">
              <a:solidFill>
                <a:schemeClr val="bg2">
                  <a:lumMod val="75000"/>
                </a:schemeClr>
              </a:solidFill>
              <a:latin typeface="Congenial" panose="02000503040000020004" pitchFamily="2" charset="0"/>
            </a:endParaRPr>
          </a:p>
          <a:p>
            <a:pPr marL="203195"/>
            <a:endParaRPr lang="en-US" sz="1800" dirty="0">
              <a:solidFill>
                <a:schemeClr val="bg2"/>
              </a:solidFill>
              <a:latin typeface="DM Sans" pitchFamily="2" charset="0"/>
              <a:ea typeface="Calibri" panose="020F0502020204030204" pitchFamily="34" charset="0"/>
              <a:cs typeface="Iskoola Pota" panose="020B0502040204020203" pitchFamily="34" charset="0"/>
            </a:endParaRPr>
          </a:p>
          <a:p>
            <a:pPr marL="203195"/>
            <a:r>
              <a:rPr lang="en-US" sz="1800" dirty="0">
                <a:solidFill>
                  <a:schemeClr val="tx2"/>
                </a:solidFill>
                <a:latin typeface="DM Sans" pitchFamily="2" charset="0"/>
                <a:ea typeface="Calibri" panose="020F0502020204030204" pitchFamily="34" charset="0"/>
                <a:cs typeface="Iskoola Pota" panose="020B0502040204020203" pitchFamily="34" charset="0"/>
              </a:rPr>
              <a:t>	</a:t>
            </a:r>
            <a:r>
              <a:rPr lang="en-US" sz="1800" b="1" dirty="0">
                <a:solidFill>
                  <a:schemeClr val="tx2"/>
                </a:solidFill>
                <a:latin typeface="DM Sans" pitchFamily="2" charset="0"/>
                <a:ea typeface="Calibri" panose="020F0502020204030204" pitchFamily="34" charset="0"/>
                <a:cs typeface="Iskoola Pota" panose="020B0502040204020203" pitchFamily="34" charset="0"/>
              </a:rPr>
              <a:t>	</a:t>
            </a:r>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1. Segmentation.</a:t>
            </a:r>
          </a:p>
          <a:p>
            <a:pPr marL="203195"/>
            <a:endPar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endParaRPr>
          </a:p>
          <a:p>
            <a:pPr marL="203195"/>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		2. Paging. </a:t>
            </a:r>
            <a:endParaRPr lang="en-US" dirty="0">
              <a:solidFill>
                <a:schemeClr val="tx2"/>
              </a:solidFill>
              <a:latin typeface="Fira Sans Condensed Light" panose="020B0403050000020004" pitchFamily="34" charset="0"/>
            </a:endParaRPr>
          </a:p>
        </p:txBody>
      </p:sp>
    </p:spTree>
    <p:extLst>
      <p:ext uri="{BB962C8B-B14F-4D97-AF65-F5344CB8AC3E}">
        <p14:creationId xmlns:p14="http://schemas.microsoft.com/office/powerpoint/2010/main" val="2262741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3" name="Text Placeholder 1">
            <a:extLst>
              <a:ext uri="{FF2B5EF4-FFF2-40B4-BE49-F238E27FC236}">
                <a16:creationId xmlns:a16="http://schemas.microsoft.com/office/drawing/2014/main" id="{EF3E3A47-8B99-9ADC-6DA7-A5A528F8BAB1}"/>
              </a:ext>
            </a:extLst>
          </p:cNvPr>
          <p:cNvSpPr txBox="1">
            <a:spLocks/>
          </p:cNvSpPr>
          <p:nvPr/>
        </p:nvSpPr>
        <p:spPr>
          <a:xfrm>
            <a:off x="226484" y="496720"/>
            <a:ext cx="8917516"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400" b="1" dirty="0">
                <a:solidFill>
                  <a:schemeClr val="bg2"/>
                </a:solidFill>
                <a:latin typeface="Rajdhani" panose="020B0604020202020204" charset="0"/>
                <a:cs typeface="Rajdhani" panose="020B0604020202020204" charset="0"/>
              </a:rPr>
              <a:t>1. Segmentation</a:t>
            </a:r>
          </a:p>
          <a:p>
            <a:pPr marL="203195"/>
            <a:endParaRPr lang="en-US" b="1" dirty="0">
              <a:solidFill>
                <a:schemeClr val="bg2">
                  <a:lumMod val="75000"/>
                </a:schemeClr>
              </a:solidFill>
              <a:latin typeface="Congenial" panose="02000503040000020004" pitchFamily="2" charset="0"/>
            </a:endParaRPr>
          </a:p>
          <a:p>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The functional behind the segmentation is it will divide the memory to variable size parts and each part named as a segment.</a:t>
            </a:r>
          </a:p>
          <a:p>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For example, there are segments called </a:t>
            </a:r>
            <a:r>
              <a:rPr lang="en-US" sz="1800" b="1" dirty="0">
                <a:solidFill>
                  <a:schemeClr val="bg2"/>
                </a:solidFill>
                <a:latin typeface="Fira Sans Condensed Light" panose="020B0403050000020004" pitchFamily="34" charset="0"/>
                <a:ea typeface="Calibri" panose="020F0502020204030204" pitchFamily="34" charset="0"/>
                <a:cs typeface="Iskoola Pota" panose="020B0502040204020203" pitchFamily="34" charset="0"/>
              </a:rPr>
              <a:t>code segment (CS)</a:t>
            </a:r>
            <a:r>
              <a:rPr lang="en-US" sz="1800" dirty="0">
                <a:solidFill>
                  <a:schemeClr val="bg2"/>
                </a:solidFill>
                <a:latin typeface="Fira Sans Condensed Light" panose="020B0403050000020004" pitchFamily="34" charset="0"/>
                <a:ea typeface="Calibri" panose="020F0502020204030204" pitchFamily="34" charset="0"/>
                <a:cs typeface="Iskoola Pota" panose="020B0502040204020203" pitchFamily="34" charset="0"/>
              </a:rPr>
              <a:t> </a:t>
            </a:r>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to store codes of the programs, </a:t>
            </a:r>
            <a:r>
              <a:rPr lang="en-US" sz="1800" b="1" dirty="0">
                <a:solidFill>
                  <a:schemeClr val="bg2"/>
                </a:solidFill>
                <a:latin typeface="Fira Sans Condensed Light" panose="020B0403050000020004" pitchFamily="34" charset="0"/>
                <a:ea typeface="Calibri" panose="020F0502020204030204" pitchFamily="34" charset="0"/>
                <a:cs typeface="Iskoola Pota" panose="020B0502040204020203" pitchFamily="34" charset="0"/>
              </a:rPr>
              <a:t>Stack segment (SS)</a:t>
            </a:r>
            <a:r>
              <a:rPr lang="en-US" sz="1800" dirty="0">
                <a:solidFill>
                  <a:schemeClr val="bg2"/>
                </a:solidFill>
                <a:latin typeface="Fira Sans Condensed Light" panose="020B0403050000020004" pitchFamily="34" charset="0"/>
                <a:ea typeface="Calibri" panose="020F0502020204030204" pitchFamily="34" charset="0"/>
                <a:cs typeface="Iskoola Pota" panose="020B0502040204020203" pitchFamily="34" charset="0"/>
              </a:rPr>
              <a:t> </a:t>
            </a:r>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for stack operations, </a:t>
            </a:r>
            <a:r>
              <a:rPr lang="en-US" sz="1800" b="1" dirty="0">
                <a:solidFill>
                  <a:schemeClr val="bg2"/>
                </a:solidFill>
                <a:latin typeface="Fira Sans Condensed Light" panose="020B0403050000020004" pitchFamily="34" charset="0"/>
                <a:ea typeface="Calibri" panose="020F0502020204030204" pitchFamily="34" charset="0"/>
                <a:cs typeface="Iskoola Pota" panose="020B0502040204020203" pitchFamily="34" charset="0"/>
              </a:rPr>
              <a:t>Data segment (DS / ES) </a:t>
            </a:r>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to store other instructions and FS , GS segments that can be used to any purpose. </a:t>
            </a:r>
          </a:p>
          <a:p>
            <a:endParaRPr lang="en-US" sz="1800" dirty="0">
              <a:solidFill>
                <a:schemeClr val="tx2"/>
              </a:solidFill>
              <a:latin typeface="Calibri" panose="020F0502020204030204" pitchFamily="34" charset="0"/>
              <a:ea typeface="Calibri" panose="020F0502020204030204" pitchFamily="34" charset="0"/>
              <a:cs typeface="Iskoola Pota" panose="020B0502040204020203" pitchFamily="34" charset="0"/>
            </a:endParaRPr>
          </a:p>
          <a:p>
            <a:endParaRPr lang="en-US" sz="1800" dirty="0">
              <a:solidFill>
                <a:schemeClr val="tx2"/>
              </a:solidFill>
              <a:latin typeface="Calibri" panose="020F0502020204030204" pitchFamily="34" charset="0"/>
              <a:ea typeface="Calibri" panose="020F0502020204030204" pitchFamily="34" charset="0"/>
              <a:cs typeface="Iskoola Pota" panose="020B0502040204020203" pitchFamily="34" charset="0"/>
            </a:endParaRPr>
          </a:p>
          <a:p>
            <a:endParaRPr lang="en-US" sz="1800" dirty="0">
              <a:solidFill>
                <a:schemeClr val="bg2"/>
              </a:solidFill>
              <a:latin typeface="Calibri" panose="020F0502020204030204" pitchFamily="34" charset="0"/>
              <a:ea typeface="Calibri" panose="020F0502020204030204" pitchFamily="34" charset="0"/>
              <a:cs typeface="Iskoola Pota" panose="020B0502040204020203" pitchFamily="34" charset="0"/>
            </a:endParaRPr>
          </a:p>
          <a:p>
            <a:pPr marL="203195"/>
            <a:endParaRPr lang="en-US" dirty="0">
              <a:solidFill>
                <a:schemeClr val="bg2"/>
              </a:solidFill>
            </a:endParaRPr>
          </a:p>
        </p:txBody>
      </p:sp>
      <p:sp>
        <p:nvSpPr>
          <p:cNvPr id="4" name="Text Placeholder 1">
            <a:extLst>
              <a:ext uri="{FF2B5EF4-FFF2-40B4-BE49-F238E27FC236}">
                <a16:creationId xmlns:a16="http://schemas.microsoft.com/office/drawing/2014/main" id="{8F4D4DF5-E451-DDD9-05BF-DB2244D206B2}"/>
              </a:ext>
            </a:extLst>
          </p:cNvPr>
          <p:cNvSpPr txBox="1">
            <a:spLocks/>
          </p:cNvSpPr>
          <p:nvPr/>
        </p:nvSpPr>
        <p:spPr>
          <a:xfrm>
            <a:off x="226484" y="2789630"/>
            <a:ext cx="8917516" cy="215384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400" b="1" dirty="0">
                <a:solidFill>
                  <a:schemeClr val="bg2"/>
                </a:solidFill>
                <a:latin typeface="Rajdhani" panose="020B0604020202020204" charset="0"/>
                <a:cs typeface="Rajdhani" panose="020B0604020202020204" charset="0"/>
              </a:rPr>
              <a:t>2. Paging</a:t>
            </a:r>
          </a:p>
          <a:p>
            <a:pPr marL="203195"/>
            <a:endParaRPr lang="en-US" b="1" dirty="0">
              <a:solidFill>
                <a:schemeClr val="bg2">
                  <a:lumMod val="75000"/>
                </a:schemeClr>
              </a:solidFill>
              <a:latin typeface="Congenial" panose="02000503040000020004" pitchFamily="2" charset="0"/>
            </a:endParaRPr>
          </a:p>
          <a:p>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The simple idea of paging is  divided both virtual memory and physical memory into small fixed sized blocks.</a:t>
            </a:r>
            <a:endParaRPr lang="en-US" sz="1800" b="1"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endParaRPr>
          </a:p>
          <a:p>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The block of virtual memory is called as </a:t>
            </a:r>
            <a:r>
              <a:rPr lang="en-US" sz="1800" b="1"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page</a:t>
            </a:r>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 and the block of physical address are called as </a:t>
            </a:r>
            <a:r>
              <a:rPr lang="en-US" sz="1800" b="1"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frame</a:t>
            </a:r>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 </a:t>
            </a:r>
            <a:endParaRPr lang="en-US" sz="1800" b="1" dirty="0">
              <a:solidFill>
                <a:schemeClr val="tx2"/>
              </a:solidFill>
              <a:latin typeface="Fira Sans Condensed Light" panose="020B0403050000020004" pitchFamily="34" charset="0"/>
            </a:endParaRPr>
          </a:p>
          <a:p>
            <a:endParaRPr lang="en-US" sz="1800" dirty="0">
              <a:solidFill>
                <a:schemeClr val="tx2"/>
              </a:solidFill>
              <a:latin typeface="DM Sans" pitchFamily="2" charset="0"/>
            </a:endParaRPr>
          </a:p>
          <a:p>
            <a:pPr marL="203195"/>
            <a:endParaRPr lang="en-US" sz="1800" dirty="0">
              <a:solidFill>
                <a:schemeClr val="bg2"/>
              </a:solidFill>
              <a:latin typeface="Calibri" panose="020F0502020204030204" pitchFamily="34" charset="0"/>
              <a:ea typeface="Calibri" panose="020F0502020204030204" pitchFamily="34" charset="0"/>
              <a:cs typeface="Iskoola Pota" panose="020B0502040204020203" pitchFamily="34" charset="0"/>
            </a:endParaRPr>
          </a:p>
          <a:p>
            <a:pPr marL="203195"/>
            <a:endParaRPr lang="en-US" dirty="0">
              <a:solidFill>
                <a:schemeClr val="bg2"/>
              </a:solidFill>
            </a:endParaRPr>
          </a:p>
        </p:txBody>
      </p:sp>
    </p:spTree>
    <p:extLst>
      <p:ext uri="{BB962C8B-B14F-4D97-AF65-F5344CB8AC3E}">
        <p14:creationId xmlns:p14="http://schemas.microsoft.com/office/powerpoint/2010/main" val="1799596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340272" y="700973"/>
            <a:ext cx="5327478" cy="31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400" dirty="0"/>
              <a:t>Paging implementation</a:t>
            </a:r>
          </a:p>
        </p:txBody>
      </p:sp>
      <p:sp>
        <p:nvSpPr>
          <p:cNvPr id="176" name="Google Shape;176;p30"/>
          <p:cNvSpPr txBox="1">
            <a:spLocks noGrp="1"/>
          </p:cNvSpPr>
          <p:nvPr>
            <p:ph type="title" idx="2"/>
          </p:nvPr>
        </p:nvSpPr>
        <p:spPr>
          <a:xfrm>
            <a:off x="938904" y="1393523"/>
            <a:ext cx="4166496"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a:t>
            </a:r>
            <a:r>
              <a:rPr lang="en" sz="9600" dirty="0"/>
              <a:t>8</a:t>
            </a:r>
            <a:endParaRPr dirty="0"/>
          </a:p>
        </p:txBody>
      </p:sp>
      <p:cxnSp>
        <p:nvCxnSpPr>
          <p:cNvPr id="4" name="Google Shape;177;p30">
            <a:extLst>
              <a:ext uri="{FF2B5EF4-FFF2-40B4-BE49-F238E27FC236}">
                <a16:creationId xmlns:a16="http://schemas.microsoft.com/office/drawing/2014/main" id="{53710B64-4E4A-2FCD-0587-3EE70119AFF6}"/>
              </a:ext>
            </a:extLst>
          </p:cNvPr>
          <p:cNvCxnSpPr>
            <a:cxnSpLocks/>
          </p:cNvCxnSpPr>
          <p:nvPr/>
        </p:nvCxnSpPr>
        <p:spPr>
          <a:xfrm>
            <a:off x="1133599" y="3208223"/>
            <a:ext cx="6953126" cy="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191358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7" name="Text Placeholder 1">
            <a:extLst>
              <a:ext uri="{FF2B5EF4-FFF2-40B4-BE49-F238E27FC236}">
                <a16:creationId xmlns:a16="http://schemas.microsoft.com/office/drawing/2014/main" id="{8C4883FD-45A2-D1B4-F666-61D8C3265631}"/>
              </a:ext>
            </a:extLst>
          </p:cNvPr>
          <p:cNvSpPr txBox="1">
            <a:spLocks/>
          </p:cNvSpPr>
          <p:nvPr/>
        </p:nvSpPr>
        <p:spPr>
          <a:xfrm>
            <a:off x="581025" y="793900"/>
            <a:ext cx="8324850"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In most of case kernel of the operating system runs on virtual address. But if </a:t>
            </a:r>
          </a:p>
          <a:p>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we run the kernel on the virtual address, we will be having some issues like </a:t>
            </a:r>
          </a:p>
          <a:p>
            <a:r>
              <a:rPr lang="en-US" sz="18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couldn’t access the paging table</a:t>
            </a:r>
            <a:r>
              <a:rPr lang="en-US" sz="24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 </a:t>
            </a:r>
          </a:p>
          <a:p>
            <a:endParaRPr lang="en-US" sz="1800" dirty="0">
              <a:solidFill>
                <a:schemeClr val="tx2"/>
              </a:solidFill>
              <a:latin typeface="Fira Sans Condensed Light" panose="020B0403050000020004" pitchFamily="34" charset="0"/>
            </a:endParaRPr>
          </a:p>
          <a:p>
            <a:r>
              <a:rPr lang="en-US" sz="1800" dirty="0">
                <a:solidFill>
                  <a:schemeClr val="tx2"/>
                </a:solidFill>
                <a:latin typeface="Fira Sans Condensed Light" panose="020B0403050000020004" pitchFamily="34" charset="0"/>
              </a:rPr>
              <a:t>There are 3 steps to follow when implementing paging in operating system.</a:t>
            </a:r>
          </a:p>
          <a:p>
            <a:pPr marL="203195"/>
            <a:endParaRPr lang="en-US" dirty="0">
              <a:solidFill>
                <a:schemeClr val="bg2"/>
              </a:solidFill>
            </a:endParaRPr>
          </a:p>
          <a:p>
            <a:pPr marL="203195">
              <a:lnSpc>
                <a:spcPct val="150000"/>
              </a:lnSpc>
            </a:pPr>
            <a:r>
              <a:rPr lang="en-US" dirty="0">
                <a:solidFill>
                  <a:schemeClr val="bg2"/>
                </a:solidFill>
              </a:rPr>
              <a:t>	</a:t>
            </a:r>
            <a:r>
              <a:rPr lang="en-US" sz="1800" b="1" dirty="0">
                <a:solidFill>
                  <a:schemeClr val="bg2"/>
                </a:solidFill>
              </a:rPr>
              <a:t>	</a:t>
            </a:r>
            <a:r>
              <a:rPr lang="en-US" sz="1800" dirty="0">
                <a:solidFill>
                  <a:schemeClr val="tx2"/>
                </a:solidFill>
                <a:latin typeface="Fira Sans Condensed Light" panose="020B0403050000020004" pitchFamily="34" charset="0"/>
              </a:rPr>
              <a:t>1. Bootloader support </a:t>
            </a:r>
          </a:p>
          <a:p>
            <a:pPr marL="203195">
              <a:lnSpc>
                <a:spcPct val="150000"/>
              </a:lnSpc>
            </a:pPr>
            <a:r>
              <a:rPr lang="en-US" sz="1800" dirty="0">
                <a:solidFill>
                  <a:schemeClr val="tx2"/>
                </a:solidFill>
                <a:latin typeface="Fira Sans Condensed Light" panose="020B0403050000020004" pitchFamily="34" charset="0"/>
              </a:rPr>
              <a:t>		2. Accessing page tables</a:t>
            </a:r>
          </a:p>
          <a:p>
            <a:pPr marL="203195">
              <a:lnSpc>
                <a:spcPct val="150000"/>
              </a:lnSpc>
            </a:pPr>
            <a:r>
              <a:rPr lang="en-US" sz="1800" dirty="0">
                <a:solidFill>
                  <a:schemeClr val="tx2"/>
                </a:solidFill>
                <a:latin typeface="Fira Sans Condensed Light" panose="020B0403050000020004" pitchFamily="34" charset="0"/>
              </a:rPr>
              <a:t>		3. Translating addresses</a:t>
            </a:r>
          </a:p>
        </p:txBody>
      </p:sp>
    </p:spTree>
    <p:extLst>
      <p:ext uri="{BB962C8B-B14F-4D97-AF65-F5344CB8AC3E}">
        <p14:creationId xmlns:p14="http://schemas.microsoft.com/office/powerpoint/2010/main" val="3120898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8" name="Text Placeholder 1">
            <a:extLst>
              <a:ext uri="{FF2B5EF4-FFF2-40B4-BE49-F238E27FC236}">
                <a16:creationId xmlns:a16="http://schemas.microsoft.com/office/drawing/2014/main" id="{FD3DAD82-8EA6-3231-6056-25AD8D0D8263}"/>
              </a:ext>
            </a:extLst>
          </p:cNvPr>
          <p:cNvSpPr txBox="1">
            <a:spLocks/>
          </p:cNvSpPr>
          <p:nvPr/>
        </p:nvSpPr>
        <p:spPr>
          <a:xfrm>
            <a:off x="523875" y="481542"/>
            <a:ext cx="7719297"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400" b="1" dirty="0">
                <a:solidFill>
                  <a:schemeClr val="bg2"/>
                </a:solidFill>
                <a:latin typeface="Rajdhani" panose="020B0604020202020204" charset="0"/>
                <a:cs typeface="Rajdhani" panose="020B0604020202020204" charset="0"/>
              </a:rPr>
              <a:t>1. Bootloader support</a:t>
            </a:r>
          </a:p>
          <a:p>
            <a:pPr marL="203195"/>
            <a:endParaRPr lang="en-US" sz="1800" dirty="0">
              <a:solidFill>
                <a:schemeClr val="bg2"/>
              </a:solidFill>
              <a:latin typeface="DM Sans" pitchFamily="2" charset="0"/>
              <a:ea typeface="Calibri" panose="020F0502020204030204" pitchFamily="34" charset="0"/>
              <a:cs typeface="Iskoola Pota" panose="020B0502040204020203" pitchFamily="34" charset="0"/>
            </a:endParaRPr>
          </a:p>
          <a:p>
            <a:pPr marL="203195"/>
            <a:r>
              <a:rPr lang="en-US"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To enable bootloader support simply we can use the </a:t>
            </a:r>
            <a:r>
              <a:rPr lang="en-US" b="1" dirty="0">
                <a:solidFill>
                  <a:schemeClr val="bg2"/>
                </a:solidFill>
                <a:latin typeface="Fira Sans Condensed Light" panose="020B0403050000020004" pitchFamily="34" charset="0"/>
                <a:ea typeface="Calibri" panose="020F0502020204030204" pitchFamily="34" charset="0"/>
                <a:cs typeface="Iskoola Pota" panose="020B0502040204020203" pitchFamily="34" charset="0"/>
              </a:rPr>
              <a:t>map_Physical_memory</a:t>
            </a:r>
            <a:r>
              <a:rPr lang="en-US" dirty="0">
                <a:solidFill>
                  <a:schemeClr val="bg2"/>
                </a:solidFill>
                <a:latin typeface="Fira Sans Condensed Light" panose="020B0403050000020004" pitchFamily="34" charset="0"/>
                <a:ea typeface="Calibri" panose="020F0502020204030204" pitchFamily="34" charset="0"/>
                <a:cs typeface="Iskoola Pota" panose="020B0502040204020203" pitchFamily="34" charset="0"/>
              </a:rPr>
              <a:t> </a:t>
            </a:r>
            <a:r>
              <a:rPr lang="en-US"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function to the bootloader and then we are done</a:t>
            </a:r>
          </a:p>
        </p:txBody>
      </p:sp>
      <p:sp>
        <p:nvSpPr>
          <p:cNvPr id="11" name="Text Placeholder 1">
            <a:extLst>
              <a:ext uri="{FF2B5EF4-FFF2-40B4-BE49-F238E27FC236}">
                <a16:creationId xmlns:a16="http://schemas.microsoft.com/office/drawing/2014/main" id="{3B842F12-E6D4-9F72-10AA-435F3B126D14}"/>
              </a:ext>
            </a:extLst>
          </p:cNvPr>
          <p:cNvSpPr txBox="1">
            <a:spLocks/>
          </p:cNvSpPr>
          <p:nvPr/>
        </p:nvSpPr>
        <p:spPr>
          <a:xfrm>
            <a:off x="523875" y="1793506"/>
            <a:ext cx="10401520" cy="4349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400" b="1" dirty="0">
                <a:solidFill>
                  <a:schemeClr val="bg2"/>
                </a:solidFill>
                <a:latin typeface="Rajdhani" panose="020B0604020202020204" charset="0"/>
                <a:cs typeface="Rajdhani" panose="020B0604020202020204" charset="0"/>
              </a:rPr>
              <a:t>2. Accessing the page table</a:t>
            </a:r>
          </a:p>
          <a:p>
            <a:pPr marL="203194"/>
            <a:endParaRPr lang="en-US" dirty="0">
              <a:solidFill>
                <a:schemeClr val="tx2"/>
              </a:solidFill>
              <a:latin typeface="DM Sans" pitchFamily="2" charset="0"/>
              <a:ea typeface="Calibri" panose="020F0502020204030204" pitchFamily="34" charset="0"/>
              <a:cs typeface="Iskoola Pota" panose="020B0502040204020203" pitchFamily="34" charset="0"/>
            </a:endParaRPr>
          </a:p>
          <a:p>
            <a:pPr marL="203195"/>
            <a:r>
              <a:rPr lang="en-US"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Now we all must do is create a function that returns all the references of active level 4-page table. </a:t>
            </a:r>
          </a:p>
          <a:p>
            <a:pPr marL="203195"/>
            <a:r>
              <a:rPr lang="en-US"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To do that we can use </a:t>
            </a:r>
            <a:r>
              <a:rPr lang="en-US" b="1"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active_level_4_table </a:t>
            </a:r>
            <a:r>
              <a:rPr lang="en-US"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function.</a:t>
            </a:r>
          </a:p>
          <a:p>
            <a:pPr marL="203195"/>
            <a:endParaRPr lang="en-US" dirty="0">
              <a:solidFill>
                <a:schemeClr val="tx2"/>
              </a:solidFill>
              <a:latin typeface="DM Sans" pitchFamily="2" charset="0"/>
              <a:ea typeface="Calibri" panose="020F0502020204030204" pitchFamily="34" charset="0"/>
              <a:cs typeface="Iskoola Pota" panose="020B0502040204020203" pitchFamily="34" charset="0"/>
            </a:endParaRPr>
          </a:p>
          <a:p>
            <a:pPr marL="203195"/>
            <a:endParaRPr lang="en-US" dirty="0">
              <a:solidFill>
                <a:schemeClr val="tx2"/>
              </a:solidFill>
              <a:latin typeface="DM Sans" pitchFamily="2" charset="0"/>
            </a:endParaRPr>
          </a:p>
        </p:txBody>
      </p:sp>
      <p:sp>
        <p:nvSpPr>
          <p:cNvPr id="14" name="Text Placeholder 1">
            <a:extLst>
              <a:ext uri="{FF2B5EF4-FFF2-40B4-BE49-F238E27FC236}">
                <a16:creationId xmlns:a16="http://schemas.microsoft.com/office/drawing/2014/main" id="{5A50BC99-DE41-48CC-E5C6-DB138FF7EAE2}"/>
              </a:ext>
            </a:extLst>
          </p:cNvPr>
          <p:cNvSpPr txBox="1">
            <a:spLocks/>
          </p:cNvSpPr>
          <p:nvPr/>
        </p:nvSpPr>
        <p:spPr>
          <a:xfrm>
            <a:off x="523875" y="2968700"/>
            <a:ext cx="8448675" cy="20319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03194"/>
            <a:r>
              <a:rPr lang="en-US" sz="2400" b="1" dirty="0">
                <a:solidFill>
                  <a:schemeClr val="bg2"/>
                </a:solidFill>
                <a:latin typeface="Rajdhani" panose="020B0604020202020204" charset="0"/>
                <a:cs typeface="Rajdhani" panose="020B0604020202020204" charset="0"/>
              </a:rPr>
              <a:t>3. Translating the addresses</a:t>
            </a:r>
          </a:p>
          <a:p>
            <a:pPr marL="203195"/>
            <a:endParaRPr lang="en-US" dirty="0">
              <a:solidFill>
                <a:schemeClr val="tx2"/>
              </a:solidFill>
              <a:latin typeface="DM Sans" pitchFamily="2" charset="0"/>
            </a:endParaRPr>
          </a:p>
          <a:p>
            <a:pPr marL="203195"/>
            <a:r>
              <a:rPr lang="en-US" sz="16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To do this translation we can use a function called </a:t>
            </a:r>
            <a:r>
              <a:rPr lang="en-US" sz="1600" b="1" dirty="0">
                <a:solidFill>
                  <a:schemeClr val="bg2"/>
                </a:solidFill>
                <a:latin typeface="Fira Sans Condensed Light" panose="020B0403050000020004" pitchFamily="34" charset="0"/>
                <a:ea typeface="Calibri" panose="020F0502020204030204" pitchFamily="34" charset="0"/>
                <a:cs typeface="Iskoola Pota" panose="020B0502040204020203" pitchFamily="34" charset="0"/>
              </a:rPr>
              <a:t>translate_addr_inner</a:t>
            </a:r>
            <a:r>
              <a:rPr lang="en-US" sz="16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 </a:t>
            </a:r>
          </a:p>
          <a:p>
            <a:pPr marL="203195"/>
            <a:r>
              <a:rPr lang="en-US" sz="16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this function will start reading physical address of corresponded mapped frame and will </a:t>
            </a:r>
          </a:p>
          <a:p>
            <a:pPr marL="203195"/>
            <a:r>
              <a:rPr lang="en-US" sz="16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 it to a physical address. But the problem is this translate_addr function only support for small size of page tables. </a:t>
            </a:r>
          </a:p>
          <a:p>
            <a:pPr marL="203195"/>
            <a:r>
              <a:rPr lang="en-US" sz="16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To allow huge page tables addresses to be converted we can use </a:t>
            </a:r>
            <a:r>
              <a:rPr lang="en-US" sz="1600" b="1"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offset page table </a:t>
            </a:r>
            <a:r>
              <a:rPr lang="en-US" sz="1600" dirty="0">
                <a:solidFill>
                  <a:schemeClr val="tx2"/>
                </a:solidFill>
                <a:latin typeface="Fira Sans Condensed Light" panose="020B0403050000020004" pitchFamily="34" charset="0"/>
                <a:ea typeface="Calibri" panose="020F0502020204030204" pitchFamily="34" charset="0"/>
                <a:cs typeface="Iskoola Pota" panose="020B0502040204020203" pitchFamily="34" charset="0"/>
              </a:rPr>
              <a:t>as a solution</a:t>
            </a:r>
            <a:endParaRPr lang="en-US" sz="1600" dirty="0">
              <a:solidFill>
                <a:schemeClr val="tx2"/>
              </a:solidFill>
              <a:latin typeface="Fira Sans Condensed Light" panose="020B0403050000020004" pitchFamily="34" charset="0"/>
            </a:endParaRPr>
          </a:p>
        </p:txBody>
      </p:sp>
    </p:spTree>
    <p:extLst>
      <p:ext uri="{BB962C8B-B14F-4D97-AF65-F5344CB8AC3E}">
        <p14:creationId xmlns:p14="http://schemas.microsoft.com/office/powerpoint/2010/main" val="2383410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473622" y="1262948"/>
            <a:ext cx="5327478" cy="31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Heap Allocation</a:t>
            </a:r>
            <a:endParaRPr lang="en-US" sz="5400" dirty="0"/>
          </a:p>
        </p:txBody>
      </p:sp>
      <p:sp>
        <p:nvSpPr>
          <p:cNvPr id="176" name="Google Shape;176;p30"/>
          <p:cNvSpPr txBox="1">
            <a:spLocks noGrp="1"/>
          </p:cNvSpPr>
          <p:nvPr>
            <p:ph type="title" idx="2"/>
          </p:nvPr>
        </p:nvSpPr>
        <p:spPr>
          <a:xfrm>
            <a:off x="938904" y="1393523"/>
            <a:ext cx="4166496"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a:t>
            </a:r>
            <a:r>
              <a:rPr lang="en" sz="9600" dirty="0"/>
              <a:t>9</a:t>
            </a:r>
            <a:endParaRPr dirty="0"/>
          </a:p>
        </p:txBody>
      </p:sp>
      <p:cxnSp>
        <p:nvCxnSpPr>
          <p:cNvPr id="4" name="Google Shape;177;p30">
            <a:extLst>
              <a:ext uri="{FF2B5EF4-FFF2-40B4-BE49-F238E27FC236}">
                <a16:creationId xmlns:a16="http://schemas.microsoft.com/office/drawing/2014/main" id="{53710B64-4E4A-2FCD-0587-3EE70119AFF6}"/>
              </a:ext>
            </a:extLst>
          </p:cNvPr>
          <p:cNvCxnSpPr>
            <a:cxnSpLocks/>
          </p:cNvCxnSpPr>
          <p:nvPr/>
        </p:nvCxnSpPr>
        <p:spPr>
          <a:xfrm>
            <a:off x="1133599" y="3208223"/>
            <a:ext cx="6038726" cy="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3523276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92BFA05-BB95-054D-92A8-2E307460E789}"/>
              </a:ext>
            </a:extLst>
          </p:cNvPr>
          <p:cNvSpPr>
            <a:spLocks noGrp="1"/>
          </p:cNvSpPr>
          <p:nvPr>
            <p:ph type="subTitle" idx="1"/>
          </p:nvPr>
        </p:nvSpPr>
        <p:spPr>
          <a:xfrm flipH="1">
            <a:off x="5243510" y="1567646"/>
            <a:ext cx="2471949" cy="739199"/>
          </a:xfrm>
        </p:spPr>
        <p:txBody>
          <a:bodyPr/>
          <a:lstStyle/>
          <a:p>
            <a:r>
              <a:rPr lang="en-LK" sz="2400" b="1" dirty="0">
                <a:solidFill>
                  <a:schemeClr val="bg2"/>
                </a:solidFill>
                <a:latin typeface="Rajdhani" panose="020B0604020202020204" charset="0"/>
                <a:cs typeface="Rajdhani" panose="020B0604020202020204" charset="0"/>
              </a:rPr>
              <a:t>Static Variables</a:t>
            </a:r>
          </a:p>
        </p:txBody>
      </p:sp>
      <p:sp>
        <p:nvSpPr>
          <p:cNvPr id="3" name="Subtitle 2">
            <a:extLst>
              <a:ext uri="{FF2B5EF4-FFF2-40B4-BE49-F238E27FC236}">
                <a16:creationId xmlns:a16="http://schemas.microsoft.com/office/drawing/2014/main" id="{71C14F2F-BD3F-1025-71F9-7A2178465F65}"/>
              </a:ext>
            </a:extLst>
          </p:cNvPr>
          <p:cNvSpPr>
            <a:spLocks noGrp="1"/>
          </p:cNvSpPr>
          <p:nvPr>
            <p:ph type="subTitle" idx="2"/>
          </p:nvPr>
        </p:nvSpPr>
        <p:spPr>
          <a:xfrm flipH="1">
            <a:off x="4485981" y="2354593"/>
            <a:ext cx="3987006" cy="1013637"/>
          </a:xfrm>
        </p:spPr>
        <p:txBody>
          <a:bodyPr/>
          <a:lstStyle/>
          <a:p>
            <a:r>
              <a:rPr lang="en-GB" sz="1600" dirty="0"/>
              <a:t>Static variables always live for the complete runtime of the program</a:t>
            </a:r>
            <a:endParaRPr lang="en-LK" sz="1600" dirty="0"/>
          </a:p>
        </p:txBody>
      </p:sp>
      <p:sp>
        <p:nvSpPr>
          <p:cNvPr id="4" name="Subtitle 3">
            <a:extLst>
              <a:ext uri="{FF2B5EF4-FFF2-40B4-BE49-F238E27FC236}">
                <a16:creationId xmlns:a16="http://schemas.microsoft.com/office/drawing/2014/main" id="{39805303-C692-8FCB-1D3D-4F512692C396}"/>
              </a:ext>
            </a:extLst>
          </p:cNvPr>
          <p:cNvSpPr>
            <a:spLocks noGrp="1"/>
          </p:cNvSpPr>
          <p:nvPr>
            <p:ph type="subTitle" idx="3"/>
          </p:nvPr>
        </p:nvSpPr>
        <p:spPr>
          <a:xfrm flipH="1">
            <a:off x="584993" y="1665744"/>
            <a:ext cx="2711100" cy="543005"/>
          </a:xfrm>
        </p:spPr>
        <p:txBody>
          <a:bodyPr/>
          <a:lstStyle/>
          <a:p>
            <a:r>
              <a:rPr lang="en-LK" sz="2400" b="1" dirty="0">
                <a:solidFill>
                  <a:schemeClr val="bg2"/>
                </a:solidFill>
                <a:latin typeface="Rajdhani" panose="020B0604020202020204" charset="0"/>
                <a:cs typeface="Rajdhani" panose="020B0604020202020204" charset="0"/>
              </a:rPr>
              <a:t>Local Variables</a:t>
            </a:r>
          </a:p>
        </p:txBody>
      </p:sp>
      <p:sp>
        <p:nvSpPr>
          <p:cNvPr id="5" name="Subtitle 4">
            <a:extLst>
              <a:ext uri="{FF2B5EF4-FFF2-40B4-BE49-F238E27FC236}">
                <a16:creationId xmlns:a16="http://schemas.microsoft.com/office/drawing/2014/main" id="{0EDCE9D1-E2E2-86E4-325D-F1A01516A9AC}"/>
              </a:ext>
            </a:extLst>
          </p:cNvPr>
          <p:cNvSpPr>
            <a:spLocks noGrp="1"/>
          </p:cNvSpPr>
          <p:nvPr>
            <p:ph type="subTitle" idx="4"/>
          </p:nvPr>
        </p:nvSpPr>
        <p:spPr>
          <a:xfrm flipH="1">
            <a:off x="255180" y="2355429"/>
            <a:ext cx="4093535" cy="1013638"/>
          </a:xfrm>
        </p:spPr>
        <p:txBody>
          <a:bodyPr/>
          <a:lstStyle/>
          <a:p>
            <a:r>
              <a:rPr lang="en-GB" sz="1600" dirty="0"/>
              <a:t>Local variables only live until the end of the surrounding function or block</a:t>
            </a:r>
            <a:endParaRPr lang="en-LK" sz="1600" dirty="0"/>
          </a:p>
        </p:txBody>
      </p:sp>
      <p:sp>
        <p:nvSpPr>
          <p:cNvPr id="6" name="Title 5">
            <a:extLst>
              <a:ext uri="{FF2B5EF4-FFF2-40B4-BE49-F238E27FC236}">
                <a16:creationId xmlns:a16="http://schemas.microsoft.com/office/drawing/2014/main" id="{13B373FB-ABB3-5BDC-8473-37D7155C0963}"/>
              </a:ext>
            </a:extLst>
          </p:cNvPr>
          <p:cNvSpPr>
            <a:spLocks noGrp="1"/>
          </p:cNvSpPr>
          <p:nvPr>
            <p:ph type="title"/>
          </p:nvPr>
        </p:nvSpPr>
        <p:spPr>
          <a:xfrm>
            <a:off x="584993" y="3515747"/>
            <a:ext cx="7825157" cy="1416280"/>
          </a:xfrm>
        </p:spPr>
        <p:txBody>
          <a:bodyPr/>
          <a:lstStyle/>
          <a:p>
            <a:pPr algn="l"/>
            <a:r>
              <a:rPr lang="en-GB" sz="1800" b="0" dirty="0">
                <a:latin typeface="Fira Sans Condensed Light" panose="020B0403050000020004" pitchFamily="34" charset="0"/>
              </a:rPr>
              <a:t>Both variables having a fixed size and the dynamically growing elements cannot store as a collection </a:t>
            </a:r>
            <a:endParaRPr lang="en-LK" dirty="0"/>
          </a:p>
        </p:txBody>
      </p:sp>
      <p:sp>
        <p:nvSpPr>
          <p:cNvPr id="7" name="Google Shape;136;p27">
            <a:extLst>
              <a:ext uri="{FF2B5EF4-FFF2-40B4-BE49-F238E27FC236}">
                <a16:creationId xmlns:a16="http://schemas.microsoft.com/office/drawing/2014/main" id="{224BD1FA-0C00-E364-9DB2-21F5C164ADDA}"/>
              </a:ext>
            </a:extLst>
          </p:cNvPr>
          <p:cNvSpPr txBox="1">
            <a:spLocks/>
          </p:cNvSpPr>
          <p:nvPr/>
        </p:nvSpPr>
        <p:spPr>
          <a:xfrm>
            <a:off x="690884" y="708053"/>
            <a:ext cx="8185759" cy="810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400"/>
              <a:buFont typeface="Anton"/>
              <a:buNone/>
              <a:defRPr sz="1800" b="0" i="0" u="none" strike="noStrike" cap="none">
                <a:solidFill>
                  <a:schemeClr val="lt2"/>
                </a:solidFill>
                <a:latin typeface="Anton"/>
                <a:ea typeface="Anton"/>
                <a:cs typeface="Anton"/>
                <a:sym typeface="Anton"/>
              </a:defRPr>
            </a:lvl1pPr>
            <a:lvl2pPr marL="914400" marR="0" lvl="1" indent="-304800" algn="ctr" rtl="0">
              <a:lnSpc>
                <a:spcPct val="100000"/>
              </a:lnSpc>
              <a:spcBef>
                <a:spcPts val="0"/>
              </a:spcBef>
              <a:spcAft>
                <a:spcPts val="0"/>
              </a:spcAft>
              <a:buClr>
                <a:schemeClr val="lt2"/>
              </a:buClr>
              <a:buSzPts val="1400"/>
              <a:buFont typeface="Anton"/>
              <a:buNone/>
              <a:defRPr sz="1400" b="1" i="0" u="none" strike="noStrike" cap="none">
                <a:solidFill>
                  <a:schemeClr val="lt2"/>
                </a:solidFill>
                <a:latin typeface="Anton"/>
                <a:ea typeface="Anton"/>
                <a:cs typeface="Anton"/>
                <a:sym typeface="Anton"/>
              </a:defRPr>
            </a:lvl2pPr>
            <a:lvl3pPr marL="1371600" marR="0" lvl="2" indent="-304800" algn="ctr" rtl="0">
              <a:lnSpc>
                <a:spcPct val="100000"/>
              </a:lnSpc>
              <a:spcBef>
                <a:spcPts val="0"/>
              </a:spcBef>
              <a:spcAft>
                <a:spcPts val="0"/>
              </a:spcAft>
              <a:buClr>
                <a:schemeClr val="lt2"/>
              </a:buClr>
              <a:buSzPts val="1400"/>
              <a:buFont typeface="Anton"/>
              <a:buNone/>
              <a:defRPr sz="1400" b="1" i="0" u="none" strike="noStrike" cap="none">
                <a:solidFill>
                  <a:schemeClr val="lt2"/>
                </a:solidFill>
                <a:latin typeface="Anton"/>
                <a:ea typeface="Anton"/>
                <a:cs typeface="Anton"/>
                <a:sym typeface="Anton"/>
              </a:defRPr>
            </a:lvl3pPr>
            <a:lvl4pPr marL="1828800" marR="0" lvl="3" indent="-304800" algn="ctr" rtl="0">
              <a:lnSpc>
                <a:spcPct val="100000"/>
              </a:lnSpc>
              <a:spcBef>
                <a:spcPts val="0"/>
              </a:spcBef>
              <a:spcAft>
                <a:spcPts val="0"/>
              </a:spcAft>
              <a:buClr>
                <a:schemeClr val="lt2"/>
              </a:buClr>
              <a:buSzPts val="1400"/>
              <a:buFont typeface="Anton"/>
              <a:buNone/>
              <a:defRPr sz="1400" b="1" i="0" u="none" strike="noStrike" cap="none">
                <a:solidFill>
                  <a:schemeClr val="lt2"/>
                </a:solidFill>
                <a:latin typeface="Anton"/>
                <a:ea typeface="Anton"/>
                <a:cs typeface="Anton"/>
                <a:sym typeface="Anton"/>
              </a:defRPr>
            </a:lvl4pPr>
            <a:lvl5pPr marL="2286000" marR="0" lvl="4" indent="-304800" algn="ctr" rtl="0">
              <a:lnSpc>
                <a:spcPct val="100000"/>
              </a:lnSpc>
              <a:spcBef>
                <a:spcPts val="0"/>
              </a:spcBef>
              <a:spcAft>
                <a:spcPts val="0"/>
              </a:spcAft>
              <a:buClr>
                <a:schemeClr val="lt2"/>
              </a:buClr>
              <a:buSzPts val="1400"/>
              <a:buFont typeface="Anton"/>
              <a:buNone/>
              <a:defRPr sz="1400" b="1" i="0" u="none" strike="noStrike" cap="none">
                <a:solidFill>
                  <a:schemeClr val="lt2"/>
                </a:solidFill>
                <a:latin typeface="Anton"/>
                <a:ea typeface="Anton"/>
                <a:cs typeface="Anton"/>
                <a:sym typeface="Anton"/>
              </a:defRPr>
            </a:lvl5pPr>
            <a:lvl6pPr marL="2743200" marR="0" lvl="5" indent="-304800" algn="ctr" rtl="0">
              <a:lnSpc>
                <a:spcPct val="100000"/>
              </a:lnSpc>
              <a:spcBef>
                <a:spcPts val="0"/>
              </a:spcBef>
              <a:spcAft>
                <a:spcPts val="0"/>
              </a:spcAft>
              <a:buClr>
                <a:schemeClr val="lt2"/>
              </a:buClr>
              <a:buSzPts val="1400"/>
              <a:buFont typeface="Anton"/>
              <a:buNone/>
              <a:defRPr sz="1400" b="1" i="0" u="none" strike="noStrike" cap="none">
                <a:solidFill>
                  <a:schemeClr val="lt2"/>
                </a:solidFill>
                <a:latin typeface="Anton"/>
                <a:ea typeface="Anton"/>
                <a:cs typeface="Anton"/>
                <a:sym typeface="Anton"/>
              </a:defRPr>
            </a:lvl6pPr>
            <a:lvl7pPr marL="3200400" marR="0" lvl="6" indent="-304800" algn="ctr" rtl="0">
              <a:lnSpc>
                <a:spcPct val="100000"/>
              </a:lnSpc>
              <a:spcBef>
                <a:spcPts val="0"/>
              </a:spcBef>
              <a:spcAft>
                <a:spcPts val="0"/>
              </a:spcAft>
              <a:buClr>
                <a:schemeClr val="lt2"/>
              </a:buClr>
              <a:buSzPts val="1400"/>
              <a:buFont typeface="Anton"/>
              <a:buNone/>
              <a:defRPr sz="1400" b="1" i="0" u="none" strike="noStrike" cap="none">
                <a:solidFill>
                  <a:schemeClr val="lt2"/>
                </a:solidFill>
                <a:latin typeface="Anton"/>
                <a:ea typeface="Anton"/>
                <a:cs typeface="Anton"/>
                <a:sym typeface="Anton"/>
              </a:defRPr>
            </a:lvl7pPr>
            <a:lvl8pPr marL="3657600" marR="0" lvl="7" indent="-304800" algn="ctr" rtl="0">
              <a:lnSpc>
                <a:spcPct val="100000"/>
              </a:lnSpc>
              <a:spcBef>
                <a:spcPts val="0"/>
              </a:spcBef>
              <a:spcAft>
                <a:spcPts val="0"/>
              </a:spcAft>
              <a:buClr>
                <a:schemeClr val="lt2"/>
              </a:buClr>
              <a:buSzPts val="1400"/>
              <a:buFont typeface="Anton"/>
              <a:buNone/>
              <a:defRPr sz="1400" b="1" i="0" u="none" strike="noStrike" cap="none">
                <a:solidFill>
                  <a:schemeClr val="lt2"/>
                </a:solidFill>
                <a:latin typeface="Anton"/>
                <a:ea typeface="Anton"/>
                <a:cs typeface="Anton"/>
                <a:sym typeface="Anton"/>
              </a:defRPr>
            </a:lvl8pPr>
            <a:lvl9pPr marL="4114800" marR="0" lvl="8" indent="-304800" algn="ctr" rtl="0">
              <a:lnSpc>
                <a:spcPct val="100000"/>
              </a:lnSpc>
              <a:spcBef>
                <a:spcPts val="0"/>
              </a:spcBef>
              <a:spcAft>
                <a:spcPts val="0"/>
              </a:spcAft>
              <a:buClr>
                <a:schemeClr val="lt2"/>
              </a:buClr>
              <a:buSzPts val="1400"/>
              <a:buFont typeface="Anton"/>
              <a:buNone/>
              <a:defRPr sz="1400" b="1" i="0" u="none" strike="noStrike" cap="none">
                <a:solidFill>
                  <a:schemeClr val="lt2"/>
                </a:solidFill>
                <a:latin typeface="Anton"/>
                <a:ea typeface="Anton"/>
                <a:cs typeface="Anton"/>
                <a:sym typeface="Anton"/>
              </a:defRPr>
            </a:lvl9pPr>
          </a:lstStyle>
          <a:p>
            <a:pPr marL="0" indent="0" algn="l"/>
            <a:r>
              <a:rPr lang="en-US" dirty="0">
                <a:latin typeface="Fira Sans Condensed Light" panose="020B0403050000020004" pitchFamily="34" charset="0"/>
              </a:rPr>
              <a:t>Memory is dynamically allocated to variables using heap allocation, which then claims the memory back when the variables are no longer in use </a:t>
            </a:r>
          </a:p>
          <a:p>
            <a:pPr marL="0" indent="0" algn="l"/>
            <a:endParaRPr lang="en-US" dirty="0">
              <a:latin typeface="Fira Sans Condensed Light" panose="020B0403050000020004" pitchFamily="34" charset="0"/>
            </a:endParaRPr>
          </a:p>
        </p:txBody>
      </p:sp>
    </p:spTree>
    <p:extLst>
      <p:ext uri="{BB962C8B-B14F-4D97-AF65-F5344CB8AC3E}">
        <p14:creationId xmlns:p14="http://schemas.microsoft.com/office/powerpoint/2010/main" val="29623641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1">
            <a:extLst>
              <a:ext uri="{FF2B5EF4-FFF2-40B4-BE49-F238E27FC236}">
                <a16:creationId xmlns:a16="http://schemas.microsoft.com/office/drawing/2014/main" id="{0AAB812C-FCD0-4766-30A9-F2E1BC2590AD}"/>
              </a:ext>
            </a:extLst>
          </p:cNvPr>
          <p:cNvSpPr txBox="1">
            <a:spLocks/>
          </p:cNvSpPr>
          <p:nvPr/>
        </p:nvSpPr>
        <p:spPr>
          <a:xfrm>
            <a:off x="369766" y="731487"/>
            <a:ext cx="8484588" cy="1840263"/>
          </a:xfrm>
          <a:prstGeom prst="rect">
            <a:avLst/>
          </a:prstGeom>
          <a:solidFill>
            <a:srgbClr val="FFFFFF">
              <a:alpha val="0"/>
            </a:srgbClr>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400"/>
              <a:buFont typeface="Anton"/>
              <a:buNone/>
              <a:defRPr sz="1800" b="0" i="0" u="none" strike="noStrike" cap="none">
                <a:solidFill>
                  <a:schemeClr val="lt2"/>
                </a:solidFill>
                <a:latin typeface="Anton"/>
                <a:ea typeface="Anton"/>
                <a:cs typeface="Anton"/>
                <a:sym typeface="Anton"/>
              </a:defRPr>
            </a:lvl1pPr>
            <a:lvl2pPr marL="914400" marR="0" lvl="1" indent="-304800" algn="ctr" rtl="0">
              <a:lnSpc>
                <a:spcPct val="100000"/>
              </a:lnSpc>
              <a:spcBef>
                <a:spcPts val="0"/>
              </a:spcBef>
              <a:spcAft>
                <a:spcPts val="0"/>
              </a:spcAft>
              <a:buClr>
                <a:schemeClr val="lt2"/>
              </a:buClr>
              <a:buSzPts val="1400"/>
              <a:buFont typeface="Anton"/>
              <a:buNone/>
              <a:defRPr sz="1400" b="1" i="0" u="none" strike="noStrike" cap="none">
                <a:solidFill>
                  <a:schemeClr val="lt2"/>
                </a:solidFill>
                <a:latin typeface="Anton"/>
                <a:ea typeface="Anton"/>
                <a:cs typeface="Anton"/>
                <a:sym typeface="Anton"/>
              </a:defRPr>
            </a:lvl2pPr>
            <a:lvl3pPr marL="1371600" marR="0" lvl="2" indent="-304800" algn="ctr" rtl="0">
              <a:lnSpc>
                <a:spcPct val="100000"/>
              </a:lnSpc>
              <a:spcBef>
                <a:spcPts val="0"/>
              </a:spcBef>
              <a:spcAft>
                <a:spcPts val="0"/>
              </a:spcAft>
              <a:buClr>
                <a:schemeClr val="lt2"/>
              </a:buClr>
              <a:buSzPts val="1400"/>
              <a:buFont typeface="Anton"/>
              <a:buNone/>
              <a:defRPr sz="1400" b="1" i="0" u="none" strike="noStrike" cap="none">
                <a:solidFill>
                  <a:schemeClr val="lt2"/>
                </a:solidFill>
                <a:latin typeface="Anton"/>
                <a:ea typeface="Anton"/>
                <a:cs typeface="Anton"/>
                <a:sym typeface="Anton"/>
              </a:defRPr>
            </a:lvl3pPr>
            <a:lvl4pPr marL="1828800" marR="0" lvl="3" indent="-304800" algn="ctr" rtl="0">
              <a:lnSpc>
                <a:spcPct val="100000"/>
              </a:lnSpc>
              <a:spcBef>
                <a:spcPts val="0"/>
              </a:spcBef>
              <a:spcAft>
                <a:spcPts val="0"/>
              </a:spcAft>
              <a:buClr>
                <a:schemeClr val="lt2"/>
              </a:buClr>
              <a:buSzPts val="1400"/>
              <a:buFont typeface="Anton"/>
              <a:buNone/>
              <a:defRPr sz="1400" b="1" i="0" u="none" strike="noStrike" cap="none">
                <a:solidFill>
                  <a:schemeClr val="lt2"/>
                </a:solidFill>
                <a:latin typeface="Anton"/>
                <a:ea typeface="Anton"/>
                <a:cs typeface="Anton"/>
                <a:sym typeface="Anton"/>
              </a:defRPr>
            </a:lvl4pPr>
            <a:lvl5pPr marL="2286000" marR="0" lvl="4" indent="-304800" algn="ctr" rtl="0">
              <a:lnSpc>
                <a:spcPct val="100000"/>
              </a:lnSpc>
              <a:spcBef>
                <a:spcPts val="0"/>
              </a:spcBef>
              <a:spcAft>
                <a:spcPts val="0"/>
              </a:spcAft>
              <a:buClr>
                <a:schemeClr val="lt2"/>
              </a:buClr>
              <a:buSzPts val="1400"/>
              <a:buFont typeface="Anton"/>
              <a:buNone/>
              <a:defRPr sz="1400" b="1" i="0" u="none" strike="noStrike" cap="none">
                <a:solidFill>
                  <a:schemeClr val="lt2"/>
                </a:solidFill>
                <a:latin typeface="Anton"/>
                <a:ea typeface="Anton"/>
                <a:cs typeface="Anton"/>
                <a:sym typeface="Anton"/>
              </a:defRPr>
            </a:lvl5pPr>
            <a:lvl6pPr marL="2743200" marR="0" lvl="5" indent="-304800" algn="ctr" rtl="0">
              <a:lnSpc>
                <a:spcPct val="100000"/>
              </a:lnSpc>
              <a:spcBef>
                <a:spcPts val="0"/>
              </a:spcBef>
              <a:spcAft>
                <a:spcPts val="0"/>
              </a:spcAft>
              <a:buClr>
                <a:schemeClr val="lt2"/>
              </a:buClr>
              <a:buSzPts val="1400"/>
              <a:buFont typeface="Anton"/>
              <a:buNone/>
              <a:defRPr sz="1400" b="1" i="0" u="none" strike="noStrike" cap="none">
                <a:solidFill>
                  <a:schemeClr val="lt2"/>
                </a:solidFill>
                <a:latin typeface="Anton"/>
                <a:ea typeface="Anton"/>
                <a:cs typeface="Anton"/>
                <a:sym typeface="Anton"/>
              </a:defRPr>
            </a:lvl6pPr>
            <a:lvl7pPr marL="3200400" marR="0" lvl="6" indent="-304800" algn="ctr" rtl="0">
              <a:lnSpc>
                <a:spcPct val="100000"/>
              </a:lnSpc>
              <a:spcBef>
                <a:spcPts val="0"/>
              </a:spcBef>
              <a:spcAft>
                <a:spcPts val="0"/>
              </a:spcAft>
              <a:buClr>
                <a:schemeClr val="lt2"/>
              </a:buClr>
              <a:buSzPts val="1400"/>
              <a:buFont typeface="Anton"/>
              <a:buNone/>
              <a:defRPr sz="1400" b="1" i="0" u="none" strike="noStrike" cap="none">
                <a:solidFill>
                  <a:schemeClr val="lt2"/>
                </a:solidFill>
                <a:latin typeface="Anton"/>
                <a:ea typeface="Anton"/>
                <a:cs typeface="Anton"/>
                <a:sym typeface="Anton"/>
              </a:defRPr>
            </a:lvl7pPr>
            <a:lvl8pPr marL="3657600" marR="0" lvl="7" indent="-304800" algn="ctr" rtl="0">
              <a:lnSpc>
                <a:spcPct val="100000"/>
              </a:lnSpc>
              <a:spcBef>
                <a:spcPts val="0"/>
              </a:spcBef>
              <a:spcAft>
                <a:spcPts val="0"/>
              </a:spcAft>
              <a:buClr>
                <a:schemeClr val="lt2"/>
              </a:buClr>
              <a:buSzPts val="1400"/>
              <a:buFont typeface="Anton"/>
              <a:buNone/>
              <a:defRPr sz="1400" b="1" i="0" u="none" strike="noStrike" cap="none">
                <a:solidFill>
                  <a:schemeClr val="lt2"/>
                </a:solidFill>
                <a:latin typeface="Anton"/>
                <a:ea typeface="Anton"/>
                <a:cs typeface="Anton"/>
                <a:sym typeface="Anton"/>
              </a:defRPr>
            </a:lvl8pPr>
            <a:lvl9pPr marL="4114800" marR="0" lvl="8" indent="-304800" algn="ctr" rtl="0">
              <a:lnSpc>
                <a:spcPct val="100000"/>
              </a:lnSpc>
              <a:spcBef>
                <a:spcPts val="0"/>
              </a:spcBef>
              <a:spcAft>
                <a:spcPts val="0"/>
              </a:spcAft>
              <a:buClr>
                <a:schemeClr val="lt2"/>
              </a:buClr>
              <a:buSzPts val="1400"/>
              <a:buFont typeface="Anton"/>
              <a:buNone/>
              <a:defRPr sz="1400" b="1" i="0" u="none" strike="noStrike" cap="none">
                <a:solidFill>
                  <a:schemeClr val="lt2"/>
                </a:solidFill>
                <a:latin typeface="Anton"/>
                <a:ea typeface="Anton"/>
                <a:cs typeface="Anton"/>
                <a:sym typeface="Anton"/>
              </a:defRPr>
            </a:lvl9pPr>
          </a:lstStyle>
          <a:p>
            <a:pPr marL="158750" indent="0" algn="l"/>
            <a:r>
              <a:rPr lang="en-GB" dirty="0">
                <a:latin typeface="Fira Sans Condensed Light" panose="020B0403050000020004" pitchFamily="34" charset="0"/>
              </a:rPr>
              <a:t>The allocate and deallocate functions of the heap enable dynamic memory allocation at runtime. A free memory space of the given size is returned by the allocate function which can be used to hold a variable </a:t>
            </a:r>
          </a:p>
          <a:p>
            <a:pPr marL="158750" indent="0"/>
            <a:endParaRPr lang="en-LK" dirty="0"/>
          </a:p>
        </p:txBody>
      </p:sp>
      <p:sp>
        <p:nvSpPr>
          <p:cNvPr id="36" name="Title 2">
            <a:extLst>
              <a:ext uri="{FF2B5EF4-FFF2-40B4-BE49-F238E27FC236}">
                <a16:creationId xmlns:a16="http://schemas.microsoft.com/office/drawing/2014/main" id="{2E3F9EEA-5AD3-B514-6A2A-89634C02FEC1}"/>
              </a:ext>
            </a:extLst>
          </p:cNvPr>
          <p:cNvSpPr>
            <a:spLocks noGrp="1"/>
          </p:cNvSpPr>
          <p:nvPr>
            <p:ph type="title"/>
          </p:nvPr>
        </p:nvSpPr>
        <p:spPr>
          <a:xfrm>
            <a:off x="720000" y="400275"/>
            <a:ext cx="7704000" cy="572700"/>
          </a:xfrm>
        </p:spPr>
        <p:txBody>
          <a:bodyPr/>
          <a:lstStyle/>
          <a:p>
            <a:r>
              <a:rPr lang="en-GB" sz="3200" dirty="0">
                <a:solidFill>
                  <a:schemeClr val="bg2"/>
                </a:solidFill>
              </a:rPr>
              <a:t>Dynamic Memory</a:t>
            </a:r>
            <a:br>
              <a:rPr lang="en-GB" dirty="0"/>
            </a:br>
            <a:endParaRPr lang="en-LK" dirty="0"/>
          </a:p>
        </p:txBody>
      </p:sp>
      <p:sp>
        <p:nvSpPr>
          <p:cNvPr id="38" name="Title 2">
            <a:extLst>
              <a:ext uri="{FF2B5EF4-FFF2-40B4-BE49-F238E27FC236}">
                <a16:creationId xmlns:a16="http://schemas.microsoft.com/office/drawing/2014/main" id="{28483B16-061A-EFCE-0745-8E6A2B76CDB2}"/>
              </a:ext>
            </a:extLst>
          </p:cNvPr>
          <p:cNvSpPr txBox="1">
            <a:spLocks/>
          </p:cNvSpPr>
          <p:nvPr/>
        </p:nvSpPr>
        <p:spPr>
          <a:xfrm>
            <a:off x="567555" y="250393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pPr algn="l"/>
            <a:r>
              <a:rPr lang="en-GB" sz="2400" dirty="0">
                <a:solidFill>
                  <a:schemeClr val="bg2"/>
                </a:solidFill>
              </a:rPr>
              <a:t>Common errors</a:t>
            </a:r>
            <a:br>
              <a:rPr lang="en-GB" dirty="0">
                <a:solidFill>
                  <a:schemeClr val="bg2"/>
                </a:solidFill>
              </a:rPr>
            </a:br>
            <a:endParaRPr lang="en-LK" dirty="0">
              <a:solidFill>
                <a:schemeClr val="bg2"/>
              </a:solidFill>
            </a:endParaRPr>
          </a:p>
        </p:txBody>
      </p:sp>
      <p:sp>
        <p:nvSpPr>
          <p:cNvPr id="39" name="Text Placeholder 1">
            <a:extLst>
              <a:ext uri="{FF2B5EF4-FFF2-40B4-BE49-F238E27FC236}">
                <a16:creationId xmlns:a16="http://schemas.microsoft.com/office/drawing/2014/main" id="{5CEEA6AF-93D0-1077-2543-F9A74FBA11D9}"/>
              </a:ext>
            </a:extLst>
          </p:cNvPr>
          <p:cNvSpPr txBox="1">
            <a:spLocks/>
          </p:cNvSpPr>
          <p:nvPr/>
        </p:nvSpPr>
        <p:spPr>
          <a:xfrm>
            <a:off x="1150353" y="3059102"/>
            <a:ext cx="7704001" cy="1774488"/>
          </a:xfrm>
          <a:prstGeom prst="rect">
            <a:avLst/>
          </a:prstGeom>
          <a:solidFill>
            <a:srgbClr val="FFFFFF">
              <a:alpha val="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501650" indent="-342900">
              <a:buClr>
                <a:schemeClr val="tx2"/>
              </a:buClr>
              <a:buSzPct val="89000"/>
              <a:buFont typeface="Arial" panose="020B0604020202020204" pitchFamily="34" charset="0"/>
              <a:buChar char="•"/>
            </a:pPr>
            <a:r>
              <a:rPr lang="en-GB" sz="2000" dirty="0"/>
              <a:t>Use-after-free vulnerability - </a:t>
            </a:r>
            <a:r>
              <a:rPr lang="en-GB" dirty="0"/>
              <a:t>When we accidentally continue to use a variable after 				                   calling deallocate on it</a:t>
            </a:r>
          </a:p>
          <a:p>
            <a:pPr marL="158750" indent="0">
              <a:buNone/>
            </a:pPr>
            <a:endParaRPr lang="en-GB" dirty="0"/>
          </a:p>
          <a:p>
            <a:pPr marL="501650" indent="-342900">
              <a:buClr>
                <a:schemeClr val="tx2"/>
              </a:buClr>
              <a:buSzPct val="75000"/>
              <a:buFont typeface="Arial" panose="020B0604020202020204" pitchFamily="34" charset="0"/>
              <a:buChar char="•"/>
            </a:pPr>
            <a:r>
              <a:rPr lang="en-GB" sz="2000" dirty="0"/>
              <a:t>Double-free vulnerability - </a:t>
            </a:r>
            <a:r>
              <a:rPr lang="en-GB" sz="1400" dirty="0"/>
              <a:t>When we accidentally free a variable twice</a:t>
            </a:r>
          </a:p>
          <a:p>
            <a:pPr marL="158750" indent="0" algn="ctr">
              <a:buFont typeface="Fira Sans Condensed Light"/>
              <a:buNone/>
            </a:pPr>
            <a:r>
              <a:rPr lang="en-GB" dirty="0"/>
              <a:t> </a:t>
            </a:r>
          </a:p>
          <a:p>
            <a:pPr marL="158750" indent="0" algn="ctr">
              <a:buFont typeface="Fira Sans Condensed Light"/>
              <a:buNone/>
            </a:pPr>
            <a:endParaRPr lang="en-LK" dirty="0"/>
          </a:p>
        </p:txBody>
      </p:sp>
    </p:spTree>
    <p:extLst>
      <p:ext uri="{BB962C8B-B14F-4D97-AF65-F5344CB8AC3E}">
        <p14:creationId xmlns:p14="http://schemas.microsoft.com/office/powerpoint/2010/main" val="9220419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5861-CC30-EDA8-C16E-C4F8F42305F2}"/>
              </a:ext>
            </a:extLst>
          </p:cNvPr>
          <p:cNvSpPr>
            <a:spLocks noGrp="1"/>
          </p:cNvSpPr>
          <p:nvPr>
            <p:ph type="ctrTitle"/>
          </p:nvPr>
        </p:nvSpPr>
        <p:spPr>
          <a:xfrm>
            <a:off x="307105" y="902683"/>
            <a:ext cx="8529789" cy="1073709"/>
          </a:xfrm>
        </p:spPr>
        <p:txBody>
          <a:bodyPr/>
          <a:lstStyle/>
          <a:p>
            <a:pPr algn="ctr"/>
            <a:r>
              <a:rPr lang="en-GB" sz="3200" dirty="0">
                <a:solidFill>
                  <a:schemeClr val="bg2"/>
                </a:solidFill>
                <a:latin typeface="Rajdhani" panose="020B0604020202020204" charset="0"/>
                <a:cs typeface="Rajdhani" panose="020B0604020202020204" charset="0"/>
              </a:rPr>
              <a:t>Allocations in Rust</a:t>
            </a:r>
            <a:br>
              <a:rPr lang="en-GB" sz="3200" dirty="0">
                <a:solidFill>
                  <a:schemeClr val="bg2"/>
                </a:solidFill>
                <a:latin typeface="Rajdhani" panose="020B0604020202020204" charset="0"/>
                <a:cs typeface="Rajdhani" panose="020B0604020202020204" charset="0"/>
              </a:rPr>
            </a:br>
            <a:endParaRPr lang="en-LK" sz="3200" dirty="0">
              <a:solidFill>
                <a:schemeClr val="bg2"/>
              </a:solidFill>
              <a:latin typeface="Rajdhani" panose="020B0604020202020204" charset="0"/>
              <a:cs typeface="Rajdhani" panose="020B0604020202020204" charset="0"/>
            </a:endParaRPr>
          </a:p>
        </p:txBody>
      </p:sp>
      <p:sp>
        <p:nvSpPr>
          <p:cNvPr id="3" name="Subtitle 2">
            <a:extLst>
              <a:ext uri="{FF2B5EF4-FFF2-40B4-BE49-F238E27FC236}">
                <a16:creationId xmlns:a16="http://schemas.microsoft.com/office/drawing/2014/main" id="{214C4BD8-B39B-E6CE-8EFA-726DEE085901}"/>
              </a:ext>
            </a:extLst>
          </p:cNvPr>
          <p:cNvSpPr>
            <a:spLocks noGrp="1"/>
          </p:cNvSpPr>
          <p:nvPr>
            <p:ph type="subTitle" idx="1"/>
          </p:nvPr>
        </p:nvSpPr>
        <p:spPr>
          <a:xfrm>
            <a:off x="403761" y="1971304"/>
            <a:ext cx="5178892" cy="2048171"/>
          </a:xfrm>
        </p:spPr>
        <p:txBody>
          <a:bodyPr/>
          <a:lstStyle/>
          <a:p>
            <a:r>
              <a:rPr lang="en-US" sz="1800" dirty="0">
                <a:latin typeface="Fira Sans Condensed Light" panose="020B0403050000020004" pitchFamily="34" charset="0"/>
              </a:rPr>
              <a:t>Instead of letting the programmer manually call allocate and deallocate, the Rust standard library provides abstraction types that call these functions implicitly</a:t>
            </a:r>
          </a:p>
          <a:p>
            <a:endParaRPr lang="en-LK" sz="1800" dirty="0">
              <a:latin typeface="Fira Sans Condensed Light" panose="020B0403050000020004" pitchFamily="34" charset="0"/>
            </a:endParaRPr>
          </a:p>
        </p:txBody>
      </p:sp>
    </p:spTree>
    <p:extLst>
      <p:ext uri="{BB962C8B-B14F-4D97-AF65-F5344CB8AC3E}">
        <p14:creationId xmlns:p14="http://schemas.microsoft.com/office/powerpoint/2010/main" val="3907651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607388" y="1262948"/>
            <a:ext cx="5327478" cy="31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t>Allocator Designs</a:t>
            </a:r>
            <a:endParaRPr lang="en-US" sz="5400" dirty="0"/>
          </a:p>
        </p:txBody>
      </p:sp>
      <p:sp>
        <p:nvSpPr>
          <p:cNvPr id="176" name="Google Shape;176;p30"/>
          <p:cNvSpPr txBox="1">
            <a:spLocks noGrp="1"/>
          </p:cNvSpPr>
          <p:nvPr>
            <p:ph type="title" idx="2"/>
          </p:nvPr>
        </p:nvSpPr>
        <p:spPr>
          <a:xfrm>
            <a:off x="589654" y="1399873"/>
            <a:ext cx="4166496"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a:t>
            </a:r>
            <a:r>
              <a:rPr lang="en" sz="9600" dirty="0"/>
              <a:t>10</a:t>
            </a:r>
            <a:endParaRPr dirty="0"/>
          </a:p>
        </p:txBody>
      </p:sp>
      <p:cxnSp>
        <p:nvCxnSpPr>
          <p:cNvPr id="4" name="Google Shape;177;p30">
            <a:extLst>
              <a:ext uri="{FF2B5EF4-FFF2-40B4-BE49-F238E27FC236}">
                <a16:creationId xmlns:a16="http://schemas.microsoft.com/office/drawing/2014/main" id="{53710B64-4E4A-2FCD-0587-3EE70119AFF6}"/>
              </a:ext>
            </a:extLst>
          </p:cNvPr>
          <p:cNvCxnSpPr>
            <a:cxnSpLocks/>
          </p:cNvCxnSpPr>
          <p:nvPr/>
        </p:nvCxnSpPr>
        <p:spPr>
          <a:xfrm>
            <a:off x="803399" y="3214573"/>
            <a:ext cx="6873751" cy="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173152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2120069" y="1140292"/>
            <a:ext cx="4690306" cy="319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800" dirty="0"/>
              <a:t>What is Rust ?</a:t>
            </a:r>
          </a:p>
        </p:txBody>
      </p:sp>
      <p:sp>
        <p:nvSpPr>
          <p:cNvPr id="176" name="Google Shape;176;p30"/>
          <p:cNvSpPr txBox="1">
            <a:spLocks noGrp="1"/>
          </p:cNvSpPr>
          <p:nvPr>
            <p:ph type="title" idx="2"/>
          </p:nvPr>
        </p:nvSpPr>
        <p:spPr>
          <a:xfrm>
            <a:off x="938904" y="1393523"/>
            <a:ext cx="2309621"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a:t>
            </a:r>
            <a:endParaRPr dirty="0"/>
          </a:p>
        </p:txBody>
      </p:sp>
      <p:cxnSp>
        <p:nvCxnSpPr>
          <p:cNvPr id="177" name="Google Shape;177;p30"/>
          <p:cNvCxnSpPr>
            <a:cxnSpLocks/>
          </p:cNvCxnSpPr>
          <p:nvPr/>
        </p:nvCxnSpPr>
        <p:spPr>
          <a:xfrm>
            <a:off x="1108199" y="3314399"/>
            <a:ext cx="6283201" cy="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 name="Title 1">
            <a:extLst>
              <a:ext uri="{FF2B5EF4-FFF2-40B4-BE49-F238E27FC236}">
                <a16:creationId xmlns:a16="http://schemas.microsoft.com/office/drawing/2014/main" id="{9EB34515-77C9-939C-A062-5409C9F8F14D}"/>
              </a:ext>
            </a:extLst>
          </p:cNvPr>
          <p:cNvSpPr txBox="1">
            <a:spLocks/>
          </p:cNvSpPr>
          <p:nvPr/>
        </p:nvSpPr>
        <p:spPr>
          <a:xfrm>
            <a:off x="-601580" y="1455822"/>
            <a:ext cx="4572000" cy="96252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400"/>
              <a:buFont typeface="Rajdhani"/>
              <a:buNone/>
              <a:defRPr sz="18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en-GB" sz="3200" dirty="0">
                <a:solidFill>
                  <a:schemeClr val="bg2"/>
                </a:solidFill>
                <a:latin typeface="Rajdhani" panose="020B0604020202020204" charset="0"/>
                <a:cs typeface="Rajdhani" panose="020B0604020202020204" charset="0"/>
              </a:rPr>
              <a:t>Design Goals </a:t>
            </a:r>
            <a:br>
              <a:rPr lang="en-GB" sz="3600" dirty="0"/>
            </a:br>
            <a:br>
              <a:rPr lang="en-GB" sz="3600" dirty="0"/>
            </a:br>
            <a:endParaRPr lang="en-LK" sz="3600" dirty="0"/>
          </a:p>
        </p:txBody>
      </p:sp>
      <p:sp>
        <p:nvSpPr>
          <p:cNvPr id="17" name="Subtitle 2">
            <a:extLst>
              <a:ext uri="{FF2B5EF4-FFF2-40B4-BE49-F238E27FC236}">
                <a16:creationId xmlns:a16="http://schemas.microsoft.com/office/drawing/2014/main" id="{60CB6C90-9A70-0EED-4923-B06FBA791729}"/>
              </a:ext>
            </a:extLst>
          </p:cNvPr>
          <p:cNvSpPr>
            <a:spLocks noGrp="1"/>
          </p:cNvSpPr>
          <p:nvPr>
            <p:ph type="subTitle" idx="1"/>
          </p:nvPr>
        </p:nvSpPr>
        <p:spPr>
          <a:xfrm>
            <a:off x="765022" y="1868820"/>
            <a:ext cx="7912805" cy="3075709"/>
          </a:xfrm>
        </p:spPr>
        <p:txBody>
          <a:bodyPr/>
          <a:lstStyle/>
          <a:p>
            <a:pPr marL="438150" indent="-285750" algn="l">
              <a:buFont typeface="Arial" panose="020B0604020202020204" pitchFamily="34" charset="0"/>
              <a:buChar char="•"/>
            </a:pPr>
            <a:r>
              <a:rPr lang="en-GB" sz="1800" dirty="0">
                <a:latin typeface="Fira Sans Condensed Light" panose="020B0403050000020004" pitchFamily="34" charset="0"/>
              </a:rPr>
              <a:t>Manage the available heap memory.</a:t>
            </a:r>
          </a:p>
          <a:p>
            <a:pPr marL="438150" indent="-285750" algn="l">
              <a:buFont typeface="Arial" panose="020B0604020202020204" pitchFamily="34" charset="0"/>
              <a:buChar char="•"/>
            </a:pPr>
            <a:endParaRPr lang="en-GB" sz="1800" dirty="0">
              <a:latin typeface="Fira Sans Condensed Light" panose="020B0403050000020004" pitchFamily="34" charset="0"/>
            </a:endParaRPr>
          </a:p>
          <a:p>
            <a:pPr marL="438150" indent="-285750" algn="l">
              <a:buFont typeface="Arial" panose="020B0604020202020204" pitchFamily="34" charset="0"/>
              <a:buChar char="•"/>
            </a:pPr>
            <a:r>
              <a:rPr lang="en-GB" sz="1800" dirty="0">
                <a:latin typeface="Fira Sans Condensed Light" panose="020B0403050000020004" pitchFamily="34" charset="0"/>
              </a:rPr>
              <a:t>The allocator should effectively utilize the available memory and keep fragmentation low.</a:t>
            </a:r>
          </a:p>
          <a:p>
            <a:pPr marL="438150" indent="-285750" algn="l">
              <a:buFont typeface="Arial" panose="020B0604020202020204" pitchFamily="34" charset="0"/>
              <a:buChar char="•"/>
            </a:pPr>
            <a:endParaRPr lang="en-GB" sz="1800" dirty="0">
              <a:latin typeface="Fira Sans Condensed Light" panose="020B0403050000020004" pitchFamily="34" charset="0"/>
            </a:endParaRPr>
          </a:p>
          <a:p>
            <a:pPr marL="438150" indent="-285750" algn="l">
              <a:buFont typeface="Arial" panose="020B0604020202020204" pitchFamily="34" charset="0"/>
              <a:buChar char="•"/>
            </a:pPr>
            <a:r>
              <a:rPr lang="en-GB" sz="1800" dirty="0">
                <a:latin typeface="Fira Sans Condensed Light" panose="020B0403050000020004" pitchFamily="34" charset="0"/>
              </a:rPr>
              <a:t>The allocator should work well for concurrent applications and scale to any number of processors.</a:t>
            </a:r>
          </a:p>
          <a:p>
            <a:pPr marL="438150" indent="-285750" algn="l">
              <a:buFont typeface="Arial" panose="020B0604020202020204" pitchFamily="34" charset="0"/>
              <a:buChar char="•"/>
            </a:pPr>
            <a:endParaRPr lang="en-GB" sz="1800" dirty="0">
              <a:latin typeface="Fira Sans Condensed Light" panose="020B0403050000020004" pitchFamily="34" charset="0"/>
            </a:endParaRPr>
          </a:p>
          <a:p>
            <a:pPr marL="438150" indent="-285750" algn="l">
              <a:buFont typeface="Arial" panose="020B0604020202020204" pitchFamily="34" charset="0"/>
              <a:buChar char="•"/>
            </a:pPr>
            <a:r>
              <a:rPr lang="en-GB" sz="1800" dirty="0">
                <a:latin typeface="Fira Sans Condensed Light" panose="020B0403050000020004" pitchFamily="34" charset="0"/>
              </a:rPr>
              <a:t>The allocator could even optimize the memory layout with respect to the CPU caches to improve cache locality and avoid false sharing.</a:t>
            </a:r>
            <a:endParaRPr lang="en-LK" sz="1800" dirty="0">
              <a:latin typeface="Fira Sans Condensed Light" panose="020B0403050000020004" pitchFamily="34" charset="0"/>
            </a:endParaRPr>
          </a:p>
        </p:txBody>
      </p:sp>
      <p:sp>
        <p:nvSpPr>
          <p:cNvPr id="18" name="Google Shape;136;p27">
            <a:extLst>
              <a:ext uri="{FF2B5EF4-FFF2-40B4-BE49-F238E27FC236}">
                <a16:creationId xmlns:a16="http://schemas.microsoft.com/office/drawing/2014/main" id="{58E71494-EC91-074A-7D7B-8FADB93A9857}"/>
              </a:ext>
            </a:extLst>
          </p:cNvPr>
          <p:cNvSpPr txBox="1">
            <a:spLocks/>
          </p:cNvSpPr>
          <p:nvPr/>
        </p:nvSpPr>
        <p:spPr>
          <a:xfrm>
            <a:off x="466172" y="198971"/>
            <a:ext cx="8211655" cy="12568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Light"/>
              <a:buNone/>
              <a:defRPr sz="1400" b="0" i="0" u="none" strike="noStrike" cap="none">
                <a:solidFill>
                  <a:schemeClr val="lt2"/>
                </a:solidFill>
                <a:latin typeface="Advent Pro Light"/>
                <a:ea typeface="Advent Pro Light"/>
                <a:cs typeface="Advent Pro Light"/>
                <a:sym typeface="Advent Pro Light"/>
              </a:defRPr>
            </a:lvl1pPr>
            <a:lvl2pPr marL="914400" marR="0" lvl="1"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r>
              <a:rPr lang="en-US" sz="1800" dirty="0">
                <a:latin typeface="Fira Sans Condensed Light" panose="020B0403050000020004" pitchFamily="34" charset="0"/>
              </a:rPr>
              <a:t>In allocator designs creating own heap allocator from scratch instead of relying on an existing allocator crate and discuss different allocator designs and these help to improve performance. </a:t>
            </a:r>
          </a:p>
          <a:p>
            <a:pPr marL="0" indent="0"/>
            <a:endParaRPr lang="en-US" dirty="0">
              <a:latin typeface="Fira Sans Condensed Light" panose="020B0403050000020004" pitchFamily="34" charset="0"/>
            </a:endParaRPr>
          </a:p>
        </p:txBody>
      </p:sp>
    </p:spTree>
    <p:extLst>
      <p:ext uri="{BB962C8B-B14F-4D97-AF65-F5344CB8AC3E}">
        <p14:creationId xmlns:p14="http://schemas.microsoft.com/office/powerpoint/2010/main" val="23495961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719150" y="472706"/>
            <a:ext cx="7704000" cy="572700"/>
          </a:xfrm>
          <a:prstGeom prst="rect">
            <a:avLst/>
          </a:prstGeom>
        </p:spPr>
        <p:txBody>
          <a:bodyPr spcFirstLastPara="1" wrap="square" lIns="91425" tIns="91425" rIns="91425" bIns="91425" anchor="t" anchorCtr="0">
            <a:noAutofit/>
          </a:bodyPr>
          <a:lstStyle/>
          <a:p>
            <a:r>
              <a:rPr lang="en-GB" sz="2800" b="1" i="0" u="none" strike="noStrike" dirty="0">
                <a:solidFill>
                  <a:schemeClr val="bg2"/>
                </a:solidFill>
                <a:effectLst/>
                <a:latin typeface="Rajdhani" panose="020B0604020202020204" charset="0"/>
                <a:cs typeface="Rajdhani" panose="020B0604020202020204" charset="0"/>
              </a:rPr>
              <a:t>Bump Allocator</a:t>
            </a:r>
          </a:p>
        </p:txBody>
      </p:sp>
      <p:sp>
        <p:nvSpPr>
          <p:cNvPr id="161" name="Google Shape;161;p29"/>
          <p:cNvSpPr txBox="1">
            <a:spLocks noGrp="1"/>
          </p:cNvSpPr>
          <p:nvPr>
            <p:ph type="subTitle" idx="1"/>
          </p:nvPr>
        </p:nvSpPr>
        <p:spPr>
          <a:xfrm>
            <a:off x="750908" y="1968263"/>
            <a:ext cx="2192693" cy="2991088"/>
          </a:xfrm>
          <a:prstGeom prst="rect">
            <a:avLst/>
          </a:prstGeom>
        </p:spPr>
        <p:txBody>
          <a:bodyPr spcFirstLastPara="1" wrap="square" lIns="91425" tIns="91425" rIns="91425" bIns="91425" anchor="ctr" anchorCtr="0">
            <a:noAutofit/>
          </a:bodyPr>
          <a:lstStyle/>
          <a:p>
            <a:pPr marL="285750" indent="-285750" algn="l">
              <a:spcAft>
                <a:spcPts val="1600"/>
              </a:spcAft>
              <a:buFont typeface="Arial" panose="020B0604020202020204" pitchFamily="34" charset="0"/>
              <a:buChar char="•"/>
            </a:pPr>
            <a:r>
              <a:rPr lang="en-GB" dirty="0"/>
              <a:t>It’s very fast</a:t>
            </a:r>
          </a:p>
          <a:p>
            <a:pPr marL="285750" indent="-285750" algn="l">
              <a:spcAft>
                <a:spcPts val="1600"/>
              </a:spcAft>
              <a:buFont typeface="Arial" panose="020B0604020202020204" pitchFamily="34" charset="0"/>
              <a:buChar char="•"/>
            </a:pPr>
            <a:r>
              <a:rPr lang="en-GB" dirty="0"/>
              <a:t>A bump allocator can be optimized to just a few assembly instructions</a:t>
            </a:r>
          </a:p>
          <a:p>
            <a:pPr marL="285750" indent="-285750" algn="l">
              <a:spcAft>
                <a:spcPts val="1600"/>
              </a:spcAft>
              <a:buFont typeface="Arial" panose="020B0604020202020204" pitchFamily="34" charset="0"/>
              <a:buChar char="•"/>
            </a:pPr>
            <a:r>
              <a:rPr lang="en-GB" dirty="0"/>
              <a:t>Batches individual allocations together to improve performance</a:t>
            </a:r>
          </a:p>
        </p:txBody>
      </p:sp>
      <p:sp>
        <p:nvSpPr>
          <p:cNvPr id="162" name="Google Shape;162;p29"/>
          <p:cNvSpPr txBox="1">
            <a:spLocks noGrp="1"/>
          </p:cNvSpPr>
          <p:nvPr>
            <p:ph type="subTitle" idx="2"/>
          </p:nvPr>
        </p:nvSpPr>
        <p:spPr>
          <a:xfrm>
            <a:off x="6200400" y="2303575"/>
            <a:ext cx="2222750" cy="2655776"/>
          </a:xfrm>
          <a:prstGeom prst="rect">
            <a:avLst/>
          </a:prstGeom>
        </p:spPr>
        <p:txBody>
          <a:bodyPr spcFirstLastPara="1" wrap="square" lIns="91425" tIns="91425" rIns="91425" bIns="91425" anchor="ctr" anchorCtr="0">
            <a:noAutofit/>
          </a:bodyPr>
          <a:lstStyle/>
          <a:p>
            <a:pPr marL="285750" indent="-285750" algn="l">
              <a:spcAft>
                <a:spcPts val="1600"/>
              </a:spcAft>
              <a:buFont typeface="Arial" panose="020B0604020202020204" pitchFamily="34" charset="0"/>
              <a:buChar char="•"/>
            </a:pPr>
            <a:r>
              <a:rPr lang="en-GB" dirty="0"/>
              <a:t>There is no general way to deallocate individual objects or reclaim the memory region for a no-longer-in-use object</a:t>
            </a:r>
          </a:p>
          <a:p>
            <a:pPr marL="285750" indent="-285750" algn="l">
              <a:spcAft>
                <a:spcPts val="1600"/>
              </a:spcAft>
              <a:buFont typeface="Arial" panose="020B0604020202020204" pitchFamily="34" charset="0"/>
              <a:buChar char="•"/>
            </a:pPr>
            <a:r>
              <a:rPr lang="en-US" dirty="0"/>
              <a:t>For this reason, it is rarely used as a global allocator</a:t>
            </a:r>
          </a:p>
          <a:p>
            <a:pPr marL="0" indent="0">
              <a:spcAft>
                <a:spcPts val="1600"/>
              </a:spcAft>
            </a:pPr>
            <a:endParaRPr lang="en-GB" dirty="0"/>
          </a:p>
        </p:txBody>
      </p:sp>
      <p:sp>
        <p:nvSpPr>
          <p:cNvPr id="164" name="Google Shape;164;p29"/>
          <p:cNvSpPr txBox="1">
            <a:spLocks noGrp="1"/>
          </p:cNvSpPr>
          <p:nvPr>
            <p:ph type="title"/>
          </p:nvPr>
        </p:nvSpPr>
        <p:spPr>
          <a:xfrm>
            <a:off x="3291306" y="1557881"/>
            <a:ext cx="2560512" cy="572700"/>
          </a:xfrm>
          <a:prstGeom prst="rect">
            <a:avLst/>
          </a:prstGeom>
        </p:spPr>
        <p:txBody>
          <a:bodyPr spcFirstLastPara="1" wrap="square" lIns="0" tIns="0" rIns="0" bIns="0" anchor="ctr" anchorCtr="0">
            <a:noAutofit/>
          </a:bodyPr>
          <a:lstStyle/>
          <a:p>
            <a:r>
              <a:rPr lang="en-GB" b="0" dirty="0">
                <a:latin typeface="Fira Sans Condensed Light" panose="020B0403050000020004" pitchFamily="34" charset="0"/>
              </a:rPr>
              <a:t>also known as stack allocator</a:t>
            </a:r>
            <a:endParaRPr b="0" dirty="0">
              <a:latin typeface="Fira Sans Condensed Light" panose="020B0403050000020004" pitchFamily="34" charset="0"/>
            </a:endParaRPr>
          </a:p>
        </p:txBody>
      </p:sp>
      <p:sp>
        <p:nvSpPr>
          <p:cNvPr id="165" name="Google Shape;165;p29"/>
          <p:cNvSpPr txBox="1">
            <a:spLocks noGrp="1"/>
          </p:cNvSpPr>
          <p:nvPr>
            <p:ph type="title" idx="4"/>
          </p:nvPr>
        </p:nvSpPr>
        <p:spPr>
          <a:xfrm>
            <a:off x="6612330" y="1499681"/>
            <a:ext cx="1539300" cy="68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bg2"/>
                </a:solidFill>
              </a:rPr>
              <a:t>Disadvantages</a:t>
            </a:r>
            <a:endParaRPr dirty="0">
              <a:solidFill>
                <a:schemeClr val="bg2"/>
              </a:solidFill>
            </a:endParaRPr>
          </a:p>
        </p:txBody>
      </p:sp>
      <p:sp>
        <p:nvSpPr>
          <p:cNvPr id="166" name="Google Shape;166;p29"/>
          <p:cNvSpPr txBox="1">
            <a:spLocks noGrp="1"/>
          </p:cNvSpPr>
          <p:nvPr>
            <p:ph type="title" idx="5"/>
          </p:nvPr>
        </p:nvSpPr>
        <p:spPr>
          <a:xfrm>
            <a:off x="851993" y="1499681"/>
            <a:ext cx="1539300" cy="68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bg2"/>
                </a:solidFill>
              </a:rPr>
              <a:t>Advantages</a:t>
            </a:r>
            <a:endParaRPr dirty="0">
              <a:solidFill>
                <a:schemeClr val="bg2"/>
              </a:solidFill>
            </a:endParaRPr>
          </a:p>
        </p:txBody>
      </p:sp>
      <p:cxnSp>
        <p:nvCxnSpPr>
          <p:cNvPr id="167" name="Google Shape;167;p29"/>
          <p:cNvCxnSpPr>
            <a:cxnSpLocks/>
          </p:cNvCxnSpPr>
          <p:nvPr/>
        </p:nvCxnSpPr>
        <p:spPr>
          <a:xfrm>
            <a:off x="4571150" y="1102556"/>
            <a:ext cx="0" cy="319844"/>
          </a:xfrm>
          <a:prstGeom prst="straightConnector1">
            <a:avLst/>
          </a:prstGeom>
          <a:ln>
            <a:headEnd type="oval" w="med" len="med"/>
            <a:tailEnd type="oval" w="med" len="med"/>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720000" y="509825"/>
            <a:ext cx="7704000" cy="572700"/>
          </a:xfrm>
          <a:prstGeom prst="rect">
            <a:avLst/>
          </a:prstGeom>
        </p:spPr>
        <p:txBody>
          <a:bodyPr spcFirstLastPara="1" wrap="square" lIns="91425" tIns="91425" rIns="91425" bIns="91425" anchor="t" anchorCtr="0">
            <a:noAutofit/>
          </a:bodyPr>
          <a:lstStyle/>
          <a:p>
            <a:r>
              <a:rPr lang="en-GB" sz="2800" b="1" i="0" u="none" strike="noStrike" dirty="0">
                <a:solidFill>
                  <a:schemeClr val="bg2"/>
                </a:solidFill>
                <a:effectLst/>
                <a:latin typeface="Rajdhani" panose="020B0604020202020204" charset="0"/>
                <a:cs typeface="Rajdhani" panose="020B0604020202020204" charset="0"/>
              </a:rPr>
              <a:t>Linked List Allocator</a:t>
            </a:r>
            <a:br>
              <a:rPr lang="en-GB" sz="2800" b="1" i="0" u="none" strike="noStrike" dirty="0">
                <a:solidFill>
                  <a:schemeClr val="bg2"/>
                </a:solidFill>
                <a:effectLst/>
                <a:latin typeface="Helvetica Neue" panose="02000503000000020004" pitchFamily="2" charset="0"/>
              </a:rPr>
            </a:br>
            <a:endParaRPr lang="en-GB" sz="2800" b="1" i="0" u="none" strike="noStrike" dirty="0">
              <a:solidFill>
                <a:schemeClr val="bg2"/>
              </a:solidFill>
              <a:effectLst/>
              <a:latin typeface="Helvetica Neue" panose="02000503000000020004" pitchFamily="2" charset="0"/>
            </a:endParaRPr>
          </a:p>
        </p:txBody>
      </p:sp>
      <p:sp>
        <p:nvSpPr>
          <p:cNvPr id="161" name="Google Shape;161;p29"/>
          <p:cNvSpPr txBox="1">
            <a:spLocks noGrp="1"/>
          </p:cNvSpPr>
          <p:nvPr>
            <p:ph type="subTitle" idx="1"/>
          </p:nvPr>
        </p:nvSpPr>
        <p:spPr>
          <a:xfrm>
            <a:off x="620333" y="2289325"/>
            <a:ext cx="2060674" cy="986038"/>
          </a:xfrm>
          <a:prstGeom prst="rect">
            <a:avLst/>
          </a:prstGeom>
        </p:spPr>
        <p:txBody>
          <a:bodyPr spcFirstLastPara="1" wrap="square" lIns="91425" tIns="91425" rIns="91425" bIns="91425" anchor="ctr" anchorCtr="0">
            <a:noAutofit/>
          </a:bodyPr>
          <a:lstStyle/>
          <a:p>
            <a:pPr marL="285750" indent="-285750" algn="l">
              <a:spcAft>
                <a:spcPts val="1600"/>
              </a:spcAft>
              <a:buFont typeface="Arial" panose="020B0604020202020204" pitchFamily="34" charset="0"/>
              <a:buChar char="•"/>
            </a:pPr>
            <a:r>
              <a:rPr lang="en-GB" dirty="0"/>
              <a:t>Much more suitable as a general-purpose allocator</a:t>
            </a:r>
          </a:p>
        </p:txBody>
      </p:sp>
      <p:sp>
        <p:nvSpPr>
          <p:cNvPr id="162" name="Google Shape;162;p29"/>
          <p:cNvSpPr txBox="1">
            <a:spLocks noGrp="1"/>
          </p:cNvSpPr>
          <p:nvPr>
            <p:ph type="subTitle" idx="2"/>
          </p:nvPr>
        </p:nvSpPr>
        <p:spPr>
          <a:xfrm>
            <a:off x="6351630" y="2183782"/>
            <a:ext cx="2060700" cy="2183161"/>
          </a:xfrm>
          <a:prstGeom prst="rect">
            <a:avLst/>
          </a:prstGeom>
        </p:spPr>
        <p:txBody>
          <a:bodyPr spcFirstLastPara="1" wrap="square" lIns="91425" tIns="91425" rIns="91425" bIns="91425" anchor="ctr" anchorCtr="0">
            <a:noAutofit/>
          </a:bodyPr>
          <a:lstStyle/>
          <a:p>
            <a:pPr marL="285750" indent="-285750" algn="l">
              <a:spcAft>
                <a:spcPts val="1600"/>
              </a:spcAft>
              <a:buFont typeface="Arial" panose="020B0604020202020204" pitchFamily="34" charset="0"/>
              <a:buChar char="•"/>
            </a:pPr>
            <a:r>
              <a:rPr lang="en-GB" dirty="0"/>
              <a:t>Performs much worse in this category</a:t>
            </a:r>
          </a:p>
          <a:p>
            <a:pPr marL="285750" indent="-285750" algn="l">
              <a:spcAft>
                <a:spcPts val="1600"/>
              </a:spcAft>
              <a:buFont typeface="Arial" panose="020B0604020202020204" pitchFamily="34" charset="0"/>
              <a:buChar char="•"/>
            </a:pPr>
            <a:r>
              <a:rPr lang="en-GB" dirty="0"/>
              <a:t>Allocation request might need to traverse the complete linked list until it finds a suitable block</a:t>
            </a:r>
          </a:p>
        </p:txBody>
      </p:sp>
      <p:sp>
        <p:nvSpPr>
          <p:cNvPr id="163" name="Google Shape;163;p29"/>
          <p:cNvSpPr txBox="1">
            <a:spLocks noGrp="1"/>
          </p:cNvSpPr>
          <p:nvPr>
            <p:ph type="subTitle" idx="3"/>
          </p:nvPr>
        </p:nvSpPr>
        <p:spPr>
          <a:xfrm>
            <a:off x="3173202" y="2971799"/>
            <a:ext cx="2686232" cy="1706911"/>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GB" dirty="0"/>
              <a:t>To fix the performance problems of the linked list approach, we created a </a:t>
            </a:r>
            <a:r>
              <a:rPr lang="en-GB" b="1" dirty="0"/>
              <a:t>fixed-size block allocator </a:t>
            </a:r>
            <a:r>
              <a:rPr lang="en-GB" dirty="0"/>
              <a:t>that predefines a fixed set of block sizes</a:t>
            </a:r>
          </a:p>
        </p:txBody>
      </p:sp>
      <p:sp>
        <p:nvSpPr>
          <p:cNvPr id="164" name="Google Shape;164;p29"/>
          <p:cNvSpPr txBox="1">
            <a:spLocks noGrp="1"/>
          </p:cNvSpPr>
          <p:nvPr>
            <p:ph type="title"/>
          </p:nvPr>
        </p:nvSpPr>
        <p:spPr>
          <a:xfrm>
            <a:off x="1650670" y="1399137"/>
            <a:ext cx="5842660" cy="417156"/>
          </a:xfrm>
          <a:prstGeom prst="rect">
            <a:avLst/>
          </a:prstGeom>
        </p:spPr>
        <p:txBody>
          <a:bodyPr spcFirstLastPara="1" wrap="square" lIns="0" tIns="0" rIns="0" bIns="0" anchor="ctr" anchorCtr="0">
            <a:noAutofit/>
          </a:bodyPr>
          <a:lstStyle/>
          <a:p>
            <a:r>
              <a:rPr lang="en-GB" dirty="0"/>
              <a:t> </a:t>
            </a:r>
            <a:r>
              <a:rPr lang="en-GB" sz="1400" b="0" dirty="0">
                <a:latin typeface="Fira Sans Condensed Light" panose="020B0403050000020004" pitchFamily="34" charset="0"/>
              </a:rPr>
              <a:t>to construct a single linked list in the freed memory, </a:t>
            </a:r>
            <a:br>
              <a:rPr lang="en-GB" sz="1400" b="0" dirty="0">
                <a:latin typeface="Fira Sans Condensed Light" panose="020B0403050000020004" pitchFamily="34" charset="0"/>
              </a:rPr>
            </a:br>
            <a:r>
              <a:rPr lang="en-GB" sz="1400" b="0" dirty="0">
                <a:latin typeface="Fira Sans Condensed Light" panose="020B0403050000020004" pitchFamily="34" charset="0"/>
              </a:rPr>
              <a:t>with each node being a freed memory region</a:t>
            </a:r>
            <a:endParaRPr sz="1400" b="0" dirty="0">
              <a:latin typeface="Fira Sans Condensed Light" panose="020B0403050000020004" pitchFamily="34" charset="0"/>
            </a:endParaRPr>
          </a:p>
        </p:txBody>
      </p:sp>
      <p:sp>
        <p:nvSpPr>
          <p:cNvPr id="165" name="Google Shape;165;p29"/>
          <p:cNvSpPr txBox="1">
            <a:spLocks noGrp="1"/>
          </p:cNvSpPr>
          <p:nvPr>
            <p:ph type="title" idx="4"/>
          </p:nvPr>
        </p:nvSpPr>
        <p:spPr>
          <a:xfrm>
            <a:off x="6612330" y="1499681"/>
            <a:ext cx="1539300" cy="68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bg2"/>
                </a:solidFill>
              </a:rPr>
              <a:t>Disadvantages</a:t>
            </a:r>
            <a:endParaRPr dirty="0">
              <a:solidFill>
                <a:schemeClr val="bg2"/>
              </a:solidFill>
            </a:endParaRPr>
          </a:p>
        </p:txBody>
      </p:sp>
      <p:sp>
        <p:nvSpPr>
          <p:cNvPr id="166" name="Google Shape;166;p29"/>
          <p:cNvSpPr txBox="1">
            <a:spLocks noGrp="1"/>
          </p:cNvSpPr>
          <p:nvPr>
            <p:ph type="title" idx="5"/>
          </p:nvPr>
        </p:nvSpPr>
        <p:spPr>
          <a:xfrm>
            <a:off x="851993" y="1499681"/>
            <a:ext cx="1539300" cy="68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bg2"/>
                </a:solidFill>
              </a:rPr>
              <a:t>Advantages</a:t>
            </a:r>
            <a:endParaRPr dirty="0">
              <a:solidFill>
                <a:schemeClr val="bg2"/>
              </a:solidFill>
            </a:endParaRPr>
          </a:p>
        </p:txBody>
      </p:sp>
      <p:cxnSp>
        <p:nvCxnSpPr>
          <p:cNvPr id="167" name="Google Shape;167;p29"/>
          <p:cNvCxnSpPr>
            <a:cxnSpLocks/>
            <a:stCxn id="160" idx="2"/>
          </p:cNvCxnSpPr>
          <p:nvPr/>
        </p:nvCxnSpPr>
        <p:spPr>
          <a:xfrm>
            <a:off x="4572000" y="1082525"/>
            <a:ext cx="0" cy="219225"/>
          </a:xfrm>
          <a:prstGeom prst="straightConnector1">
            <a:avLst/>
          </a:prstGeom>
          <a:ln>
            <a:headEnd type="oval" w="med" len="med"/>
            <a:tailEnd type="oval" w="med" len="med"/>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556832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4205349" y="1307398"/>
            <a:ext cx="5327478" cy="31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t>Async/Await </a:t>
            </a:r>
            <a:endParaRPr lang="en-US" sz="5400" dirty="0"/>
          </a:p>
        </p:txBody>
      </p:sp>
      <p:sp>
        <p:nvSpPr>
          <p:cNvPr id="176" name="Google Shape;176;p30"/>
          <p:cNvSpPr txBox="1">
            <a:spLocks noGrp="1"/>
          </p:cNvSpPr>
          <p:nvPr>
            <p:ph type="title" idx="2"/>
          </p:nvPr>
        </p:nvSpPr>
        <p:spPr>
          <a:xfrm>
            <a:off x="938904" y="1393523"/>
            <a:ext cx="4166496"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a:t>
            </a:r>
            <a:r>
              <a:rPr lang="en" sz="9600" dirty="0"/>
              <a:t>11</a:t>
            </a:r>
            <a:endParaRPr dirty="0"/>
          </a:p>
        </p:txBody>
      </p:sp>
      <p:cxnSp>
        <p:nvCxnSpPr>
          <p:cNvPr id="4" name="Google Shape;177;p30">
            <a:extLst>
              <a:ext uri="{FF2B5EF4-FFF2-40B4-BE49-F238E27FC236}">
                <a16:creationId xmlns:a16="http://schemas.microsoft.com/office/drawing/2014/main" id="{53710B64-4E4A-2FCD-0587-3EE70119AFF6}"/>
              </a:ext>
            </a:extLst>
          </p:cNvPr>
          <p:cNvCxnSpPr>
            <a:cxnSpLocks/>
          </p:cNvCxnSpPr>
          <p:nvPr/>
        </p:nvCxnSpPr>
        <p:spPr>
          <a:xfrm>
            <a:off x="1133599" y="3208223"/>
            <a:ext cx="6143501" cy="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507255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445405" y="1759482"/>
            <a:ext cx="4625452" cy="464704"/>
          </a:xfrm>
          <a:prstGeom prst="rect">
            <a:avLst/>
          </a:prstGeom>
        </p:spPr>
        <p:txBody>
          <a:bodyPr spcFirstLastPara="1" wrap="square" lIns="91425" tIns="91425" rIns="91425" bIns="91425" anchor="ctr" anchorCtr="0">
            <a:noAutofit/>
          </a:bodyPr>
          <a:lstStyle/>
          <a:p>
            <a:r>
              <a:rPr lang="en-GB" sz="3200" dirty="0">
                <a:solidFill>
                  <a:schemeClr val="bg2"/>
                </a:solidFill>
              </a:rPr>
              <a:t>Multitasking</a:t>
            </a:r>
            <a:r>
              <a:rPr lang="en-GB" sz="3600" dirty="0"/>
              <a:t>  </a:t>
            </a:r>
            <a:br>
              <a:rPr lang="en-GB" dirty="0"/>
            </a:br>
            <a:br>
              <a:rPr lang="en-GB" dirty="0"/>
            </a:br>
            <a:endParaRPr lang="en-GB" dirty="0"/>
          </a:p>
        </p:txBody>
      </p:sp>
      <p:sp>
        <p:nvSpPr>
          <p:cNvPr id="136" name="Google Shape;136;p27"/>
          <p:cNvSpPr txBox="1">
            <a:spLocks noGrp="1"/>
          </p:cNvSpPr>
          <p:nvPr>
            <p:ph type="subTitle" idx="1"/>
          </p:nvPr>
        </p:nvSpPr>
        <p:spPr>
          <a:xfrm>
            <a:off x="883555" y="1620719"/>
            <a:ext cx="4368069" cy="1542786"/>
          </a:xfrm>
          <a:prstGeom prst="rect">
            <a:avLst/>
          </a:prstGeom>
        </p:spPr>
        <p:txBody>
          <a:bodyPr spcFirstLastPara="1" wrap="square" lIns="91425" tIns="91425" rIns="91425" bIns="91425" anchor="ctr" anchorCtr="0">
            <a:noAutofit/>
          </a:bodyPr>
          <a:lstStyle/>
          <a:p>
            <a:pPr marL="285750" indent="-285750" algn="l">
              <a:buSzPct val="100000"/>
              <a:buFont typeface="Arial" panose="020B0604020202020204" pitchFamily="34" charset="0"/>
              <a:buChar char="•"/>
            </a:pPr>
            <a:r>
              <a:rPr lang="en-GB" dirty="0"/>
              <a:t>the ability to execute multiple tasks concurrently</a:t>
            </a:r>
          </a:p>
          <a:p>
            <a:pPr marL="285750" indent="-285750" algn="l">
              <a:buSzPct val="100000"/>
              <a:buFont typeface="Arial" panose="020B0604020202020204" pitchFamily="34" charset="0"/>
              <a:buChar char="•"/>
            </a:pPr>
            <a:endParaRPr lang="en-GB" dirty="0"/>
          </a:p>
          <a:p>
            <a:pPr marL="285750" indent="-285750" algn="l">
              <a:buSzPct val="100000"/>
              <a:buFont typeface="Arial" panose="020B0604020202020204" pitchFamily="34" charset="0"/>
              <a:buChar char="•"/>
            </a:pPr>
            <a:r>
              <a:rPr lang="en-GB" dirty="0"/>
              <a:t>single-core CPUs can only execute a single task at a time</a:t>
            </a:r>
          </a:p>
          <a:p>
            <a:pPr marL="285750" indent="-285750" algn="l">
              <a:buSzPct val="100000"/>
              <a:buFont typeface="Arial" panose="020B0604020202020204" pitchFamily="34" charset="0"/>
              <a:buChar char="•"/>
            </a:pPr>
            <a:endParaRPr lang="en-GB" dirty="0"/>
          </a:p>
          <a:p>
            <a:pPr marL="285750" indent="-285750" algn="l">
              <a:buSzPct val="100000"/>
              <a:buFont typeface="Arial" panose="020B0604020202020204" pitchFamily="34" charset="0"/>
              <a:buChar char="•"/>
            </a:pPr>
            <a:r>
              <a:rPr lang="en-GB" dirty="0"/>
              <a:t> multi-core CPUs can run multiple tasks in a truly parallel way</a:t>
            </a:r>
            <a:endParaRPr dirty="0"/>
          </a:p>
        </p:txBody>
      </p:sp>
      <p:sp>
        <p:nvSpPr>
          <p:cNvPr id="5" name="Google Shape;135;p27">
            <a:extLst>
              <a:ext uri="{FF2B5EF4-FFF2-40B4-BE49-F238E27FC236}">
                <a16:creationId xmlns:a16="http://schemas.microsoft.com/office/drawing/2014/main" id="{22082C00-14F7-3A86-6614-7EE748099480}"/>
              </a:ext>
            </a:extLst>
          </p:cNvPr>
          <p:cNvSpPr txBox="1">
            <a:spLocks/>
          </p:cNvSpPr>
          <p:nvPr/>
        </p:nvSpPr>
        <p:spPr>
          <a:xfrm>
            <a:off x="4770716" y="3823117"/>
            <a:ext cx="4625452" cy="7847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a:buNone/>
              <a:defRPr sz="48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en-GB" sz="2000" dirty="0">
                <a:solidFill>
                  <a:schemeClr val="bg2"/>
                </a:solidFill>
              </a:rPr>
              <a:t>Preemptive multitasking </a:t>
            </a:r>
            <a:br>
              <a:rPr lang="en-GB" dirty="0"/>
            </a:br>
            <a:br>
              <a:rPr lang="en-GB" dirty="0"/>
            </a:br>
            <a:endParaRPr lang="en-GB" dirty="0"/>
          </a:p>
        </p:txBody>
      </p:sp>
      <p:sp>
        <p:nvSpPr>
          <p:cNvPr id="6" name="Google Shape;135;p27">
            <a:extLst>
              <a:ext uri="{FF2B5EF4-FFF2-40B4-BE49-F238E27FC236}">
                <a16:creationId xmlns:a16="http://schemas.microsoft.com/office/drawing/2014/main" id="{5A8EB6CE-EDF1-3094-EA2D-8FA1CCD67341}"/>
              </a:ext>
            </a:extLst>
          </p:cNvPr>
          <p:cNvSpPr txBox="1">
            <a:spLocks/>
          </p:cNvSpPr>
          <p:nvPr/>
        </p:nvSpPr>
        <p:spPr>
          <a:xfrm>
            <a:off x="316714" y="3905152"/>
            <a:ext cx="4625452" cy="6206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a:buNone/>
              <a:defRPr sz="48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en-GB" sz="2000" dirty="0">
                <a:solidFill>
                  <a:schemeClr val="bg2"/>
                </a:solidFill>
              </a:rPr>
              <a:t>Cooperative multitasking </a:t>
            </a:r>
            <a:r>
              <a:rPr lang="en-GB" sz="3600" dirty="0">
                <a:solidFill>
                  <a:schemeClr val="bg2"/>
                </a:solidFill>
              </a:rPr>
              <a:t> </a:t>
            </a:r>
            <a:br>
              <a:rPr lang="en-GB" dirty="0"/>
            </a:br>
            <a:br>
              <a:rPr lang="en-GB" dirty="0"/>
            </a:br>
            <a:endParaRPr lang="en-GB" dirty="0"/>
          </a:p>
        </p:txBody>
      </p:sp>
      <p:sp>
        <p:nvSpPr>
          <p:cNvPr id="8" name="Google Shape;136;p27">
            <a:extLst>
              <a:ext uri="{FF2B5EF4-FFF2-40B4-BE49-F238E27FC236}">
                <a16:creationId xmlns:a16="http://schemas.microsoft.com/office/drawing/2014/main" id="{028A9A21-9BC6-17F4-576C-A4939AE06F24}"/>
              </a:ext>
            </a:extLst>
          </p:cNvPr>
          <p:cNvSpPr txBox="1">
            <a:spLocks/>
          </p:cNvSpPr>
          <p:nvPr/>
        </p:nvSpPr>
        <p:spPr>
          <a:xfrm>
            <a:off x="4572000" y="3823117"/>
            <a:ext cx="4368069" cy="10046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2"/>
              </a:buClr>
              <a:buSzPts val="28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l"/>
            <a:r>
              <a:rPr lang="en-GB" dirty="0"/>
              <a:t>uses operating system functionality to switch </a:t>
            </a:r>
          </a:p>
          <a:p>
            <a:pPr marL="0" indent="0" algn="l"/>
            <a:r>
              <a:rPr lang="en-GB" dirty="0"/>
              <a:t>threads at arbitrary points in time by forcibly pausing them</a:t>
            </a:r>
          </a:p>
        </p:txBody>
      </p:sp>
      <p:sp>
        <p:nvSpPr>
          <p:cNvPr id="9" name="Google Shape;136;p27">
            <a:extLst>
              <a:ext uri="{FF2B5EF4-FFF2-40B4-BE49-F238E27FC236}">
                <a16:creationId xmlns:a16="http://schemas.microsoft.com/office/drawing/2014/main" id="{C61E5D05-B42C-FEAA-0A7D-7AEAEFFBC960}"/>
              </a:ext>
            </a:extLst>
          </p:cNvPr>
          <p:cNvSpPr txBox="1">
            <a:spLocks/>
          </p:cNvSpPr>
          <p:nvPr/>
        </p:nvSpPr>
        <p:spPr>
          <a:xfrm>
            <a:off x="392189" y="3643478"/>
            <a:ext cx="4368069" cy="114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2"/>
              </a:buClr>
              <a:buSzPts val="28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l"/>
            <a:r>
              <a:rPr lang="en-GB" dirty="0"/>
              <a:t>requires tasks to regularly give up control of </a:t>
            </a:r>
          </a:p>
          <a:p>
            <a:pPr marL="0" indent="0" algn="l"/>
            <a:r>
              <a:rPr lang="en-GB" dirty="0"/>
              <a:t>the CPU so that other tasks can make progress</a:t>
            </a:r>
          </a:p>
        </p:txBody>
      </p:sp>
      <p:sp>
        <p:nvSpPr>
          <p:cNvPr id="2" name="Google Shape;136;p27">
            <a:extLst>
              <a:ext uri="{FF2B5EF4-FFF2-40B4-BE49-F238E27FC236}">
                <a16:creationId xmlns:a16="http://schemas.microsoft.com/office/drawing/2014/main" id="{A2849D87-0851-C08B-6FE9-4DA2C497575F}"/>
              </a:ext>
            </a:extLst>
          </p:cNvPr>
          <p:cNvSpPr txBox="1">
            <a:spLocks/>
          </p:cNvSpPr>
          <p:nvPr/>
        </p:nvSpPr>
        <p:spPr>
          <a:xfrm>
            <a:off x="445405" y="356022"/>
            <a:ext cx="8236736" cy="7847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2"/>
              </a:buClr>
              <a:buSzPts val="28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chemeClr val="lt2"/>
              </a:buClr>
              <a:buSzPts val="2800"/>
              <a:buFont typeface="Fira Sans Condensed Light"/>
              <a:buNone/>
              <a:defRPr sz="28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l"/>
            <a:r>
              <a:rPr lang="en-US" dirty="0"/>
              <a:t>Async/await are Rust language extensions that allow you to cede control of the current thread instead of blocking, allowing other code to run while waiting for an operation to complete </a:t>
            </a:r>
          </a:p>
          <a:p>
            <a:pPr marL="0" indent="0" algn="ctr"/>
            <a:endParaRPr lang="en-US" dirty="0"/>
          </a:p>
        </p:txBody>
      </p:sp>
    </p:spTree>
    <p:extLst>
      <p:ext uri="{BB962C8B-B14F-4D97-AF65-F5344CB8AC3E}">
        <p14:creationId xmlns:p14="http://schemas.microsoft.com/office/powerpoint/2010/main" val="22955447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497750" y="840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2"/>
                </a:solidFill>
              </a:rPr>
              <a:t>Futures</a:t>
            </a:r>
            <a:endParaRPr sz="3000" dirty="0">
              <a:solidFill>
                <a:schemeClr val="bg2"/>
              </a:solidFill>
            </a:endParaRPr>
          </a:p>
        </p:txBody>
      </p:sp>
      <p:sp>
        <p:nvSpPr>
          <p:cNvPr id="161" name="Google Shape;161;p29"/>
          <p:cNvSpPr txBox="1">
            <a:spLocks noGrp="1"/>
          </p:cNvSpPr>
          <p:nvPr>
            <p:ph type="subTitle" idx="1"/>
          </p:nvPr>
        </p:nvSpPr>
        <p:spPr>
          <a:xfrm>
            <a:off x="1920309" y="1828800"/>
            <a:ext cx="4858882" cy="2368550"/>
          </a:xfrm>
          <a:prstGeom prst="rect">
            <a:avLst/>
          </a:prstGeom>
        </p:spPr>
        <p:txBody>
          <a:bodyPr spcFirstLastPara="1" wrap="square" lIns="91425" tIns="91425" rIns="91425" bIns="91425" anchor="ctr" anchorCtr="0">
            <a:noAutofit/>
          </a:bodyPr>
          <a:lstStyle/>
          <a:p>
            <a:pPr marL="285750" indent="-285750" algn="l">
              <a:spcAft>
                <a:spcPts val="1600"/>
              </a:spcAft>
              <a:buFont typeface="Arial" panose="020B0604020202020204" pitchFamily="34" charset="0"/>
              <a:buChar char="•"/>
            </a:pPr>
            <a:r>
              <a:rPr lang="en-GB" dirty="0"/>
              <a:t>A future represents a value that might not be available yet</a:t>
            </a:r>
          </a:p>
          <a:p>
            <a:pPr marL="285750" indent="-285750" algn="l">
              <a:spcAft>
                <a:spcPts val="1600"/>
              </a:spcAft>
              <a:buFont typeface="Arial" panose="020B0604020202020204" pitchFamily="34" charset="0"/>
              <a:buChar char="•"/>
            </a:pPr>
            <a:r>
              <a:rPr lang="en-US" dirty="0"/>
              <a:t> an integer that is computed by another task or a file that is downloaded from the network</a:t>
            </a:r>
          </a:p>
          <a:p>
            <a:pPr marL="285750" indent="-285750" algn="l">
              <a:spcAft>
                <a:spcPts val="1600"/>
              </a:spcAft>
              <a:buFont typeface="Arial" panose="020B0604020202020204" pitchFamily="34" charset="0"/>
              <a:buChar char="•"/>
            </a:pPr>
            <a:r>
              <a:rPr lang="en-US" dirty="0"/>
              <a:t>Instead of waiting until the value is available, futures make it possible to continue execution until the value is needed.</a:t>
            </a:r>
          </a:p>
          <a:p>
            <a:pPr marL="0" indent="0">
              <a:spcAft>
                <a:spcPts val="1600"/>
              </a:spcAft>
            </a:pPr>
            <a:endParaRPr lang="en-US" dirty="0"/>
          </a:p>
          <a:p>
            <a:pPr marL="0" indent="0">
              <a:spcAft>
                <a:spcPts val="1600"/>
              </a:spcAft>
            </a:pPr>
            <a:endParaRPr dirty="0"/>
          </a:p>
        </p:txBody>
      </p:sp>
    </p:spTree>
    <p:extLst>
      <p:ext uri="{BB962C8B-B14F-4D97-AF65-F5344CB8AC3E}">
        <p14:creationId xmlns:p14="http://schemas.microsoft.com/office/powerpoint/2010/main" val="30583669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631100" y="681275"/>
            <a:ext cx="7704000" cy="572700"/>
          </a:xfrm>
          <a:prstGeom prst="rect">
            <a:avLst/>
          </a:prstGeom>
        </p:spPr>
        <p:txBody>
          <a:bodyPr spcFirstLastPara="1" wrap="square" lIns="91425" tIns="91425" rIns="91425" bIns="91425" anchor="t" anchorCtr="0">
            <a:noAutofit/>
          </a:bodyPr>
          <a:lstStyle/>
          <a:p>
            <a:r>
              <a:rPr lang="en-GB" sz="3000" dirty="0">
                <a:solidFill>
                  <a:schemeClr val="bg2"/>
                </a:solidFill>
              </a:rPr>
              <a:t>Awaiting on a Multithreaded Executor </a:t>
            </a:r>
            <a:br>
              <a:rPr lang="en-GB" sz="3000" dirty="0">
                <a:solidFill>
                  <a:schemeClr val="bg2"/>
                </a:solidFill>
              </a:rPr>
            </a:br>
            <a:endParaRPr sz="3000" dirty="0">
              <a:solidFill>
                <a:schemeClr val="bg2"/>
              </a:solidFill>
            </a:endParaRPr>
          </a:p>
        </p:txBody>
      </p:sp>
      <p:sp>
        <p:nvSpPr>
          <p:cNvPr id="161" name="Google Shape;161;p29"/>
          <p:cNvSpPr txBox="1">
            <a:spLocks noGrp="1"/>
          </p:cNvSpPr>
          <p:nvPr>
            <p:ph type="subTitle" idx="1"/>
          </p:nvPr>
        </p:nvSpPr>
        <p:spPr>
          <a:xfrm>
            <a:off x="1191408" y="2241550"/>
            <a:ext cx="6614556" cy="1155700"/>
          </a:xfrm>
          <a:prstGeom prst="rect">
            <a:avLst/>
          </a:prstGeom>
        </p:spPr>
        <p:txBody>
          <a:bodyPr spcFirstLastPara="1" wrap="square" lIns="91425" tIns="91425" rIns="91425" bIns="91425" anchor="ctr" anchorCtr="0">
            <a:noAutofit/>
          </a:bodyPr>
          <a:lstStyle/>
          <a:p>
            <a:pPr marL="0" indent="0" algn="l">
              <a:spcAft>
                <a:spcPts val="1600"/>
              </a:spcAft>
            </a:pPr>
            <a:r>
              <a:rPr lang="en-GB" sz="1800" dirty="0"/>
              <a:t>Because a Future can move between threads when utilizing a multithreaded Future executor, all variables used in async bodies must be able to do the same. await has the possibility to switch to a new thread </a:t>
            </a:r>
          </a:p>
          <a:p>
            <a:pPr marL="0" indent="0">
              <a:spcAft>
                <a:spcPts val="1600"/>
              </a:spcAft>
            </a:pPr>
            <a:endParaRPr dirty="0"/>
          </a:p>
        </p:txBody>
      </p:sp>
    </p:spTree>
    <p:extLst>
      <p:ext uri="{BB962C8B-B14F-4D97-AF65-F5344CB8AC3E}">
        <p14:creationId xmlns:p14="http://schemas.microsoft.com/office/powerpoint/2010/main" val="17970755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476981" y="2148057"/>
            <a:ext cx="3478003" cy="847386"/>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Conclusion</a:t>
            </a:r>
            <a:endParaRPr dirty="0"/>
          </a:p>
        </p:txBody>
      </p:sp>
      <p:sp>
        <p:nvSpPr>
          <p:cNvPr id="136" name="Google Shape;136;p27"/>
          <p:cNvSpPr txBox="1">
            <a:spLocks noGrp="1"/>
          </p:cNvSpPr>
          <p:nvPr>
            <p:ph type="subTitle" idx="1"/>
          </p:nvPr>
        </p:nvSpPr>
        <p:spPr>
          <a:xfrm>
            <a:off x="4326749" y="1434600"/>
            <a:ext cx="3367800" cy="227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Rust is </a:t>
            </a:r>
            <a:r>
              <a:rPr lang="en-US" dirty="0">
                <a:latin typeface="Fira Sans Condensed Light" panose="020B0403050000020004" pitchFamily="34" charset="0"/>
              </a:rPr>
              <a:t>predicted</a:t>
            </a:r>
            <a:r>
              <a:rPr lang="en-US" dirty="0"/>
              <a:t> to be popular in the next years due to its ability and reputation for building safe systems. Because of its security, efficiency, and productivity, the development community will continue to value Rust.</a:t>
            </a:r>
          </a:p>
        </p:txBody>
      </p:sp>
      <p:cxnSp>
        <p:nvCxnSpPr>
          <p:cNvPr id="137" name="Google Shape;137;p27"/>
          <p:cNvCxnSpPr>
            <a:cxnSpLocks/>
          </p:cNvCxnSpPr>
          <p:nvPr/>
        </p:nvCxnSpPr>
        <p:spPr>
          <a:xfrm>
            <a:off x="4140866" y="1910269"/>
            <a:ext cx="0" cy="1322962"/>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4013886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743"/>
        <p:cNvGrpSpPr/>
        <p:nvPr/>
      </p:nvGrpSpPr>
      <p:grpSpPr>
        <a:xfrm>
          <a:off x="0" y="0"/>
          <a:ext cx="0" cy="0"/>
          <a:chOff x="0" y="0"/>
          <a:chExt cx="0" cy="0"/>
        </a:xfrm>
      </p:grpSpPr>
      <p:sp>
        <p:nvSpPr>
          <p:cNvPr id="5" name="Google Shape;1768;p46">
            <a:extLst>
              <a:ext uri="{FF2B5EF4-FFF2-40B4-BE49-F238E27FC236}">
                <a16:creationId xmlns:a16="http://schemas.microsoft.com/office/drawing/2014/main" id="{BD96FC7A-DEAD-3983-CED3-703A238625B3}"/>
              </a:ext>
            </a:extLst>
          </p:cNvPr>
          <p:cNvSpPr txBox="1">
            <a:spLocks/>
          </p:cNvSpPr>
          <p:nvPr/>
        </p:nvSpPr>
        <p:spPr>
          <a:xfrm>
            <a:off x="2616741" y="2007546"/>
            <a:ext cx="3381600" cy="11284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7200" dirty="0"/>
              <a:t>THANKS</a:t>
            </a:r>
            <a:r>
              <a:rPr lang="en-US" sz="6600" dirty="0"/>
              <a:t>!</a:t>
            </a:r>
          </a:p>
        </p:txBody>
      </p:sp>
    </p:spTree>
    <p:extLst>
      <p:ext uri="{BB962C8B-B14F-4D97-AF65-F5344CB8AC3E}">
        <p14:creationId xmlns:p14="http://schemas.microsoft.com/office/powerpoint/2010/main" val="351054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9" name="Google Shape;666;p34">
            <a:extLst>
              <a:ext uri="{FF2B5EF4-FFF2-40B4-BE49-F238E27FC236}">
                <a16:creationId xmlns:a16="http://schemas.microsoft.com/office/drawing/2014/main" id="{14D9D312-D167-9C72-23EF-DAFD5BE7A808}"/>
              </a:ext>
            </a:extLst>
          </p:cNvPr>
          <p:cNvSpPr txBox="1">
            <a:spLocks/>
          </p:cNvSpPr>
          <p:nvPr/>
        </p:nvSpPr>
        <p:spPr>
          <a:xfrm flipH="1">
            <a:off x="845963" y="697833"/>
            <a:ext cx="7359574" cy="35011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158750" marR="0" lvl="0" indent="0" algn="l" defTabSz="914400" rtl="0" eaLnBrk="1" fontAlgn="auto" latinLnBrk="0" hangingPunct="1">
              <a:lnSpc>
                <a:spcPct val="100000"/>
              </a:lnSpc>
              <a:spcBef>
                <a:spcPts val="1600"/>
              </a:spcBef>
              <a:spcAft>
                <a:spcPts val="0"/>
              </a:spcAft>
              <a:buClr>
                <a:srgbClr val="F3F3F3"/>
              </a:buClr>
              <a:buSzPts val="1100"/>
              <a:buFont typeface="Fira Sans Condensed Light"/>
              <a:buNone/>
              <a:tabLst/>
              <a:defRPr/>
            </a:pPr>
            <a:r>
              <a:rPr kumimoji="0" lang="en-US" sz="1800" b="0" i="0" u="none" strike="noStrike" kern="0" cap="none" spc="0" normalizeH="0" baseline="0" noProof="0" dirty="0">
                <a:ln>
                  <a:noFill/>
                </a:ln>
                <a:solidFill>
                  <a:srgbClr val="F3F3F3"/>
                </a:solidFill>
                <a:effectLst/>
                <a:uLnTx/>
                <a:uFillTx/>
                <a:latin typeface="Fira Sans Condensed Light"/>
                <a:sym typeface="Fira Sans Condensed Light"/>
              </a:rPr>
              <a:t>Rust is a low-level multi-paradigm programming language focused on safety and efficiency that overcomes problems that C/C++ has continued to struggle with for a long period of time, such as memory errors and developing concurrent applications.</a:t>
            </a:r>
          </a:p>
          <a:p>
            <a:pPr marL="158750" marR="0" lvl="0" indent="0" algn="l" defTabSz="914400" rtl="0" eaLnBrk="1" fontAlgn="auto" latinLnBrk="0" hangingPunct="1">
              <a:lnSpc>
                <a:spcPct val="100000"/>
              </a:lnSpc>
              <a:spcBef>
                <a:spcPts val="1600"/>
              </a:spcBef>
              <a:spcAft>
                <a:spcPts val="0"/>
              </a:spcAft>
              <a:buClr>
                <a:srgbClr val="F3F3F3"/>
              </a:buClr>
              <a:buSzPts val="1100"/>
              <a:buFont typeface="Fira Sans Condensed Light"/>
              <a:buNone/>
              <a:tabLst/>
              <a:defRPr/>
            </a:pPr>
            <a:r>
              <a:rPr kumimoji="0" lang="en-US" sz="1800" b="0" i="0" u="none" strike="noStrike" kern="0" cap="none" spc="0" normalizeH="0" baseline="0" noProof="0" dirty="0">
                <a:ln>
                  <a:noFill/>
                </a:ln>
                <a:solidFill>
                  <a:srgbClr val="F3F3F3"/>
                </a:solidFill>
                <a:effectLst/>
                <a:uLnTx/>
                <a:uFillTx/>
                <a:latin typeface="Fira Sans Condensed Light"/>
                <a:sym typeface="Fira Sans Condensed Light"/>
              </a:rPr>
              <a:t>Rust has three major advantages, •</a:t>
            </a:r>
          </a:p>
          <a:p>
            <a:pPr marL="901700" lvl="1" indent="-285750">
              <a:buClr>
                <a:srgbClr val="F3F3F3"/>
              </a:buClr>
              <a:buSzPts val="1100"/>
              <a:buFont typeface="Arial" panose="020B0604020202020204" pitchFamily="34" charset="0"/>
              <a:buChar char="•"/>
              <a:defRPr/>
            </a:pPr>
            <a:r>
              <a:rPr kumimoji="0" lang="en-US" sz="1600" b="0" i="0" u="none" strike="noStrike" kern="0" cap="none" spc="0" normalizeH="0" baseline="0" noProof="0" dirty="0">
                <a:ln>
                  <a:noFill/>
                </a:ln>
                <a:solidFill>
                  <a:srgbClr val="F3F3F3"/>
                </a:solidFill>
                <a:effectLst/>
                <a:uLnTx/>
                <a:uFillTx/>
                <a:latin typeface="Fira Sans Condensed Light"/>
                <a:sym typeface="Fira Sans Condensed Light"/>
              </a:rPr>
              <a:t>The compiler provides improved memory safety.</a:t>
            </a:r>
          </a:p>
          <a:p>
            <a:pPr marL="901700" lvl="1" indent="-285750">
              <a:buClr>
                <a:srgbClr val="F3F3F3"/>
              </a:buClr>
              <a:buSzPts val="1100"/>
              <a:buFont typeface="Arial" panose="020B0604020202020204" pitchFamily="34" charset="0"/>
              <a:buChar char="•"/>
              <a:defRPr/>
            </a:pPr>
            <a:r>
              <a:rPr kumimoji="0" lang="en-US" sz="1600" b="0" i="0" u="none" strike="noStrike" kern="0" cap="none" spc="0" normalizeH="0" baseline="0" noProof="0" dirty="0">
                <a:ln>
                  <a:noFill/>
                </a:ln>
                <a:solidFill>
                  <a:srgbClr val="F3F3F3"/>
                </a:solidFill>
                <a:effectLst/>
                <a:uLnTx/>
                <a:uFillTx/>
                <a:latin typeface="Fira Sans Condensed Light"/>
                <a:sym typeface="Fira Sans Condensed Light"/>
              </a:rPr>
              <a:t>Concurrency is made easier because of the data ownership paradigm, which prevents data races..</a:t>
            </a:r>
          </a:p>
          <a:p>
            <a:pPr marL="901700" lvl="1" indent="-285750">
              <a:buClr>
                <a:srgbClr val="F3F3F3"/>
              </a:buClr>
              <a:buSzPts val="1100"/>
              <a:buFont typeface="Arial" panose="020B0604020202020204" pitchFamily="34" charset="0"/>
              <a:buChar char="•"/>
              <a:defRPr/>
            </a:pPr>
            <a:r>
              <a:rPr lang="en-US" sz="1600" dirty="0">
                <a:solidFill>
                  <a:srgbClr val="F3F3F3"/>
                </a:solidFill>
              </a:rPr>
              <a:t>Z</a:t>
            </a:r>
            <a:r>
              <a:rPr kumimoji="0" lang="en-US" sz="1600" b="0" i="0" u="none" strike="noStrike" kern="0" cap="none" spc="0" normalizeH="0" baseline="0" noProof="0" dirty="0" err="1">
                <a:ln>
                  <a:noFill/>
                </a:ln>
                <a:solidFill>
                  <a:srgbClr val="F3F3F3"/>
                </a:solidFill>
                <a:effectLst/>
                <a:uLnTx/>
                <a:uFillTx/>
                <a:latin typeface="Fira Sans Condensed Light"/>
                <a:sym typeface="Fira Sans Condensed Light"/>
              </a:rPr>
              <a:t>ero</a:t>
            </a:r>
            <a:r>
              <a:rPr kumimoji="0" lang="en-US" sz="1600" b="0" i="0" u="none" strike="noStrike" kern="0" cap="none" spc="0" normalizeH="0" baseline="0" noProof="0" dirty="0">
                <a:ln>
                  <a:noFill/>
                </a:ln>
                <a:solidFill>
                  <a:srgbClr val="F3F3F3"/>
                </a:solidFill>
                <a:effectLst/>
                <a:uLnTx/>
                <a:uFillTx/>
                <a:latin typeface="Fira Sans Condensed Light"/>
                <a:sym typeface="Fira Sans Condensed Light"/>
              </a:rPr>
              <a:t>-cost abstractions. </a:t>
            </a:r>
          </a:p>
        </p:txBody>
      </p:sp>
    </p:spTree>
    <p:extLst>
      <p:ext uri="{BB962C8B-B14F-4D97-AF65-F5344CB8AC3E}">
        <p14:creationId xmlns:p14="http://schemas.microsoft.com/office/powerpoint/2010/main" val="4064295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9" name="Google Shape;666;p34">
            <a:extLst>
              <a:ext uri="{FF2B5EF4-FFF2-40B4-BE49-F238E27FC236}">
                <a16:creationId xmlns:a16="http://schemas.microsoft.com/office/drawing/2014/main" id="{14D9D312-D167-9C72-23EF-DAFD5BE7A808}"/>
              </a:ext>
            </a:extLst>
          </p:cNvPr>
          <p:cNvSpPr txBox="1">
            <a:spLocks/>
          </p:cNvSpPr>
          <p:nvPr/>
        </p:nvSpPr>
        <p:spPr>
          <a:xfrm flipH="1">
            <a:off x="845963" y="697833"/>
            <a:ext cx="7359574" cy="35011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158750" marR="0" lvl="0" indent="0" algn="l" defTabSz="914400" rtl="0" eaLnBrk="1" fontAlgn="auto" latinLnBrk="0" hangingPunct="1">
              <a:lnSpc>
                <a:spcPct val="100000"/>
              </a:lnSpc>
              <a:spcBef>
                <a:spcPts val="1600"/>
              </a:spcBef>
              <a:spcAft>
                <a:spcPts val="0"/>
              </a:spcAft>
              <a:buClr>
                <a:srgbClr val="F3F3F3"/>
              </a:buClr>
              <a:buSzPts val="1100"/>
              <a:buFont typeface="Fira Sans Condensed Light"/>
              <a:buNone/>
              <a:tabLst/>
              <a:defRPr/>
            </a:pPr>
            <a:r>
              <a:rPr lang="en-US" sz="1800" dirty="0">
                <a:solidFill>
                  <a:srgbClr val="F3F3F3"/>
                </a:solidFill>
              </a:rPr>
              <a:t>	A</a:t>
            </a:r>
            <a:r>
              <a:rPr kumimoji="0" lang="en-US" sz="1800" b="0" i="0" u="none" strike="noStrike" kern="0" cap="none" spc="0" normalizeH="0" baseline="0" noProof="0" dirty="0" err="1">
                <a:ln>
                  <a:noFill/>
                </a:ln>
                <a:solidFill>
                  <a:srgbClr val="F3F3F3"/>
                </a:solidFill>
                <a:effectLst/>
                <a:uLnTx/>
                <a:uFillTx/>
                <a:latin typeface="Fira Sans Condensed Light"/>
                <a:sym typeface="Fira Sans Condensed Light"/>
              </a:rPr>
              <a:t>lthough</a:t>
            </a:r>
            <a:r>
              <a:rPr kumimoji="0" lang="en-US" sz="1800" b="0" i="0" u="none" strike="noStrike" kern="0" cap="none" spc="0" normalizeH="0" baseline="0" noProof="0" dirty="0">
                <a:ln>
                  <a:noFill/>
                </a:ln>
                <a:solidFill>
                  <a:srgbClr val="F3F3F3"/>
                </a:solidFill>
                <a:effectLst/>
                <a:uLnTx/>
                <a:uFillTx/>
                <a:latin typeface="Fira Sans Condensed Light"/>
                <a:sym typeface="Fira Sans Condensed Light"/>
              </a:rPr>
              <a:t>, rust is a low-level language, it is beneficial when we need to get more out of our resources. Because it is statically typed, the type system supports in the elimination of certain types of problems during compilation. As a result, </a:t>
            </a:r>
            <a:r>
              <a:rPr lang="en-US" sz="1800" dirty="0">
                <a:solidFill>
                  <a:srgbClr val="F3F3F3"/>
                </a:solidFill>
              </a:rPr>
              <a:t>we can </a:t>
            </a:r>
            <a:r>
              <a:rPr kumimoji="0" lang="en-US" sz="1800" b="0" i="0" u="none" strike="noStrike" kern="0" cap="none" spc="0" normalizeH="0" baseline="0" noProof="0" dirty="0">
                <a:ln>
                  <a:noFill/>
                </a:ln>
                <a:solidFill>
                  <a:srgbClr val="F3F3F3"/>
                </a:solidFill>
                <a:effectLst/>
                <a:uLnTx/>
                <a:uFillTx/>
                <a:latin typeface="Fira Sans Condensed Light"/>
                <a:sym typeface="Fira Sans Condensed Light"/>
              </a:rPr>
              <a:t>utilize it when we don’t want our application to fail and, also when resources are limited. </a:t>
            </a:r>
          </a:p>
          <a:p>
            <a:pPr marL="158750" marR="0" lvl="0" indent="0" algn="l" defTabSz="914400" rtl="0" eaLnBrk="1" fontAlgn="auto" latinLnBrk="0" hangingPunct="1">
              <a:lnSpc>
                <a:spcPct val="100000"/>
              </a:lnSpc>
              <a:spcBef>
                <a:spcPts val="1600"/>
              </a:spcBef>
              <a:spcAft>
                <a:spcPts val="0"/>
              </a:spcAft>
              <a:buClr>
                <a:srgbClr val="F3F3F3"/>
              </a:buClr>
              <a:buSzPts val="1100"/>
              <a:buFont typeface="Fira Sans Condensed Light"/>
              <a:buNone/>
              <a:tabLst/>
              <a:defRPr/>
            </a:pPr>
            <a:r>
              <a:rPr kumimoji="0" lang="en-US" sz="1800" b="0" i="0" u="none" strike="noStrike" kern="0" cap="none" spc="0" normalizeH="0" baseline="0" noProof="0" dirty="0">
                <a:ln>
                  <a:noFill/>
                </a:ln>
                <a:solidFill>
                  <a:srgbClr val="F3F3F3"/>
                </a:solidFill>
                <a:effectLst/>
                <a:uLnTx/>
                <a:uFillTx/>
                <a:latin typeface="Fira Sans Condensed Light"/>
                <a:sym typeface="Fira Sans Condensed Light"/>
              </a:rPr>
              <a:t>	And also rust is not an object-oriented programming language. But it has certain object-oriented capabilities, such as the ability to build structs, which may have both data and related functions on that data.</a:t>
            </a:r>
          </a:p>
        </p:txBody>
      </p:sp>
    </p:spTree>
    <p:extLst>
      <p:ext uri="{BB962C8B-B14F-4D97-AF65-F5344CB8AC3E}">
        <p14:creationId xmlns:p14="http://schemas.microsoft.com/office/powerpoint/2010/main" val="2285302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347416" y="887599"/>
            <a:ext cx="5327478" cy="31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800" dirty="0"/>
              <a:t>How to implement an OS using Rust</a:t>
            </a:r>
          </a:p>
        </p:txBody>
      </p:sp>
      <p:sp>
        <p:nvSpPr>
          <p:cNvPr id="176" name="Google Shape;176;p30"/>
          <p:cNvSpPr txBox="1">
            <a:spLocks noGrp="1"/>
          </p:cNvSpPr>
          <p:nvPr>
            <p:ph type="title" idx="2"/>
          </p:nvPr>
        </p:nvSpPr>
        <p:spPr>
          <a:xfrm>
            <a:off x="938904" y="1393523"/>
            <a:ext cx="2706664"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a:t>
            </a:r>
            <a:endParaRPr dirty="0"/>
          </a:p>
        </p:txBody>
      </p:sp>
      <p:cxnSp>
        <p:nvCxnSpPr>
          <p:cNvPr id="4" name="Google Shape;177;p30">
            <a:extLst>
              <a:ext uri="{FF2B5EF4-FFF2-40B4-BE49-F238E27FC236}">
                <a16:creationId xmlns:a16="http://schemas.microsoft.com/office/drawing/2014/main" id="{53710B64-4E4A-2FCD-0587-3EE70119AFF6}"/>
              </a:ext>
            </a:extLst>
          </p:cNvPr>
          <p:cNvCxnSpPr>
            <a:cxnSpLocks/>
          </p:cNvCxnSpPr>
          <p:nvPr/>
        </p:nvCxnSpPr>
        <p:spPr>
          <a:xfrm>
            <a:off x="1133599" y="3208223"/>
            <a:ext cx="6931695" cy="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878611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4111797" y="887599"/>
            <a:ext cx="5327478" cy="31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t>A Freestanding </a:t>
            </a:r>
            <a:br>
              <a:rPr lang="en-US" sz="4400" dirty="0"/>
            </a:br>
            <a:r>
              <a:rPr lang="en-US" sz="4400" dirty="0"/>
              <a:t>Rust Binary</a:t>
            </a:r>
          </a:p>
        </p:txBody>
      </p:sp>
      <p:sp>
        <p:nvSpPr>
          <p:cNvPr id="176" name="Google Shape;176;p30"/>
          <p:cNvSpPr txBox="1">
            <a:spLocks noGrp="1"/>
          </p:cNvSpPr>
          <p:nvPr>
            <p:ph type="title" idx="2"/>
          </p:nvPr>
        </p:nvSpPr>
        <p:spPr>
          <a:xfrm>
            <a:off x="938904" y="1393523"/>
            <a:ext cx="4166496"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a:t>
            </a:r>
            <a:r>
              <a:rPr lang="en" sz="9600" dirty="0"/>
              <a:t>1</a:t>
            </a:r>
            <a:endParaRPr dirty="0"/>
          </a:p>
        </p:txBody>
      </p:sp>
      <p:cxnSp>
        <p:nvCxnSpPr>
          <p:cNvPr id="4" name="Google Shape;177;p30">
            <a:extLst>
              <a:ext uri="{FF2B5EF4-FFF2-40B4-BE49-F238E27FC236}">
                <a16:creationId xmlns:a16="http://schemas.microsoft.com/office/drawing/2014/main" id="{53710B64-4E4A-2FCD-0587-3EE70119AFF6}"/>
              </a:ext>
            </a:extLst>
          </p:cNvPr>
          <p:cNvCxnSpPr>
            <a:cxnSpLocks/>
          </p:cNvCxnSpPr>
          <p:nvPr/>
        </p:nvCxnSpPr>
        <p:spPr>
          <a:xfrm>
            <a:off x="1133599" y="3208223"/>
            <a:ext cx="6572126" cy="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2190754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9" name="Google Shape;666;p34">
            <a:extLst>
              <a:ext uri="{FF2B5EF4-FFF2-40B4-BE49-F238E27FC236}">
                <a16:creationId xmlns:a16="http://schemas.microsoft.com/office/drawing/2014/main" id="{14D9D312-D167-9C72-23EF-DAFD5BE7A808}"/>
              </a:ext>
            </a:extLst>
          </p:cNvPr>
          <p:cNvSpPr txBox="1">
            <a:spLocks/>
          </p:cNvSpPr>
          <p:nvPr/>
        </p:nvSpPr>
        <p:spPr>
          <a:xfrm flipH="1">
            <a:off x="845963" y="697833"/>
            <a:ext cx="7359574" cy="35011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158750" marR="0" lvl="0" indent="0" algn="l" defTabSz="914400" rtl="0" eaLnBrk="1" fontAlgn="auto" latinLnBrk="0" hangingPunct="1">
              <a:lnSpc>
                <a:spcPct val="100000"/>
              </a:lnSpc>
              <a:spcBef>
                <a:spcPts val="1600"/>
              </a:spcBef>
              <a:spcAft>
                <a:spcPts val="0"/>
              </a:spcAft>
              <a:buClr>
                <a:srgbClr val="F3F3F3"/>
              </a:buClr>
              <a:buSzPts val="1100"/>
              <a:buFont typeface="Fira Sans Condensed Light"/>
              <a:buNone/>
              <a:tabLst/>
              <a:defRPr/>
            </a:pPr>
            <a:r>
              <a:rPr lang="en-US" sz="1800" dirty="0">
                <a:solidFill>
                  <a:srgbClr val="F3F3F3"/>
                </a:solidFill>
              </a:rPr>
              <a:t>T</a:t>
            </a:r>
            <a:r>
              <a:rPr kumimoji="0" lang="en-US" sz="1800" b="0" i="0" u="none" strike="noStrike" kern="0" cap="none" spc="0" normalizeH="0" baseline="0" noProof="0" dirty="0">
                <a:ln>
                  <a:noFill/>
                </a:ln>
                <a:solidFill>
                  <a:srgbClr val="F3F3F3"/>
                </a:solidFill>
                <a:effectLst/>
                <a:uLnTx/>
                <a:uFillTx/>
                <a:latin typeface="Fira Sans Condensed Light"/>
                <a:sym typeface="Fira Sans Condensed Light"/>
              </a:rPr>
              <a:t>o develop an operating system kernel, we need code that is independent of any operating system features such as heap memory, threads, files, network, standard output. </a:t>
            </a:r>
          </a:p>
          <a:p>
            <a:pPr marL="158750" marR="0" lvl="0" indent="0" algn="l" defTabSz="914400" rtl="0" eaLnBrk="1" fontAlgn="auto" latinLnBrk="0" hangingPunct="1">
              <a:lnSpc>
                <a:spcPct val="100000"/>
              </a:lnSpc>
              <a:spcBef>
                <a:spcPts val="1600"/>
              </a:spcBef>
              <a:spcAft>
                <a:spcPts val="0"/>
              </a:spcAft>
              <a:buClr>
                <a:srgbClr val="F3F3F3"/>
              </a:buClr>
              <a:buSzPts val="1100"/>
              <a:buFont typeface="Fira Sans Condensed Light"/>
              <a:buNone/>
              <a:tabLst/>
              <a:defRPr/>
            </a:pPr>
            <a:r>
              <a:rPr kumimoji="0" lang="en-US" sz="1800" b="0" i="0" u="none" strike="noStrike" kern="0" cap="none" spc="0" normalizeH="0" baseline="0" noProof="0" dirty="0">
                <a:ln>
                  <a:noFill/>
                </a:ln>
                <a:solidFill>
                  <a:srgbClr val="F3F3F3"/>
                </a:solidFill>
                <a:effectLst/>
                <a:uLnTx/>
                <a:uFillTx/>
                <a:latin typeface="Fira Sans Condensed Light"/>
                <a:sym typeface="Fira Sans Condensed Light"/>
              </a:rPr>
              <a:t>So, the first step in building an own operating system kernel is to write a rust executable that does not reference the standard libraries. This allows rust programs to execute on bare metal without the need for an underlying OS. This kind of executable is called as "freestanding" or "bare-metal."</a:t>
            </a:r>
          </a:p>
        </p:txBody>
      </p:sp>
    </p:spTree>
    <p:extLst>
      <p:ext uri="{BB962C8B-B14F-4D97-AF65-F5344CB8AC3E}">
        <p14:creationId xmlns:p14="http://schemas.microsoft.com/office/powerpoint/2010/main" val="3721876707"/>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1047</TotalTime>
  <Words>2438</Words>
  <Application>Microsoft Office PowerPoint</Application>
  <PresentationFormat>On-screen Show (16:9)</PresentationFormat>
  <Paragraphs>253</Paragraphs>
  <Slides>48</Slides>
  <Notes>39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Advent Pro Light</vt:lpstr>
      <vt:lpstr>Anton</vt:lpstr>
      <vt:lpstr>Arial</vt:lpstr>
      <vt:lpstr>Calibri</vt:lpstr>
      <vt:lpstr>Congenial</vt:lpstr>
      <vt:lpstr>DM Sans</vt:lpstr>
      <vt:lpstr>Fira Sans Condensed Light</vt:lpstr>
      <vt:lpstr>Helvetica Neue</vt:lpstr>
      <vt:lpstr>Josefin Slab</vt:lpstr>
      <vt:lpstr>Rajdhani</vt:lpstr>
      <vt:lpstr>Ai Tech Agency by Slidesgo</vt:lpstr>
      <vt:lpstr>Implementing  an Operating System using Rust</vt:lpstr>
      <vt:lpstr>Introduction</vt:lpstr>
      <vt:lpstr>Introduction</vt:lpstr>
      <vt:lpstr>What is Rust ?</vt:lpstr>
      <vt:lpstr>PowerPoint Presentation</vt:lpstr>
      <vt:lpstr>PowerPoint Presentation</vt:lpstr>
      <vt:lpstr>How to implement an OS using Rust</vt:lpstr>
      <vt:lpstr>A Freestanding  Rust Binary</vt:lpstr>
      <vt:lpstr>PowerPoint Presentation</vt:lpstr>
      <vt:lpstr>Disabling the Standard Library</vt:lpstr>
      <vt:lpstr>A Minimal  Rust Kernel</vt:lpstr>
      <vt:lpstr>PowerPoint Presentation</vt:lpstr>
      <vt:lpstr>Testing</vt:lpstr>
      <vt:lpstr>PowerPoint Presentation</vt:lpstr>
      <vt:lpstr>Unit Tests</vt:lpstr>
      <vt:lpstr>Integration Tests</vt:lpstr>
      <vt:lpstr>CPU Exceptions</vt:lpstr>
      <vt:lpstr>CPU exceptions arise in a variety of inappropriate scenarios, such as fetching an improper memory location or dividing by zero. On x86, there are around 20 different forms of CPU exceptions. The most significant are:</vt:lpstr>
      <vt:lpstr>The Interrupt Descriptor Table</vt:lpstr>
      <vt:lpstr>Double Faults</vt:lpstr>
      <vt:lpstr>Triggering a Double Fault</vt:lpstr>
      <vt:lpstr>Handling hardware interrupts </vt:lpstr>
      <vt:lpstr>PowerPoint Presentation</vt:lpstr>
      <vt:lpstr>PowerPoint Presentation</vt:lpstr>
      <vt:lpstr>PowerPoint Presentation</vt:lpstr>
      <vt:lpstr>PowerPoint Presentation</vt:lpstr>
      <vt:lpstr>PowerPoint Presentation</vt:lpstr>
      <vt:lpstr>PowerPoint Presentation</vt:lpstr>
      <vt:lpstr>Introduction to paging</vt:lpstr>
      <vt:lpstr>PowerPoint Presentation</vt:lpstr>
      <vt:lpstr>PowerPoint Presentation</vt:lpstr>
      <vt:lpstr>Paging implementation</vt:lpstr>
      <vt:lpstr>PowerPoint Presentation</vt:lpstr>
      <vt:lpstr>PowerPoint Presentation</vt:lpstr>
      <vt:lpstr>Heap Allocation</vt:lpstr>
      <vt:lpstr>Both variables having a fixed size and the dynamically growing elements cannot store as a collection </vt:lpstr>
      <vt:lpstr>Dynamic Memory </vt:lpstr>
      <vt:lpstr>Allocations in Rust </vt:lpstr>
      <vt:lpstr>Allocator Designs</vt:lpstr>
      <vt:lpstr>PowerPoint Presentation</vt:lpstr>
      <vt:lpstr>Bump Allocator</vt:lpstr>
      <vt:lpstr>Linked List Allocator </vt:lpstr>
      <vt:lpstr>Async/Await </vt:lpstr>
      <vt:lpstr>Multitasking    </vt:lpstr>
      <vt:lpstr>Futures</vt:lpstr>
      <vt:lpstr>Awaiting on a Multithreaded Executor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 Cyber Security</dc:title>
  <dc:creator>Dinura</dc:creator>
  <cp:lastModifiedBy>Dissanayake W.P.D.B it21372308</cp:lastModifiedBy>
  <cp:revision>36</cp:revision>
  <dcterms:modified xsi:type="dcterms:W3CDTF">2022-11-10T00:52:07Z</dcterms:modified>
</cp:coreProperties>
</file>