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9144000" cy="5143500"/>
  <p:notesSz cx="6858000" cy="9144000"/>
  <p:embeddedFontLst>
    <p:embeddedFont>
      <p:font typeface="Rajdhani" panose="02000000000000000000"/>
      <p:regular r:id="rId16"/>
    </p:embeddedFont>
    <p:embeddedFont>
      <p:font typeface="Fira Sans Condensed Light" panose="020B0503050000020004"/>
      <p:regular r:id="rId17"/>
    </p:embeddedFont>
    <p:embeddedFont>
      <p:font typeface="Anton"/>
      <p:regular r:id="rId18"/>
    </p:embeddedFont>
    <p:embeddedFont>
      <p:font typeface="Josefin Slab" panose="02000000000000000000"/>
      <p:regular r:id="rId19"/>
    </p:embeddedFont>
    <p:embeddedFont>
      <p:font typeface="Fira Sans Condensed" panose="020B0503050000020004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 panose="02000506040000020004"/>
                <a:ea typeface="Advent Pro Light" panose="02000506040000020004"/>
                <a:cs typeface="Advent Pro Light" panose="02000506040000020004"/>
                <a:sym typeface="Advent Pro Light" panose="020005060400000200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/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3" name="Google Shape;43;p14"/>
          <p:cNvSpPr txBox="1"/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4" name="Google Shape;44;p14"/>
          <p:cNvSpPr txBox="1"/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1755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" name="Google Shape;45;p14"/>
          <p:cNvSpPr txBox="1"/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6" name="Google Shape;46;p14"/>
          <p:cNvSpPr txBox="1"/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7" name="Google Shape;47;p14"/>
          <p:cNvSpPr txBox="1"/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8" name="Google Shape;48;p14"/>
          <p:cNvSpPr txBox="1"/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1755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9" name="Google Shape;49;p14"/>
          <p:cNvSpPr txBox="1"/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50" name="Google Shape;50;p14"/>
          <p:cNvSpPr txBox="1"/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/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/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/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2" name="Google Shape;62;p16"/>
          <p:cNvSpPr txBox="1"/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3" name="Google Shape;63;p16"/>
          <p:cNvSpPr txBox="1"/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6"/>
          <p:cNvSpPr txBox="1"/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6" name="Google Shape;66;p16"/>
          <p:cNvSpPr txBox="1"/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" name="Google Shape;67;p16"/>
          <p:cNvSpPr txBox="1"/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subTitle" idx="1"/>
          </p:nvPr>
        </p:nvSpPr>
        <p:spPr>
          <a:xfrm>
            <a:off x="6006000" y="2320225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type="subTitle" idx="2"/>
          </p:nvPr>
        </p:nvSpPr>
        <p:spPr>
          <a:xfrm>
            <a:off x="6006000" y="3478616"/>
            <a:ext cx="20061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type="title" hasCustomPrompt="1"/>
          </p:nvPr>
        </p:nvSpPr>
        <p:spPr>
          <a:xfrm>
            <a:off x="6006000" y="1954025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2" name="Google Shape;72;p17"/>
          <p:cNvSpPr txBox="1"/>
          <p:nvPr>
            <p:ph type="title" idx="3" hasCustomPrompt="1"/>
          </p:nvPr>
        </p:nvSpPr>
        <p:spPr>
          <a:xfrm>
            <a:off x="6006000" y="3100474"/>
            <a:ext cx="1235400" cy="4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3" name="Google Shape;73;p17"/>
          <p:cNvSpPr txBox="1"/>
          <p:nvPr>
            <p:ph type="title" idx="4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916225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6" name="Google Shape;76;p18"/>
          <p:cNvSpPr txBox="1"/>
          <p:nvPr>
            <p:ph type="subTitle" idx="1"/>
          </p:nvPr>
        </p:nvSpPr>
        <p:spPr>
          <a:xfrm>
            <a:off x="786275" y="19094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7" name="Google Shape;77;p18"/>
          <p:cNvSpPr txBox="1"/>
          <p:nvPr>
            <p:ph type="title" idx="2"/>
          </p:nvPr>
        </p:nvSpPr>
        <p:spPr>
          <a:xfrm>
            <a:off x="6298374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8" name="Google Shape;78;p18"/>
          <p:cNvSpPr txBox="1"/>
          <p:nvPr>
            <p:ph type="subTitle" idx="3"/>
          </p:nvPr>
        </p:nvSpPr>
        <p:spPr>
          <a:xfrm>
            <a:off x="6080425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79" name="Google Shape;79;p18"/>
          <p:cNvSpPr txBox="1"/>
          <p:nvPr>
            <p:ph type="title" idx="4"/>
          </p:nvPr>
        </p:nvSpPr>
        <p:spPr>
          <a:xfrm>
            <a:off x="3607299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0" name="Google Shape;80;p18"/>
          <p:cNvSpPr txBox="1"/>
          <p:nvPr>
            <p:ph type="subTitle" idx="5"/>
          </p:nvPr>
        </p:nvSpPr>
        <p:spPr>
          <a:xfrm>
            <a:off x="3389350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1" name="Google Shape;81;p18"/>
          <p:cNvSpPr txBox="1"/>
          <p:nvPr>
            <p:ph type="title" idx="6"/>
          </p:nvPr>
        </p:nvSpPr>
        <p:spPr>
          <a:xfrm>
            <a:off x="3607299" y="244381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2" name="Google Shape;82;p18"/>
          <p:cNvSpPr txBox="1"/>
          <p:nvPr>
            <p:ph type="subTitle" idx="7"/>
          </p:nvPr>
        </p:nvSpPr>
        <p:spPr>
          <a:xfrm>
            <a:off x="3389350" y="19094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3" name="Google Shape;83;p18"/>
          <p:cNvSpPr txBox="1"/>
          <p:nvPr>
            <p:ph type="title" idx="8"/>
          </p:nvPr>
        </p:nvSpPr>
        <p:spPr>
          <a:xfrm>
            <a:off x="916225" y="3872760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18"/>
          <p:cNvSpPr txBox="1"/>
          <p:nvPr>
            <p:ph type="subTitle" idx="9"/>
          </p:nvPr>
        </p:nvSpPr>
        <p:spPr>
          <a:xfrm>
            <a:off x="786325" y="3332250"/>
            <a:ext cx="21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5" name="Google Shape;85;p18"/>
          <p:cNvSpPr txBox="1"/>
          <p:nvPr>
            <p:ph type="title" idx="13"/>
          </p:nvPr>
        </p:nvSpPr>
        <p:spPr>
          <a:xfrm>
            <a:off x="6495924" y="3872763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8"/>
          <p:cNvSpPr txBox="1"/>
          <p:nvPr>
            <p:ph type="subTitle" idx="14"/>
          </p:nvPr>
        </p:nvSpPr>
        <p:spPr>
          <a:xfrm>
            <a:off x="6080425" y="3332250"/>
            <a:ext cx="227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87" name="Google Shape;87;p18"/>
          <p:cNvSpPr txBox="1"/>
          <p:nvPr>
            <p:ph type="title" idx="15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" name="Google Shape;90;p19"/>
          <p:cNvSpPr txBox="1"/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rPr>
              <a:t>CREDITS: This presentation template was created by </a:t>
            </a:r>
            <a:r>
              <a:rPr lang="en-GB" sz="900" b="1">
                <a:solidFill>
                  <a:schemeClr val="lt2"/>
                </a:solidFill>
                <a:uFill>
                  <a:noFill/>
                </a:u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  <a:hlinkClick r:id="rId3"/>
              </a:rPr>
              <a:t>Slidesgo</a:t>
            </a:r>
            <a:r>
              <a:rPr lang="en-GB" sz="9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rPr>
              <a:t>, including icons by </a:t>
            </a:r>
            <a:r>
              <a:rPr lang="en-GB" sz="900" b="1">
                <a:solidFill>
                  <a:schemeClr val="lt2"/>
                </a:solidFill>
                <a:uFill>
                  <a:noFill/>
                </a:u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  <a:hlinkClick r:id="rId4"/>
              </a:rPr>
              <a:t>Flaticon</a:t>
            </a:r>
            <a:r>
              <a:rPr lang="en-GB" sz="9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rPr>
              <a:t>, and infographics &amp; images by </a:t>
            </a:r>
            <a:r>
              <a:rPr lang="en-GB" sz="900" b="1">
                <a:solidFill>
                  <a:schemeClr val="lt2"/>
                </a:solidFill>
                <a:uFill>
                  <a:noFill/>
                </a:uFill>
                <a:latin typeface="Fira Sans Condensed" panose="020B0503050000020004"/>
                <a:ea typeface="Fira Sans Condensed" panose="020B0503050000020004"/>
                <a:cs typeface="Fira Sans Condensed" panose="020B0503050000020004"/>
                <a:sym typeface="Fira Sans Condensed" panose="020B0503050000020004"/>
                <a:hlinkClick r:id="rId5"/>
              </a:rPr>
              <a:t>Freepik</a:t>
            </a:r>
            <a:r>
              <a:rPr lang="en-GB" sz="9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rPr>
              <a:t>. </a:t>
            </a:r>
            <a:endParaRPr sz="900">
              <a:solidFill>
                <a:schemeClr val="lt2"/>
              </a:solidFill>
              <a:latin typeface="Fira Sans Condensed Light" panose="020B0503050000020004"/>
              <a:ea typeface="Fira Sans Condensed Light" panose="020B0503050000020004"/>
              <a:cs typeface="Fira Sans Condensed Light" panose="020B0503050000020004"/>
              <a:sym typeface="Fira Sans Condensed Light" panose="020B0503050000020004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latin typeface="Fira Sans Condensed Light" panose="020B0503050000020004"/>
              <a:ea typeface="Fira Sans Condensed Light" panose="020B0503050000020004"/>
              <a:cs typeface="Fira Sans Condensed Light" panose="020B0503050000020004"/>
              <a:sym typeface="Fira Sans Condensed Light" panose="020B05030500000200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/>
        </p:txBody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8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"/>
              <a:buNone/>
              <a:defRPr sz="1400" b="1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 panose="02000000000000000000"/>
              <a:buNone/>
              <a:defRPr sz="1100">
                <a:latin typeface="Josefin Slab" panose="02000000000000000000"/>
                <a:ea typeface="Josefin Slab" panose="02000000000000000000"/>
                <a:cs typeface="Josefin Slab" panose="02000000000000000000"/>
                <a:sym typeface="Josefin Slab" panose="02000000000000000000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TITLE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10"/>
          <p:cNvSpPr txBox="1"/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10"/>
          <p:cNvSpPr txBox="1"/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 panose="02000000000000000000"/>
              <a:buNone/>
              <a:defRPr sz="2800" b="1">
                <a:solidFill>
                  <a:schemeClr val="lt2"/>
                </a:solidFill>
                <a:latin typeface="Rajdhani" panose="02000000000000000000"/>
                <a:ea typeface="Rajdhani" panose="02000000000000000000"/>
                <a:cs typeface="Rajdhani" panose="02000000000000000000"/>
                <a:sym typeface="Rajdhani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●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○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■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●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○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■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●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○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 panose="020B0503050000020004"/>
              <a:buChar char="■"/>
              <a:defRPr sz="1200">
                <a:solidFill>
                  <a:schemeClr val="lt2"/>
                </a:solidFill>
                <a:latin typeface="Fira Sans Condensed Light" panose="020B0503050000020004"/>
                <a:ea typeface="Fira Sans Condensed Light" panose="020B0503050000020004"/>
                <a:cs typeface="Fira Sans Condensed Light" panose="020B0503050000020004"/>
                <a:sym typeface="Fira Sans Condensed Light" panose="020B050305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1"/>
          <p:cNvSpPr>
            <a:spLocks noGrp="1"/>
          </p:cNvSpPr>
          <p:nvPr/>
        </p:nvSpPr>
        <p:spPr>
          <a:xfrm>
            <a:off x="-417195" y="94615"/>
            <a:ext cx="9144000" cy="1852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Testing</a:t>
            </a:r>
            <a:endParaRPr lang="en-US" sz="7200" b="1">
              <a:solidFill>
                <a:schemeClr val="tx1">
                  <a:lumMod val="10000"/>
                  <a:lumOff val="9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7950" y="2860040"/>
            <a:ext cx="87179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v"/>
            </a:pPr>
            <a:r>
              <a:rPr lang="en-US" sz="3600">
                <a:solidFill>
                  <a:srgbClr val="FFFFFF"/>
                </a:solidFill>
              </a:rPr>
              <a:t>Testing is a complicated field with varying terminology and organizational structures</a:t>
            </a:r>
            <a:endParaRPr lang="en-US"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195580"/>
            <a:ext cx="9805035" cy="859790"/>
          </a:xfrm>
        </p:spPr>
        <p:txBody>
          <a:bodyPr/>
          <a:p>
            <a:r>
              <a:rPr lang="en-US" sz="3200"/>
              <a:t>The Rust community divides testing into two categories,</a:t>
            </a:r>
            <a:endParaRPr lang="en-US" sz="3200"/>
          </a:p>
        </p:txBody>
      </p:sp>
      <p:grpSp>
        <p:nvGrpSpPr>
          <p:cNvPr id="9" name="Group 8"/>
          <p:cNvGrpSpPr/>
          <p:nvPr/>
        </p:nvGrpSpPr>
        <p:grpSpPr>
          <a:xfrm>
            <a:off x="2195830" y="2139315"/>
            <a:ext cx="5416550" cy="2242820"/>
            <a:chOff x="3496" y="1479"/>
            <a:chExt cx="11443" cy="4883"/>
          </a:xfrm>
        </p:grpSpPr>
        <p:sp>
          <p:nvSpPr>
            <p:cNvPr id="5" name="Rectangles 4"/>
            <p:cNvSpPr/>
            <p:nvPr/>
          </p:nvSpPr>
          <p:spPr>
            <a:xfrm>
              <a:off x="4929" y="1479"/>
              <a:ext cx="8848" cy="1525"/>
            </a:xfrm>
            <a:prstGeom prst="rect">
              <a:avLst/>
            </a:prstGeom>
            <a:gradFill>
              <a:gsLst>
                <a:gs pos="0">
                  <a:srgbClr val="C595BD"/>
                </a:gs>
                <a:gs pos="100000">
                  <a:srgbClr val="401A5D"/>
                </a:gs>
              </a:gsLst>
              <a:lin ang="189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800" b="1">
                  <a:ln>
                    <a:solidFill>
                      <a:srgbClr val="7030A0"/>
                    </a:solidFill>
                  </a:ln>
                  <a:solidFill>
                    <a:srgbClr val="FFFFFF"/>
                  </a:solidFill>
                </a:rPr>
                <a:t>Testing</a:t>
              </a:r>
              <a:endParaRPr lang="en-US" sz="4800" b="1">
                <a:ln>
                  <a:solidFill>
                    <a:srgbClr val="7030A0"/>
                  </a:solidFill>
                </a:ln>
                <a:solidFill>
                  <a:srgbClr val="FFFFFF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496" y="4718"/>
              <a:ext cx="4718" cy="1644"/>
            </a:xfrm>
            <a:prstGeom prst="roundRect">
              <a:avLst/>
            </a:prstGeom>
            <a:solidFill>
              <a:srgbClr val="C595BD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3200" b="1">
                  <a:solidFill>
                    <a:schemeClr val="tx1"/>
                  </a:solidFill>
                </a:rPr>
                <a:t>Unit Tests</a:t>
              </a:r>
              <a:endParaRPr lang="en-US" sz="3200" b="1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0221" y="4718"/>
              <a:ext cx="4718" cy="1644"/>
            </a:xfrm>
            <a:prstGeom prst="roundRect">
              <a:avLst/>
            </a:prstGeom>
            <a:solidFill>
              <a:srgbClr val="C595BD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800" b="1">
                  <a:solidFill>
                    <a:schemeClr val="tx1"/>
                  </a:solidFill>
                </a:rPr>
                <a:t>Integration Tests</a:t>
              </a:r>
              <a:endParaRPr lang="en-US" sz="2800" b="1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flipH="1">
              <a:off x="5855" y="3004"/>
              <a:ext cx="3498" cy="1714"/>
            </a:xfrm>
            <a:prstGeom prst="straightConnector1">
              <a:avLst/>
            </a:prstGeom>
            <a:ln w="666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7" idx="0"/>
            </p:cNvCxnSpPr>
            <p:nvPr/>
          </p:nvCxnSpPr>
          <p:spPr>
            <a:xfrm>
              <a:off x="9353" y="3004"/>
              <a:ext cx="3227" cy="1714"/>
            </a:xfrm>
            <a:prstGeom prst="straightConnector1">
              <a:avLst/>
            </a:prstGeom>
            <a:ln w="666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100" y="267890"/>
            <a:ext cx="7704000" cy="572700"/>
          </a:xfrm>
        </p:spPr>
        <p:txBody>
          <a:bodyPr/>
          <a:p>
            <a:r>
              <a:rPr lang="en-US" sz="5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Tests</a:t>
            </a:r>
            <a:endParaRPr lang="en-US" sz="54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560" y="1708150"/>
            <a:ext cx="9014460" cy="4112260"/>
          </a:xfrm>
        </p:spPr>
        <p:txBody>
          <a:bodyPr>
            <a:normAutofit/>
          </a:bodyPr>
          <a:p>
            <a:r>
              <a:rPr lang="en-US" sz="2800"/>
              <a:t>Unit tests are smaller and more concentrated, focusing on one module at a time and can test private interfaces.</a:t>
            </a:r>
            <a:endParaRPr lang="en-US" sz="2800"/>
          </a:p>
          <a:p>
            <a:r>
              <a:rPr lang="en-US" sz="2800"/>
              <a:t>Placed in the “src” directory.</a:t>
            </a:r>
            <a:endParaRPr lang="en-US" sz="2800"/>
          </a:p>
          <a:p>
            <a:r>
              <a:rPr lang="en-US" sz="2800"/>
              <a:t>Include the test routines in a module.</a:t>
            </a:r>
            <a:endParaRPr lang="en-US" sz="2800"/>
          </a:p>
          <a:p>
            <a:r>
              <a:rPr lang="en-US" sz="2800"/>
              <a:t>Possible to test private functions.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0100" y="267890"/>
            <a:ext cx="7704000" cy="572700"/>
          </a:xfrm>
        </p:spPr>
        <p:txBody>
          <a:bodyPr/>
          <a:p>
            <a:r>
              <a:rPr lang="en-US" sz="5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Tests</a:t>
            </a:r>
            <a:endParaRPr lang="en-US" sz="54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91615"/>
            <a:ext cx="8994775" cy="3054985"/>
          </a:xfrm>
        </p:spPr>
        <p:txBody>
          <a:bodyPr/>
          <a:p>
            <a:r>
              <a:rPr lang="en-US" sz="3200"/>
              <a:t>Integration tests are independent of a library.</a:t>
            </a:r>
            <a:endParaRPr lang="en-US" sz="3200"/>
          </a:p>
          <a:p>
            <a:r>
              <a:rPr lang="en-US" sz="3200"/>
              <a:t>Utilize the library in the same manner.</a:t>
            </a:r>
            <a:endParaRPr lang="en-US" sz="3200"/>
          </a:p>
          <a:p>
            <a:r>
              <a:rPr lang="en-US" sz="3200"/>
              <a:t>Ensure that numerous sections work well together.</a:t>
            </a:r>
            <a:endParaRPr lang="en-US" sz="3200"/>
          </a:p>
          <a:p>
            <a:r>
              <a:rPr lang="en-US" sz="3200"/>
              <a:t>A tests directory is required.</a:t>
            </a:r>
            <a:endParaRPr lang="en-US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5560" y="123190"/>
            <a:ext cx="9144000" cy="1485265"/>
          </a:xfrm>
        </p:spPr>
        <p:txBody>
          <a:bodyPr/>
          <a:p>
            <a:r>
              <a:rPr lang="en-US" sz="8000" b="1"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CPU Exceptions</a:t>
            </a:r>
            <a:endParaRPr lang="en-US" sz="8000" b="1"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2355850"/>
            <a:ext cx="8609330" cy="341630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3200"/>
              <a:t>CPU exceptions arise in a variety of inappropriate scenarios, such as fetching an improper memory location or dividing by zero. </a:t>
            </a:r>
            <a:endParaRPr 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100" y="339645"/>
            <a:ext cx="7704000" cy="572700"/>
          </a:xfrm>
        </p:spPr>
        <p:txBody>
          <a:bodyPr/>
          <a:p>
            <a:r>
              <a:rPr lang="en-US" sz="2800" b="1"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 x86, there are around 20 different forms of CPU exceptions. The most significant are:</a:t>
            </a:r>
            <a:endParaRPr lang="en-US" sz="2800" b="1"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5650" y="1924050"/>
            <a:ext cx="7096125" cy="2828290"/>
          </a:xfrm>
        </p:spPr>
        <p:txBody>
          <a:bodyPr/>
          <a:p>
            <a:r>
              <a:rPr lang="en-US" sz="2800"/>
              <a:t>Page Fault </a:t>
            </a:r>
            <a:endParaRPr lang="en-US" sz="2800"/>
          </a:p>
          <a:p>
            <a:r>
              <a:rPr lang="en-US" sz="2800"/>
              <a:t>Invalid Opcode</a:t>
            </a:r>
            <a:endParaRPr lang="en-US" sz="2800"/>
          </a:p>
          <a:p>
            <a:r>
              <a:rPr lang="en-US" sz="2800"/>
              <a:t>General Protection Fault </a:t>
            </a:r>
            <a:endParaRPr lang="en-US" sz="2800"/>
          </a:p>
          <a:p>
            <a:r>
              <a:rPr lang="en-US" sz="2800"/>
              <a:t>Double Fault </a:t>
            </a:r>
            <a:endParaRPr lang="en-US" sz="2800"/>
          </a:p>
          <a:p>
            <a:r>
              <a:rPr lang="en-US" sz="2800"/>
              <a:t>Triple Fault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100" y="483790"/>
            <a:ext cx="7704000" cy="572700"/>
          </a:xfrm>
        </p:spPr>
        <p:txBody>
          <a:bodyPr/>
          <a:p>
            <a:r>
              <a:rPr lang="en-US" sz="4800" b="1"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Interrupt Descriptor Table</a:t>
            </a:r>
            <a:endParaRPr lang="en-US" sz="4800" b="1"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36195" y="1707515"/>
            <a:ext cx="8832215" cy="310578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3600"/>
              <a:t>To capture and handle exceptions, users must first create an Interrupt Descriptor Table (IDT)</a:t>
            </a:r>
            <a:endParaRPr 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3305" y="94615"/>
            <a:ext cx="6593840" cy="2058035"/>
          </a:xfrm>
        </p:spPr>
        <p:txBody>
          <a:bodyPr>
            <a:normAutofit/>
          </a:bodyPr>
          <a:p>
            <a:r>
              <a:rPr lang="en-US" sz="8000" b="1">
                <a:solidFill>
                  <a:srgbClr val="FFFFFF"/>
                </a:solidFill>
                <a:effectLst>
                  <a:reflection blurRad="6350" stA="53000" endA="300" endPos="35500" dir="5400000" sy="-90000" algn="bl" rotWithShape="0"/>
                </a:effectLst>
              </a:rPr>
              <a:t>Double Faults</a:t>
            </a:r>
            <a:endParaRPr lang="en-US" sz="8000" b="1">
              <a:solidFill>
                <a:srgbClr val="FFFFFF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2152650"/>
            <a:ext cx="8510270" cy="2125345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sz="3600"/>
              <a:t>A double fault is a specific exception that happens when the CPU fails to call an exception handler.</a:t>
            </a:r>
            <a:endParaRPr 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100" y="339645"/>
            <a:ext cx="7704000" cy="572700"/>
          </a:xfrm>
        </p:spPr>
        <p:txBody>
          <a:bodyPr/>
          <a:p>
            <a:r>
              <a:rPr lang="en-US" sz="5400" b="1">
                <a:solidFill>
                  <a:srgbClr val="FFFFFF"/>
                </a:solidFill>
              </a:rPr>
              <a:t>Triggering a Double Fault</a:t>
            </a:r>
            <a:endParaRPr lang="en-US" sz="5400" b="1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1700" y="1563955"/>
            <a:ext cx="8520600" cy="34164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800">
                <a:solidFill>
                  <a:srgbClr val="C00000"/>
                </a:solidFill>
              </a:rPr>
              <a:t>1. </a:t>
            </a:r>
            <a:r>
              <a:rPr lang="en-US" sz="1800"/>
              <a:t>The CPU attempts to write to 0xdeadbeef, resulting in a page fault.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>
                <a:solidFill>
                  <a:srgbClr val="C00000"/>
                </a:solidFill>
              </a:rPr>
              <a:t>2. </a:t>
            </a:r>
            <a:r>
              <a:rPr lang="en-US" sz="1800"/>
              <a:t>The CPU examines the associated IDT item and notices that no handler function is given.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>
                <a:solidFill>
                  <a:srgbClr val="C00000"/>
                </a:solidFill>
              </a:rPr>
              <a:t>3. </a:t>
            </a:r>
            <a:r>
              <a:rPr lang="en-US" sz="1800"/>
              <a:t>The CPU examines the double fault handler's IDT entry, but this entrance, too, does not provide a handler function.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>
                <a:solidFill>
                  <a:srgbClr val="C00000"/>
                </a:solidFill>
              </a:rPr>
              <a:t>4. </a:t>
            </a:r>
            <a:r>
              <a:rPr lang="en-US" sz="1800"/>
              <a:t>A triple error is deadly. QEMU responds to it in the same way that most genuine hardware does, by performing a system reset.</a:t>
            </a:r>
            <a:endParaRPr 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1558</Words>
  <Application>WPS Presentation</Application>
  <PresentationFormat/>
  <Paragraphs>57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SimSun</vt:lpstr>
      <vt:lpstr>Wingdings</vt:lpstr>
      <vt:lpstr>Arial</vt:lpstr>
      <vt:lpstr>Rajdhani</vt:lpstr>
      <vt:lpstr>Fira Sans Condensed Light</vt:lpstr>
      <vt:lpstr>Anton</vt:lpstr>
      <vt:lpstr>Advent Pro Light</vt:lpstr>
      <vt:lpstr>Josefin Slab</vt:lpstr>
      <vt:lpstr>Fira Sans Condensed</vt:lpstr>
      <vt:lpstr>Proxima Nova Semibold</vt:lpstr>
      <vt:lpstr>Proxima Nova</vt:lpstr>
      <vt:lpstr>Microsoft YaHei</vt:lpstr>
      <vt:lpstr>Arial Unicode MS</vt:lpstr>
      <vt:lpstr>Calibri</vt:lpstr>
      <vt:lpstr>Amatic SC</vt:lpstr>
      <vt:lpstr>Roboto Medium</vt:lpstr>
      <vt:lpstr>Wingdings</vt:lpstr>
      <vt:lpstr>Ai Tech Agency by Slidesgo</vt:lpstr>
      <vt:lpstr>Testing</vt:lpstr>
      <vt:lpstr>PowerPoint 演示文稿</vt:lpstr>
      <vt:lpstr>Unit Tests</vt:lpstr>
      <vt:lpstr>Integration Tests</vt:lpstr>
      <vt:lpstr>CPU Exceptions</vt:lpstr>
      <vt:lpstr>On x86, there are around 20 different forms of CPU exceptions. The most significant are:</vt:lpstr>
      <vt:lpstr>The Interrupt Descriptor Table</vt:lpstr>
      <vt:lpstr>Double Faults</vt:lpstr>
      <vt:lpstr>Triggering a Double Fault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Sherry Chevon</cp:lastModifiedBy>
  <cp:revision>1</cp:revision>
  <dcterms:created xsi:type="dcterms:W3CDTF">2022-11-09T15:31:15Z</dcterms:created>
  <dcterms:modified xsi:type="dcterms:W3CDTF">2022-11-09T15:31:17Z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859D5A13D5F5438385E3BCCF8553C7C8</vt:lpwstr>
  </property>
  <property fmtid="{D5CDD505-2E9C-101B-9397-08002B2CF9AE}" pid="3" name="KSOProductBuildVer">
    <vt:lpwstr>1033-11.2.0.11306</vt:lpwstr>
  </property>
</Properties>
</file>