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5"/>
  </p:notesMasterIdLst>
  <p:sldIdLst>
    <p:sldId id="258" r:id="rId2"/>
    <p:sldId id="259" r:id="rId3"/>
    <p:sldId id="260" r:id="rId4"/>
    <p:sldId id="261" r:id="rId5"/>
    <p:sldId id="262" r:id="rId6"/>
    <p:sldId id="263" r:id="rId7"/>
    <p:sldId id="264" r:id="rId8"/>
    <p:sldId id="267" r:id="rId9"/>
    <p:sldId id="265" r:id="rId10"/>
    <p:sldId id="266" r:id="rId11"/>
    <p:sldId id="271" r:id="rId12"/>
    <p:sldId id="268" r:id="rId13"/>
    <p:sldId id="26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ongenial" panose="02000503040000020004" pitchFamily="2" charset="0"/>
      <p:regular r:id="rId20"/>
      <p:bold r:id="rId21"/>
      <p:italic r:id="rId22"/>
      <p:boldItalic r:id="rId23"/>
    </p:embeddedFont>
    <p:embeddedFont>
      <p:font typeface="DM Sans" pitchFamily="2" charset="0"/>
      <p:regular r:id="rId24"/>
      <p:bold r:id="rId25"/>
      <p:italic r:id="rId26"/>
      <p:boldItalic r:id="rId27"/>
    </p:embeddedFont>
    <p:embeddedFont>
      <p:font typeface="Fira Sans Condensed Light" panose="020B0403050000020004" pitchFamily="34" charset="0"/>
      <p:regular r:id="rId28"/>
      <p:bold r:id="rId29"/>
      <p:italic r:id="rId30"/>
      <p:boldItalic r:id="rId31"/>
    </p:embeddedFont>
    <p:embeddedFont>
      <p:font typeface="Rajdhani"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8E940B-B579-4F92-B186-20408992A6FA}">
  <a:tblStyle styleId="{418E940B-B579-4F92-B186-20408992A6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36" d="100"/>
          <a:sy n="136"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328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332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820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03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477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003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21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406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73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990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7" r:id="rId2"/>
    <p:sldLayoutId id="2147483659" r:id="rId3"/>
    <p:sldLayoutId id="2147483660" r:id="rId4"/>
    <p:sldLayoutId id="2147483666"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26" name="Title 3">
            <a:extLst>
              <a:ext uri="{FF2B5EF4-FFF2-40B4-BE49-F238E27FC236}">
                <a16:creationId xmlns:a16="http://schemas.microsoft.com/office/drawing/2014/main" id="{7B2874CA-8002-4103-C9A2-48E944C4EAB1}"/>
              </a:ext>
            </a:extLst>
          </p:cNvPr>
          <p:cNvSpPr txBox="1">
            <a:spLocks/>
          </p:cNvSpPr>
          <p:nvPr/>
        </p:nvSpPr>
        <p:spPr>
          <a:xfrm>
            <a:off x="0" y="872176"/>
            <a:ext cx="8808397" cy="38380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US" sz="5867" dirty="0"/>
              <a:t>1. </a:t>
            </a:r>
            <a:r>
              <a:rPr lang="en-US" sz="6000" dirty="0"/>
              <a:t>Handling hardware interrupts in rust.</a:t>
            </a:r>
            <a:br>
              <a:rPr lang="en-US" dirty="0"/>
            </a:b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2" name="Title 2">
            <a:extLst>
              <a:ext uri="{FF2B5EF4-FFF2-40B4-BE49-F238E27FC236}">
                <a16:creationId xmlns:a16="http://schemas.microsoft.com/office/drawing/2014/main" id="{6588BCCA-DE8F-DCBA-418F-F371943CC55E}"/>
              </a:ext>
            </a:extLst>
          </p:cNvPr>
          <p:cNvSpPr txBox="1">
            <a:spLocks/>
          </p:cNvSpPr>
          <p:nvPr/>
        </p:nvSpPr>
        <p:spPr>
          <a:xfrm>
            <a:off x="2140628" y="24384"/>
            <a:ext cx="8917516" cy="719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3600" b="1" kern="0" dirty="0"/>
              <a:t>Introduction to paging.</a:t>
            </a:r>
          </a:p>
        </p:txBody>
      </p:sp>
      <p:sp>
        <p:nvSpPr>
          <p:cNvPr id="3" name="Text Placeholder 1">
            <a:extLst>
              <a:ext uri="{FF2B5EF4-FFF2-40B4-BE49-F238E27FC236}">
                <a16:creationId xmlns:a16="http://schemas.microsoft.com/office/drawing/2014/main" id="{EF3E3A47-8B99-9ADC-6DA7-A5A528F8BAB1}"/>
              </a:ext>
            </a:extLst>
          </p:cNvPr>
          <p:cNvSpPr txBox="1">
            <a:spLocks/>
          </p:cNvSpPr>
          <p:nvPr/>
        </p:nvSpPr>
        <p:spPr>
          <a:xfrm>
            <a:off x="113242" y="915820"/>
            <a:ext cx="8917516"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1. Segmentation.</a:t>
            </a:r>
          </a:p>
          <a:p>
            <a:pPr marL="203195"/>
            <a:endParaRPr lang="en-US" b="1" dirty="0">
              <a:solidFill>
                <a:schemeClr val="bg2">
                  <a:lumMod val="75000"/>
                </a:schemeClr>
              </a:solidFill>
              <a:latin typeface="Congenial" panose="02000503040000020004" pitchFamily="2" charset="0"/>
            </a:endParaRPr>
          </a:p>
          <a:p>
            <a:r>
              <a:rPr lang="en-US" dirty="0">
                <a:solidFill>
                  <a:schemeClr val="tx2"/>
                </a:solidFill>
                <a:latin typeface="Calibri" panose="020F0502020204030204" pitchFamily="34" charset="0"/>
                <a:ea typeface="Calibri" panose="020F0502020204030204" pitchFamily="34" charset="0"/>
                <a:cs typeface="Iskoola Pota" panose="020B0502040204020203" pitchFamily="34" charset="0"/>
              </a:rPr>
              <a:t>The functional behind the segmentation is it will divide the memory to variable size parts and each part named as a segment.</a:t>
            </a:r>
          </a:p>
          <a:p>
            <a:r>
              <a:rPr lang="en-US" dirty="0">
                <a:solidFill>
                  <a:schemeClr val="tx2"/>
                </a:solidFill>
                <a:latin typeface="Calibri" panose="020F0502020204030204" pitchFamily="34" charset="0"/>
                <a:ea typeface="Calibri" panose="020F0502020204030204" pitchFamily="34" charset="0"/>
                <a:cs typeface="Iskoola Pota" panose="020B0502040204020203" pitchFamily="34" charset="0"/>
              </a:rPr>
              <a:t>For example, there are segments called </a:t>
            </a:r>
            <a:r>
              <a:rPr lang="en-US" b="1" dirty="0">
                <a:solidFill>
                  <a:schemeClr val="bg2"/>
                </a:solidFill>
                <a:latin typeface="Calibri" panose="020F0502020204030204" pitchFamily="34" charset="0"/>
                <a:ea typeface="Calibri" panose="020F0502020204030204" pitchFamily="34" charset="0"/>
                <a:cs typeface="Iskoola Pota" panose="020B0502040204020203" pitchFamily="34" charset="0"/>
              </a:rPr>
              <a:t>code segment (CS)</a:t>
            </a:r>
            <a:r>
              <a:rPr lang="en-US" dirty="0">
                <a:solidFill>
                  <a:schemeClr val="bg2"/>
                </a:solidFill>
                <a:latin typeface="Calibri" panose="020F0502020204030204" pitchFamily="34" charset="0"/>
                <a:ea typeface="Calibri" panose="020F0502020204030204" pitchFamily="34" charset="0"/>
                <a:cs typeface="Iskoola Pota" panose="020B0502040204020203" pitchFamily="34" charset="0"/>
              </a:rPr>
              <a:t> </a:t>
            </a:r>
            <a:r>
              <a:rPr lang="en-US" dirty="0">
                <a:solidFill>
                  <a:schemeClr val="tx2"/>
                </a:solidFill>
                <a:latin typeface="Calibri" panose="020F0502020204030204" pitchFamily="34" charset="0"/>
                <a:ea typeface="Calibri" panose="020F0502020204030204" pitchFamily="34" charset="0"/>
                <a:cs typeface="Iskoola Pota" panose="020B0502040204020203" pitchFamily="34" charset="0"/>
              </a:rPr>
              <a:t>to store codes of the programs, </a:t>
            </a:r>
            <a:r>
              <a:rPr lang="en-US" b="1" dirty="0">
                <a:solidFill>
                  <a:schemeClr val="bg2"/>
                </a:solidFill>
                <a:latin typeface="Calibri" panose="020F0502020204030204" pitchFamily="34" charset="0"/>
                <a:ea typeface="Calibri" panose="020F0502020204030204" pitchFamily="34" charset="0"/>
                <a:cs typeface="Iskoola Pota" panose="020B0502040204020203" pitchFamily="34" charset="0"/>
              </a:rPr>
              <a:t>Stack segment (SS)</a:t>
            </a:r>
            <a:r>
              <a:rPr lang="en-US" dirty="0">
                <a:solidFill>
                  <a:schemeClr val="bg2"/>
                </a:solidFill>
                <a:latin typeface="Calibri" panose="020F0502020204030204" pitchFamily="34" charset="0"/>
                <a:ea typeface="Calibri" panose="020F0502020204030204" pitchFamily="34" charset="0"/>
                <a:cs typeface="Iskoola Pota" panose="020B0502040204020203" pitchFamily="34" charset="0"/>
              </a:rPr>
              <a:t> </a:t>
            </a:r>
            <a:r>
              <a:rPr lang="en-US" dirty="0">
                <a:solidFill>
                  <a:schemeClr val="tx2"/>
                </a:solidFill>
                <a:latin typeface="Calibri" panose="020F0502020204030204" pitchFamily="34" charset="0"/>
                <a:ea typeface="Calibri" panose="020F0502020204030204" pitchFamily="34" charset="0"/>
                <a:cs typeface="Iskoola Pota" panose="020B0502040204020203" pitchFamily="34" charset="0"/>
              </a:rPr>
              <a:t>for stack operations, </a:t>
            </a:r>
            <a:r>
              <a:rPr lang="en-US" b="1" dirty="0">
                <a:solidFill>
                  <a:schemeClr val="bg2"/>
                </a:solidFill>
                <a:latin typeface="Calibri" panose="020F0502020204030204" pitchFamily="34" charset="0"/>
                <a:ea typeface="Calibri" panose="020F0502020204030204" pitchFamily="34" charset="0"/>
                <a:cs typeface="Iskoola Pota" panose="020B0502040204020203" pitchFamily="34" charset="0"/>
              </a:rPr>
              <a:t>Data segment (DS / ES) </a:t>
            </a:r>
            <a:r>
              <a:rPr lang="en-US" dirty="0">
                <a:solidFill>
                  <a:schemeClr val="tx2"/>
                </a:solidFill>
                <a:latin typeface="Calibri" panose="020F0502020204030204" pitchFamily="34" charset="0"/>
                <a:ea typeface="Calibri" panose="020F0502020204030204" pitchFamily="34" charset="0"/>
                <a:cs typeface="Iskoola Pota" panose="020B0502040204020203" pitchFamily="34" charset="0"/>
              </a:rPr>
              <a:t>to store other instructions and FS , GS segments that can be used to any purpose. </a:t>
            </a:r>
          </a:p>
          <a:p>
            <a:endPar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endParaRPr>
          </a:p>
          <a:p>
            <a:endPar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endParaRPr>
          </a:p>
          <a:p>
            <a:endParaRPr lang="en-US" sz="1800" dirty="0">
              <a:solidFill>
                <a:schemeClr val="bg2"/>
              </a:solidFill>
              <a:latin typeface="Calibri" panose="020F0502020204030204" pitchFamily="34" charset="0"/>
              <a:ea typeface="Calibri" panose="020F0502020204030204" pitchFamily="34" charset="0"/>
              <a:cs typeface="Iskoola Pota" panose="020B0502040204020203" pitchFamily="34" charset="0"/>
            </a:endParaRPr>
          </a:p>
          <a:p>
            <a:pPr marL="203195"/>
            <a:endParaRPr lang="en-US" dirty="0">
              <a:solidFill>
                <a:schemeClr val="bg2"/>
              </a:solidFill>
            </a:endParaRPr>
          </a:p>
        </p:txBody>
      </p:sp>
      <p:sp>
        <p:nvSpPr>
          <p:cNvPr id="4" name="Text Placeholder 1">
            <a:extLst>
              <a:ext uri="{FF2B5EF4-FFF2-40B4-BE49-F238E27FC236}">
                <a16:creationId xmlns:a16="http://schemas.microsoft.com/office/drawing/2014/main" id="{8F4D4DF5-E451-DDD9-05BF-DB2244D206B2}"/>
              </a:ext>
            </a:extLst>
          </p:cNvPr>
          <p:cNvSpPr txBox="1">
            <a:spLocks/>
          </p:cNvSpPr>
          <p:nvPr/>
        </p:nvSpPr>
        <p:spPr>
          <a:xfrm>
            <a:off x="226484" y="2846780"/>
            <a:ext cx="8917516"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2. Paging.</a:t>
            </a:r>
          </a:p>
          <a:p>
            <a:pPr marL="203195"/>
            <a:endParaRPr lang="en-US" b="1" dirty="0">
              <a:solidFill>
                <a:schemeClr val="bg2">
                  <a:lumMod val="75000"/>
                </a:schemeClr>
              </a:solidFill>
              <a:latin typeface="Congenial" panose="02000503040000020004" pitchFamily="2" charset="0"/>
            </a:endParaRPr>
          </a:p>
          <a:p>
            <a:r>
              <a:rPr lang="en-US" dirty="0">
                <a:solidFill>
                  <a:schemeClr val="tx2"/>
                </a:solidFill>
                <a:latin typeface="DM Sans" pitchFamily="2" charset="0"/>
                <a:ea typeface="Calibri" panose="020F0502020204030204" pitchFamily="34" charset="0"/>
                <a:cs typeface="Iskoola Pota" panose="020B0502040204020203" pitchFamily="34" charset="0"/>
              </a:rPr>
              <a:t>The simple idea of paging is  divided both virtual memory and physical memory into small fixed sized blocks.</a:t>
            </a:r>
            <a:endParaRPr lang="en-US" b="1" dirty="0">
              <a:solidFill>
                <a:schemeClr val="tx2"/>
              </a:solidFill>
              <a:latin typeface="DM Sans" pitchFamily="2" charset="0"/>
              <a:ea typeface="Calibri" panose="020F0502020204030204" pitchFamily="34" charset="0"/>
              <a:cs typeface="Iskoola Pota" panose="020B0502040204020203" pitchFamily="34" charset="0"/>
            </a:endParaRPr>
          </a:p>
          <a:p>
            <a:r>
              <a:rPr lang="en-US" dirty="0">
                <a:solidFill>
                  <a:schemeClr val="tx2"/>
                </a:solidFill>
                <a:latin typeface="DM Sans" pitchFamily="2" charset="0"/>
                <a:ea typeface="Calibri" panose="020F0502020204030204" pitchFamily="34" charset="0"/>
                <a:cs typeface="Iskoola Pota" panose="020B0502040204020203" pitchFamily="34" charset="0"/>
              </a:rPr>
              <a:t>The block of virtual memory is called as </a:t>
            </a:r>
            <a:r>
              <a:rPr lang="en-US" b="1" dirty="0">
                <a:solidFill>
                  <a:schemeClr val="tx2"/>
                </a:solidFill>
                <a:latin typeface="DM Sans" pitchFamily="2" charset="0"/>
                <a:ea typeface="Calibri" panose="020F0502020204030204" pitchFamily="34" charset="0"/>
                <a:cs typeface="Iskoola Pota" panose="020B0502040204020203" pitchFamily="34" charset="0"/>
              </a:rPr>
              <a:t>page</a:t>
            </a:r>
            <a:r>
              <a:rPr lang="en-US" dirty="0">
                <a:solidFill>
                  <a:schemeClr val="tx2"/>
                </a:solidFill>
                <a:latin typeface="DM Sans" pitchFamily="2" charset="0"/>
                <a:ea typeface="Calibri" panose="020F0502020204030204" pitchFamily="34" charset="0"/>
                <a:cs typeface="Iskoola Pota" panose="020B0502040204020203" pitchFamily="34" charset="0"/>
              </a:rPr>
              <a:t> and the block of physical address are called as </a:t>
            </a:r>
            <a:r>
              <a:rPr lang="en-US" b="1" dirty="0">
                <a:solidFill>
                  <a:schemeClr val="tx2"/>
                </a:solidFill>
                <a:latin typeface="DM Sans" pitchFamily="2" charset="0"/>
                <a:ea typeface="Calibri" panose="020F0502020204030204" pitchFamily="34" charset="0"/>
                <a:cs typeface="Iskoola Pota" panose="020B0502040204020203" pitchFamily="34" charset="0"/>
              </a:rPr>
              <a:t>frame</a:t>
            </a:r>
            <a:r>
              <a:rPr lang="en-US" dirty="0">
                <a:solidFill>
                  <a:schemeClr val="tx2"/>
                </a:solidFill>
                <a:latin typeface="DM Sans" pitchFamily="2" charset="0"/>
                <a:ea typeface="Calibri" panose="020F0502020204030204" pitchFamily="34" charset="0"/>
                <a:cs typeface="Iskoola Pota" panose="020B0502040204020203" pitchFamily="34" charset="0"/>
              </a:rPr>
              <a:t>. </a:t>
            </a:r>
            <a:endParaRPr lang="en-US" b="1" dirty="0">
              <a:solidFill>
                <a:schemeClr val="tx2"/>
              </a:solidFill>
              <a:latin typeface="DM Sans" pitchFamily="2" charset="0"/>
            </a:endParaRPr>
          </a:p>
          <a:p>
            <a:endParaRPr lang="en-US" sz="1800" dirty="0">
              <a:solidFill>
                <a:schemeClr val="tx2"/>
              </a:solidFill>
              <a:latin typeface="DM Sans" pitchFamily="2" charset="0"/>
            </a:endParaRPr>
          </a:p>
          <a:p>
            <a:pPr marL="203195"/>
            <a:endParaRPr lang="en-US" sz="1800" dirty="0">
              <a:solidFill>
                <a:schemeClr val="bg2"/>
              </a:solidFill>
              <a:latin typeface="Calibri" panose="020F0502020204030204" pitchFamily="34" charset="0"/>
              <a:ea typeface="Calibri" panose="020F0502020204030204" pitchFamily="34" charset="0"/>
              <a:cs typeface="Iskoola Pota" panose="020B0502040204020203" pitchFamily="34" charset="0"/>
            </a:endParaRPr>
          </a:p>
          <a:p>
            <a:pPr marL="203195"/>
            <a:endParaRPr lang="en-US" dirty="0">
              <a:solidFill>
                <a:schemeClr val="bg2"/>
              </a:solidFill>
            </a:endParaRPr>
          </a:p>
        </p:txBody>
      </p:sp>
    </p:spTree>
    <p:extLst>
      <p:ext uri="{BB962C8B-B14F-4D97-AF65-F5344CB8AC3E}">
        <p14:creationId xmlns:p14="http://schemas.microsoft.com/office/powerpoint/2010/main" val="179959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6" name="Title 3">
            <a:extLst>
              <a:ext uri="{FF2B5EF4-FFF2-40B4-BE49-F238E27FC236}">
                <a16:creationId xmlns:a16="http://schemas.microsoft.com/office/drawing/2014/main" id="{7B2874CA-8002-4103-C9A2-48E944C4EAB1}"/>
              </a:ext>
            </a:extLst>
          </p:cNvPr>
          <p:cNvSpPr txBox="1">
            <a:spLocks/>
          </p:cNvSpPr>
          <p:nvPr/>
        </p:nvSpPr>
        <p:spPr>
          <a:xfrm>
            <a:off x="0" y="872176"/>
            <a:ext cx="8808397" cy="38380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US" sz="5867" dirty="0"/>
              <a:t>3. </a:t>
            </a:r>
            <a:r>
              <a:rPr lang="en-US" sz="6000" dirty="0"/>
              <a:t>Paging implementation.</a:t>
            </a:r>
            <a:br>
              <a:rPr lang="en-US" dirty="0"/>
            </a:br>
            <a:r>
              <a:rPr lang="en-US" dirty="0"/>
              <a:t>`</a:t>
            </a:r>
          </a:p>
        </p:txBody>
      </p:sp>
    </p:spTree>
    <p:extLst>
      <p:ext uri="{BB962C8B-B14F-4D97-AF65-F5344CB8AC3E}">
        <p14:creationId xmlns:p14="http://schemas.microsoft.com/office/powerpoint/2010/main" val="2127655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6" name="Title 2">
            <a:extLst>
              <a:ext uri="{FF2B5EF4-FFF2-40B4-BE49-F238E27FC236}">
                <a16:creationId xmlns:a16="http://schemas.microsoft.com/office/drawing/2014/main" id="{38E4C771-D444-1550-CE4D-2DC2E5E910C0}"/>
              </a:ext>
            </a:extLst>
          </p:cNvPr>
          <p:cNvSpPr txBox="1">
            <a:spLocks/>
          </p:cNvSpPr>
          <p:nvPr/>
        </p:nvSpPr>
        <p:spPr>
          <a:xfrm>
            <a:off x="2262548" y="0"/>
            <a:ext cx="8917516" cy="719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3600" b="1" kern="0" dirty="0"/>
              <a:t>Paging implementation.</a:t>
            </a:r>
          </a:p>
        </p:txBody>
      </p:sp>
      <p:sp>
        <p:nvSpPr>
          <p:cNvPr id="7" name="Text Placeholder 1">
            <a:extLst>
              <a:ext uri="{FF2B5EF4-FFF2-40B4-BE49-F238E27FC236}">
                <a16:creationId xmlns:a16="http://schemas.microsoft.com/office/drawing/2014/main" id="{8C4883FD-45A2-D1B4-F666-61D8C3265631}"/>
              </a:ext>
            </a:extLst>
          </p:cNvPr>
          <p:cNvSpPr txBox="1">
            <a:spLocks/>
          </p:cNvSpPr>
          <p:nvPr/>
        </p:nvSpPr>
        <p:spPr>
          <a:xfrm>
            <a:off x="0" y="961592"/>
            <a:ext cx="8705724"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rPr>
              <a:t>In most of case kernel of the operating system runs on virtual address. But if we run the kernel on the virtual address, we will be having some issues like couldn’t access the paging table. </a:t>
            </a:r>
          </a:p>
          <a:p>
            <a:endParaRPr lang="en-US" dirty="0">
              <a:solidFill>
                <a:schemeClr val="tx2"/>
              </a:solidFill>
            </a:endParaRPr>
          </a:p>
          <a:p>
            <a:r>
              <a:rPr lang="en-US" sz="1800" dirty="0">
                <a:solidFill>
                  <a:schemeClr val="tx2"/>
                </a:solidFill>
              </a:rPr>
              <a:t>There are 3 steps to follow when implementing paging in operating system</a:t>
            </a:r>
            <a:r>
              <a:rPr lang="en-US" dirty="0">
                <a:solidFill>
                  <a:schemeClr val="tx2"/>
                </a:solidFill>
              </a:rPr>
              <a:t>.</a:t>
            </a:r>
          </a:p>
          <a:p>
            <a:pPr marL="203195"/>
            <a:endParaRPr lang="en-US" dirty="0">
              <a:solidFill>
                <a:schemeClr val="bg2"/>
              </a:solidFill>
            </a:endParaRPr>
          </a:p>
          <a:p>
            <a:pPr marL="203195">
              <a:lnSpc>
                <a:spcPct val="150000"/>
              </a:lnSpc>
            </a:pPr>
            <a:r>
              <a:rPr lang="en-US" dirty="0">
                <a:solidFill>
                  <a:schemeClr val="bg2"/>
                </a:solidFill>
              </a:rPr>
              <a:t>	</a:t>
            </a:r>
            <a:r>
              <a:rPr lang="en-US" sz="1800" b="1" dirty="0">
                <a:solidFill>
                  <a:schemeClr val="bg2"/>
                </a:solidFill>
              </a:rPr>
              <a:t>	1. Bootloader support </a:t>
            </a:r>
          </a:p>
          <a:p>
            <a:pPr marL="203195">
              <a:lnSpc>
                <a:spcPct val="150000"/>
              </a:lnSpc>
            </a:pPr>
            <a:r>
              <a:rPr lang="en-US" sz="1800" b="1" dirty="0">
                <a:solidFill>
                  <a:schemeClr val="bg2"/>
                </a:solidFill>
              </a:rPr>
              <a:t>		2. Accessing page tables.</a:t>
            </a:r>
          </a:p>
          <a:p>
            <a:pPr marL="203195">
              <a:lnSpc>
                <a:spcPct val="150000"/>
              </a:lnSpc>
            </a:pPr>
            <a:r>
              <a:rPr lang="en-US" sz="1800" b="1" dirty="0">
                <a:solidFill>
                  <a:schemeClr val="bg2"/>
                </a:solidFill>
              </a:rPr>
              <a:t>		3. Translating addresses.</a:t>
            </a:r>
          </a:p>
        </p:txBody>
      </p:sp>
    </p:spTree>
    <p:extLst>
      <p:ext uri="{BB962C8B-B14F-4D97-AF65-F5344CB8AC3E}">
        <p14:creationId xmlns:p14="http://schemas.microsoft.com/office/powerpoint/2010/main" val="3120898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7" name="Title 2">
            <a:extLst>
              <a:ext uri="{FF2B5EF4-FFF2-40B4-BE49-F238E27FC236}">
                <a16:creationId xmlns:a16="http://schemas.microsoft.com/office/drawing/2014/main" id="{A731BFCA-62F9-ACA1-021D-B4E328DA82A8}"/>
              </a:ext>
            </a:extLst>
          </p:cNvPr>
          <p:cNvSpPr txBox="1">
            <a:spLocks/>
          </p:cNvSpPr>
          <p:nvPr/>
        </p:nvSpPr>
        <p:spPr>
          <a:xfrm>
            <a:off x="1884596" y="0"/>
            <a:ext cx="8917516" cy="719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3600" b="1" kern="0" dirty="0"/>
              <a:t>Paging implementation.</a:t>
            </a:r>
          </a:p>
        </p:txBody>
      </p:sp>
      <p:sp>
        <p:nvSpPr>
          <p:cNvPr id="8" name="Text Placeholder 1">
            <a:extLst>
              <a:ext uri="{FF2B5EF4-FFF2-40B4-BE49-F238E27FC236}">
                <a16:creationId xmlns:a16="http://schemas.microsoft.com/office/drawing/2014/main" id="{FD3DAD82-8EA6-3231-6056-25AD8D0D8263}"/>
              </a:ext>
            </a:extLst>
          </p:cNvPr>
          <p:cNvSpPr txBox="1">
            <a:spLocks/>
          </p:cNvSpPr>
          <p:nvPr/>
        </p:nvSpPr>
        <p:spPr>
          <a:xfrm>
            <a:off x="0" y="719667"/>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1. Bootloader support.</a:t>
            </a:r>
          </a:p>
          <a:p>
            <a:pPr marL="203195"/>
            <a:endParaRPr lang="en-US" sz="1800" dirty="0">
              <a:solidFill>
                <a:schemeClr val="bg2"/>
              </a:solidFill>
              <a:latin typeface="DM Sans" pitchFamily="2" charset="0"/>
              <a:ea typeface="Calibri" panose="020F0502020204030204" pitchFamily="34" charset="0"/>
              <a:cs typeface="Iskoola Pota" panose="020B0502040204020203" pitchFamily="34" charset="0"/>
            </a:endParaRPr>
          </a:p>
          <a:p>
            <a:pPr marL="203195"/>
            <a:r>
              <a:rPr lang="en-US" dirty="0">
                <a:solidFill>
                  <a:schemeClr val="tx2"/>
                </a:solidFill>
                <a:latin typeface="DM Sans" pitchFamily="2" charset="0"/>
                <a:ea typeface="Calibri" panose="020F0502020204030204" pitchFamily="34" charset="0"/>
                <a:cs typeface="Iskoola Pota" panose="020B0502040204020203" pitchFamily="34" charset="0"/>
              </a:rPr>
              <a:t>To enable bootloader support simply we can use the </a:t>
            </a:r>
            <a:r>
              <a:rPr lang="en-US" b="1" dirty="0">
                <a:solidFill>
                  <a:schemeClr val="bg2"/>
                </a:solidFill>
                <a:latin typeface="DM Sans" pitchFamily="2" charset="0"/>
                <a:ea typeface="Calibri" panose="020F0502020204030204" pitchFamily="34" charset="0"/>
                <a:cs typeface="Iskoola Pota" panose="020B0502040204020203" pitchFamily="34" charset="0"/>
              </a:rPr>
              <a:t>map_Physical_memory</a:t>
            </a:r>
            <a:r>
              <a:rPr lang="en-US" dirty="0">
                <a:solidFill>
                  <a:schemeClr val="bg2"/>
                </a:solidFill>
                <a:latin typeface="DM Sans" pitchFamily="2" charset="0"/>
                <a:ea typeface="Calibri" panose="020F0502020204030204" pitchFamily="34" charset="0"/>
                <a:cs typeface="Iskoola Pota" panose="020B0502040204020203" pitchFamily="34" charset="0"/>
              </a:rPr>
              <a:t> </a:t>
            </a:r>
            <a:r>
              <a:rPr lang="en-US" dirty="0">
                <a:solidFill>
                  <a:schemeClr val="tx2"/>
                </a:solidFill>
                <a:latin typeface="DM Sans" pitchFamily="2" charset="0"/>
                <a:ea typeface="Calibri" panose="020F0502020204030204" pitchFamily="34" charset="0"/>
                <a:cs typeface="Iskoola Pota" panose="020B0502040204020203" pitchFamily="34" charset="0"/>
              </a:rPr>
              <a:t>function to the bootloader and then we are done</a:t>
            </a:r>
          </a:p>
        </p:txBody>
      </p:sp>
      <p:sp>
        <p:nvSpPr>
          <p:cNvPr id="11" name="Text Placeholder 1">
            <a:extLst>
              <a:ext uri="{FF2B5EF4-FFF2-40B4-BE49-F238E27FC236}">
                <a16:creationId xmlns:a16="http://schemas.microsoft.com/office/drawing/2014/main" id="{3B842F12-E6D4-9F72-10AA-435F3B126D14}"/>
              </a:ext>
            </a:extLst>
          </p:cNvPr>
          <p:cNvSpPr txBox="1">
            <a:spLocks/>
          </p:cNvSpPr>
          <p:nvPr/>
        </p:nvSpPr>
        <p:spPr>
          <a:xfrm>
            <a:off x="0" y="1912568"/>
            <a:ext cx="10401520"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2. Accessing the page table.</a:t>
            </a:r>
          </a:p>
          <a:p>
            <a:pPr marL="203194"/>
            <a:endParaRPr lang="en-US" dirty="0">
              <a:solidFill>
                <a:schemeClr val="tx2"/>
              </a:solidFill>
              <a:latin typeface="DM Sans" pitchFamily="2" charset="0"/>
              <a:ea typeface="Calibri" panose="020F0502020204030204" pitchFamily="34" charset="0"/>
              <a:cs typeface="Iskoola Pota" panose="020B0502040204020203" pitchFamily="34" charset="0"/>
            </a:endParaRPr>
          </a:p>
          <a:p>
            <a:pPr marL="203195"/>
            <a:r>
              <a:rPr lang="en-US" dirty="0">
                <a:solidFill>
                  <a:schemeClr val="tx2"/>
                </a:solidFill>
                <a:latin typeface="DM Sans" pitchFamily="2" charset="0"/>
                <a:ea typeface="Calibri" panose="020F0502020204030204" pitchFamily="34" charset="0"/>
                <a:cs typeface="Iskoola Pota" panose="020B0502040204020203" pitchFamily="34" charset="0"/>
              </a:rPr>
              <a:t>Now we all must do is create a function that returns all the references of active level 4-page table. </a:t>
            </a:r>
          </a:p>
          <a:p>
            <a:pPr marL="203195"/>
            <a:r>
              <a:rPr lang="en-US" dirty="0">
                <a:solidFill>
                  <a:schemeClr val="tx2"/>
                </a:solidFill>
                <a:latin typeface="DM Sans" pitchFamily="2" charset="0"/>
                <a:ea typeface="Calibri" panose="020F0502020204030204" pitchFamily="34" charset="0"/>
                <a:cs typeface="Iskoola Pota" panose="020B0502040204020203" pitchFamily="34" charset="0"/>
              </a:rPr>
              <a:t>To do that we can use </a:t>
            </a:r>
            <a:r>
              <a:rPr lang="en-US" b="1" dirty="0">
                <a:solidFill>
                  <a:schemeClr val="tx2"/>
                </a:solidFill>
                <a:latin typeface="DM Sans" pitchFamily="2" charset="0"/>
                <a:ea typeface="Calibri" panose="020F0502020204030204" pitchFamily="34" charset="0"/>
                <a:cs typeface="Iskoola Pota" panose="020B0502040204020203" pitchFamily="34" charset="0"/>
              </a:rPr>
              <a:t>active_level_4_table </a:t>
            </a:r>
            <a:r>
              <a:rPr lang="en-US" dirty="0">
                <a:solidFill>
                  <a:schemeClr val="tx2"/>
                </a:solidFill>
                <a:latin typeface="DM Sans" pitchFamily="2" charset="0"/>
                <a:ea typeface="Calibri" panose="020F0502020204030204" pitchFamily="34" charset="0"/>
                <a:cs typeface="Iskoola Pota" panose="020B0502040204020203" pitchFamily="34" charset="0"/>
              </a:rPr>
              <a:t>function.</a:t>
            </a:r>
          </a:p>
          <a:p>
            <a:pPr marL="203195"/>
            <a:endParaRPr lang="en-US" dirty="0">
              <a:solidFill>
                <a:schemeClr val="tx2"/>
              </a:solidFill>
              <a:latin typeface="DM Sans" pitchFamily="2" charset="0"/>
              <a:ea typeface="Calibri" panose="020F0502020204030204" pitchFamily="34" charset="0"/>
              <a:cs typeface="Iskoola Pota" panose="020B0502040204020203" pitchFamily="34" charset="0"/>
            </a:endParaRPr>
          </a:p>
          <a:p>
            <a:pPr marL="203195"/>
            <a:endParaRPr lang="en-US" dirty="0">
              <a:solidFill>
                <a:schemeClr val="tx2"/>
              </a:solidFill>
              <a:latin typeface="DM Sans" pitchFamily="2" charset="0"/>
            </a:endParaRPr>
          </a:p>
        </p:txBody>
      </p:sp>
      <p:sp>
        <p:nvSpPr>
          <p:cNvPr id="14" name="Text Placeholder 1">
            <a:extLst>
              <a:ext uri="{FF2B5EF4-FFF2-40B4-BE49-F238E27FC236}">
                <a16:creationId xmlns:a16="http://schemas.microsoft.com/office/drawing/2014/main" id="{5A50BC99-DE41-48CC-E5C6-DB138FF7EAE2}"/>
              </a:ext>
            </a:extLst>
          </p:cNvPr>
          <p:cNvSpPr txBox="1">
            <a:spLocks/>
          </p:cNvSpPr>
          <p:nvPr/>
        </p:nvSpPr>
        <p:spPr>
          <a:xfrm>
            <a:off x="0" y="3105469"/>
            <a:ext cx="10002509"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3. Translating the addresses.</a:t>
            </a:r>
          </a:p>
          <a:p>
            <a:pPr marL="203195"/>
            <a:endParaRPr lang="en-US" dirty="0">
              <a:solidFill>
                <a:schemeClr val="tx2"/>
              </a:solidFill>
              <a:latin typeface="DM Sans" pitchFamily="2" charset="0"/>
            </a:endParaRPr>
          </a:p>
          <a:p>
            <a:pPr marL="203195"/>
            <a:r>
              <a:rPr lang="en-US" dirty="0">
                <a:solidFill>
                  <a:schemeClr val="tx2"/>
                </a:solidFill>
                <a:latin typeface="DM Sans" pitchFamily="2" charset="0"/>
                <a:ea typeface="Calibri" panose="020F0502020204030204" pitchFamily="34" charset="0"/>
                <a:cs typeface="Iskoola Pota" panose="020B0502040204020203" pitchFamily="34" charset="0"/>
              </a:rPr>
              <a:t>To do this translation we can use a function called </a:t>
            </a:r>
            <a:r>
              <a:rPr lang="en-US" b="1" dirty="0">
                <a:solidFill>
                  <a:schemeClr val="bg2"/>
                </a:solidFill>
                <a:latin typeface="DM Sans" pitchFamily="2" charset="0"/>
                <a:ea typeface="Calibri" panose="020F0502020204030204" pitchFamily="34" charset="0"/>
                <a:cs typeface="Iskoola Pota" panose="020B0502040204020203" pitchFamily="34" charset="0"/>
              </a:rPr>
              <a:t>translate_addr_inner</a:t>
            </a:r>
            <a:r>
              <a:rPr lang="en-US" dirty="0">
                <a:solidFill>
                  <a:schemeClr val="tx2"/>
                </a:solidFill>
                <a:latin typeface="DM Sans" pitchFamily="2" charset="0"/>
                <a:ea typeface="Calibri" panose="020F0502020204030204" pitchFamily="34" charset="0"/>
                <a:cs typeface="Iskoola Pota" panose="020B0502040204020203" pitchFamily="34" charset="0"/>
              </a:rPr>
              <a:t>. </a:t>
            </a:r>
          </a:p>
          <a:p>
            <a:pPr marL="203195"/>
            <a:r>
              <a:rPr lang="en-US" dirty="0">
                <a:solidFill>
                  <a:schemeClr val="tx2"/>
                </a:solidFill>
                <a:latin typeface="DM Sans" pitchFamily="2" charset="0"/>
                <a:ea typeface="Calibri" panose="020F0502020204030204" pitchFamily="34" charset="0"/>
                <a:cs typeface="Iskoola Pota" panose="020B0502040204020203" pitchFamily="34" charset="0"/>
              </a:rPr>
              <a:t>this function will start reading physical address of corresponded mapped frame and will </a:t>
            </a:r>
          </a:p>
          <a:p>
            <a:pPr marL="203195"/>
            <a:r>
              <a:rPr lang="en-US" dirty="0">
                <a:solidFill>
                  <a:schemeClr val="tx2"/>
                </a:solidFill>
                <a:latin typeface="DM Sans" pitchFamily="2" charset="0"/>
                <a:ea typeface="Calibri" panose="020F0502020204030204" pitchFamily="34" charset="0"/>
                <a:cs typeface="Iskoola Pota" panose="020B0502040204020203" pitchFamily="34" charset="0"/>
              </a:rPr>
              <a:t> it to a physical address.</a:t>
            </a:r>
          </a:p>
          <a:p>
            <a:pPr marL="203195"/>
            <a:endParaRPr lang="en-US" dirty="0">
              <a:solidFill>
                <a:schemeClr val="tx2"/>
              </a:solidFill>
              <a:latin typeface="DM Sans" pitchFamily="2" charset="0"/>
            </a:endParaRPr>
          </a:p>
          <a:p>
            <a:pPr marL="203195"/>
            <a:r>
              <a:rPr lang="en-US" dirty="0">
                <a:solidFill>
                  <a:schemeClr val="tx2"/>
                </a:solidFill>
                <a:latin typeface="DM Sans" pitchFamily="2" charset="0"/>
                <a:ea typeface="Calibri" panose="020F0502020204030204" pitchFamily="34" charset="0"/>
                <a:cs typeface="Iskoola Pota" panose="020B0502040204020203" pitchFamily="34" charset="0"/>
              </a:rPr>
              <a:t>But the problem is this translate_addr function only support for small size of page tables. </a:t>
            </a:r>
          </a:p>
          <a:p>
            <a:pPr marL="203195"/>
            <a:r>
              <a:rPr lang="en-US" dirty="0">
                <a:solidFill>
                  <a:schemeClr val="tx2"/>
                </a:solidFill>
                <a:latin typeface="DM Sans" pitchFamily="2" charset="0"/>
                <a:ea typeface="Calibri" panose="020F0502020204030204" pitchFamily="34" charset="0"/>
                <a:cs typeface="Iskoola Pota" panose="020B0502040204020203" pitchFamily="34" charset="0"/>
              </a:rPr>
              <a:t>To allow huge page tables addresses to be converted we can use </a:t>
            </a:r>
            <a:r>
              <a:rPr lang="en-US" b="1" dirty="0">
                <a:solidFill>
                  <a:schemeClr val="tx2"/>
                </a:solidFill>
                <a:latin typeface="DM Sans" pitchFamily="2" charset="0"/>
                <a:ea typeface="Calibri" panose="020F0502020204030204" pitchFamily="34" charset="0"/>
                <a:cs typeface="Iskoola Pota" panose="020B0502040204020203" pitchFamily="34" charset="0"/>
              </a:rPr>
              <a:t>offset page table </a:t>
            </a:r>
            <a:r>
              <a:rPr lang="en-US" dirty="0">
                <a:solidFill>
                  <a:schemeClr val="tx2"/>
                </a:solidFill>
                <a:latin typeface="DM Sans" pitchFamily="2" charset="0"/>
                <a:ea typeface="Calibri" panose="020F0502020204030204" pitchFamily="34" charset="0"/>
                <a:cs typeface="Iskoola Pota" panose="020B0502040204020203" pitchFamily="34" charset="0"/>
              </a:rPr>
              <a:t>as a solution</a:t>
            </a:r>
            <a:endParaRPr lang="en-US" dirty="0">
              <a:solidFill>
                <a:schemeClr val="tx2"/>
              </a:solidFill>
              <a:latin typeface="DM Sans" pitchFamily="2" charset="0"/>
            </a:endParaRPr>
          </a:p>
        </p:txBody>
      </p:sp>
    </p:spTree>
    <p:extLst>
      <p:ext uri="{BB962C8B-B14F-4D97-AF65-F5344CB8AC3E}">
        <p14:creationId xmlns:p14="http://schemas.microsoft.com/office/powerpoint/2010/main" val="238341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pic>
        <p:nvPicPr>
          <p:cNvPr id="6" name="Picture 5">
            <a:extLst>
              <a:ext uri="{FF2B5EF4-FFF2-40B4-BE49-F238E27FC236}">
                <a16:creationId xmlns:a16="http://schemas.microsoft.com/office/drawing/2014/main" id="{93D74EB9-BA8B-6AE7-95B1-35564E28E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496" y="3204674"/>
            <a:ext cx="2718816" cy="1811897"/>
          </a:xfrm>
          <a:prstGeom prst="rect">
            <a:avLst/>
          </a:prstGeom>
        </p:spPr>
      </p:pic>
      <p:sp>
        <p:nvSpPr>
          <p:cNvPr id="7" name="Google Shape;521;p33">
            <a:extLst>
              <a:ext uri="{FF2B5EF4-FFF2-40B4-BE49-F238E27FC236}">
                <a16:creationId xmlns:a16="http://schemas.microsoft.com/office/drawing/2014/main" id="{D2F7DF07-8D2C-2A22-E17E-FE03093701E8}"/>
              </a:ext>
            </a:extLst>
          </p:cNvPr>
          <p:cNvSpPr/>
          <p:nvPr/>
        </p:nvSpPr>
        <p:spPr>
          <a:xfrm rot="2700026">
            <a:off x="9386277" y="5174197"/>
            <a:ext cx="3940444" cy="3367604"/>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Text Placeholder 1">
            <a:extLst>
              <a:ext uri="{FF2B5EF4-FFF2-40B4-BE49-F238E27FC236}">
                <a16:creationId xmlns:a16="http://schemas.microsoft.com/office/drawing/2014/main" id="{B671DDC6-38C2-22B6-C85B-0B150F98F97E}"/>
              </a:ext>
            </a:extLst>
          </p:cNvPr>
          <p:cNvSpPr txBox="1">
            <a:spLocks/>
          </p:cNvSpPr>
          <p:nvPr/>
        </p:nvSpPr>
        <p:spPr>
          <a:xfrm>
            <a:off x="0" y="793900"/>
            <a:ext cx="7719297" cy="434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28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9pPr>
          </a:lstStyle>
          <a:p>
            <a:pPr marL="203194" indent="0" algn="l"/>
            <a:r>
              <a:rPr lang="en-US" sz="2133" b="1" dirty="0">
                <a:solidFill>
                  <a:schemeClr val="bg2"/>
                </a:solidFill>
                <a:latin typeface="Congenial" panose="02000503040000020004" pitchFamily="2" charset="0"/>
              </a:rPr>
              <a:t>What is an interrupt ?</a:t>
            </a:r>
          </a:p>
          <a:p>
            <a:pPr marL="203195" indent="0"/>
            <a:endParaRPr lang="en-US" b="1" dirty="0">
              <a:solidFill>
                <a:schemeClr val="bg2">
                  <a:lumMod val="75000"/>
                </a:schemeClr>
              </a:solidFill>
              <a:latin typeface="Congenial" panose="02000503040000020004" pitchFamily="2" charset="0"/>
            </a:endParaRPr>
          </a:p>
          <a:p>
            <a:pPr algn="l"/>
            <a:r>
              <a:rPr lang="en-US" sz="1800" dirty="0">
                <a:solidFill>
                  <a:schemeClr val="accent4"/>
                </a:solidFill>
                <a:latin typeface="Calibri" panose="020F0502020204030204" pitchFamily="34" charset="0"/>
                <a:ea typeface="Calibri" panose="020F0502020204030204" pitchFamily="34" charset="0"/>
                <a:cs typeface="Iskoola Pota" panose="020B0502040204020203" pitchFamily="34" charset="0"/>
              </a:rPr>
              <a:t>An interrupt is a signal sent by a device connected to a computer or by a software running on the computer saying that operating system to temporarily pause what it’s doing currently and focus to the interrupt that has being send by the hardware or by software.</a:t>
            </a:r>
          </a:p>
          <a:p>
            <a:pPr algn="l"/>
            <a:endParaRPr lang="en-US" sz="1800" dirty="0">
              <a:solidFill>
                <a:schemeClr val="accent4"/>
              </a:solidFill>
              <a:latin typeface="Calibri" panose="020F0502020204030204" pitchFamily="34" charset="0"/>
              <a:ea typeface="Calibri" panose="020F0502020204030204" pitchFamily="34" charset="0"/>
              <a:cs typeface="Iskoola Pota" panose="020B0502040204020203" pitchFamily="34" charset="0"/>
            </a:endParaRPr>
          </a:p>
          <a:p>
            <a:pPr algn="l"/>
            <a:r>
              <a:rPr lang="en-US" sz="1800" dirty="0">
                <a:solidFill>
                  <a:schemeClr val="accent4"/>
                </a:solidFill>
                <a:latin typeface="Calibri" panose="020F0502020204030204" pitchFamily="34" charset="0"/>
                <a:ea typeface="Calibri" panose="020F0502020204030204" pitchFamily="34" charset="0"/>
                <a:cs typeface="Iskoola Pota" panose="020B0502040204020203" pitchFamily="34" charset="0"/>
              </a:rPr>
              <a:t>In today almost each and all computing systems are interrupt-driven.</a:t>
            </a:r>
          </a:p>
          <a:p>
            <a:pPr algn="l"/>
            <a:endParaRPr lang="en-US" sz="1800" dirty="0">
              <a:solidFill>
                <a:schemeClr val="accent4"/>
              </a:solidFill>
              <a:latin typeface="Calibri" panose="020F0502020204030204" pitchFamily="34" charset="0"/>
              <a:ea typeface="Calibri" panose="020F0502020204030204" pitchFamily="34" charset="0"/>
              <a:cs typeface="Iskoola Pota" panose="020B0502040204020203" pitchFamily="34" charset="0"/>
            </a:endParaRPr>
          </a:p>
          <a:p>
            <a:pPr algn="l"/>
            <a:r>
              <a:rPr lang="en-US" sz="1800" dirty="0">
                <a:solidFill>
                  <a:schemeClr val="accent4"/>
                </a:solidFill>
                <a:latin typeface="Calibri" panose="020F0502020204030204" pitchFamily="34" charset="0"/>
                <a:ea typeface="Calibri" panose="020F0502020204030204" pitchFamily="34" charset="0"/>
                <a:cs typeface="Iskoola Pota" panose="020B0502040204020203" pitchFamily="34" charset="0"/>
              </a:rPr>
              <a:t>We can mainly divide interrupts into two main categories.</a:t>
            </a:r>
          </a:p>
          <a:p>
            <a:pPr algn="l"/>
            <a:endParaRPr lang="en-US" sz="1800" b="1" dirty="0">
              <a:solidFill>
                <a:schemeClr val="accent4"/>
              </a:solidFill>
              <a:latin typeface="Calibri" panose="020F0502020204030204" pitchFamily="34" charset="0"/>
              <a:ea typeface="Calibri" panose="020F0502020204030204" pitchFamily="34" charset="0"/>
              <a:cs typeface="Iskoola Pota" panose="020B0502040204020203" pitchFamily="34" charset="0"/>
            </a:endParaRPr>
          </a:p>
          <a:p>
            <a:pPr marL="203195" indent="0" algn="l"/>
            <a:r>
              <a:rPr lang="en-US" sz="1800" b="1" dirty="0">
                <a:solidFill>
                  <a:schemeClr val="bg2"/>
                </a:solidFill>
                <a:latin typeface="Calibri" panose="020F0502020204030204" pitchFamily="34" charset="0"/>
                <a:ea typeface="Calibri" panose="020F0502020204030204" pitchFamily="34" charset="0"/>
                <a:cs typeface="Iskoola Pota" panose="020B0502040204020203" pitchFamily="34" charset="0"/>
              </a:rPr>
              <a:t>			1. Hardware interrupts.</a:t>
            </a:r>
          </a:p>
          <a:p>
            <a:pPr marL="203195" indent="0" algn="l"/>
            <a:endParaRPr lang="en-US" sz="1800" b="1" dirty="0">
              <a:solidFill>
                <a:schemeClr val="bg2"/>
              </a:solidFill>
              <a:latin typeface="Calibri" panose="020F0502020204030204" pitchFamily="34" charset="0"/>
              <a:ea typeface="Calibri" panose="020F0502020204030204" pitchFamily="34" charset="0"/>
              <a:cs typeface="Iskoola Pota" panose="020B0502040204020203" pitchFamily="34" charset="0"/>
            </a:endParaRPr>
          </a:p>
          <a:p>
            <a:pPr marL="203195" indent="0" algn="l"/>
            <a:r>
              <a:rPr lang="en-US" sz="1800" b="1" dirty="0">
                <a:solidFill>
                  <a:schemeClr val="bg2"/>
                </a:solidFill>
                <a:latin typeface="Calibri" panose="020F0502020204030204" pitchFamily="34" charset="0"/>
                <a:ea typeface="Calibri" panose="020F0502020204030204" pitchFamily="34" charset="0"/>
                <a:cs typeface="Iskoola Pota" panose="020B0502040204020203" pitchFamily="34" charset="0"/>
              </a:rPr>
              <a:t>			2. Software interrupts.</a:t>
            </a:r>
          </a:p>
          <a:p>
            <a:pPr marL="203195" indent="0"/>
            <a:endParaRPr lang="en-US" b="1" dirty="0">
              <a:solidFill>
                <a:schemeClr val="bg2"/>
              </a:solidFill>
              <a:latin typeface="Congenial" panose="02000503040000020004" pitchFamily="2" charset="0"/>
            </a:endParaRPr>
          </a:p>
        </p:txBody>
      </p:sp>
      <p:sp>
        <p:nvSpPr>
          <p:cNvPr id="9" name="Title 2">
            <a:extLst>
              <a:ext uri="{FF2B5EF4-FFF2-40B4-BE49-F238E27FC236}">
                <a16:creationId xmlns:a16="http://schemas.microsoft.com/office/drawing/2014/main" id="{9EC15739-F22B-93BC-C548-910AE37C95B8}"/>
              </a:ext>
            </a:extLst>
          </p:cNvPr>
          <p:cNvSpPr txBox="1">
            <a:spLocks noGrp="1"/>
          </p:cNvSpPr>
          <p:nvPr>
            <p:ph type="title"/>
          </p:nvPr>
        </p:nvSpPr>
        <p:spPr>
          <a:xfrm>
            <a:off x="793063" y="-47687"/>
            <a:ext cx="8917516" cy="719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3600" b="1" dirty="0"/>
              <a:t>Handling Hardware interrupts in rust.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6" name="Text Placeholder 1">
            <a:extLst>
              <a:ext uri="{FF2B5EF4-FFF2-40B4-BE49-F238E27FC236}">
                <a16:creationId xmlns:a16="http://schemas.microsoft.com/office/drawing/2014/main" id="{12395151-CD74-6075-88EF-A2EB573BE296}"/>
              </a:ext>
            </a:extLst>
          </p:cNvPr>
          <p:cNvSpPr txBox="1">
            <a:spLocks/>
          </p:cNvSpPr>
          <p:nvPr/>
        </p:nvSpPr>
        <p:spPr>
          <a:xfrm>
            <a:off x="205974" y="627449"/>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1. Software interrupts.</a:t>
            </a:r>
          </a:p>
          <a:p>
            <a:pPr marL="203195"/>
            <a:endParaRPr lang="en-US" sz="1100" b="1" dirty="0">
              <a:solidFill>
                <a:schemeClr val="bg2">
                  <a:lumMod val="75000"/>
                </a:schemeClr>
              </a:solidFill>
              <a:latin typeface="Congenial" panose="02000503040000020004" pitchFamily="2" charset="0"/>
            </a:endParaRPr>
          </a:p>
          <a:p>
            <a:r>
              <a:rPr lang="en-US" b="1" dirty="0">
                <a:solidFill>
                  <a:schemeClr val="tx2"/>
                </a:solidFill>
              </a:rPr>
              <a:t>A software interrupt occurs when an application program terminates or requests certain services from the OS</a:t>
            </a:r>
            <a:r>
              <a:rPr lang="en-US" dirty="0">
                <a:solidFill>
                  <a:schemeClr val="tx2"/>
                </a:solidFill>
              </a:rPr>
              <a:t>.</a:t>
            </a:r>
            <a:r>
              <a:rPr lang="en-US" dirty="0">
                <a:effectLst/>
                <a:latin typeface="Arial" panose="020B0604020202020204" pitchFamily="34" charset="0"/>
              </a:rPr>
              <a:t> </a:t>
            </a:r>
            <a:r>
              <a:rPr lang="en-US" dirty="0">
                <a:solidFill>
                  <a:schemeClr val="tx2"/>
                </a:solidFill>
                <a:effectLst/>
                <a:latin typeface="+mj-lt"/>
              </a:rPr>
              <a:t>Software interrupts also referred as trap or exception</a:t>
            </a:r>
            <a:endParaRPr lang="en-US" b="1" dirty="0">
              <a:solidFill>
                <a:schemeClr val="tx2"/>
              </a:solidFill>
              <a:latin typeface="+mj-lt"/>
              <a:ea typeface="Calibri" panose="020F0502020204030204" pitchFamily="34" charset="0"/>
              <a:cs typeface="Iskoola Pota" panose="020B0502040204020203" pitchFamily="34" charset="0"/>
            </a:endParaRPr>
          </a:p>
          <a:p>
            <a:endParaRPr lang="en-US" b="1" dirty="0">
              <a:solidFill>
                <a:schemeClr val="tx2"/>
              </a:solidFill>
              <a:latin typeface="Calibri" panose="020F0502020204030204" pitchFamily="34" charset="0"/>
              <a:ea typeface="Calibri" panose="020F0502020204030204" pitchFamily="34" charset="0"/>
              <a:cs typeface="Iskoola Pota" panose="020B0502040204020203" pitchFamily="34" charset="0"/>
            </a:endParaRPr>
          </a:p>
          <a:p>
            <a:r>
              <a:rPr lang="en-US" b="1" dirty="0">
                <a:solidFill>
                  <a:schemeClr val="tx2"/>
                </a:solidFill>
                <a:latin typeface="DM Sans" pitchFamily="2" charset="0"/>
                <a:ea typeface="Calibri" panose="020F0502020204030204" pitchFamily="34" charset="0"/>
                <a:cs typeface="Iskoola Pota" panose="020B0502040204020203" pitchFamily="34" charset="0"/>
              </a:rPr>
              <a:t>For example,</a:t>
            </a:r>
          </a:p>
          <a:p>
            <a:pPr marL="203195"/>
            <a:r>
              <a:rPr lang="en-US" b="1" dirty="0">
                <a:solidFill>
                  <a:schemeClr val="tx2"/>
                </a:solidFill>
                <a:latin typeface="DM Sans" pitchFamily="2" charset="0"/>
                <a:ea typeface="Calibri" panose="020F0502020204030204" pitchFamily="34" charset="0"/>
                <a:cs typeface="Iskoola Pota" panose="020B0502040204020203" pitchFamily="34" charset="0"/>
              </a:rPr>
              <a:t>                   when fork() system call in Linux called it would generate a software interrupt to create a new process</a:t>
            </a:r>
            <a:endParaRPr lang="en-US" sz="1100" b="1" dirty="0">
              <a:solidFill>
                <a:schemeClr val="tx2"/>
              </a:solidFill>
              <a:latin typeface="DM Sans" pitchFamily="2" charset="0"/>
            </a:endParaRPr>
          </a:p>
        </p:txBody>
      </p:sp>
      <p:sp>
        <p:nvSpPr>
          <p:cNvPr id="7" name="Title 2">
            <a:extLst>
              <a:ext uri="{FF2B5EF4-FFF2-40B4-BE49-F238E27FC236}">
                <a16:creationId xmlns:a16="http://schemas.microsoft.com/office/drawing/2014/main" id="{EAD954CA-8B9E-BBC0-1647-6C68FBA4B8ED}"/>
              </a:ext>
            </a:extLst>
          </p:cNvPr>
          <p:cNvSpPr txBox="1">
            <a:spLocks/>
          </p:cNvSpPr>
          <p:nvPr/>
        </p:nvSpPr>
        <p:spPr>
          <a:xfrm>
            <a:off x="966644" y="-92218"/>
            <a:ext cx="8917516" cy="719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3600" b="1" kern="0" dirty="0"/>
              <a:t>Handling Hardware interrupts in rust.</a:t>
            </a:r>
          </a:p>
        </p:txBody>
      </p:sp>
      <p:sp>
        <p:nvSpPr>
          <p:cNvPr id="8" name="Text Placeholder 1">
            <a:extLst>
              <a:ext uri="{FF2B5EF4-FFF2-40B4-BE49-F238E27FC236}">
                <a16:creationId xmlns:a16="http://schemas.microsoft.com/office/drawing/2014/main" id="{9449745F-7BBB-5B3E-2C96-33AFA612CF9B}"/>
              </a:ext>
            </a:extLst>
          </p:cNvPr>
          <p:cNvSpPr txBox="1">
            <a:spLocks/>
          </p:cNvSpPr>
          <p:nvPr/>
        </p:nvSpPr>
        <p:spPr>
          <a:xfrm>
            <a:off x="205974" y="2809377"/>
            <a:ext cx="8741044" cy="21676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2. Hardware interrupts.</a:t>
            </a:r>
          </a:p>
          <a:p>
            <a:pPr marL="203195"/>
            <a:endParaRPr lang="en-US" b="1" dirty="0">
              <a:solidFill>
                <a:schemeClr val="bg2">
                  <a:lumMod val="75000"/>
                </a:schemeClr>
              </a:solidFill>
              <a:latin typeface="Congenial" panose="02000503040000020004" pitchFamily="2" charset="0"/>
            </a:endParaRPr>
          </a:p>
          <a:p>
            <a:r>
              <a:rPr lang="en-US" dirty="0">
                <a:solidFill>
                  <a:schemeClr val="tx2"/>
                </a:solidFill>
              </a:rPr>
              <a:t>A hardware interrupt is </a:t>
            </a:r>
            <a:r>
              <a:rPr lang="en-US" b="1" dirty="0">
                <a:solidFill>
                  <a:schemeClr val="tx2"/>
                </a:solidFill>
              </a:rPr>
              <a:t>an electronic signal from an external hardware device that indicates it needs attention from the OS</a:t>
            </a:r>
          </a:p>
          <a:p>
            <a:pPr marL="203195"/>
            <a:endParaRPr lang="en-US" b="1" dirty="0">
              <a:solidFill>
                <a:schemeClr val="tx2"/>
              </a:solidFill>
              <a:latin typeface="Calibri" panose="020F0502020204030204" pitchFamily="34" charset="0"/>
              <a:ea typeface="Calibri" panose="020F0502020204030204" pitchFamily="34" charset="0"/>
              <a:cs typeface="Iskoola Pota" panose="020B0502040204020203" pitchFamily="34" charset="0"/>
            </a:endParaRPr>
          </a:p>
          <a:p>
            <a:r>
              <a:rPr lang="en-US" b="1" dirty="0">
                <a:solidFill>
                  <a:schemeClr val="tx2"/>
                </a:solidFill>
                <a:latin typeface="DM Sans" pitchFamily="2" charset="0"/>
                <a:ea typeface="Calibri" panose="020F0502020204030204" pitchFamily="34" charset="0"/>
                <a:cs typeface="Iskoola Pota" panose="020B0502040204020203" pitchFamily="34" charset="0"/>
              </a:rPr>
              <a:t>For example, </a:t>
            </a:r>
          </a:p>
          <a:p>
            <a:pPr marL="203195"/>
            <a:r>
              <a:rPr lang="en-US" b="1" dirty="0">
                <a:solidFill>
                  <a:schemeClr val="tx2"/>
                </a:solidFill>
                <a:latin typeface="DM Sans" pitchFamily="2" charset="0"/>
                <a:ea typeface="Calibri" panose="020F0502020204030204" pitchFamily="34" charset="0"/>
                <a:cs typeface="Iskoola Pota" panose="020B0502040204020203" pitchFamily="34" charset="0"/>
              </a:rPr>
              <a:t>                </a:t>
            </a:r>
            <a:r>
              <a:rPr lang="en-US" b="1" dirty="0">
                <a:solidFill>
                  <a:schemeClr val="tx2"/>
                </a:solidFill>
              </a:rPr>
              <a:t>moving a mouse or pressing a keyboard key. In these examples of interrupts, the processor must stop to read the mouse position or keystroke at that instant.</a:t>
            </a:r>
            <a:endParaRPr lang="en-US" b="1" dirty="0">
              <a:solidFill>
                <a:schemeClr val="tx2"/>
              </a:solidFill>
              <a:latin typeface="DM Sans" pitchFamily="2" charset="0"/>
              <a:ea typeface="Calibri" panose="020F0502020204030204" pitchFamily="34" charset="0"/>
              <a:cs typeface="Iskoola Pota" panose="020B0502040204020203" pitchFamily="34" charset="0"/>
            </a:endParaRPr>
          </a:p>
          <a:p>
            <a:pPr marL="203195"/>
            <a:r>
              <a:rPr lang="en-US" sz="1800" b="1" dirty="0">
                <a:solidFill>
                  <a:schemeClr val="bg2"/>
                </a:solidFill>
                <a:latin typeface="DM Sans" pitchFamily="2" charset="0"/>
                <a:ea typeface="Calibri" panose="020F0502020204030204" pitchFamily="34" charset="0"/>
                <a:cs typeface="Iskoola Pota" panose="020B0502040204020203" pitchFamily="34" charset="0"/>
              </a:rPr>
              <a:t>                  </a:t>
            </a:r>
            <a:endParaRPr lang="en-US" sz="1800" b="1" dirty="0">
              <a:solidFill>
                <a:schemeClr val="bg2"/>
              </a:solidFill>
              <a:latin typeface="DM Sans"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3" name="Text Placeholder 1">
            <a:extLst>
              <a:ext uri="{FF2B5EF4-FFF2-40B4-BE49-F238E27FC236}">
                <a16:creationId xmlns:a16="http://schemas.microsoft.com/office/drawing/2014/main" id="{720BFF32-FC19-2AAE-757F-950D98447D61}"/>
              </a:ext>
            </a:extLst>
          </p:cNvPr>
          <p:cNvSpPr txBox="1">
            <a:spLocks/>
          </p:cNvSpPr>
          <p:nvPr/>
        </p:nvSpPr>
        <p:spPr>
          <a:xfrm>
            <a:off x="228601" y="1098700"/>
            <a:ext cx="6443420"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Intel 8259 Programmable interrupt controller (PIC)</a:t>
            </a:r>
          </a:p>
          <a:p>
            <a:pPr marL="203195"/>
            <a:endParaRPr lang="en-US" dirty="0">
              <a:solidFill>
                <a:schemeClr val="tx2"/>
              </a:solidFill>
              <a:latin typeface="Congenial" panose="02000503040000020004" pitchFamily="2" charset="0"/>
            </a:endParaRPr>
          </a:p>
          <a:p>
            <a:r>
              <a:rPr lang="en-US" dirty="0">
                <a:solidFill>
                  <a:schemeClr val="tx2"/>
                </a:solidFill>
                <a:latin typeface="Calibri" panose="020F0502020204030204" pitchFamily="34" charset="0"/>
                <a:ea typeface="Calibri" panose="020F0502020204030204" pitchFamily="34" charset="0"/>
                <a:cs typeface="Iskoola Pota" panose="020B0502040204020203" pitchFamily="34" charset="0"/>
              </a:rPr>
              <a:t>As we know all the hardware devices directly cannot be connected to the CPU. To connect to CPU, we must use interrupt controller.</a:t>
            </a:r>
          </a:p>
          <a:p>
            <a:endParaRPr lang="en-US" dirty="0">
              <a:solidFill>
                <a:schemeClr val="tx2"/>
              </a:solidFill>
              <a:latin typeface="Calibri" panose="020F0502020204030204" pitchFamily="34" charset="0"/>
              <a:ea typeface="Calibri" panose="020F0502020204030204" pitchFamily="34" charset="0"/>
              <a:cs typeface="Iskoola Pota" panose="020B0502040204020203" pitchFamily="34" charset="0"/>
            </a:endParaRPr>
          </a:p>
          <a:p>
            <a:r>
              <a:rPr lang="en-US" dirty="0">
                <a:solidFill>
                  <a:schemeClr val="tx2"/>
                </a:solidFill>
                <a:latin typeface="Calibri" panose="020F0502020204030204" pitchFamily="34" charset="0"/>
                <a:ea typeface="Calibri" panose="020F0502020204030204" pitchFamily="34" charset="0"/>
                <a:cs typeface="Iskoola Pota" panose="020B0502040204020203" pitchFamily="34" charset="0"/>
              </a:rPr>
              <a:t>A programmable interrupt controller (PIC) is an integrated circuit that helps a microprocessor (or CPU) in handling interrupt requests (IRQ) from various sources (such as external I/O devices) that may occur repeatedly</a:t>
            </a:r>
          </a:p>
          <a:p>
            <a:endParaRPr lang="en-US" sz="1800" b="1" dirty="0">
              <a:solidFill>
                <a:schemeClr val="bg2"/>
              </a:solidFill>
              <a:latin typeface="Calibri" panose="020F0502020204030204" pitchFamily="34" charset="0"/>
              <a:ea typeface="Calibri" panose="020F0502020204030204" pitchFamily="34" charset="0"/>
              <a:cs typeface="Iskoola Pota" panose="020B0502040204020203" pitchFamily="34" charset="0"/>
            </a:endParaRPr>
          </a:p>
        </p:txBody>
      </p:sp>
      <p:sp>
        <p:nvSpPr>
          <p:cNvPr id="4" name="Title 2">
            <a:extLst>
              <a:ext uri="{FF2B5EF4-FFF2-40B4-BE49-F238E27FC236}">
                <a16:creationId xmlns:a16="http://schemas.microsoft.com/office/drawing/2014/main" id="{77CAE00F-ECD2-CD6B-9742-A5E73CACEE87}"/>
              </a:ext>
            </a:extLst>
          </p:cNvPr>
          <p:cNvSpPr txBox="1">
            <a:spLocks/>
          </p:cNvSpPr>
          <p:nvPr/>
        </p:nvSpPr>
        <p:spPr>
          <a:xfrm>
            <a:off x="793063" y="0"/>
            <a:ext cx="8917516" cy="719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3600" b="1" kern="0" dirty="0"/>
              <a:t>Handling Hardware interrupts in rust.</a:t>
            </a:r>
          </a:p>
        </p:txBody>
      </p:sp>
      <p:pic>
        <p:nvPicPr>
          <p:cNvPr id="5" name="Picture 4">
            <a:extLst>
              <a:ext uri="{FF2B5EF4-FFF2-40B4-BE49-F238E27FC236}">
                <a16:creationId xmlns:a16="http://schemas.microsoft.com/office/drawing/2014/main" id="{306314EE-8DDD-74D2-8774-EC8DAE940C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40948" y="3185464"/>
            <a:ext cx="1827159" cy="1827159"/>
          </a:xfrm>
          <a:prstGeom prst="rect">
            <a:avLst/>
          </a:prstGeom>
          <a:noFill/>
          <a:ln>
            <a:noFill/>
          </a:ln>
        </p:spPr>
      </p:pic>
    </p:spTree>
    <p:extLst>
      <p:ext uri="{BB962C8B-B14F-4D97-AF65-F5344CB8AC3E}">
        <p14:creationId xmlns:p14="http://schemas.microsoft.com/office/powerpoint/2010/main" val="96511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3" name="Text Placeholder 1">
            <a:extLst>
              <a:ext uri="{FF2B5EF4-FFF2-40B4-BE49-F238E27FC236}">
                <a16:creationId xmlns:a16="http://schemas.microsoft.com/office/drawing/2014/main" id="{DDE7B460-1963-3B3F-CA7A-EF246BF570CD}"/>
              </a:ext>
            </a:extLst>
          </p:cNvPr>
          <p:cNvSpPr txBox="1">
            <a:spLocks/>
          </p:cNvSpPr>
          <p:nvPr/>
        </p:nvSpPr>
        <p:spPr>
          <a:xfrm>
            <a:off x="443802" y="952725"/>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accent3"/>
                </a:solidFill>
                <a:latin typeface="Congenial" panose="02000503040000020004" pitchFamily="2" charset="0"/>
              </a:rPr>
              <a:t>Steps of creating a hardware interrupt handler in rust.</a:t>
            </a:r>
          </a:p>
          <a:p>
            <a:pPr marL="203194"/>
            <a:endParaRPr lang="en-US" sz="2133" b="1" dirty="0">
              <a:solidFill>
                <a:schemeClr val="tx1"/>
              </a:solidFill>
              <a:latin typeface="Congenial" panose="02000503040000020004" pitchFamily="2" charset="0"/>
            </a:endParaRPr>
          </a:p>
          <a:p>
            <a:pPr>
              <a:lnSpc>
                <a:spcPct val="150000"/>
              </a:lnSpc>
            </a:pPr>
            <a:r>
              <a:rPr lang="en-US" sz="1800" b="1" dirty="0">
                <a:solidFill>
                  <a:schemeClr val="tx2"/>
                </a:solidFill>
                <a:latin typeface="Congenial" panose="02000503040000020004" pitchFamily="2" charset="0"/>
              </a:rPr>
              <a:t>In order to create a hardware interrupt handler, we can follow up 3 steps and can achieve that.</a:t>
            </a:r>
          </a:p>
          <a:p>
            <a:pPr marL="203195">
              <a:lnSpc>
                <a:spcPct val="150000"/>
              </a:lnSpc>
            </a:pPr>
            <a:r>
              <a:rPr lang="en-US" sz="2000" b="1" dirty="0">
                <a:solidFill>
                  <a:schemeClr val="bg2"/>
                </a:solidFill>
                <a:latin typeface="Calibri" panose="020F0502020204030204" pitchFamily="34" charset="0"/>
                <a:ea typeface="Calibri" panose="020F0502020204030204" pitchFamily="34" charset="0"/>
                <a:cs typeface="Iskoola Pota" panose="020B0502040204020203" pitchFamily="34" charset="0"/>
              </a:rPr>
              <a:t>	</a:t>
            </a:r>
            <a:r>
              <a:rPr lang="en-US" sz="2000" b="1" dirty="0">
                <a:solidFill>
                  <a:schemeClr val="bg2"/>
                </a:solidFill>
                <a:latin typeface="DM Sans" pitchFamily="2" charset="0"/>
                <a:ea typeface="Calibri" panose="020F0502020204030204" pitchFamily="34" charset="0"/>
                <a:cs typeface="Iskoola Pota" panose="020B0502040204020203" pitchFamily="34" charset="0"/>
              </a:rPr>
              <a:t>	1 . Reconfiguring the PIC.</a:t>
            </a:r>
          </a:p>
          <a:p>
            <a:pPr marL="203195">
              <a:lnSpc>
                <a:spcPct val="150000"/>
              </a:lnSpc>
            </a:pPr>
            <a:r>
              <a:rPr lang="en-US" sz="2000" b="1" dirty="0">
                <a:solidFill>
                  <a:schemeClr val="bg2"/>
                </a:solidFill>
                <a:latin typeface="DM Sans" pitchFamily="2" charset="0"/>
                <a:ea typeface="Calibri" panose="020F0502020204030204" pitchFamily="34" charset="0"/>
                <a:cs typeface="Iskoola Pota" panose="020B0502040204020203" pitchFamily="34" charset="0"/>
              </a:rPr>
              <a:t>		2 . Enabling interrupts.</a:t>
            </a:r>
          </a:p>
          <a:p>
            <a:pPr marL="203195">
              <a:lnSpc>
                <a:spcPct val="150000"/>
              </a:lnSpc>
            </a:pPr>
            <a:r>
              <a:rPr lang="en-US" sz="2000" b="1" dirty="0">
                <a:solidFill>
                  <a:schemeClr val="bg2"/>
                </a:solidFill>
                <a:latin typeface="DM Sans" pitchFamily="2" charset="0"/>
                <a:ea typeface="Calibri" panose="020F0502020204030204" pitchFamily="34" charset="0"/>
                <a:cs typeface="Iskoola Pota" panose="020B0502040204020203" pitchFamily="34" charset="0"/>
              </a:rPr>
              <a:t>		3 . Ending interrupts.</a:t>
            </a:r>
          </a:p>
          <a:p>
            <a:pPr marL="203195"/>
            <a:endParaRPr lang="en-US" sz="1800" b="1" dirty="0">
              <a:solidFill>
                <a:schemeClr val="bg2"/>
              </a:solidFill>
              <a:latin typeface="Calibri" panose="020F0502020204030204" pitchFamily="34" charset="0"/>
              <a:ea typeface="Calibri" panose="020F0502020204030204" pitchFamily="34" charset="0"/>
              <a:cs typeface="Iskoola Pota" panose="020B0502040204020203" pitchFamily="34" charset="0"/>
            </a:endParaRPr>
          </a:p>
        </p:txBody>
      </p:sp>
      <p:sp>
        <p:nvSpPr>
          <p:cNvPr id="4" name="Title 2">
            <a:extLst>
              <a:ext uri="{FF2B5EF4-FFF2-40B4-BE49-F238E27FC236}">
                <a16:creationId xmlns:a16="http://schemas.microsoft.com/office/drawing/2014/main" id="{AFEA7A8C-1771-C23D-B586-35A5E6B3579A}"/>
              </a:ext>
            </a:extLst>
          </p:cNvPr>
          <p:cNvSpPr txBox="1">
            <a:spLocks/>
          </p:cNvSpPr>
          <p:nvPr/>
        </p:nvSpPr>
        <p:spPr>
          <a:xfrm>
            <a:off x="902791" y="0"/>
            <a:ext cx="8917516" cy="719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3600" b="1" kern="0" dirty="0"/>
              <a:t>Handling Hardware interrupts in rust.</a:t>
            </a:r>
          </a:p>
        </p:txBody>
      </p:sp>
    </p:spTree>
    <p:extLst>
      <p:ext uri="{BB962C8B-B14F-4D97-AF65-F5344CB8AC3E}">
        <p14:creationId xmlns:p14="http://schemas.microsoft.com/office/powerpoint/2010/main" val="262766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3" name="Text Placeholder 1">
            <a:extLst>
              <a:ext uri="{FF2B5EF4-FFF2-40B4-BE49-F238E27FC236}">
                <a16:creationId xmlns:a16="http://schemas.microsoft.com/office/drawing/2014/main" id="{E677DCEF-65E9-F53A-26A3-E5B02D57F2E5}"/>
              </a:ext>
            </a:extLst>
          </p:cNvPr>
          <p:cNvSpPr txBox="1">
            <a:spLocks/>
          </p:cNvSpPr>
          <p:nvPr/>
        </p:nvSpPr>
        <p:spPr>
          <a:xfrm>
            <a:off x="154983" y="793900"/>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1. Reconfiguring the PIC</a:t>
            </a:r>
          </a:p>
          <a:p>
            <a:pPr marL="203195"/>
            <a:endParaRPr lang="en-US" b="1" dirty="0">
              <a:solidFill>
                <a:schemeClr val="bg2">
                  <a:lumMod val="75000"/>
                </a:schemeClr>
              </a:solidFill>
              <a:latin typeface="Congenial" panose="02000503040000020004" pitchFamily="2" charset="0"/>
            </a:endParaRPr>
          </a:p>
          <a:p>
            <a:r>
              <a:rPr lang="en-US" dirty="0">
                <a:solidFill>
                  <a:schemeClr val="tx2"/>
                </a:solidFill>
                <a:latin typeface="DM Sans" pitchFamily="2" charset="0"/>
                <a:ea typeface="Calibri" panose="020F0502020204030204" pitchFamily="34" charset="0"/>
                <a:cs typeface="Iskoola Pota" panose="020B0502040204020203" pitchFamily="34" charset="0"/>
              </a:rPr>
              <a:t>The PICs' default setup is unusable because it transmits interrupt vector numbers ranging from 0 to 15 to the CPU.</a:t>
            </a:r>
          </a:p>
          <a:p>
            <a:endParaRPr lang="en-US" sz="1800" b="1" dirty="0">
              <a:solidFill>
                <a:schemeClr val="bg2"/>
              </a:solidFill>
              <a:latin typeface="Calibri" panose="020F0502020204030204" pitchFamily="34" charset="0"/>
              <a:ea typeface="Calibri" panose="020F0502020204030204" pitchFamily="34" charset="0"/>
              <a:cs typeface="Iskoola Pota" panose="020B0502040204020203" pitchFamily="34" charset="0"/>
            </a:endParaRPr>
          </a:p>
        </p:txBody>
      </p:sp>
      <p:sp>
        <p:nvSpPr>
          <p:cNvPr id="4" name="Title 2">
            <a:extLst>
              <a:ext uri="{FF2B5EF4-FFF2-40B4-BE49-F238E27FC236}">
                <a16:creationId xmlns:a16="http://schemas.microsoft.com/office/drawing/2014/main" id="{0B71CB0D-2DC1-F0D2-B8BD-A9E69676CA91}"/>
              </a:ext>
            </a:extLst>
          </p:cNvPr>
          <p:cNvSpPr txBox="1">
            <a:spLocks/>
          </p:cNvSpPr>
          <p:nvPr/>
        </p:nvSpPr>
        <p:spPr>
          <a:xfrm>
            <a:off x="1036903" y="126928"/>
            <a:ext cx="8917516" cy="719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3600" b="1" kern="0" dirty="0"/>
              <a:t>Handling Hardware interrupts in rust.</a:t>
            </a:r>
          </a:p>
        </p:txBody>
      </p:sp>
      <p:sp>
        <p:nvSpPr>
          <p:cNvPr id="6" name="Text Placeholder 1">
            <a:extLst>
              <a:ext uri="{FF2B5EF4-FFF2-40B4-BE49-F238E27FC236}">
                <a16:creationId xmlns:a16="http://schemas.microsoft.com/office/drawing/2014/main" id="{FD91927F-79B9-ED04-221A-31B66F7DE4A6}"/>
              </a:ext>
            </a:extLst>
          </p:cNvPr>
          <p:cNvSpPr txBox="1">
            <a:spLocks/>
          </p:cNvSpPr>
          <p:nvPr/>
        </p:nvSpPr>
        <p:spPr>
          <a:xfrm>
            <a:off x="209227" y="1964690"/>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2. Enabling interrupts.</a:t>
            </a:r>
          </a:p>
          <a:p>
            <a:endParaRPr lang="en-US" b="1" dirty="0">
              <a:solidFill>
                <a:schemeClr val="bg2"/>
              </a:solidFill>
              <a:latin typeface="DM Sans" pitchFamily="2" charset="0"/>
              <a:ea typeface="Calibri" panose="020F0502020204030204" pitchFamily="34" charset="0"/>
              <a:cs typeface="Iskoola Pota" panose="020B0502040204020203" pitchFamily="34" charset="0"/>
            </a:endParaRPr>
          </a:p>
          <a:p>
            <a:r>
              <a:rPr lang="en-US" dirty="0">
                <a:solidFill>
                  <a:schemeClr val="tx2"/>
                </a:solidFill>
                <a:latin typeface="DM Sans" pitchFamily="2" charset="0"/>
                <a:ea typeface="Calibri" panose="020F0502020204030204" pitchFamily="34" charset="0"/>
                <a:cs typeface="Iskoola Pota" panose="020B0502040204020203" pitchFamily="34" charset="0"/>
              </a:rPr>
              <a:t>To enable external interrupts can use the </a:t>
            </a:r>
            <a:r>
              <a:rPr lang="en-US" dirty="0">
                <a:solidFill>
                  <a:schemeClr val="bg2"/>
                </a:solidFill>
                <a:latin typeface="DM Sans" pitchFamily="2" charset="0"/>
                <a:ea typeface="Calibri" panose="020F0502020204030204" pitchFamily="34" charset="0"/>
                <a:cs typeface="Iskoola Pota" panose="020B0502040204020203" pitchFamily="34" charset="0"/>
              </a:rPr>
              <a:t>interrupts::enable </a:t>
            </a:r>
            <a:r>
              <a:rPr lang="en-US" dirty="0">
                <a:solidFill>
                  <a:schemeClr val="tx2"/>
                </a:solidFill>
                <a:latin typeface="DM Sans" pitchFamily="2" charset="0"/>
                <a:ea typeface="Calibri" panose="020F0502020204030204" pitchFamily="34" charset="0"/>
                <a:cs typeface="Iskoola Pota" panose="020B0502040204020203" pitchFamily="34" charset="0"/>
              </a:rPr>
              <a:t>function</a:t>
            </a:r>
            <a:r>
              <a:rPr lang="en-US" b="1" dirty="0">
                <a:solidFill>
                  <a:schemeClr val="tx2"/>
                </a:solidFill>
                <a:latin typeface="DM Sans" pitchFamily="2" charset="0"/>
                <a:ea typeface="Calibri" panose="020F0502020204030204" pitchFamily="34" charset="0"/>
                <a:cs typeface="Iskoola Pota" panose="020B0502040204020203" pitchFamily="34" charset="0"/>
              </a:rPr>
              <a:t>.  </a:t>
            </a:r>
            <a:r>
              <a:rPr lang="en-US" dirty="0">
                <a:solidFill>
                  <a:schemeClr val="tx2"/>
                </a:solidFill>
                <a:latin typeface="DM Sans" pitchFamily="2" charset="0"/>
                <a:ea typeface="Calibri" panose="020F0502020204030204" pitchFamily="34" charset="0"/>
                <a:cs typeface="Iskoola Pota" panose="020B0502040204020203" pitchFamily="34" charset="0"/>
              </a:rPr>
              <a:t>With enabling the interrupts and while trying to execute the code segment it will show up some errors like double fault occurs.</a:t>
            </a:r>
          </a:p>
          <a:p>
            <a:endParaRPr lang="en-US" sz="1800" b="1" dirty="0">
              <a:solidFill>
                <a:schemeClr val="bg2"/>
              </a:solidFill>
              <a:latin typeface="DM Sans" pitchFamily="2" charset="0"/>
              <a:ea typeface="Calibri" panose="020F0502020204030204" pitchFamily="34" charset="0"/>
              <a:cs typeface="Iskoola Pota" panose="020B0502040204020203" pitchFamily="34" charset="0"/>
            </a:endParaRPr>
          </a:p>
        </p:txBody>
      </p:sp>
      <p:sp>
        <p:nvSpPr>
          <p:cNvPr id="7" name="Text Placeholder 1">
            <a:extLst>
              <a:ext uri="{FF2B5EF4-FFF2-40B4-BE49-F238E27FC236}">
                <a16:creationId xmlns:a16="http://schemas.microsoft.com/office/drawing/2014/main" id="{605CF799-D4B3-0D37-6E5D-977692C51BBF}"/>
              </a:ext>
            </a:extLst>
          </p:cNvPr>
          <p:cNvSpPr txBox="1">
            <a:spLocks/>
          </p:cNvSpPr>
          <p:nvPr/>
        </p:nvSpPr>
        <p:spPr>
          <a:xfrm>
            <a:off x="224724" y="3375655"/>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3. Ending interrupts.</a:t>
            </a:r>
          </a:p>
          <a:p>
            <a:pPr marL="203195"/>
            <a:endParaRPr lang="en-US" b="1" dirty="0">
              <a:solidFill>
                <a:schemeClr val="bg2">
                  <a:lumMod val="75000"/>
                </a:schemeClr>
              </a:solidFill>
              <a:latin typeface="Congenial" panose="02000503040000020004" pitchFamily="2" charset="0"/>
            </a:endParaRPr>
          </a:p>
          <a:p>
            <a:r>
              <a:rPr lang="en-US" dirty="0">
                <a:solidFill>
                  <a:schemeClr val="tx2"/>
                </a:solidFill>
                <a:latin typeface="Calibri" panose="020F0502020204030204" pitchFamily="34" charset="0"/>
                <a:ea typeface="Calibri" panose="020F0502020204030204" pitchFamily="34" charset="0"/>
                <a:cs typeface="Iskoola Pota" panose="020B0502040204020203" pitchFamily="34" charset="0"/>
              </a:rPr>
              <a:t>we must have to explicitly say the PIC that interrupt was served, and the system is ready to receive the next interrupt. To notify the PIC that the interrupt was served successfully can use the </a:t>
            </a:r>
            <a:r>
              <a:rPr lang="en-US" dirty="0">
                <a:solidFill>
                  <a:schemeClr val="bg2"/>
                </a:solidFill>
                <a:latin typeface="Calibri" panose="020F0502020204030204" pitchFamily="34" charset="0"/>
                <a:ea typeface="Calibri" panose="020F0502020204030204" pitchFamily="34" charset="0"/>
                <a:cs typeface="Iskoola Pota" panose="020B0502040204020203" pitchFamily="34" charset="0"/>
              </a:rPr>
              <a:t>notify_end_of_interrupt </a:t>
            </a:r>
            <a:r>
              <a:rPr lang="en-US" dirty="0">
                <a:solidFill>
                  <a:schemeClr val="tx2"/>
                </a:solidFill>
                <a:latin typeface="Calibri" panose="020F0502020204030204" pitchFamily="34" charset="0"/>
                <a:ea typeface="Calibri" panose="020F0502020204030204" pitchFamily="34" charset="0"/>
                <a:cs typeface="Iskoola Pota" panose="020B0502040204020203" pitchFamily="34" charset="0"/>
              </a:rPr>
              <a:t>command.</a:t>
            </a:r>
          </a:p>
        </p:txBody>
      </p:sp>
    </p:spTree>
    <p:extLst>
      <p:ext uri="{BB962C8B-B14F-4D97-AF65-F5344CB8AC3E}">
        <p14:creationId xmlns:p14="http://schemas.microsoft.com/office/powerpoint/2010/main" val="390331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3" name="Text Placeholder 1">
            <a:extLst>
              <a:ext uri="{FF2B5EF4-FFF2-40B4-BE49-F238E27FC236}">
                <a16:creationId xmlns:a16="http://schemas.microsoft.com/office/drawing/2014/main" id="{73299404-A076-3462-55D4-EEC505F101D6}"/>
              </a:ext>
            </a:extLst>
          </p:cNvPr>
          <p:cNvSpPr txBox="1">
            <a:spLocks/>
          </p:cNvSpPr>
          <p:nvPr/>
        </p:nvSpPr>
        <p:spPr>
          <a:xfrm>
            <a:off x="276439" y="883171"/>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Handling deadlocks &amp; race conditions.</a:t>
            </a:r>
          </a:p>
          <a:p>
            <a:pPr marL="203195"/>
            <a:endParaRPr lang="en-US" b="1" dirty="0">
              <a:solidFill>
                <a:schemeClr val="bg2">
                  <a:lumMod val="75000"/>
                </a:schemeClr>
              </a:solidFill>
              <a:latin typeface="Congenial" panose="02000503040000020004" pitchFamily="2" charset="0"/>
            </a:endParaRPr>
          </a:p>
          <a:p>
            <a:pPr marL="203195"/>
            <a:r>
              <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rPr>
              <a:t>As we know interrupts will occur asynchronously. Due to it asynchronous interrupts it could lead errors like deadlock situation and race conditions.</a:t>
            </a:r>
          </a:p>
          <a:p>
            <a:pPr marL="203195"/>
            <a:endPar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endParaRPr>
          </a:p>
          <a:p>
            <a:pPr marL="203195"/>
            <a:r>
              <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rPr>
              <a:t>In rust language it supports preventing many types of concurrency related bugs at the </a:t>
            </a:r>
            <a:r>
              <a:rPr lang="en-US" sz="1800" b="1" dirty="0">
                <a:solidFill>
                  <a:schemeClr val="tx2"/>
                </a:solidFill>
                <a:latin typeface="Calibri" panose="020F0502020204030204" pitchFamily="34" charset="0"/>
                <a:ea typeface="Calibri" panose="020F0502020204030204" pitchFamily="34" charset="0"/>
                <a:cs typeface="Iskoola Pota" panose="020B0502040204020203" pitchFamily="34" charset="0"/>
              </a:rPr>
              <a:t>compile time itself</a:t>
            </a:r>
            <a:r>
              <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rPr>
              <a:t>. To avoid deadlocks in system we can simply disable interrupts if the Mutex is locked in system</a:t>
            </a:r>
          </a:p>
          <a:p>
            <a:pPr marL="203195"/>
            <a:endPar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endParaRPr>
          </a:p>
          <a:p>
            <a:pPr marL="203195"/>
            <a:r>
              <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rPr>
              <a:t>In rust language can use </a:t>
            </a:r>
            <a:r>
              <a:rPr lang="en-US" sz="1800" b="1" dirty="0">
                <a:solidFill>
                  <a:schemeClr val="bg2"/>
                </a:solidFill>
                <a:latin typeface="Calibri" panose="020F0502020204030204" pitchFamily="34" charset="0"/>
                <a:ea typeface="Calibri" panose="020F0502020204030204" pitchFamily="34" charset="0"/>
                <a:cs typeface="Iskoola Pota" panose="020B0502040204020203" pitchFamily="34" charset="0"/>
              </a:rPr>
              <a:t>Without_interrrupts</a:t>
            </a:r>
            <a:r>
              <a:rPr lang="en-US" sz="1800" dirty="0">
                <a:solidFill>
                  <a:schemeClr val="bg2"/>
                </a:solidFill>
                <a:latin typeface="Calibri" panose="020F0502020204030204" pitchFamily="34" charset="0"/>
                <a:ea typeface="Calibri" panose="020F0502020204030204" pitchFamily="34" charset="0"/>
                <a:cs typeface="Iskoola Pota" panose="020B0502040204020203" pitchFamily="34" charset="0"/>
              </a:rPr>
              <a:t> </a:t>
            </a:r>
            <a:r>
              <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rPr>
              <a:t>function to ensure that the no interrupts happens while Mutex is locked.</a:t>
            </a:r>
          </a:p>
          <a:p>
            <a:pPr marL="203195"/>
            <a:endParaRPr lang="en-US" dirty="0">
              <a:solidFill>
                <a:schemeClr val="bg2"/>
              </a:solidFill>
            </a:endParaRPr>
          </a:p>
        </p:txBody>
      </p:sp>
      <p:sp>
        <p:nvSpPr>
          <p:cNvPr id="4" name="Title 2">
            <a:extLst>
              <a:ext uri="{FF2B5EF4-FFF2-40B4-BE49-F238E27FC236}">
                <a16:creationId xmlns:a16="http://schemas.microsoft.com/office/drawing/2014/main" id="{1E9FD1C7-CCA5-2235-64A7-DAD7359E250A}"/>
              </a:ext>
            </a:extLst>
          </p:cNvPr>
          <p:cNvSpPr txBox="1">
            <a:spLocks/>
          </p:cNvSpPr>
          <p:nvPr/>
        </p:nvSpPr>
        <p:spPr>
          <a:xfrm>
            <a:off x="963751" y="0"/>
            <a:ext cx="8917516" cy="719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3600" b="1" kern="0" dirty="0"/>
              <a:t>Handling Hardware interrupts in rust.</a:t>
            </a:r>
          </a:p>
        </p:txBody>
      </p:sp>
    </p:spTree>
    <p:extLst>
      <p:ext uri="{BB962C8B-B14F-4D97-AF65-F5344CB8AC3E}">
        <p14:creationId xmlns:p14="http://schemas.microsoft.com/office/powerpoint/2010/main" val="33787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6" name="Title 3">
            <a:extLst>
              <a:ext uri="{FF2B5EF4-FFF2-40B4-BE49-F238E27FC236}">
                <a16:creationId xmlns:a16="http://schemas.microsoft.com/office/drawing/2014/main" id="{7B2874CA-8002-4103-C9A2-48E944C4EAB1}"/>
              </a:ext>
            </a:extLst>
          </p:cNvPr>
          <p:cNvSpPr txBox="1">
            <a:spLocks/>
          </p:cNvSpPr>
          <p:nvPr/>
        </p:nvSpPr>
        <p:spPr>
          <a:xfrm>
            <a:off x="0" y="872176"/>
            <a:ext cx="8808397" cy="38380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US" sz="5867" dirty="0"/>
              <a:t>1. </a:t>
            </a:r>
            <a:r>
              <a:rPr lang="en-US" sz="6000" dirty="0"/>
              <a:t>Introduction to paging.</a:t>
            </a:r>
            <a:br>
              <a:rPr lang="en-US" dirty="0"/>
            </a:br>
            <a:r>
              <a:rPr lang="en-US" dirty="0"/>
              <a:t>`</a:t>
            </a:r>
          </a:p>
        </p:txBody>
      </p:sp>
    </p:spTree>
    <p:extLst>
      <p:ext uri="{BB962C8B-B14F-4D97-AF65-F5344CB8AC3E}">
        <p14:creationId xmlns:p14="http://schemas.microsoft.com/office/powerpoint/2010/main" val="287370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2" name="Text Placeholder 1">
            <a:extLst>
              <a:ext uri="{FF2B5EF4-FFF2-40B4-BE49-F238E27FC236}">
                <a16:creationId xmlns:a16="http://schemas.microsoft.com/office/drawing/2014/main" id="{A8488B2F-DF2E-3756-0FDC-AD1E444F51A4}"/>
              </a:ext>
            </a:extLst>
          </p:cNvPr>
          <p:cNvSpPr txBox="1">
            <a:spLocks/>
          </p:cNvSpPr>
          <p:nvPr/>
        </p:nvSpPr>
        <p:spPr>
          <a:xfrm>
            <a:off x="151210" y="793900"/>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What is paging and why is ?</a:t>
            </a:r>
          </a:p>
          <a:p>
            <a:pPr marL="203195"/>
            <a:endParaRPr lang="en-US" sz="1800" dirty="0">
              <a:solidFill>
                <a:schemeClr val="tx2"/>
              </a:solidFill>
              <a:latin typeface="DM Sans" pitchFamily="2" charset="0"/>
              <a:ea typeface="Calibri" panose="020F0502020204030204" pitchFamily="34" charset="0"/>
              <a:cs typeface="Iskoola Pota" panose="020B0502040204020203" pitchFamily="34" charset="0"/>
            </a:endParaRPr>
          </a:p>
          <a:p>
            <a:pPr marL="203195"/>
            <a:r>
              <a:rPr lang="en-US" sz="1800" dirty="0">
                <a:solidFill>
                  <a:schemeClr val="tx2"/>
                </a:solidFill>
                <a:latin typeface="DM Sans" pitchFamily="2" charset="0"/>
                <a:ea typeface="Calibri" panose="020F0502020204030204" pitchFamily="34" charset="0"/>
                <a:cs typeface="Iskoola Pota" panose="020B0502040204020203" pitchFamily="34" charset="0"/>
              </a:rPr>
              <a:t>Paging also a very common technique that used in memory management of the operating system in order to improve the memory. </a:t>
            </a:r>
          </a:p>
          <a:p>
            <a:pPr marL="203195"/>
            <a:endParaRPr lang="en-US" sz="1800" dirty="0">
              <a:solidFill>
                <a:schemeClr val="tx2"/>
              </a:solidFill>
              <a:latin typeface="DM Sans" pitchFamily="2" charset="0"/>
              <a:ea typeface="Calibri" panose="020F0502020204030204" pitchFamily="34" charset="0"/>
              <a:cs typeface="Iskoola Pota" panose="020B0502040204020203" pitchFamily="34" charset="0"/>
            </a:endParaRPr>
          </a:p>
          <a:p>
            <a:pPr marL="203195"/>
            <a:endParaRPr lang="en-US" dirty="0">
              <a:solidFill>
                <a:schemeClr val="tx2"/>
              </a:solidFill>
              <a:latin typeface="DM Sans" pitchFamily="2" charset="0"/>
            </a:endParaRPr>
          </a:p>
        </p:txBody>
      </p:sp>
      <p:sp>
        <p:nvSpPr>
          <p:cNvPr id="3" name="Title 2">
            <a:extLst>
              <a:ext uri="{FF2B5EF4-FFF2-40B4-BE49-F238E27FC236}">
                <a16:creationId xmlns:a16="http://schemas.microsoft.com/office/drawing/2014/main" id="{D6B982D7-BC53-3C16-B658-3FD10041F484}"/>
              </a:ext>
            </a:extLst>
          </p:cNvPr>
          <p:cNvSpPr txBox="1">
            <a:spLocks/>
          </p:cNvSpPr>
          <p:nvPr/>
        </p:nvSpPr>
        <p:spPr>
          <a:xfrm>
            <a:off x="1860212" y="0"/>
            <a:ext cx="8917516" cy="719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3600" b="1" kern="0" dirty="0"/>
              <a:t>Introduction to paging.</a:t>
            </a:r>
          </a:p>
        </p:txBody>
      </p:sp>
      <p:sp>
        <p:nvSpPr>
          <p:cNvPr id="4" name="Text Placeholder 1">
            <a:extLst>
              <a:ext uri="{FF2B5EF4-FFF2-40B4-BE49-F238E27FC236}">
                <a16:creationId xmlns:a16="http://schemas.microsoft.com/office/drawing/2014/main" id="{E69ECEB1-DCFF-354F-FDF2-5DB832AA6209}"/>
              </a:ext>
            </a:extLst>
          </p:cNvPr>
          <p:cNvSpPr txBox="1">
            <a:spLocks/>
          </p:cNvSpPr>
          <p:nvPr/>
        </p:nvSpPr>
        <p:spPr>
          <a:xfrm>
            <a:off x="151210" y="2571750"/>
            <a:ext cx="9137986"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Congenial" panose="02000503040000020004" pitchFamily="2" charset="0"/>
              </a:rPr>
              <a:t>Ways of memory management.</a:t>
            </a:r>
          </a:p>
          <a:p>
            <a:pPr marL="203195"/>
            <a:endParaRPr lang="en-US" b="1" dirty="0">
              <a:solidFill>
                <a:schemeClr val="bg2">
                  <a:lumMod val="75000"/>
                </a:schemeClr>
              </a:solidFill>
              <a:latin typeface="Congenial" panose="02000503040000020004" pitchFamily="2" charset="0"/>
            </a:endParaRPr>
          </a:p>
          <a:p>
            <a:pPr marL="203195"/>
            <a:endParaRPr lang="en-US" sz="1800" dirty="0">
              <a:solidFill>
                <a:schemeClr val="bg2"/>
              </a:solidFill>
              <a:latin typeface="DM Sans" pitchFamily="2" charset="0"/>
              <a:ea typeface="Calibri" panose="020F0502020204030204" pitchFamily="34" charset="0"/>
              <a:cs typeface="Iskoola Pota" panose="020B0502040204020203" pitchFamily="34" charset="0"/>
            </a:endParaRPr>
          </a:p>
          <a:p>
            <a:pPr marL="203195"/>
            <a:r>
              <a:rPr lang="en-US" sz="1800" dirty="0">
                <a:solidFill>
                  <a:schemeClr val="tx2"/>
                </a:solidFill>
                <a:latin typeface="DM Sans" pitchFamily="2" charset="0"/>
                <a:ea typeface="Calibri" panose="020F0502020204030204" pitchFamily="34" charset="0"/>
                <a:cs typeface="Iskoola Pota" panose="020B0502040204020203" pitchFamily="34" charset="0"/>
              </a:rPr>
              <a:t>	</a:t>
            </a:r>
            <a:r>
              <a:rPr lang="en-US" sz="1800" b="1" dirty="0">
                <a:solidFill>
                  <a:schemeClr val="tx2"/>
                </a:solidFill>
                <a:latin typeface="DM Sans" pitchFamily="2" charset="0"/>
                <a:ea typeface="Calibri" panose="020F0502020204030204" pitchFamily="34" charset="0"/>
                <a:cs typeface="Iskoola Pota" panose="020B0502040204020203" pitchFamily="34" charset="0"/>
              </a:rPr>
              <a:t>	1. Segmentation.</a:t>
            </a:r>
          </a:p>
          <a:p>
            <a:pPr marL="203195"/>
            <a:endParaRPr lang="en-US" sz="1800" b="1" dirty="0">
              <a:solidFill>
                <a:schemeClr val="tx2"/>
              </a:solidFill>
              <a:latin typeface="DM Sans" pitchFamily="2" charset="0"/>
              <a:ea typeface="Calibri" panose="020F0502020204030204" pitchFamily="34" charset="0"/>
              <a:cs typeface="Iskoola Pota" panose="020B0502040204020203" pitchFamily="34" charset="0"/>
            </a:endParaRPr>
          </a:p>
          <a:p>
            <a:pPr marL="203195"/>
            <a:r>
              <a:rPr lang="en-US" sz="1800" b="1" dirty="0">
                <a:solidFill>
                  <a:schemeClr val="tx2"/>
                </a:solidFill>
                <a:latin typeface="DM Sans" pitchFamily="2" charset="0"/>
                <a:ea typeface="Calibri" panose="020F0502020204030204" pitchFamily="34" charset="0"/>
                <a:cs typeface="Iskoola Pota" panose="020B0502040204020203" pitchFamily="34" charset="0"/>
              </a:rPr>
              <a:t>		2. Paging. </a:t>
            </a:r>
            <a:endParaRPr lang="en-US" b="1" dirty="0">
              <a:solidFill>
                <a:schemeClr val="tx2"/>
              </a:solidFill>
              <a:latin typeface="DM Sans" pitchFamily="2" charset="0"/>
            </a:endParaRPr>
          </a:p>
        </p:txBody>
      </p:sp>
    </p:spTree>
    <p:extLst>
      <p:ext uri="{BB962C8B-B14F-4D97-AF65-F5344CB8AC3E}">
        <p14:creationId xmlns:p14="http://schemas.microsoft.com/office/powerpoint/2010/main" val="2262741033"/>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998</Words>
  <Application>Microsoft Office PowerPoint</Application>
  <PresentationFormat>On-screen Show (16:9)</PresentationFormat>
  <Paragraphs>106</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Rajdhani</vt:lpstr>
      <vt:lpstr>Fira Sans Condensed Light</vt:lpstr>
      <vt:lpstr>Congenial</vt:lpstr>
      <vt:lpstr>Arial</vt:lpstr>
      <vt:lpstr>Viga</vt:lpstr>
      <vt:lpstr>DM Sans</vt:lpstr>
      <vt:lpstr>Calibri</vt:lpstr>
      <vt:lpstr>Ai Tech Agency by Slidesgo</vt:lpstr>
      <vt:lpstr>PowerPoint Presentation</vt:lpstr>
      <vt:lpstr>Handling Hardware interrupts in rust.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asmath zakey</dc:creator>
  <cp:lastModifiedBy>Zakey M.S.M.A it21299902</cp:lastModifiedBy>
  <cp:revision>4</cp:revision>
  <dcterms:modified xsi:type="dcterms:W3CDTF">2022-11-09T16:23:57Z</dcterms:modified>
</cp:coreProperties>
</file>