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60" r:id="rId3"/>
    <p:sldId id="420" r:id="rId4"/>
    <p:sldId id="316" r:id="rId5"/>
    <p:sldId id="362" r:id="rId6"/>
    <p:sldId id="361" r:id="rId7"/>
    <p:sldId id="363" r:id="rId8"/>
    <p:sldId id="365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366" r:id="rId18"/>
    <p:sldId id="407" r:id="rId19"/>
    <p:sldId id="408" r:id="rId20"/>
    <p:sldId id="367" r:id="rId21"/>
    <p:sldId id="368" r:id="rId22"/>
    <p:sldId id="415" r:id="rId23"/>
    <p:sldId id="369" r:id="rId24"/>
    <p:sldId id="370" r:id="rId25"/>
    <p:sldId id="372" r:id="rId26"/>
    <p:sldId id="371" r:id="rId27"/>
    <p:sldId id="373" r:id="rId28"/>
    <p:sldId id="374" r:id="rId29"/>
    <p:sldId id="375" r:id="rId30"/>
    <p:sldId id="376" r:id="rId31"/>
    <p:sldId id="416" r:id="rId32"/>
    <p:sldId id="377" r:id="rId33"/>
    <p:sldId id="378" r:id="rId34"/>
    <p:sldId id="417" r:id="rId35"/>
    <p:sldId id="418" r:id="rId36"/>
    <p:sldId id="419" r:id="rId37"/>
    <p:sldId id="409" r:id="rId38"/>
    <p:sldId id="410" r:id="rId39"/>
    <p:sldId id="413" r:id="rId40"/>
    <p:sldId id="414" r:id="rId41"/>
    <p:sldId id="379" r:id="rId42"/>
    <p:sldId id="35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3901C9-8A9C-41AE-A88D-AFF96B0D53C9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38308AD-4BD0-4B45-8482-EB5B300D8BD5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1</a:t>
          </a:r>
        </a:p>
      </dgm:t>
    </dgm:pt>
    <dgm:pt modelId="{2806E8AA-C31E-490B-A9C6-722D4D8D282F}" type="parTrans" cxnId="{3155E6E1-BD80-4D49-889D-72C2F55CACB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327A9ED-2962-477F-A345-9E8C6C2F02E4}" type="sibTrans" cxnId="{3155E6E1-BD80-4D49-889D-72C2F55CACB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BC41AE3-8D4F-419D-9081-5089C07A9BC0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Requirement Analysis</a:t>
          </a:r>
        </a:p>
      </dgm:t>
    </dgm:pt>
    <dgm:pt modelId="{B09B3624-46BA-41E5-850E-89C7039C75AC}" type="parTrans" cxnId="{70A87C76-39D8-41F0-8D9D-83E1813FDED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A2C979F-DF77-4155-B0EF-BE4AD5B1243F}" type="sibTrans" cxnId="{70A87C76-39D8-41F0-8D9D-83E1813FDED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4F52716-3F6C-485D-B402-E8707BDF5293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</a:t>
          </a:r>
        </a:p>
      </dgm:t>
    </dgm:pt>
    <dgm:pt modelId="{646C00D9-C0D1-4B55-9975-AA5B24380D0D}" type="parTrans" cxnId="{0411473F-97F4-4995-BD94-06490120A37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C45E2B8-EF24-46E0-B61C-24412FAE520A}" type="sibTrans" cxnId="{0411473F-97F4-4995-BD94-06490120A37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1D4858E-04AC-4CC1-B7E4-F7AFD21C9077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Conceptual Database Design</a:t>
          </a:r>
        </a:p>
      </dgm:t>
    </dgm:pt>
    <dgm:pt modelId="{20BD161B-CEA8-41F0-9807-D04A56DB893F}" type="parTrans" cxnId="{15D1F1DC-D6E2-4755-A08D-7B4FE1F18FC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6750A35-CDD4-4711-8D3D-C98E00DF120F}" type="sibTrans" cxnId="{15D1F1DC-D6E2-4755-A08D-7B4FE1F18FC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DBE2A4D-9DC8-4BC9-A86A-A2505FC77DD2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3</a:t>
          </a:r>
        </a:p>
      </dgm:t>
    </dgm:pt>
    <dgm:pt modelId="{AD7C13FF-8F40-45C0-9421-E7FC5DBF5B29}" type="parTrans" cxnId="{B77BAB09-0DF2-45AB-8F98-212AA8317CC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E00DBB-871B-4C42-8064-6C8CF9656A68}" type="sibTrans" cxnId="{B77BAB09-0DF2-45AB-8F98-212AA8317CC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E1EDC4-A18E-4BB3-A925-B47C8A837D9E}">
      <dgm:prSet custT="1"/>
      <dgm:spPr>
        <a:solidFill>
          <a:srgbClr val="0070C0"/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4</a:t>
          </a:r>
        </a:p>
      </dgm:t>
    </dgm:pt>
    <dgm:pt modelId="{CBC2B732-47BC-4592-8B46-A3BB3310A2A6}" type="parTrans" cxnId="{71414B40-BFFF-45D0-A6A3-6AE5BABED68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17C2966-8FCC-4D38-B9A2-B508089CEBF8}" type="sibTrans" cxnId="{71414B40-BFFF-45D0-A6A3-6AE5BABED68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C93C740-7CCA-403A-99A5-6C1ACC4DA612}">
      <dgm:prSet custT="1"/>
      <dgm:spPr>
        <a:solidFill>
          <a:schemeClr val="accent2"/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5</a:t>
          </a:r>
        </a:p>
      </dgm:t>
    </dgm:pt>
    <dgm:pt modelId="{6DB31DF1-36A5-489B-8398-E1079EF2E0B3}" type="parTrans" cxnId="{D6DFC4DE-6937-470C-903C-BEFF68B14B4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9B2C40-3535-45FE-ACF2-63DABA95ECEC}" type="sibTrans" cxnId="{D6DFC4DE-6937-470C-903C-BEFF68B14B4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1A5BD16-A5BB-43A0-8A61-6CA2E43F98E0}">
      <dgm:prSet custT="1"/>
      <dgm:spPr>
        <a:solidFill>
          <a:srgbClr val="7030A0"/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6</a:t>
          </a:r>
        </a:p>
      </dgm:t>
    </dgm:pt>
    <dgm:pt modelId="{0AFC9D12-0291-4E51-8B95-D62BD070EF09}" type="parTrans" cxnId="{BD314495-B4FD-440C-A8C7-326DAAF7333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58A8641-5CD1-47E9-8A15-0391D4535D0B}" type="sibTrans" cxnId="{BD314495-B4FD-440C-A8C7-326DAAF7333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F5BE4A-D6A1-4BDB-92E9-BAEF036BF507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Logical Database Design</a:t>
          </a:r>
        </a:p>
      </dgm:t>
    </dgm:pt>
    <dgm:pt modelId="{072E0C8D-4315-460B-8A9B-124E304BA5F3}" type="parTrans" cxnId="{425D9A41-DA2B-4067-AA1E-0EE5F3A0D23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C4E4FB-D303-4BC6-83C2-6B8D6E2F7FDB}" type="sibTrans" cxnId="{425D9A41-DA2B-4067-AA1E-0EE5F3A0D23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68A34A7-AC98-497E-871E-3E95F9123BDA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Schema Refinement</a:t>
          </a:r>
        </a:p>
      </dgm:t>
    </dgm:pt>
    <dgm:pt modelId="{4BD6C51F-350E-44EF-A395-4C2C79F63F90}" type="parTrans" cxnId="{4BD5C4BC-5529-460D-B159-789765EDFC3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A93488C-CC90-4A0B-A55C-2ECB2B1DF57D}" type="sibTrans" cxnId="{4BD5C4BC-5529-460D-B159-789765EDFC3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CEC7B91-E7B3-4751-82DF-6FDBC8AC094A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Physical Database Design</a:t>
          </a:r>
        </a:p>
      </dgm:t>
    </dgm:pt>
    <dgm:pt modelId="{528DE734-D570-4278-AFB4-440501413F0E}" type="parTrans" cxnId="{B907AEBB-27B2-45C3-A1D1-15A5C7D406A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352AE23-6555-48AE-9CCA-CA15BA8070AF}" type="sibTrans" cxnId="{B907AEBB-27B2-45C3-A1D1-15A5C7D406A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9AE246-B9D2-4388-B5A8-C72CF9647EAA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Security Design</a:t>
          </a:r>
        </a:p>
      </dgm:t>
    </dgm:pt>
    <dgm:pt modelId="{E3A120F7-ADE9-4F4F-BE52-3004EA585BAE}" type="parTrans" cxnId="{79CEAA5D-A1DF-412E-80DB-01FD91FAF38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00D1EE-EE7C-4C94-B059-7D7F5BE98A3A}" type="sibTrans" cxnId="{79CEAA5D-A1DF-412E-80DB-01FD91FAF38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8545DCB-7218-4405-99B2-3BE7FC79EFAC}" type="pres">
      <dgm:prSet presAssocID="{783901C9-8A9C-41AE-A88D-AFF96B0D53C9}" presName="linearFlow" presStyleCnt="0">
        <dgm:presLayoutVars>
          <dgm:dir/>
          <dgm:animLvl val="lvl"/>
          <dgm:resizeHandles val="exact"/>
        </dgm:presLayoutVars>
      </dgm:prSet>
      <dgm:spPr/>
    </dgm:pt>
    <dgm:pt modelId="{EDE5BCC8-AE00-4845-85B7-F461CE598C6D}" type="pres">
      <dgm:prSet presAssocID="{A38308AD-4BD0-4B45-8482-EB5B300D8BD5}" presName="composite" presStyleCnt="0"/>
      <dgm:spPr/>
    </dgm:pt>
    <dgm:pt modelId="{F65F50C8-9DF6-4A5D-A251-A0A383537F26}" type="pres">
      <dgm:prSet presAssocID="{A38308AD-4BD0-4B45-8482-EB5B300D8BD5}" presName="parentText" presStyleLbl="alignNode1" presStyleIdx="0" presStyleCnt="6" custLinFactNeighborX="0">
        <dgm:presLayoutVars>
          <dgm:chMax val="1"/>
          <dgm:bulletEnabled val="1"/>
        </dgm:presLayoutVars>
      </dgm:prSet>
      <dgm:spPr/>
    </dgm:pt>
    <dgm:pt modelId="{A99B2791-E71A-4F28-8A09-39AC90D71638}" type="pres">
      <dgm:prSet presAssocID="{A38308AD-4BD0-4B45-8482-EB5B300D8BD5}" presName="descendantText" presStyleLbl="alignAcc1" presStyleIdx="0" presStyleCnt="6" custLinFactNeighborX="0">
        <dgm:presLayoutVars>
          <dgm:bulletEnabled val="1"/>
        </dgm:presLayoutVars>
      </dgm:prSet>
      <dgm:spPr/>
    </dgm:pt>
    <dgm:pt modelId="{D33C8EC7-F11F-4784-BBC2-F4E9ACA86D24}" type="pres">
      <dgm:prSet presAssocID="{0327A9ED-2962-477F-A345-9E8C6C2F02E4}" presName="sp" presStyleCnt="0"/>
      <dgm:spPr/>
    </dgm:pt>
    <dgm:pt modelId="{FE36AE2C-7EB2-4D0F-BDE7-E429ACC74882}" type="pres">
      <dgm:prSet presAssocID="{84F52716-3F6C-485D-B402-E8707BDF5293}" presName="composite" presStyleCnt="0"/>
      <dgm:spPr/>
    </dgm:pt>
    <dgm:pt modelId="{CDF28B43-C888-49CA-87C9-96462D54441D}" type="pres">
      <dgm:prSet presAssocID="{84F52716-3F6C-485D-B402-E8707BDF5293}" presName="parentText" presStyleLbl="alignNode1" presStyleIdx="1" presStyleCnt="6" custLinFactNeighborY="0">
        <dgm:presLayoutVars>
          <dgm:chMax val="1"/>
          <dgm:bulletEnabled val="1"/>
        </dgm:presLayoutVars>
      </dgm:prSet>
      <dgm:spPr/>
    </dgm:pt>
    <dgm:pt modelId="{7A711C75-45EB-436A-8419-53E6B5509BA9}" type="pres">
      <dgm:prSet presAssocID="{84F52716-3F6C-485D-B402-E8707BDF5293}" presName="descendantText" presStyleLbl="alignAcc1" presStyleIdx="1" presStyleCnt="6" custLinFactNeighborY="0">
        <dgm:presLayoutVars>
          <dgm:bulletEnabled val="1"/>
        </dgm:presLayoutVars>
      </dgm:prSet>
      <dgm:spPr/>
    </dgm:pt>
    <dgm:pt modelId="{261C7023-54F4-4B31-A8C4-5DA56C8F2C3B}" type="pres">
      <dgm:prSet presAssocID="{CC45E2B8-EF24-46E0-B61C-24412FAE520A}" presName="sp" presStyleCnt="0"/>
      <dgm:spPr/>
    </dgm:pt>
    <dgm:pt modelId="{0A491915-715A-4D2A-A03F-9F19EDD80196}" type="pres">
      <dgm:prSet presAssocID="{FDBE2A4D-9DC8-4BC9-A86A-A2505FC77DD2}" presName="composite" presStyleCnt="0"/>
      <dgm:spPr/>
    </dgm:pt>
    <dgm:pt modelId="{33C841B2-795F-4C29-A633-1001EFFA6981}" type="pres">
      <dgm:prSet presAssocID="{FDBE2A4D-9DC8-4BC9-A86A-A2505FC77DD2}" presName="parentText" presStyleLbl="alignNode1" presStyleIdx="2" presStyleCnt="6" custLinFactNeighborY="0">
        <dgm:presLayoutVars>
          <dgm:chMax val="1"/>
          <dgm:bulletEnabled val="1"/>
        </dgm:presLayoutVars>
      </dgm:prSet>
      <dgm:spPr/>
    </dgm:pt>
    <dgm:pt modelId="{ECD53A83-70C3-4867-BD2D-83C17DB2D866}" type="pres">
      <dgm:prSet presAssocID="{FDBE2A4D-9DC8-4BC9-A86A-A2505FC77DD2}" presName="descendantText" presStyleLbl="alignAcc1" presStyleIdx="2" presStyleCnt="6" custLinFactNeighborY="0">
        <dgm:presLayoutVars>
          <dgm:bulletEnabled val="1"/>
        </dgm:presLayoutVars>
      </dgm:prSet>
      <dgm:spPr/>
    </dgm:pt>
    <dgm:pt modelId="{B48912DE-DCB6-4BD0-A881-0248F66FD577}" type="pres">
      <dgm:prSet presAssocID="{EDE00DBB-871B-4C42-8064-6C8CF9656A68}" presName="sp" presStyleCnt="0"/>
      <dgm:spPr/>
    </dgm:pt>
    <dgm:pt modelId="{8EE4796C-5D34-417F-A9E7-82FF920BBA7C}" type="pres">
      <dgm:prSet presAssocID="{43E1EDC4-A18E-4BB3-A925-B47C8A837D9E}" presName="composite" presStyleCnt="0"/>
      <dgm:spPr/>
    </dgm:pt>
    <dgm:pt modelId="{A2B078B3-9809-47A5-96CD-6B6538C8FA21}" type="pres">
      <dgm:prSet presAssocID="{43E1EDC4-A18E-4BB3-A925-B47C8A837D9E}" presName="parentText" presStyleLbl="alignNode1" presStyleIdx="3" presStyleCnt="6" custLinFactNeighborY="0">
        <dgm:presLayoutVars>
          <dgm:chMax val="1"/>
          <dgm:bulletEnabled val="1"/>
        </dgm:presLayoutVars>
      </dgm:prSet>
      <dgm:spPr/>
    </dgm:pt>
    <dgm:pt modelId="{88CA2556-8755-4A40-8C35-C366BD48902E}" type="pres">
      <dgm:prSet presAssocID="{43E1EDC4-A18E-4BB3-A925-B47C8A837D9E}" presName="descendantText" presStyleLbl="alignAcc1" presStyleIdx="3" presStyleCnt="6" custLinFactNeighborY="0">
        <dgm:presLayoutVars>
          <dgm:bulletEnabled val="1"/>
        </dgm:presLayoutVars>
      </dgm:prSet>
      <dgm:spPr/>
    </dgm:pt>
    <dgm:pt modelId="{BC038745-0971-4858-ACAF-9FC0B75AD6D9}" type="pres">
      <dgm:prSet presAssocID="{917C2966-8FCC-4D38-B9A2-B508089CEBF8}" presName="sp" presStyleCnt="0"/>
      <dgm:spPr/>
    </dgm:pt>
    <dgm:pt modelId="{27FDF888-A8A3-45A5-9067-CF9BAD4597AF}" type="pres">
      <dgm:prSet presAssocID="{AC93C740-7CCA-403A-99A5-6C1ACC4DA612}" presName="composite" presStyleCnt="0"/>
      <dgm:spPr/>
    </dgm:pt>
    <dgm:pt modelId="{C0DC5D47-BD24-40AF-A3F5-1EF279DE5527}" type="pres">
      <dgm:prSet presAssocID="{AC93C740-7CCA-403A-99A5-6C1ACC4DA612}" presName="parentText" presStyleLbl="alignNode1" presStyleIdx="4" presStyleCnt="6" custLinFactNeighborY="0">
        <dgm:presLayoutVars>
          <dgm:chMax val="1"/>
          <dgm:bulletEnabled val="1"/>
        </dgm:presLayoutVars>
      </dgm:prSet>
      <dgm:spPr/>
    </dgm:pt>
    <dgm:pt modelId="{C27C5DA3-CAD6-4342-831B-904BA0E70CCB}" type="pres">
      <dgm:prSet presAssocID="{AC93C740-7CCA-403A-99A5-6C1ACC4DA612}" presName="descendantText" presStyleLbl="alignAcc1" presStyleIdx="4" presStyleCnt="6" custLinFactNeighborY="0">
        <dgm:presLayoutVars>
          <dgm:bulletEnabled val="1"/>
        </dgm:presLayoutVars>
      </dgm:prSet>
      <dgm:spPr/>
    </dgm:pt>
    <dgm:pt modelId="{0A0C666D-D820-4DE5-8459-D7538E01FD70}" type="pres">
      <dgm:prSet presAssocID="{169B2C40-3535-45FE-ACF2-63DABA95ECEC}" presName="sp" presStyleCnt="0"/>
      <dgm:spPr/>
    </dgm:pt>
    <dgm:pt modelId="{62081FF4-4957-4C37-92C8-0726CA17A806}" type="pres">
      <dgm:prSet presAssocID="{01A5BD16-A5BB-43A0-8A61-6CA2E43F98E0}" presName="composite" presStyleCnt="0"/>
      <dgm:spPr/>
    </dgm:pt>
    <dgm:pt modelId="{2BAE3FF6-FC78-4B93-A29C-E89107B65BEC}" type="pres">
      <dgm:prSet presAssocID="{01A5BD16-A5BB-43A0-8A61-6CA2E43F98E0}" presName="parentText" presStyleLbl="alignNode1" presStyleIdx="5" presStyleCnt="6" custLinFactNeighborY="0">
        <dgm:presLayoutVars>
          <dgm:chMax val="1"/>
          <dgm:bulletEnabled val="1"/>
        </dgm:presLayoutVars>
      </dgm:prSet>
      <dgm:spPr/>
    </dgm:pt>
    <dgm:pt modelId="{FFE68E3F-79D1-44B0-88EC-2BFD4465A99D}" type="pres">
      <dgm:prSet presAssocID="{01A5BD16-A5BB-43A0-8A61-6CA2E43F98E0}" presName="descendantText" presStyleLbl="alignAcc1" presStyleIdx="5" presStyleCnt="6" custLinFactNeighborY="0">
        <dgm:presLayoutVars>
          <dgm:bulletEnabled val="1"/>
        </dgm:presLayoutVars>
      </dgm:prSet>
      <dgm:spPr/>
    </dgm:pt>
  </dgm:ptLst>
  <dgm:cxnLst>
    <dgm:cxn modelId="{730F9B00-F55B-43CD-982E-B74B11C1D948}" type="presOf" srcId="{01A5BD16-A5BB-43A0-8A61-6CA2E43F98E0}" destId="{2BAE3FF6-FC78-4B93-A29C-E89107B65BEC}" srcOrd="0" destOrd="0" presId="urn:microsoft.com/office/officeart/2005/8/layout/chevron2"/>
    <dgm:cxn modelId="{B77BAB09-0DF2-45AB-8F98-212AA8317CC1}" srcId="{783901C9-8A9C-41AE-A88D-AFF96B0D53C9}" destId="{FDBE2A4D-9DC8-4BC9-A86A-A2505FC77DD2}" srcOrd="2" destOrd="0" parTransId="{AD7C13FF-8F40-45C0-9421-E7FC5DBF5B29}" sibTransId="{EDE00DBB-871B-4C42-8064-6C8CF9656A68}"/>
    <dgm:cxn modelId="{E256A40A-48C7-4B75-84E9-9E2C79D6DB35}" type="presOf" srcId="{9CEC7B91-E7B3-4751-82DF-6FDBC8AC094A}" destId="{C27C5DA3-CAD6-4342-831B-904BA0E70CCB}" srcOrd="0" destOrd="0" presId="urn:microsoft.com/office/officeart/2005/8/layout/chevron2"/>
    <dgm:cxn modelId="{1ED5380D-B8A1-4DF8-ADC8-9B90E0CA38B9}" type="presOf" srcId="{43E1EDC4-A18E-4BB3-A925-B47C8A837D9E}" destId="{A2B078B3-9809-47A5-96CD-6B6538C8FA21}" srcOrd="0" destOrd="0" presId="urn:microsoft.com/office/officeart/2005/8/layout/chevron2"/>
    <dgm:cxn modelId="{9AD08720-0BEB-49FC-BD35-61FB6329F583}" type="presOf" srcId="{368A34A7-AC98-497E-871E-3E95F9123BDA}" destId="{88CA2556-8755-4A40-8C35-C366BD48902E}" srcOrd="0" destOrd="0" presId="urn:microsoft.com/office/officeart/2005/8/layout/chevron2"/>
    <dgm:cxn modelId="{1173322A-0067-41DB-977C-ECC519CB6BD6}" type="presOf" srcId="{6BC41AE3-8D4F-419D-9081-5089C07A9BC0}" destId="{A99B2791-E71A-4F28-8A09-39AC90D71638}" srcOrd="0" destOrd="0" presId="urn:microsoft.com/office/officeart/2005/8/layout/chevron2"/>
    <dgm:cxn modelId="{DF0E7635-0B36-49AD-8905-65628190DFB7}" type="presOf" srcId="{783901C9-8A9C-41AE-A88D-AFF96B0D53C9}" destId="{98545DCB-7218-4405-99B2-3BE7FC79EFAC}" srcOrd="0" destOrd="0" presId="urn:microsoft.com/office/officeart/2005/8/layout/chevron2"/>
    <dgm:cxn modelId="{0411473F-97F4-4995-BD94-06490120A376}" srcId="{783901C9-8A9C-41AE-A88D-AFF96B0D53C9}" destId="{84F52716-3F6C-485D-B402-E8707BDF5293}" srcOrd="1" destOrd="0" parTransId="{646C00D9-C0D1-4B55-9975-AA5B24380D0D}" sibTransId="{CC45E2B8-EF24-46E0-B61C-24412FAE520A}"/>
    <dgm:cxn modelId="{71414B40-BFFF-45D0-A6A3-6AE5BABED682}" srcId="{783901C9-8A9C-41AE-A88D-AFF96B0D53C9}" destId="{43E1EDC4-A18E-4BB3-A925-B47C8A837D9E}" srcOrd="3" destOrd="0" parTransId="{CBC2B732-47BC-4592-8B46-A3BB3310A2A6}" sibTransId="{917C2966-8FCC-4D38-B9A2-B508089CEBF8}"/>
    <dgm:cxn modelId="{79CEAA5D-A1DF-412E-80DB-01FD91FAF38A}" srcId="{01A5BD16-A5BB-43A0-8A61-6CA2E43F98E0}" destId="{BE9AE246-B9D2-4388-B5A8-C72CF9647EAA}" srcOrd="0" destOrd="0" parTransId="{E3A120F7-ADE9-4F4F-BE52-3004EA585BAE}" sibTransId="{BD00D1EE-EE7C-4C94-B059-7D7F5BE98A3A}"/>
    <dgm:cxn modelId="{425D9A41-DA2B-4067-AA1E-0EE5F3A0D238}" srcId="{FDBE2A4D-9DC8-4BC9-A86A-A2505FC77DD2}" destId="{1FF5BE4A-D6A1-4BDB-92E9-BAEF036BF507}" srcOrd="0" destOrd="0" parTransId="{072E0C8D-4315-460B-8A9B-124E304BA5F3}" sibTransId="{DFC4E4FB-D303-4BC6-83C2-6B8D6E2F7FDB}"/>
    <dgm:cxn modelId="{EB0FE245-72CD-4629-848E-B9E1ED0ED232}" type="presOf" srcId="{1FF5BE4A-D6A1-4BDB-92E9-BAEF036BF507}" destId="{ECD53A83-70C3-4867-BD2D-83C17DB2D866}" srcOrd="0" destOrd="0" presId="urn:microsoft.com/office/officeart/2005/8/layout/chevron2"/>
    <dgm:cxn modelId="{28FA854E-3D44-4546-A102-6C8535CF0728}" type="presOf" srcId="{A38308AD-4BD0-4B45-8482-EB5B300D8BD5}" destId="{F65F50C8-9DF6-4A5D-A251-A0A383537F26}" srcOrd="0" destOrd="0" presId="urn:microsoft.com/office/officeart/2005/8/layout/chevron2"/>
    <dgm:cxn modelId="{5B494952-57E6-4BC6-9A25-30B6A0CB821D}" type="presOf" srcId="{84F52716-3F6C-485D-B402-E8707BDF5293}" destId="{CDF28B43-C888-49CA-87C9-96462D54441D}" srcOrd="0" destOrd="0" presId="urn:microsoft.com/office/officeart/2005/8/layout/chevron2"/>
    <dgm:cxn modelId="{70A87C76-39D8-41F0-8D9D-83E1813FDEDF}" srcId="{A38308AD-4BD0-4B45-8482-EB5B300D8BD5}" destId="{6BC41AE3-8D4F-419D-9081-5089C07A9BC0}" srcOrd="0" destOrd="0" parTransId="{B09B3624-46BA-41E5-850E-89C7039C75AC}" sibTransId="{3A2C979F-DF77-4155-B0EF-BE4AD5B1243F}"/>
    <dgm:cxn modelId="{BD314495-B4FD-440C-A8C7-326DAAF73339}" srcId="{783901C9-8A9C-41AE-A88D-AFF96B0D53C9}" destId="{01A5BD16-A5BB-43A0-8A61-6CA2E43F98E0}" srcOrd="5" destOrd="0" parTransId="{0AFC9D12-0291-4E51-8B95-D62BD070EF09}" sibTransId="{B58A8641-5CD1-47E9-8A15-0391D4535D0B}"/>
    <dgm:cxn modelId="{17CC4299-BE2C-461B-9E53-810949E9A926}" type="presOf" srcId="{BE9AE246-B9D2-4388-B5A8-C72CF9647EAA}" destId="{FFE68E3F-79D1-44B0-88EC-2BFD4465A99D}" srcOrd="0" destOrd="0" presId="urn:microsoft.com/office/officeart/2005/8/layout/chevron2"/>
    <dgm:cxn modelId="{E2A841B8-9BB8-4383-A224-EA4B1D7BDAD3}" type="presOf" srcId="{21D4858E-04AC-4CC1-B7E4-F7AFD21C9077}" destId="{7A711C75-45EB-436A-8419-53E6B5509BA9}" srcOrd="0" destOrd="0" presId="urn:microsoft.com/office/officeart/2005/8/layout/chevron2"/>
    <dgm:cxn modelId="{B907AEBB-27B2-45C3-A1D1-15A5C7D406AB}" srcId="{AC93C740-7CCA-403A-99A5-6C1ACC4DA612}" destId="{9CEC7B91-E7B3-4751-82DF-6FDBC8AC094A}" srcOrd="0" destOrd="0" parTransId="{528DE734-D570-4278-AFB4-440501413F0E}" sibTransId="{D352AE23-6555-48AE-9CCA-CA15BA8070AF}"/>
    <dgm:cxn modelId="{4BD5C4BC-5529-460D-B159-789765EDFC34}" srcId="{43E1EDC4-A18E-4BB3-A925-B47C8A837D9E}" destId="{368A34A7-AC98-497E-871E-3E95F9123BDA}" srcOrd="0" destOrd="0" parTransId="{4BD6C51F-350E-44EF-A395-4C2C79F63F90}" sibTransId="{0A93488C-CC90-4A0B-A55C-2ECB2B1DF57D}"/>
    <dgm:cxn modelId="{248FC1D0-A510-441B-A7C1-656B7EABD8EA}" type="presOf" srcId="{AC93C740-7CCA-403A-99A5-6C1ACC4DA612}" destId="{C0DC5D47-BD24-40AF-A3F5-1EF279DE5527}" srcOrd="0" destOrd="0" presId="urn:microsoft.com/office/officeart/2005/8/layout/chevron2"/>
    <dgm:cxn modelId="{15D1F1DC-D6E2-4755-A08D-7B4FE1F18FC6}" srcId="{84F52716-3F6C-485D-B402-E8707BDF5293}" destId="{21D4858E-04AC-4CC1-B7E4-F7AFD21C9077}" srcOrd="0" destOrd="0" parTransId="{20BD161B-CEA8-41F0-9807-D04A56DB893F}" sibTransId="{06750A35-CDD4-4711-8D3D-C98E00DF120F}"/>
    <dgm:cxn modelId="{D6DFC4DE-6937-470C-903C-BEFF68B14B4C}" srcId="{783901C9-8A9C-41AE-A88D-AFF96B0D53C9}" destId="{AC93C740-7CCA-403A-99A5-6C1ACC4DA612}" srcOrd="4" destOrd="0" parTransId="{6DB31DF1-36A5-489B-8398-E1079EF2E0B3}" sibTransId="{169B2C40-3535-45FE-ACF2-63DABA95ECEC}"/>
    <dgm:cxn modelId="{3155E6E1-BD80-4D49-889D-72C2F55CACB2}" srcId="{783901C9-8A9C-41AE-A88D-AFF96B0D53C9}" destId="{A38308AD-4BD0-4B45-8482-EB5B300D8BD5}" srcOrd="0" destOrd="0" parTransId="{2806E8AA-C31E-490B-A9C6-722D4D8D282F}" sibTransId="{0327A9ED-2962-477F-A345-9E8C6C2F02E4}"/>
    <dgm:cxn modelId="{DEA300FA-D44B-411B-9958-B760E7AE5E0A}" type="presOf" srcId="{FDBE2A4D-9DC8-4BC9-A86A-A2505FC77DD2}" destId="{33C841B2-795F-4C29-A633-1001EFFA6981}" srcOrd="0" destOrd="0" presId="urn:microsoft.com/office/officeart/2005/8/layout/chevron2"/>
    <dgm:cxn modelId="{44B3AB5C-415D-4451-9E4D-284C9A3530BC}" type="presParOf" srcId="{98545DCB-7218-4405-99B2-3BE7FC79EFAC}" destId="{EDE5BCC8-AE00-4845-85B7-F461CE598C6D}" srcOrd="0" destOrd="0" presId="urn:microsoft.com/office/officeart/2005/8/layout/chevron2"/>
    <dgm:cxn modelId="{862DCA5A-036E-4C9D-A44A-81537D116D0B}" type="presParOf" srcId="{EDE5BCC8-AE00-4845-85B7-F461CE598C6D}" destId="{F65F50C8-9DF6-4A5D-A251-A0A383537F26}" srcOrd="0" destOrd="0" presId="urn:microsoft.com/office/officeart/2005/8/layout/chevron2"/>
    <dgm:cxn modelId="{BE1C6545-D903-4EDB-9CFE-75C749972D96}" type="presParOf" srcId="{EDE5BCC8-AE00-4845-85B7-F461CE598C6D}" destId="{A99B2791-E71A-4F28-8A09-39AC90D71638}" srcOrd="1" destOrd="0" presId="urn:microsoft.com/office/officeart/2005/8/layout/chevron2"/>
    <dgm:cxn modelId="{B7F364F5-C248-4DAD-B07D-CEE07582A9C1}" type="presParOf" srcId="{98545DCB-7218-4405-99B2-3BE7FC79EFAC}" destId="{D33C8EC7-F11F-4784-BBC2-F4E9ACA86D24}" srcOrd="1" destOrd="0" presId="urn:microsoft.com/office/officeart/2005/8/layout/chevron2"/>
    <dgm:cxn modelId="{18130A6B-E9C9-408F-AF8D-88C2FDF2B653}" type="presParOf" srcId="{98545DCB-7218-4405-99B2-3BE7FC79EFAC}" destId="{FE36AE2C-7EB2-4D0F-BDE7-E429ACC74882}" srcOrd="2" destOrd="0" presId="urn:microsoft.com/office/officeart/2005/8/layout/chevron2"/>
    <dgm:cxn modelId="{18A6A14C-83E5-45F9-A038-CB4D48521EC2}" type="presParOf" srcId="{FE36AE2C-7EB2-4D0F-BDE7-E429ACC74882}" destId="{CDF28B43-C888-49CA-87C9-96462D54441D}" srcOrd="0" destOrd="0" presId="urn:microsoft.com/office/officeart/2005/8/layout/chevron2"/>
    <dgm:cxn modelId="{B15BFA46-FE2C-4188-96BF-B23E68D8E095}" type="presParOf" srcId="{FE36AE2C-7EB2-4D0F-BDE7-E429ACC74882}" destId="{7A711C75-45EB-436A-8419-53E6B5509BA9}" srcOrd="1" destOrd="0" presId="urn:microsoft.com/office/officeart/2005/8/layout/chevron2"/>
    <dgm:cxn modelId="{02F5CA1B-0698-438D-9C82-9B5CF5264639}" type="presParOf" srcId="{98545DCB-7218-4405-99B2-3BE7FC79EFAC}" destId="{261C7023-54F4-4B31-A8C4-5DA56C8F2C3B}" srcOrd="3" destOrd="0" presId="urn:microsoft.com/office/officeart/2005/8/layout/chevron2"/>
    <dgm:cxn modelId="{A64C2646-0EE9-4898-88F5-EE9AFC09B5F3}" type="presParOf" srcId="{98545DCB-7218-4405-99B2-3BE7FC79EFAC}" destId="{0A491915-715A-4D2A-A03F-9F19EDD80196}" srcOrd="4" destOrd="0" presId="urn:microsoft.com/office/officeart/2005/8/layout/chevron2"/>
    <dgm:cxn modelId="{3529C6DA-1F40-442F-8D43-EA94CCB668CD}" type="presParOf" srcId="{0A491915-715A-4D2A-A03F-9F19EDD80196}" destId="{33C841B2-795F-4C29-A633-1001EFFA6981}" srcOrd="0" destOrd="0" presId="urn:microsoft.com/office/officeart/2005/8/layout/chevron2"/>
    <dgm:cxn modelId="{8F87E179-B813-4BBD-8AA2-EDAF68DC8817}" type="presParOf" srcId="{0A491915-715A-4D2A-A03F-9F19EDD80196}" destId="{ECD53A83-70C3-4867-BD2D-83C17DB2D866}" srcOrd="1" destOrd="0" presId="urn:microsoft.com/office/officeart/2005/8/layout/chevron2"/>
    <dgm:cxn modelId="{CCB7A1E4-5E21-4A85-8DAC-7FCF142CA880}" type="presParOf" srcId="{98545DCB-7218-4405-99B2-3BE7FC79EFAC}" destId="{B48912DE-DCB6-4BD0-A881-0248F66FD577}" srcOrd="5" destOrd="0" presId="urn:microsoft.com/office/officeart/2005/8/layout/chevron2"/>
    <dgm:cxn modelId="{A8C53DBE-52C9-437A-8CF7-15040D7EC78F}" type="presParOf" srcId="{98545DCB-7218-4405-99B2-3BE7FC79EFAC}" destId="{8EE4796C-5D34-417F-A9E7-82FF920BBA7C}" srcOrd="6" destOrd="0" presId="urn:microsoft.com/office/officeart/2005/8/layout/chevron2"/>
    <dgm:cxn modelId="{2E32245E-F4EE-4A5C-80D7-F30A2CD93150}" type="presParOf" srcId="{8EE4796C-5D34-417F-A9E7-82FF920BBA7C}" destId="{A2B078B3-9809-47A5-96CD-6B6538C8FA21}" srcOrd="0" destOrd="0" presId="urn:microsoft.com/office/officeart/2005/8/layout/chevron2"/>
    <dgm:cxn modelId="{2FF33905-B7BD-4966-84A8-9C85DA7CA7BA}" type="presParOf" srcId="{8EE4796C-5D34-417F-A9E7-82FF920BBA7C}" destId="{88CA2556-8755-4A40-8C35-C366BD48902E}" srcOrd="1" destOrd="0" presId="urn:microsoft.com/office/officeart/2005/8/layout/chevron2"/>
    <dgm:cxn modelId="{504E579F-2423-475D-924C-28B781F6E6BF}" type="presParOf" srcId="{98545DCB-7218-4405-99B2-3BE7FC79EFAC}" destId="{BC038745-0971-4858-ACAF-9FC0B75AD6D9}" srcOrd="7" destOrd="0" presId="urn:microsoft.com/office/officeart/2005/8/layout/chevron2"/>
    <dgm:cxn modelId="{6338A4BE-A932-47FF-9D45-7E7E787C3D0E}" type="presParOf" srcId="{98545DCB-7218-4405-99B2-3BE7FC79EFAC}" destId="{27FDF888-A8A3-45A5-9067-CF9BAD4597AF}" srcOrd="8" destOrd="0" presId="urn:microsoft.com/office/officeart/2005/8/layout/chevron2"/>
    <dgm:cxn modelId="{C2A06052-745D-46DA-A133-AB022EC92A46}" type="presParOf" srcId="{27FDF888-A8A3-45A5-9067-CF9BAD4597AF}" destId="{C0DC5D47-BD24-40AF-A3F5-1EF279DE5527}" srcOrd="0" destOrd="0" presId="urn:microsoft.com/office/officeart/2005/8/layout/chevron2"/>
    <dgm:cxn modelId="{F0CB1AEF-130C-4DEB-B5B0-A571F9EE09C4}" type="presParOf" srcId="{27FDF888-A8A3-45A5-9067-CF9BAD4597AF}" destId="{C27C5DA3-CAD6-4342-831B-904BA0E70CCB}" srcOrd="1" destOrd="0" presId="urn:microsoft.com/office/officeart/2005/8/layout/chevron2"/>
    <dgm:cxn modelId="{A29236D0-6277-4954-91D8-FAD2E22CBC34}" type="presParOf" srcId="{98545DCB-7218-4405-99B2-3BE7FC79EFAC}" destId="{0A0C666D-D820-4DE5-8459-D7538E01FD70}" srcOrd="9" destOrd="0" presId="urn:microsoft.com/office/officeart/2005/8/layout/chevron2"/>
    <dgm:cxn modelId="{6E19EA74-D389-417E-A890-8EA27A8A9CF0}" type="presParOf" srcId="{98545DCB-7218-4405-99B2-3BE7FC79EFAC}" destId="{62081FF4-4957-4C37-92C8-0726CA17A806}" srcOrd="10" destOrd="0" presId="urn:microsoft.com/office/officeart/2005/8/layout/chevron2"/>
    <dgm:cxn modelId="{03436678-928B-444F-A873-13FAF48292AA}" type="presParOf" srcId="{62081FF4-4957-4C37-92C8-0726CA17A806}" destId="{2BAE3FF6-FC78-4B93-A29C-E89107B65BEC}" srcOrd="0" destOrd="0" presId="urn:microsoft.com/office/officeart/2005/8/layout/chevron2"/>
    <dgm:cxn modelId="{87FC7EB0-4AAA-419C-B429-E425D4ED9CD1}" type="presParOf" srcId="{62081FF4-4957-4C37-92C8-0726CA17A806}" destId="{FFE68E3F-79D1-44B0-88EC-2BFD4465A99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F50C8-9DF6-4A5D-A251-A0A383537F26}">
      <dsp:nvSpPr>
        <dsp:cNvPr id="0" name=""/>
        <dsp:cNvSpPr/>
      </dsp:nvSpPr>
      <dsp:spPr>
        <a:xfrm rot="5400000">
          <a:off x="-121977" y="124126"/>
          <a:ext cx="813181" cy="569227"/>
        </a:xfrm>
        <a:prstGeom prst="chevron">
          <a:avLst/>
        </a:prstGeom>
        <a:solidFill>
          <a:srgbClr val="FFFF00"/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1</a:t>
          </a:r>
        </a:p>
      </dsp:txBody>
      <dsp:txXfrm rot="-5400000">
        <a:off x="1" y="286763"/>
        <a:ext cx="569227" cy="243954"/>
      </dsp:txXfrm>
    </dsp:sp>
    <dsp:sp modelId="{A99B2791-E71A-4F28-8A09-39AC90D71638}">
      <dsp:nvSpPr>
        <dsp:cNvPr id="0" name=""/>
        <dsp:cNvSpPr/>
      </dsp:nvSpPr>
      <dsp:spPr>
        <a:xfrm rot="5400000">
          <a:off x="3414412" y="-2843035"/>
          <a:ext cx="528846" cy="6219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Requirement Analysis</a:t>
          </a:r>
        </a:p>
      </dsp:txBody>
      <dsp:txXfrm rot="-5400000">
        <a:off x="569228" y="27965"/>
        <a:ext cx="6193399" cy="477214"/>
      </dsp:txXfrm>
    </dsp:sp>
    <dsp:sp modelId="{CDF28B43-C888-49CA-87C9-96462D54441D}">
      <dsp:nvSpPr>
        <dsp:cNvPr id="0" name=""/>
        <dsp:cNvSpPr/>
      </dsp:nvSpPr>
      <dsp:spPr>
        <a:xfrm rot="5400000">
          <a:off x="-121977" y="838011"/>
          <a:ext cx="813181" cy="569227"/>
        </a:xfrm>
        <a:prstGeom prst="chevron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</a:t>
          </a:r>
        </a:p>
      </dsp:txBody>
      <dsp:txXfrm rot="-5400000">
        <a:off x="1" y="1000648"/>
        <a:ext cx="569227" cy="243954"/>
      </dsp:txXfrm>
    </dsp:sp>
    <dsp:sp modelId="{7A711C75-45EB-436A-8419-53E6B5509BA9}">
      <dsp:nvSpPr>
        <dsp:cNvPr id="0" name=""/>
        <dsp:cNvSpPr/>
      </dsp:nvSpPr>
      <dsp:spPr>
        <a:xfrm rot="5400000">
          <a:off x="3414551" y="-2129289"/>
          <a:ext cx="528568" cy="6219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Conceptual Database Design</a:t>
          </a:r>
        </a:p>
      </dsp:txBody>
      <dsp:txXfrm rot="-5400000">
        <a:off x="569228" y="741837"/>
        <a:ext cx="6193412" cy="476962"/>
      </dsp:txXfrm>
    </dsp:sp>
    <dsp:sp modelId="{33C841B2-795F-4C29-A633-1001EFFA6981}">
      <dsp:nvSpPr>
        <dsp:cNvPr id="0" name=""/>
        <dsp:cNvSpPr/>
      </dsp:nvSpPr>
      <dsp:spPr>
        <a:xfrm rot="5400000">
          <a:off x="-121977" y="1551896"/>
          <a:ext cx="813181" cy="569227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3</a:t>
          </a:r>
        </a:p>
      </dsp:txBody>
      <dsp:txXfrm rot="-5400000">
        <a:off x="1" y="1714533"/>
        <a:ext cx="569227" cy="243954"/>
      </dsp:txXfrm>
    </dsp:sp>
    <dsp:sp modelId="{ECD53A83-70C3-4867-BD2D-83C17DB2D866}">
      <dsp:nvSpPr>
        <dsp:cNvPr id="0" name=""/>
        <dsp:cNvSpPr/>
      </dsp:nvSpPr>
      <dsp:spPr>
        <a:xfrm rot="5400000">
          <a:off x="3414551" y="-1415404"/>
          <a:ext cx="528568" cy="6219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Logical Database Design</a:t>
          </a:r>
        </a:p>
      </dsp:txBody>
      <dsp:txXfrm rot="-5400000">
        <a:off x="569228" y="1455722"/>
        <a:ext cx="6193412" cy="476962"/>
      </dsp:txXfrm>
    </dsp:sp>
    <dsp:sp modelId="{A2B078B3-9809-47A5-96CD-6B6538C8FA21}">
      <dsp:nvSpPr>
        <dsp:cNvPr id="0" name=""/>
        <dsp:cNvSpPr/>
      </dsp:nvSpPr>
      <dsp:spPr>
        <a:xfrm rot="5400000">
          <a:off x="-121977" y="2265781"/>
          <a:ext cx="813181" cy="569227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4</a:t>
          </a:r>
        </a:p>
      </dsp:txBody>
      <dsp:txXfrm rot="-5400000">
        <a:off x="1" y="2428418"/>
        <a:ext cx="569227" cy="243954"/>
      </dsp:txXfrm>
    </dsp:sp>
    <dsp:sp modelId="{88CA2556-8755-4A40-8C35-C366BD48902E}">
      <dsp:nvSpPr>
        <dsp:cNvPr id="0" name=""/>
        <dsp:cNvSpPr/>
      </dsp:nvSpPr>
      <dsp:spPr>
        <a:xfrm rot="5400000">
          <a:off x="3414551" y="-701519"/>
          <a:ext cx="528568" cy="6219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Schema Refinement</a:t>
          </a:r>
        </a:p>
      </dsp:txBody>
      <dsp:txXfrm rot="-5400000">
        <a:off x="569228" y="2169607"/>
        <a:ext cx="6193412" cy="476962"/>
      </dsp:txXfrm>
    </dsp:sp>
    <dsp:sp modelId="{C0DC5D47-BD24-40AF-A3F5-1EF279DE5527}">
      <dsp:nvSpPr>
        <dsp:cNvPr id="0" name=""/>
        <dsp:cNvSpPr/>
      </dsp:nvSpPr>
      <dsp:spPr>
        <a:xfrm rot="5400000">
          <a:off x="-121977" y="2979667"/>
          <a:ext cx="813181" cy="569227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5</a:t>
          </a:r>
        </a:p>
      </dsp:txBody>
      <dsp:txXfrm rot="-5400000">
        <a:off x="1" y="3142304"/>
        <a:ext cx="569227" cy="243954"/>
      </dsp:txXfrm>
    </dsp:sp>
    <dsp:sp modelId="{C27C5DA3-CAD6-4342-831B-904BA0E70CCB}">
      <dsp:nvSpPr>
        <dsp:cNvPr id="0" name=""/>
        <dsp:cNvSpPr/>
      </dsp:nvSpPr>
      <dsp:spPr>
        <a:xfrm rot="5400000">
          <a:off x="3414551" y="12365"/>
          <a:ext cx="528568" cy="6219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Physical Database Design</a:t>
          </a:r>
        </a:p>
      </dsp:txBody>
      <dsp:txXfrm rot="-5400000">
        <a:off x="569228" y="2883492"/>
        <a:ext cx="6193412" cy="476962"/>
      </dsp:txXfrm>
    </dsp:sp>
    <dsp:sp modelId="{2BAE3FF6-FC78-4B93-A29C-E89107B65BEC}">
      <dsp:nvSpPr>
        <dsp:cNvPr id="0" name=""/>
        <dsp:cNvSpPr/>
      </dsp:nvSpPr>
      <dsp:spPr>
        <a:xfrm rot="5400000">
          <a:off x="-121977" y="3693552"/>
          <a:ext cx="813181" cy="569227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6</a:t>
          </a:r>
        </a:p>
      </dsp:txBody>
      <dsp:txXfrm rot="-5400000">
        <a:off x="1" y="3856189"/>
        <a:ext cx="569227" cy="243954"/>
      </dsp:txXfrm>
    </dsp:sp>
    <dsp:sp modelId="{FFE68E3F-79D1-44B0-88EC-2BFD4465A99D}">
      <dsp:nvSpPr>
        <dsp:cNvPr id="0" name=""/>
        <dsp:cNvSpPr/>
      </dsp:nvSpPr>
      <dsp:spPr>
        <a:xfrm rot="5400000">
          <a:off x="3414551" y="726251"/>
          <a:ext cx="528568" cy="6219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Security Design</a:t>
          </a:r>
        </a:p>
      </dsp:txBody>
      <dsp:txXfrm rot="-5400000">
        <a:off x="569228" y="3597378"/>
        <a:ext cx="6193412" cy="476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53B60-39FE-40AA-8AEF-1040E9742B5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6800A-9A83-4FD9-8860-A9488ECA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18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4980-3494-4D3B-BC80-31E3F8E48C6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B0273-10C5-4208-989D-48CC85F6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47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A2B06D0-8FE9-491A-BE95-43259A258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857250"/>
            <a:ext cx="60706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D345E20-1B9D-41FA-B239-8F1732A32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89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86D1CDD-F073-4EEA-A124-8F7015599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857250"/>
            <a:ext cx="60706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29BA1CC-6EB8-4B91-88DD-FE10860D4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91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086F-0D11-480E-9607-79260822F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B2DB9-AF65-4D3C-AB76-A6C52308C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B7B3-44A3-4514-B370-BE7AB070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B451-BA75-46F9-8EAD-8067FA9C1F80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DAAD-0383-4CF9-87BC-5480CBC7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12CF-0884-4FC0-999B-239F5320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AC4AA8E5-BCFB-49CE-ACFA-F46411EC75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243840" y="5487627"/>
            <a:ext cx="3032760" cy="1127894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BA35B62B-57E0-4BEC-8876-B2B914BEC2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98" y="361950"/>
            <a:ext cx="2743201" cy="9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F17D1-734F-4C7A-88E3-DE9D96C08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DFC61-AE4C-4F40-B9A6-E684D1CB9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793C-6D58-4D5B-A6C3-8328789D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2E8-2ADA-4111-970E-F4FF4C8A4802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A441-B559-48C3-A378-91AB9B3E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B92F-0CD4-40AC-B668-DB781BFD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6F3A9E54-7F9A-42A1-906F-6D5FBBD66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8367712-B391-49F9-BD5C-B64DE990A2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1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703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A60D-C588-4116-B12C-FFCEEE0B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DA4F-045D-4222-8E4B-5DBDD2B2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43A2-7C4C-4018-8B53-50B152C2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D70F-2083-4B0D-8335-8452569A9A97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08D8-AB33-4B0C-BA17-ED096653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FA05-3009-408B-B378-06AA3D87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B541742-9F55-42E2-AD84-9F07259CAA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6309371-14C9-4FDE-BC90-0D80ED5E7F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CE75-2579-4637-BF47-A7BBD818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4C15-9491-4F89-AE17-85D956F1C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AA69-58F9-422B-A1B3-A894A7FD3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A01AA-E3A6-415D-8FFF-F2D751AC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AEC0-0686-42B1-B774-EAFFBF64A58A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10E4A-F1F0-42FA-B4AD-62FC8B56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9E8E-D2D6-477D-B802-0916ACC5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5ABDEFA0-F853-4769-AB41-AAEF2AD98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9D4B3F1-58E7-4826-B6BB-659FDCBB6B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2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2638-D6C9-467E-990C-BA32AE2F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ADC2-C6C3-411A-8387-2C997508E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8512-B0C9-4CA1-B176-6A113D9FF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61FC5-FC36-4722-8B84-3EEF17B59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556B-1B95-43B5-9B78-928D4BA10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06122-042D-4C55-B18A-27E9723F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5FA0-31E1-4ED8-9188-1283965593D2}" type="datetime1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E9403-90DB-4BF5-813C-6645ED8C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03CF6-D6EF-4107-88B0-87C142A4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2BF3E4BD-D30A-4C85-A7F9-39704F3340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78C062D-87EB-4598-87D7-C9233C9914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55F6-A03D-49C3-ACD2-7911BBFB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96E82-29C0-43CD-B1A2-4D26B387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7700-6C3E-467C-B0C8-1DEE45BEBAA8}" type="datetime1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3A09B-1DF2-40DB-B5A7-EC78F8FA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8B8E3-7EA9-49AE-83D3-FEF2F62A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BE0F8C6-2311-4317-88C1-24778515D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F8B5C03-E102-4AE3-A4D5-326D6AF058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5321-8838-4522-B9AD-110E3923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6B4A-5812-4145-A64C-722597B55972}" type="datetime1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023CD-928B-4881-AD51-DCD4AF7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36B16-E017-4A78-A537-23105F55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068E358D-2884-427F-95AB-67614154C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574061A-D87D-4B74-8DCC-D27C207517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6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23EF-00E5-47D8-9496-5227302B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FCAB-DB24-4D5E-987F-BB0591EC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65E7C-CD1A-4239-A69C-1C15B95B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A996A-4075-4E15-987E-69B91CDD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32DA-08EF-49A8-B2B9-8AC119B6261E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65969-D674-4660-A9F1-4CC74F12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9527-188B-4955-931A-E55BC1A5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29E1D73F-606F-4A5A-A073-65E08940A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F57CACF-8DA1-41EF-8E42-25864858D1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C1AF-83AC-4730-88FB-00B7ED2E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D3A17-3F45-4A68-83D9-E416E211C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1B51C-3A8C-4DF3-BA45-B6D3520E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60A1-D313-4147-86C9-34F7661D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3375-BA4D-4177-AFEC-21C508549459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F65E-1A6B-4829-A652-89376B40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B7D55-8F8E-4F3A-BC27-8A573C5A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ED25C50-A4B8-4D60-A1D0-7CE7E4E51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D66732A-3F96-48AF-8D62-E1E96E398A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4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8752-9D0A-484F-8131-E5750388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D69AD-A509-466D-89F6-BAEF1B679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6F55-8C98-4B12-A8DF-70645159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448-DEA7-4741-B32C-F6A13A4C54BB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F133A-3878-45F7-ACC7-D0F08191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F2C3-B432-47B2-9F44-6F23B255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71D2479-3C5B-4035-B605-77B17B7369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2058FDA-378F-41B3-9BB5-3BB04CA089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44E8CA5-C3CF-44C4-BDFC-37612DB58D80}"/>
              </a:ext>
            </a:extLst>
          </p:cNvPr>
          <p:cNvSpPr/>
          <p:nvPr userDrawn="1"/>
        </p:nvSpPr>
        <p:spPr>
          <a:xfrm flipH="1">
            <a:off x="12085326" y="-9318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C1BC4-D433-4966-8F70-2D114329CB60}"/>
              </a:ext>
            </a:extLst>
          </p:cNvPr>
          <p:cNvSpPr/>
          <p:nvPr userDrawn="1"/>
        </p:nvSpPr>
        <p:spPr>
          <a:xfrm flipH="1">
            <a:off x="11981054" y="209437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B36A14-151E-48D2-9250-18529322456D}"/>
              </a:ext>
            </a:extLst>
          </p:cNvPr>
          <p:cNvSpPr/>
          <p:nvPr userDrawn="1"/>
        </p:nvSpPr>
        <p:spPr>
          <a:xfrm rot="16200000" flipH="1">
            <a:off x="9735955" y="-224799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B545EA-D3D4-46EE-B1F1-617A58FA76C3}"/>
              </a:ext>
            </a:extLst>
          </p:cNvPr>
          <p:cNvSpPr/>
          <p:nvPr userDrawn="1"/>
        </p:nvSpPr>
        <p:spPr>
          <a:xfrm rot="16200000" flipH="1">
            <a:off x="10084065" y="-1775775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A8B8C2-5F8B-466A-BDBB-6B5FDB082B82}"/>
              </a:ext>
            </a:extLst>
          </p:cNvPr>
          <p:cNvSpPr/>
          <p:nvPr userDrawn="1"/>
        </p:nvSpPr>
        <p:spPr>
          <a:xfrm rot="16200000" flipH="1">
            <a:off x="12067667" y="104580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F80B-D39D-4B02-8FBA-D6B0D4F1446E}"/>
              </a:ext>
            </a:extLst>
          </p:cNvPr>
          <p:cNvSpPr/>
          <p:nvPr userDrawn="1"/>
        </p:nvSpPr>
        <p:spPr>
          <a:xfrm rot="16200000">
            <a:off x="2316262" y="4416681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98C39-38D7-4428-9F69-6F18F6CDC67A}"/>
              </a:ext>
            </a:extLst>
          </p:cNvPr>
          <p:cNvSpPr/>
          <p:nvPr userDrawn="1"/>
        </p:nvSpPr>
        <p:spPr>
          <a:xfrm rot="16200000">
            <a:off x="2155402" y="4659120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E50E5-EE96-4553-B36E-B95D393D37F6}"/>
              </a:ext>
            </a:extLst>
          </p:cNvPr>
          <p:cNvSpPr/>
          <p:nvPr userDrawn="1"/>
        </p:nvSpPr>
        <p:spPr>
          <a:xfrm>
            <a:off x="-1" y="215355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E141E1-06DF-4E29-9434-9EFDCDC56437}"/>
              </a:ext>
            </a:extLst>
          </p:cNvPr>
          <p:cNvSpPr/>
          <p:nvPr userDrawn="1"/>
        </p:nvSpPr>
        <p:spPr>
          <a:xfrm>
            <a:off x="106460" y="2962676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226970-AA23-4081-A2D4-CBE020A2A3F6}"/>
              </a:ext>
            </a:extLst>
          </p:cNvPr>
          <p:cNvSpPr/>
          <p:nvPr userDrawn="1"/>
        </p:nvSpPr>
        <p:spPr>
          <a:xfrm>
            <a:off x="112295" y="6744598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39EF4-9AC5-4BEB-B30E-97CD1930C90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78CF-99C7-4F04-BB93-9A7F019A4B9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4281-3DC8-4DC3-835D-AA55EA4C6BDD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B03B-4999-4C5F-9C6E-104A71309BE7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6316A-90E9-4812-A967-DFC25AD8F8DC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E1C3-0546-4509-B5F2-AFCE2418797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http://www.smartdraw.com/tutorials/software-erd/images/erderivedatt.gif" TargetMode="External"/><Relationship Id="rId18" Type="http://schemas.openxmlformats.org/officeDocument/2006/relationships/hyperlink" Target="http://www.smartdraw.com/tutorials/software-erd/erdcardinality.htm" TargetMode="External"/><Relationship Id="rId3" Type="http://schemas.openxmlformats.org/officeDocument/2006/relationships/image" Target="http://www.smartdraw.com/tutorials/software-erd/images/erdentity.gif" TargetMode="External"/><Relationship Id="rId21" Type="http://schemas.openxmlformats.org/officeDocument/2006/relationships/image" Target="../media/image22.png"/><Relationship Id="rId7" Type="http://schemas.openxmlformats.org/officeDocument/2006/relationships/image" Target="http://www.smartdraw.com/tutorials/software-erd/images/erdattribute.gif" TargetMode="External"/><Relationship Id="rId12" Type="http://schemas.openxmlformats.org/officeDocument/2006/relationships/image" Target="../media/image18.png"/><Relationship Id="rId17" Type="http://schemas.openxmlformats.org/officeDocument/2006/relationships/image" Target="http://www.smartdraw.com/tutorials/software-erd/images/erdweakrelation.gif" TargetMode="External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20" Type="http://schemas.openxmlformats.org/officeDocument/2006/relationships/image" Target="http://www.smartdraw.com/tutorials/software-erd/images/erdcardinality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http://www.smartdraw.com/tutorials/software-erd/images/erdmultattrib.gif" TargetMode="External"/><Relationship Id="rId5" Type="http://schemas.openxmlformats.org/officeDocument/2006/relationships/image" Target="http://www.smartdraw.com/tutorials/software-erd/images/erdweakentity.gif" TargetMode="External"/><Relationship Id="rId15" Type="http://schemas.openxmlformats.org/officeDocument/2006/relationships/image" Target="http://www.smartdraw.com/tutorials/software-erd/images/erdrelationship.gif" TargetMode="External"/><Relationship Id="rId10" Type="http://schemas.openxmlformats.org/officeDocument/2006/relationships/image" Target="../media/image17.png"/><Relationship Id="rId19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http://www.smartdraw.com/tutorials/software-erd/images/erdkeyattr.gif" TargetMode="External"/><Relationship Id="rId14" Type="http://schemas.openxmlformats.org/officeDocument/2006/relationships/image" Target="../media/image19.png"/><Relationship Id="rId22" Type="http://schemas.openxmlformats.org/officeDocument/2006/relationships/image" Target="http://www.smartdraw.com/tutorials/software-erd/images/erdrecursive.gi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0939-6CA4-42E1-AA9F-4304E3513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663" y="1636878"/>
            <a:ext cx="9685202" cy="25231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Impact" panose="020B0806030902050204" pitchFamily="34" charset="0"/>
              </a:rPr>
              <a:t>INTRODUCTION TO DBMS &amp; CONCEPTUAL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41240-E255-49F5-8670-172540AD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7530" y="6408320"/>
            <a:ext cx="7434470" cy="44968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88904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8B7264B2-7A56-44CF-864C-8E1A7CB1F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53890"/>
            <a:ext cx="9525001" cy="4042110"/>
          </a:xfrm>
          <a:noFill/>
        </p:spPr>
        <p:txBody>
          <a:bodyPr vert="horz" lIns="90488" tIns="44450" rIns="90488" bIns="44450" rtlCol="0">
            <a:normAutofit lnSpcReduction="10000"/>
          </a:bodyPr>
          <a:lstStyle/>
          <a:p>
            <a:pPr algn="just"/>
            <a:r>
              <a:rPr lang="en-GB" altLang="en-US" dirty="0"/>
              <a:t>A </a:t>
            </a:r>
            <a:r>
              <a:rPr lang="en-GB" altLang="en-US" i="1" dirty="0">
                <a:solidFill>
                  <a:srgbClr val="FF0000"/>
                </a:solidFill>
              </a:rPr>
              <a:t>tuple</a:t>
            </a:r>
            <a:r>
              <a:rPr lang="en-GB" altLang="en-US" dirty="0"/>
              <a:t> is a row of a relation.</a:t>
            </a:r>
          </a:p>
          <a:p>
            <a:pPr algn="just"/>
            <a:endParaRPr lang="en-GB" altLang="en-US" dirty="0"/>
          </a:p>
          <a:p>
            <a:pPr algn="just"/>
            <a:r>
              <a:rPr lang="en-GB" altLang="en-US" dirty="0"/>
              <a:t>The </a:t>
            </a:r>
            <a:r>
              <a:rPr lang="en-GB" altLang="en-US" i="1" dirty="0">
                <a:solidFill>
                  <a:srgbClr val="FF0000"/>
                </a:solidFill>
              </a:rPr>
              <a:t>cardinality</a:t>
            </a:r>
            <a:r>
              <a:rPr lang="en-GB" altLang="en-US" dirty="0"/>
              <a:t> of a relation is the number of tuples in a relation.</a:t>
            </a:r>
          </a:p>
          <a:p>
            <a:pPr algn="just"/>
            <a:endParaRPr lang="en-GB" altLang="en-US" dirty="0"/>
          </a:p>
          <a:p>
            <a:r>
              <a:rPr lang="en-GB" altLang="en-US" dirty="0"/>
              <a:t>A </a:t>
            </a:r>
            <a:r>
              <a:rPr lang="en-GB" altLang="en-US" i="1" dirty="0"/>
              <a:t>relational database</a:t>
            </a:r>
            <a:r>
              <a:rPr lang="en-GB" altLang="en-US" dirty="0"/>
              <a:t> is a collection of relations with distinct relation names.</a:t>
            </a:r>
          </a:p>
          <a:p>
            <a:pPr lvl="2"/>
            <a:r>
              <a:rPr lang="en-GB" altLang="en-US" dirty="0"/>
              <a:t>The relations are usually normalized</a:t>
            </a:r>
          </a:p>
          <a:p>
            <a:pPr lvl="2"/>
            <a:r>
              <a:rPr lang="en-GB" altLang="en-US" dirty="0"/>
              <a:t>Sometimes there are other kinds of objects in a relational database besides relations.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3DF48553-2F17-4C6E-ADB2-6296A0762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1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4A2374-FBC1-4E25-B811-263A0A9E1AC5}"/>
              </a:ext>
            </a:extLst>
          </p:cNvPr>
          <p:cNvGrpSpPr/>
          <p:nvPr/>
        </p:nvGrpSpPr>
        <p:grpSpPr>
          <a:xfrm>
            <a:off x="718113" y="566989"/>
            <a:ext cx="9737851" cy="1486900"/>
            <a:chOff x="1606725" y="3908675"/>
            <a:chExt cx="7109773" cy="772587"/>
          </a:xfrm>
        </p:grpSpPr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1FCBC603-8B9B-49B9-91AC-5EF5BCA3FAF4}"/>
                </a:ext>
              </a:extLst>
            </p:cNvPr>
            <p:cNvSpPr/>
            <p:nvPr/>
          </p:nvSpPr>
          <p:spPr>
            <a:xfrm rot="5400000">
              <a:off x="1665710" y="3849690"/>
              <a:ext cx="772587" cy="890557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00D306-1859-4160-8432-5953AF097D96}"/>
                </a:ext>
              </a:extLst>
            </p:cNvPr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8" name="Round Same Side Corner Rectangle 19">
                <a:extLst>
                  <a:ext uri="{FF2B5EF4-FFF2-40B4-BE49-F238E27FC236}">
                    <a16:creationId xmlns:a16="http://schemas.microsoft.com/office/drawing/2014/main" id="{52DF279E-5B7F-4B13-AAED-0B6F1651930F}"/>
                  </a:ext>
                </a:extLst>
              </p:cNvPr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Round Same Side Corner Rectangle 6">
                <a:extLst>
                  <a:ext uri="{FF2B5EF4-FFF2-40B4-BE49-F238E27FC236}">
                    <a16:creationId xmlns:a16="http://schemas.microsoft.com/office/drawing/2014/main" id="{418EC5B1-CC94-42DA-9651-6BB4369F0900}"/>
                  </a:ext>
                </a:extLst>
              </p:cNvPr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GB" altLang="en-US" sz="4000" b="1" dirty="0"/>
                  <a:t>Relational Model Terminology</a:t>
                </a:r>
                <a:endParaRPr lang="en-US" sz="4000" dirty="0"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671CA746-D59E-48B6-AADC-8F353E16F9FF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306127311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Line 4">
            <a:extLst>
              <a:ext uri="{FF2B5EF4-FFF2-40B4-BE49-F238E27FC236}">
                <a16:creationId xmlns:a16="http://schemas.microsoft.com/office/drawing/2014/main" id="{2E027123-CDB9-41BF-91B6-9ED6E2017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4851" y="6435725"/>
            <a:ext cx="4937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id="{3D0AF3DF-67CC-4AD7-831D-2DBA7C9CA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6100763"/>
            <a:ext cx="19050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/>
              <a:t>Attributes</a:t>
            </a:r>
            <a:endParaRPr lang="en-US" altLang="en-US" sz="2000" b="1"/>
          </a:p>
        </p:txBody>
      </p:sp>
      <p:sp>
        <p:nvSpPr>
          <p:cNvPr id="10245" name="Line 6">
            <a:extLst>
              <a:ext uri="{FF2B5EF4-FFF2-40B4-BE49-F238E27FC236}">
                <a16:creationId xmlns:a16="http://schemas.microsoft.com/office/drawing/2014/main" id="{6B8AE012-F4C3-4EB0-9812-508C4FACAD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44900" y="59436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7">
            <a:extLst>
              <a:ext uri="{FF2B5EF4-FFF2-40B4-BE49-F238E27FC236}">
                <a16:creationId xmlns:a16="http://schemas.microsoft.com/office/drawing/2014/main" id="{E6EAA995-50D3-491C-B5A5-E5B95A5797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8">
            <a:extLst>
              <a:ext uri="{FF2B5EF4-FFF2-40B4-BE49-F238E27FC236}">
                <a16:creationId xmlns:a16="http://schemas.microsoft.com/office/drawing/2014/main" id="{3E74DF36-F07D-4C28-A059-17C0ED4EFA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6019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9">
            <a:extLst>
              <a:ext uri="{FF2B5EF4-FFF2-40B4-BE49-F238E27FC236}">
                <a16:creationId xmlns:a16="http://schemas.microsoft.com/office/drawing/2014/main" id="{DF8E9107-49AC-42FE-B7D0-396C65B19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5867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49" name="Group 10">
            <a:extLst>
              <a:ext uri="{FF2B5EF4-FFF2-40B4-BE49-F238E27FC236}">
                <a16:creationId xmlns:a16="http://schemas.microsoft.com/office/drawing/2014/main" id="{5D82BBAB-4F7B-4E18-9197-FAF4114314C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730376"/>
            <a:ext cx="7404100" cy="1858963"/>
            <a:chOff x="1008" y="1090"/>
            <a:chExt cx="4664" cy="1171"/>
          </a:xfrm>
        </p:grpSpPr>
        <p:sp>
          <p:nvSpPr>
            <p:cNvPr id="10312" name="Text Box 11">
              <a:extLst>
                <a:ext uri="{FF2B5EF4-FFF2-40B4-BE49-F238E27FC236}">
                  <a16:creationId xmlns:a16="http://schemas.microsoft.com/office/drawing/2014/main" id="{BB523074-FC85-4389-AEC3-0B5048247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1090"/>
              <a:ext cx="122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/>
                <a:t>Status</a:t>
              </a:r>
              <a:endParaRPr lang="en-US" altLang="en-US" sz="2400" b="1"/>
            </a:p>
          </p:txBody>
        </p:sp>
        <p:sp>
          <p:nvSpPr>
            <p:cNvPr id="10313" name="Line 12">
              <a:extLst>
                <a:ext uri="{FF2B5EF4-FFF2-40B4-BE49-F238E27FC236}">
                  <a16:creationId xmlns:a16="http://schemas.microsoft.com/office/drawing/2014/main" id="{BB029052-D3A5-41AB-BB1F-A4E4C570D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5" y="1835"/>
              <a:ext cx="0" cy="4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4" name="Text Box 13">
              <a:extLst>
                <a:ext uri="{FF2B5EF4-FFF2-40B4-BE49-F238E27FC236}">
                  <a16:creationId xmlns:a16="http://schemas.microsoft.com/office/drawing/2014/main" id="{93855377-3D4A-4149-9AF0-AA985C79A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" y="1147"/>
              <a:ext cx="3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latin typeface="Georgia" panose="02040502050405020303" pitchFamily="18" charset="0"/>
                </a:rPr>
                <a:t>S</a:t>
              </a:r>
              <a:r>
                <a:rPr lang="en-US" altLang="en-US" sz="1400" b="1">
                  <a:latin typeface="Georgia" panose="02040502050405020303" pitchFamily="18" charset="0"/>
                </a:rPr>
                <a:t>#</a:t>
              </a:r>
              <a:endParaRPr lang="en-US" altLang="en-US" sz="2400" b="1"/>
            </a:p>
          </p:txBody>
        </p:sp>
        <p:sp>
          <p:nvSpPr>
            <p:cNvPr id="10315" name="Cloud">
              <a:extLst>
                <a:ext uri="{FF2B5EF4-FFF2-40B4-BE49-F238E27FC236}">
                  <a16:creationId xmlns:a16="http://schemas.microsoft.com/office/drawing/2014/main" id="{B73B4E91-7F9D-4B78-99F2-ADEB7F4640C8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1008" y="1380"/>
              <a:ext cx="622" cy="4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86 w 21600"/>
                <a:gd name="T13" fmla="*/ 3261 h 21600"/>
                <a:gd name="T14" fmla="*/ 17086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6" name="Line 15">
              <a:extLst>
                <a:ext uri="{FF2B5EF4-FFF2-40B4-BE49-F238E27FC236}">
                  <a16:creationId xmlns:a16="http://schemas.microsoft.com/office/drawing/2014/main" id="{19F645F7-D8CC-4B6B-B0D2-2E57E8519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9" y="1835"/>
              <a:ext cx="0" cy="4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7" name="Line 16">
              <a:extLst>
                <a:ext uri="{FF2B5EF4-FFF2-40B4-BE49-F238E27FC236}">
                  <a16:creationId xmlns:a16="http://schemas.microsoft.com/office/drawing/2014/main" id="{A9EE9FBB-C7E5-456A-9DF2-916B25813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5" y="1835"/>
              <a:ext cx="0" cy="4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8" name="Line 17">
              <a:extLst>
                <a:ext uri="{FF2B5EF4-FFF2-40B4-BE49-F238E27FC236}">
                  <a16:creationId xmlns:a16="http://schemas.microsoft.com/office/drawing/2014/main" id="{46C12219-CD4C-46AC-A227-CC115F453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1835"/>
              <a:ext cx="0" cy="4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9" name="Cloud">
              <a:extLst>
                <a:ext uri="{FF2B5EF4-FFF2-40B4-BE49-F238E27FC236}">
                  <a16:creationId xmlns:a16="http://schemas.microsoft.com/office/drawing/2014/main" id="{843DCB58-4D5E-4045-B180-4E80C3032A0E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 rot="906980">
              <a:off x="2805" y="1333"/>
              <a:ext cx="687" cy="50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87 w 21600"/>
                <a:gd name="T13" fmla="*/ 3251 h 21600"/>
                <a:gd name="T14" fmla="*/ 17072 w 21600"/>
                <a:gd name="T15" fmla="*/ 1732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0" name="Text Box 19">
              <a:extLst>
                <a:ext uri="{FF2B5EF4-FFF2-40B4-BE49-F238E27FC236}">
                  <a16:creationId xmlns:a16="http://schemas.microsoft.com/office/drawing/2014/main" id="{2389140F-0BD1-4497-B489-16A13B42C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0" y="1098"/>
              <a:ext cx="86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/>
                <a:t>Name</a:t>
              </a:r>
              <a:endParaRPr lang="en-US" altLang="en-US" sz="2400" b="1"/>
            </a:p>
          </p:txBody>
        </p:sp>
        <p:sp>
          <p:nvSpPr>
            <p:cNvPr id="10321" name="Cloud">
              <a:extLst>
                <a:ext uri="{FF2B5EF4-FFF2-40B4-BE49-F238E27FC236}">
                  <a16:creationId xmlns:a16="http://schemas.microsoft.com/office/drawing/2014/main" id="{E0A660DB-D04A-4786-9E33-EEC78951F9B2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1795" y="1346"/>
              <a:ext cx="700" cy="5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2 w 21600"/>
                <a:gd name="T13" fmla="*/ 3278 h 21600"/>
                <a:gd name="T14" fmla="*/ 17095 w 21600"/>
                <a:gd name="T15" fmla="*/ 1735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Cloud">
              <a:extLst>
                <a:ext uri="{FF2B5EF4-FFF2-40B4-BE49-F238E27FC236}">
                  <a16:creationId xmlns:a16="http://schemas.microsoft.com/office/drawing/2014/main" id="{DE4C413B-EEA7-472E-AC1E-08120242B681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546" y="1232"/>
              <a:ext cx="1246" cy="6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82 w 21600"/>
                <a:gd name="T13" fmla="*/ 3247 h 21600"/>
                <a:gd name="T14" fmla="*/ 17075 w 21600"/>
                <a:gd name="T15" fmla="*/ 1732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London, Paris, etc..</a:t>
              </a:r>
            </a:p>
          </p:txBody>
        </p:sp>
        <p:sp>
          <p:nvSpPr>
            <p:cNvPr id="10323" name="AutoShape 22">
              <a:extLst>
                <a:ext uri="{FF2B5EF4-FFF2-40B4-BE49-F238E27FC236}">
                  <a16:creationId xmlns:a16="http://schemas.microsoft.com/office/drawing/2014/main" id="{EF0AFEE4-1D4F-4AC0-8C6A-7EC33F033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" y="1248"/>
              <a:ext cx="336" cy="67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24" name="Text Box 23">
              <a:extLst>
                <a:ext uri="{FF2B5EF4-FFF2-40B4-BE49-F238E27FC236}">
                  <a16:creationId xmlns:a16="http://schemas.microsoft.com/office/drawing/2014/main" id="{9991EF9D-32E4-4E98-93CA-4DE871EB0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" y="1464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/>
                <a:t>Domains</a:t>
              </a:r>
            </a:p>
          </p:txBody>
        </p:sp>
      </p:grpSp>
      <p:sp>
        <p:nvSpPr>
          <p:cNvPr id="10250" name="Text Box 24">
            <a:extLst>
              <a:ext uri="{FF2B5EF4-FFF2-40B4-BE49-F238E27FC236}">
                <a16:creationId xmlns:a16="http://schemas.microsoft.com/office/drawing/2014/main" id="{01B05FEF-A08F-46D9-82C2-A63CB1B53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275" y="1549400"/>
            <a:ext cx="8651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/>
              <a:t>City</a:t>
            </a:r>
            <a:endParaRPr lang="en-US" altLang="en-US" sz="2400" b="1"/>
          </a:p>
        </p:txBody>
      </p:sp>
      <p:graphicFrame>
        <p:nvGraphicFramePr>
          <p:cNvPr id="216158" name="Group 94">
            <a:extLst>
              <a:ext uri="{FF2B5EF4-FFF2-40B4-BE49-F238E27FC236}">
                <a16:creationId xmlns:a16="http://schemas.microsoft.com/office/drawing/2014/main" id="{CCD301EB-5305-4DCA-B413-63EA6124D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25915"/>
              </p:ext>
            </p:extLst>
          </p:nvPr>
        </p:nvGraphicFramePr>
        <p:xfrm>
          <a:off x="2994026" y="3651250"/>
          <a:ext cx="5330825" cy="2133600"/>
        </p:xfrm>
        <a:graphic>
          <a:graphicData uri="http://schemas.openxmlformats.org/drawingml/2006/table">
            <a:tbl>
              <a:tblPr/>
              <a:tblGrid>
                <a:gridCol w="891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5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charset="0"/>
                        </a:rPr>
                        <a:t>#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charset="0"/>
                        </a:rPr>
                        <a:t>:S</a:t>
                      </a: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charset="0"/>
                        </a:rPr>
                        <a:t>#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5479" marB="354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cs typeface="Times New Roman" pitchFamily="18" charset="0"/>
                        </a:rPr>
                        <a:t>SNAME : NAME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35479" marB="354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cs typeface="Times New Roman" pitchFamily="18" charset="0"/>
                        </a:rPr>
                        <a:t>STATUS : STATUS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35479" marB="354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cs typeface="Times New Roman" pitchFamily="18" charset="0"/>
                        </a:rPr>
                        <a:t>CITY : CITY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35479" marB="354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09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cs typeface="Times New Roman" pitchFamily="18" charset="0"/>
                        </a:rPr>
                        <a:t>S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35479" marB="35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cs typeface="Times New Roman" pitchFamily="18" charset="0"/>
                        </a:rPr>
                        <a:t>Smith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35479" marB="35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5479" marB="354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cs typeface="Times New Roman" pitchFamily="18" charset="0"/>
                        </a:rPr>
                        <a:t>London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35479" marB="35479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35479" marB="35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cs typeface="Times New Roman" pitchFamily="18" charset="0"/>
                        </a:rPr>
                        <a:t>Jones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35479" marB="35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5479" marB="354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cs typeface="Times New Roman" pitchFamily="18" charset="0"/>
                        </a:rPr>
                        <a:t>Paris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35479" marB="35479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cs typeface="Times New Roman" pitchFamily="18" charset="0"/>
                        </a:rPr>
                        <a:t>S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35479" marB="35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cs typeface="Times New Roman" pitchFamily="18" charset="0"/>
                        </a:rPr>
                        <a:t>Black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35479" marB="35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5479" marB="354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cs typeface="Times New Roman" pitchFamily="18" charset="0"/>
                        </a:rPr>
                        <a:t>Paris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35479" marB="35479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09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cs typeface="Times New Roman" pitchFamily="18" charset="0"/>
                        </a:rPr>
                        <a:t>S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35479" marB="35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cs typeface="Times New Roman" pitchFamily="18" charset="0"/>
                        </a:rPr>
                        <a:t>Clark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35479" marB="35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5479" marB="354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cs typeface="Times New Roman" pitchFamily="18" charset="0"/>
                        </a:rPr>
                        <a:t>London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35479" marB="35479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cs typeface="Times New Roman" pitchFamily="18" charset="0"/>
                        </a:rPr>
                        <a:t>S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35479" marB="35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cs typeface="Times New Roman" pitchFamily="18" charset="0"/>
                        </a:rPr>
                        <a:t>Adams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35479" marB="35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5479" marB="354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eorgia" pitchFamily="18" charset="0"/>
                          <a:cs typeface="Times New Roman" pitchFamily="18" charset="0"/>
                        </a:rPr>
                        <a:t>Athens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35479" marB="35479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295" name="Group 77">
            <a:extLst>
              <a:ext uri="{FF2B5EF4-FFF2-40B4-BE49-F238E27FC236}">
                <a16:creationId xmlns:a16="http://schemas.microsoft.com/office/drawing/2014/main" id="{46F142E7-0603-44A1-A899-EAB37FA924A6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3733801"/>
            <a:ext cx="2298700" cy="2849563"/>
            <a:chOff x="4312" y="2352"/>
            <a:chExt cx="1448" cy="1795"/>
          </a:xfrm>
        </p:grpSpPr>
        <p:sp>
          <p:nvSpPr>
            <p:cNvPr id="10303" name="Text Box 78">
              <a:extLst>
                <a:ext uri="{FF2B5EF4-FFF2-40B4-BE49-F238E27FC236}">
                  <a16:creationId xmlns:a16="http://schemas.microsoft.com/office/drawing/2014/main" id="{CC3B70F3-E5FA-431C-BCE3-B22029045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 flipH="1" flipV="1">
              <a:off x="4844" y="2976"/>
              <a:ext cx="150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/>
                <a:t>Cardinality</a:t>
              </a:r>
              <a:endParaRPr lang="en-US" altLang="en-US" sz="2400" b="1"/>
            </a:p>
          </p:txBody>
        </p:sp>
        <p:sp>
          <p:nvSpPr>
            <p:cNvPr id="10304" name="Text Box 79">
              <a:extLst>
                <a:ext uri="{FF2B5EF4-FFF2-40B4-BE49-F238E27FC236}">
                  <a16:creationId xmlns:a16="http://schemas.microsoft.com/office/drawing/2014/main" id="{8C332DDA-6427-4927-8032-DE5FBFB5C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" y="2977"/>
              <a:ext cx="9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/>
                <a:t>tuples</a:t>
              </a:r>
            </a:p>
          </p:txBody>
        </p:sp>
        <p:sp>
          <p:nvSpPr>
            <p:cNvPr id="10305" name="Line 80">
              <a:extLst>
                <a:ext uri="{FF2B5EF4-FFF2-40B4-BE49-F238E27FC236}">
                  <a16:creationId xmlns:a16="http://schemas.microsoft.com/office/drawing/2014/main" id="{581788DC-960F-4886-B4D3-1116BF1A2E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8" y="2928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Line 81">
              <a:extLst>
                <a:ext uri="{FF2B5EF4-FFF2-40B4-BE49-F238E27FC236}">
                  <a16:creationId xmlns:a16="http://schemas.microsoft.com/office/drawing/2014/main" id="{1BEA913F-3F19-4DBD-8C71-AE65DD905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8" y="3104"/>
              <a:ext cx="52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7" name="Line 82">
              <a:extLst>
                <a:ext uri="{FF2B5EF4-FFF2-40B4-BE49-F238E27FC236}">
                  <a16:creationId xmlns:a16="http://schemas.microsoft.com/office/drawing/2014/main" id="{F4B97C73-89B0-4A46-94E0-F9C1109D0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6" y="314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8" name="Line 83">
              <a:extLst>
                <a:ext uri="{FF2B5EF4-FFF2-40B4-BE49-F238E27FC236}">
                  <a16:creationId xmlns:a16="http://schemas.microsoft.com/office/drawing/2014/main" id="{26EC8590-C2ED-4245-B165-C29E8BED0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6" y="3216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9" name="Line 84">
              <a:extLst>
                <a:ext uri="{FF2B5EF4-FFF2-40B4-BE49-F238E27FC236}">
                  <a16:creationId xmlns:a16="http://schemas.microsoft.com/office/drawing/2014/main" id="{B2CC87E3-C42F-4D4C-8DBA-234E3E1288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6" y="276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0" name="Line 85">
              <a:extLst>
                <a:ext uri="{FF2B5EF4-FFF2-40B4-BE49-F238E27FC236}">
                  <a16:creationId xmlns:a16="http://schemas.microsoft.com/office/drawing/2014/main" id="{222D0BC1-0DD7-4AAD-B7EC-1317A452B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6" y="264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" name="Text Box 86">
              <a:extLst>
                <a:ext uri="{FF2B5EF4-FFF2-40B4-BE49-F238E27FC236}">
                  <a16:creationId xmlns:a16="http://schemas.microsoft.com/office/drawing/2014/main" id="{2B042128-8872-4B39-894B-15C9FCCA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" y="3916"/>
              <a:ext cx="1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Figure 1</a:t>
              </a:r>
            </a:p>
          </p:txBody>
        </p:sp>
      </p:grpSp>
      <p:grpSp>
        <p:nvGrpSpPr>
          <p:cNvPr id="10296" name="Group 87">
            <a:extLst>
              <a:ext uri="{FF2B5EF4-FFF2-40B4-BE49-F238E27FC236}">
                <a16:creationId xmlns:a16="http://schemas.microsoft.com/office/drawing/2014/main" id="{945F7F0C-D663-486A-8B26-E236B2DCB443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3581400"/>
            <a:ext cx="1979613" cy="2222500"/>
            <a:chOff x="0" y="2256"/>
            <a:chExt cx="1247" cy="1400"/>
          </a:xfrm>
        </p:grpSpPr>
        <p:sp>
          <p:nvSpPr>
            <p:cNvPr id="10298" name="Text Box 88">
              <a:extLst>
                <a:ext uri="{FF2B5EF4-FFF2-40B4-BE49-F238E27FC236}">
                  <a16:creationId xmlns:a16="http://schemas.microsoft.com/office/drawing/2014/main" id="{6D2F493C-5489-4270-AC9D-50202F25F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256"/>
              <a:ext cx="106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/>
                <a:t>Primary key </a:t>
              </a:r>
            </a:p>
            <a:p>
              <a:endParaRPr lang="en-US" altLang="en-US" sz="2400" b="1"/>
            </a:p>
          </p:txBody>
        </p:sp>
        <p:sp>
          <p:nvSpPr>
            <p:cNvPr id="10299" name="AutoShape 89">
              <a:extLst>
                <a:ext uri="{FF2B5EF4-FFF2-40B4-BE49-F238E27FC236}">
                  <a16:creationId xmlns:a16="http://schemas.microsoft.com/office/drawing/2014/main" id="{D8CA49D1-BD4A-4666-8FFC-9BE329A6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" y="2278"/>
              <a:ext cx="99" cy="1378"/>
            </a:xfrm>
            <a:prstGeom prst="leftBrace">
              <a:avLst>
                <a:gd name="adj1" fmla="val 11599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00" name="Text Box 90">
              <a:extLst>
                <a:ext uri="{FF2B5EF4-FFF2-40B4-BE49-F238E27FC236}">
                  <a16:creationId xmlns:a16="http://schemas.microsoft.com/office/drawing/2014/main" id="{6D839ECA-E13F-485C-87BB-A1B183B79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" y="2928"/>
              <a:ext cx="123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/>
                <a:t>Relation:</a:t>
              </a:r>
              <a:endParaRPr lang="en-US" altLang="en-US" sz="2400" b="1"/>
            </a:p>
          </p:txBody>
        </p:sp>
        <p:sp>
          <p:nvSpPr>
            <p:cNvPr id="10301" name="Line 91">
              <a:extLst>
                <a:ext uri="{FF2B5EF4-FFF2-40B4-BE49-F238E27FC236}">
                  <a16:creationId xmlns:a16="http://schemas.microsoft.com/office/drawing/2014/main" id="{AE8AD8D3-9A3C-45C0-A32C-611CFC916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" y="2448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Text Box 92">
              <a:extLst>
                <a:ext uri="{FF2B5EF4-FFF2-40B4-BE49-F238E27FC236}">
                  <a16:creationId xmlns:a16="http://schemas.microsoft.com/office/drawing/2014/main" id="{EF36ACB6-B755-4668-B9D7-EFE111858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120"/>
              <a:ext cx="11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/>
                <a:t>WORKER</a:t>
              </a:r>
            </a:p>
          </p:txBody>
        </p:sp>
      </p:grpSp>
      <p:sp>
        <p:nvSpPr>
          <p:cNvPr id="10297" name="Text Box 93">
            <a:extLst>
              <a:ext uri="{FF2B5EF4-FFF2-40B4-BE49-F238E27FC236}">
                <a16:creationId xmlns:a16="http://schemas.microsoft.com/office/drawing/2014/main" id="{494F4602-BC81-4CB2-A00B-858D620C9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6400800"/>
            <a:ext cx="17653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Degree</a:t>
            </a:r>
            <a:endParaRPr lang="en-US" altLang="en-US" sz="2000" b="1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5E97BC9-7893-4A71-8897-B5A01D452DD1}"/>
              </a:ext>
            </a:extLst>
          </p:cNvPr>
          <p:cNvGrpSpPr/>
          <p:nvPr/>
        </p:nvGrpSpPr>
        <p:grpSpPr>
          <a:xfrm>
            <a:off x="718113" y="566989"/>
            <a:ext cx="9737851" cy="1486900"/>
            <a:chOff x="1606725" y="3908675"/>
            <a:chExt cx="7109773" cy="772587"/>
          </a:xfrm>
        </p:grpSpPr>
        <p:sp>
          <p:nvSpPr>
            <p:cNvPr id="49" name="Chevron 21">
              <a:extLst>
                <a:ext uri="{FF2B5EF4-FFF2-40B4-BE49-F238E27FC236}">
                  <a16:creationId xmlns:a16="http://schemas.microsoft.com/office/drawing/2014/main" id="{9A30BC50-4E9B-4321-BCE3-7D4EC9BDABB3}"/>
                </a:ext>
              </a:extLst>
            </p:cNvPr>
            <p:cNvSpPr/>
            <p:nvPr/>
          </p:nvSpPr>
          <p:spPr>
            <a:xfrm rot="5400000">
              <a:off x="1665710" y="3849690"/>
              <a:ext cx="772587" cy="890557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F853411-8393-4896-8A80-4B21FDD21601}"/>
                </a:ext>
              </a:extLst>
            </p:cNvPr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47" name="Round Same Side Corner Rectangle 19">
                <a:extLst>
                  <a:ext uri="{FF2B5EF4-FFF2-40B4-BE49-F238E27FC236}">
                    <a16:creationId xmlns:a16="http://schemas.microsoft.com/office/drawing/2014/main" id="{4560E8BC-EE0A-40D4-B3FD-0E469DCEDAAD}"/>
                  </a:ext>
                </a:extLst>
              </p:cNvPr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8" name="Round Same Side Corner Rectangle 6">
                <a:extLst>
                  <a:ext uri="{FF2B5EF4-FFF2-40B4-BE49-F238E27FC236}">
                    <a16:creationId xmlns:a16="http://schemas.microsoft.com/office/drawing/2014/main" id="{278BA19E-5DBD-4A2C-A3A0-F72AF7EA4124}"/>
                  </a:ext>
                </a:extLst>
              </p:cNvPr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GB" altLang="en-US" sz="4000" b="1" dirty="0"/>
                  <a:t>Relational Model Terminology</a:t>
                </a:r>
                <a:endParaRPr lang="en-US" sz="4000" dirty="0"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61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DS3-Figure 03-01">
            <a:extLst>
              <a:ext uri="{FF2B5EF4-FFF2-40B4-BE49-F238E27FC236}">
                <a16:creationId xmlns:a16="http://schemas.microsoft.com/office/drawing/2014/main" id="{CCBA7FA4-ED7E-4D7B-B8A3-069B02C97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/>
          <a:stretch>
            <a:fillRect/>
          </a:stretch>
        </p:blipFill>
        <p:spPr bwMode="auto">
          <a:xfrm>
            <a:off x="2329069" y="1371600"/>
            <a:ext cx="7239000" cy="489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FC57609-F592-4D57-A11D-D33BF64F1424}"/>
              </a:ext>
            </a:extLst>
          </p:cNvPr>
          <p:cNvGrpSpPr/>
          <p:nvPr/>
        </p:nvGrpSpPr>
        <p:grpSpPr>
          <a:xfrm>
            <a:off x="718113" y="566989"/>
            <a:ext cx="9737851" cy="1486900"/>
            <a:chOff x="1606725" y="3908675"/>
            <a:chExt cx="7109773" cy="772587"/>
          </a:xfrm>
        </p:grpSpPr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43B62379-0F22-41AA-9DCE-F9598BEDACF4}"/>
                </a:ext>
              </a:extLst>
            </p:cNvPr>
            <p:cNvSpPr/>
            <p:nvPr/>
          </p:nvSpPr>
          <p:spPr>
            <a:xfrm rot="5400000">
              <a:off x="1665710" y="3849690"/>
              <a:ext cx="772587" cy="890557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6AE27FB-1105-4884-9201-8A821B578FFA}"/>
                </a:ext>
              </a:extLst>
            </p:cNvPr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7" name="Round Same Side Corner Rectangle 19">
                <a:extLst>
                  <a:ext uri="{FF2B5EF4-FFF2-40B4-BE49-F238E27FC236}">
                    <a16:creationId xmlns:a16="http://schemas.microsoft.com/office/drawing/2014/main" id="{8D481AE7-EB4E-4F00-B504-BA3C1E706908}"/>
                  </a:ext>
                </a:extLst>
              </p:cNvPr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Round Same Side Corner Rectangle 6">
                <a:extLst>
                  <a:ext uri="{FF2B5EF4-FFF2-40B4-BE49-F238E27FC236}">
                    <a16:creationId xmlns:a16="http://schemas.microsoft.com/office/drawing/2014/main" id="{4046EA7C-5698-4F20-9A1E-CE67C0FA2D3E}"/>
                  </a:ext>
                </a:extLst>
              </p:cNvPr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GB" altLang="en-US" sz="4000" b="1" dirty="0"/>
                  <a:t>Relational Model Terminology</a:t>
                </a:r>
                <a:endParaRPr lang="en-US" sz="4000" dirty="0"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2BE59AA5-6C6A-44EA-92B6-EE4EEEBE102C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125638990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1028" descr="DS3-Figure 03-02">
            <a:extLst>
              <a:ext uri="{FF2B5EF4-FFF2-40B4-BE49-F238E27FC236}">
                <a16:creationId xmlns:a16="http://schemas.microsoft.com/office/drawing/2014/main" id="{6F7B1620-DE0B-4EB3-BEDD-E10B0E0D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84338"/>
            <a:ext cx="8686800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761CB7E-D2D8-4311-8372-121059BD91A8}"/>
              </a:ext>
            </a:extLst>
          </p:cNvPr>
          <p:cNvGrpSpPr/>
          <p:nvPr/>
        </p:nvGrpSpPr>
        <p:grpSpPr>
          <a:xfrm>
            <a:off x="718113" y="566989"/>
            <a:ext cx="9737851" cy="1486900"/>
            <a:chOff x="1606725" y="3908675"/>
            <a:chExt cx="7109773" cy="772587"/>
          </a:xfrm>
        </p:grpSpPr>
        <p:sp>
          <p:nvSpPr>
            <p:cNvPr id="11" name="Chevron 21">
              <a:extLst>
                <a:ext uri="{FF2B5EF4-FFF2-40B4-BE49-F238E27FC236}">
                  <a16:creationId xmlns:a16="http://schemas.microsoft.com/office/drawing/2014/main" id="{0325B066-FC28-4460-A4B8-49DCE4C83612}"/>
                </a:ext>
              </a:extLst>
            </p:cNvPr>
            <p:cNvSpPr/>
            <p:nvPr/>
          </p:nvSpPr>
          <p:spPr>
            <a:xfrm rot="5400000">
              <a:off x="1665710" y="3849690"/>
              <a:ext cx="772587" cy="890557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94203B-0052-4EA7-917C-FE11055E06F8}"/>
                </a:ext>
              </a:extLst>
            </p:cNvPr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9" name="Round Same Side Corner Rectangle 19">
                <a:extLst>
                  <a:ext uri="{FF2B5EF4-FFF2-40B4-BE49-F238E27FC236}">
                    <a16:creationId xmlns:a16="http://schemas.microsoft.com/office/drawing/2014/main" id="{49CFE96F-CB7E-47D7-A06D-F72CAB3DD101}"/>
                  </a:ext>
                </a:extLst>
              </p:cNvPr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Round Same Side Corner Rectangle 6">
                <a:extLst>
                  <a:ext uri="{FF2B5EF4-FFF2-40B4-BE49-F238E27FC236}">
                    <a16:creationId xmlns:a16="http://schemas.microsoft.com/office/drawing/2014/main" id="{044714A4-0484-4674-8824-5BA3818F5C69}"/>
                  </a:ext>
                </a:extLst>
              </p:cNvPr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GB" altLang="en-US" sz="4000" b="1" dirty="0"/>
                  <a:t>Relational Model Terminology</a:t>
                </a:r>
                <a:endParaRPr lang="en-US" sz="4000" dirty="0"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B54169BC-07AA-4069-9FDB-09667DDA06AC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085986608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761CB7E-D2D8-4311-8372-121059BD91A8}"/>
              </a:ext>
            </a:extLst>
          </p:cNvPr>
          <p:cNvGrpSpPr/>
          <p:nvPr/>
        </p:nvGrpSpPr>
        <p:grpSpPr>
          <a:xfrm>
            <a:off x="718113" y="566989"/>
            <a:ext cx="9737851" cy="1486900"/>
            <a:chOff x="1606725" y="3908675"/>
            <a:chExt cx="7109773" cy="772587"/>
          </a:xfrm>
        </p:grpSpPr>
        <p:sp>
          <p:nvSpPr>
            <p:cNvPr id="11" name="Chevron 21">
              <a:extLst>
                <a:ext uri="{FF2B5EF4-FFF2-40B4-BE49-F238E27FC236}">
                  <a16:creationId xmlns:a16="http://schemas.microsoft.com/office/drawing/2014/main" id="{0325B066-FC28-4460-A4B8-49DCE4C83612}"/>
                </a:ext>
              </a:extLst>
            </p:cNvPr>
            <p:cNvSpPr/>
            <p:nvPr/>
          </p:nvSpPr>
          <p:spPr>
            <a:xfrm rot="5400000">
              <a:off x="1665710" y="3849690"/>
              <a:ext cx="772587" cy="890557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94203B-0052-4EA7-917C-FE11055E06F8}"/>
                </a:ext>
              </a:extLst>
            </p:cNvPr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9" name="Round Same Side Corner Rectangle 19">
                <a:extLst>
                  <a:ext uri="{FF2B5EF4-FFF2-40B4-BE49-F238E27FC236}">
                    <a16:creationId xmlns:a16="http://schemas.microsoft.com/office/drawing/2014/main" id="{49CFE96F-CB7E-47D7-A06D-F72CAB3DD101}"/>
                  </a:ext>
                </a:extLst>
              </p:cNvPr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Round Same Side Corner Rectangle 6">
                <a:extLst>
                  <a:ext uri="{FF2B5EF4-FFF2-40B4-BE49-F238E27FC236}">
                    <a16:creationId xmlns:a16="http://schemas.microsoft.com/office/drawing/2014/main" id="{044714A4-0484-4674-8824-5BA3818F5C69}"/>
                  </a:ext>
                </a:extLst>
              </p:cNvPr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0" lvl="1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GB" sz="4000" b="1" dirty="0">
                    <a:cs typeface="Calibri" panose="020F0502020204030204" pitchFamily="34" charset="0"/>
                  </a:rPr>
                  <a:t>Concepts of a ER Model</a:t>
                </a:r>
                <a:endParaRPr lang="en-US" sz="4000" dirty="0"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717254A-DC35-4FDD-91F8-4453D7C7E6F7}"/>
              </a:ext>
            </a:extLst>
          </p:cNvPr>
          <p:cNvSpPr/>
          <p:nvPr/>
        </p:nvSpPr>
        <p:spPr>
          <a:xfrm>
            <a:off x="1192696" y="2132012"/>
            <a:ext cx="94620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altLang="en-US" sz="4000" b="1" dirty="0">
                <a:latin typeface="Times" panose="02020603050405020304" pitchFamily="18" charset="0"/>
              </a:rPr>
              <a:t>Entity types</a:t>
            </a:r>
          </a:p>
          <a:p>
            <a:pPr marL="571500" indent="-571500">
              <a:lnSpc>
                <a:spcPct val="30000"/>
              </a:lnSpc>
              <a:buFont typeface="Arial" panose="020B0604020202020204" pitchFamily="34" charset="0"/>
              <a:buChar char="•"/>
            </a:pPr>
            <a:endParaRPr lang="en-GB" altLang="en-US" sz="4000" dirty="0">
              <a:latin typeface="Times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altLang="en-US" sz="4000" b="1" dirty="0">
                <a:latin typeface="Times" panose="02020603050405020304" pitchFamily="18" charset="0"/>
              </a:rPr>
              <a:t>Relationship types </a:t>
            </a:r>
          </a:p>
          <a:p>
            <a:pPr marL="571500" indent="-571500">
              <a:lnSpc>
                <a:spcPct val="30000"/>
              </a:lnSpc>
              <a:buFont typeface="Arial" panose="020B0604020202020204" pitchFamily="34" charset="0"/>
              <a:buChar char="•"/>
            </a:pPr>
            <a:endParaRPr lang="en-GB" altLang="en-US" sz="4000" b="1" dirty="0">
              <a:latin typeface="Times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altLang="en-US" sz="4000" b="1" dirty="0">
                <a:latin typeface="Times" panose="02020603050405020304" pitchFamily="18" charset="0"/>
              </a:rPr>
              <a:t>Attributes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A5CC8FD-6954-4EE5-871B-866CB6903CBA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902952221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761CB7E-D2D8-4311-8372-121059BD91A8}"/>
              </a:ext>
            </a:extLst>
          </p:cNvPr>
          <p:cNvGrpSpPr/>
          <p:nvPr/>
        </p:nvGrpSpPr>
        <p:grpSpPr>
          <a:xfrm>
            <a:off x="731365" y="368206"/>
            <a:ext cx="9737851" cy="1486900"/>
            <a:chOff x="1606725" y="3908675"/>
            <a:chExt cx="7109773" cy="772587"/>
          </a:xfrm>
        </p:grpSpPr>
        <p:sp>
          <p:nvSpPr>
            <p:cNvPr id="11" name="Chevron 21">
              <a:extLst>
                <a:ext uri="{FF2B5EF4-FFF2-40B4-BE49-F238E27FC236}">
                  <a16:creationId xmlns:a16="http://schemas.microsoft.com/office/drawing/2014/main" id="{0325B066-FC28-4460-A4B8-49DCE4C83612}"/>
                </a:ext>
              </a:extLst>
            </p:cNvPr>
            <p:cNvSpPr/>
            <p:nvPr/>
          </p:nvSpPr>
          <p:spPr>
            <a:xfrm rot="5400000">
              <a:off x="1665710" y="3849690"/>
              <a:ext cx="772587" cy="890557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94203B-0052-4EA7-917C-FE11055E06F8}"/>
                </a:ext>
              </a:extLst>
            </p:cNvPr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9" name="Round Same Side Corner Rectangle 19">
                <a:extLst>
                  <a:ext uri="{FF2B5EF4-FFF2-40B4-BE49-F238E27FC236}">
                    <a16:creationId xmlns:a16="http://schemas.microsoft.com/office/drawing/2014/main" id="{49CFE96F-CB7E-47D7-A06D-F72CAB3DD101}"/>
                  </a:ext>
                </a:extLst>
              </p:cNvPr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Round Same Side Corner Rectangle 6">
                <a:extLst>
                  <a:ext uri="{FF2B5EF4-FFF2-40B4-BE49-F238E27FC236}">
                    <a16:creationId xmlns:a16="http://schemas.microsoft.com/office/drawing/2014/main" id="{044714A4-0484-4674-8824-5BA3818F5C69}"/>
                  </a:ext>
                </a:extLst>
              </p:cNvPr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0" lvl="1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GB" sz="4000" b="1" dirty="0">
                    <a:cs typeface="Calibri" panose="020F0502020204030204" pitchFamily="34" charset="0"/>
                  </a:rPr>
                  <a:t>Entity Types</a:t>
                </a:r>
                <a:endParaRPr lang="en-US" sz="4000" dirty="0"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717254A-DC35-4FDD-91F8-4453D7C7E6F7}"/>
              </a:ext>
            </a:extLst>
          </p:cNvPr>
          <p:cNvSpPr/>
          <p:nvPr/>
        </p:nvSpPr>
        <p:spPr>
          <a:xfrm>
            <a:off x="1192696" y="2132012"/>
            <a:ext cx="65465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b="1" dirty="0">
                <a:latin typeface="Times" panose="02020603050405020304" pitchFamily="18" charset="0"/>
              </a:rPr>
              <a:t>Entity type</a:t>
            </a:r>
          </a:p>
          <a:p>
            <a:pPr lvl="1"/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Group of objects with the same properties,  identified by the enterprise as having an independent existence.</a:t>
            </a:r>
            <a:r>
              <a:rPr lang="en-GB" altLang="en-US" sz="2400" b="1" dirty="0">
                <a:latin typeface="Times" panose="02020603050405020304" pitchFamily="18" charset="0"/>
              </a:rPr>
              <a:t> </a:t>
            </a:r>
          </a:p>
          <a:p>
            <a:pPr lvl="1"/>
            <a:r>
              <a:rPr lang="en-GB" altLang="en-US" sz="2400" b="1" dirty="0">
                <a:latin typeface="Times" panose="02020603050405020304" pitchFamily="18" charset="0"/>
              </a:rPr>
              <a:t>E.g. The notebook computer entity type</a:t>
            </a:r>
          </a:p>
          <a:p>
            <a:pPr lvl="1"/>
            <a:endParaRPr lang="en-GB" altLang="en-US" sz="2400" b="1" dirty="0">
              <a:latin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b="1" dirty="0">
                <a:latin typeface="Times" panose="02020603050405020304" pitchFamily="18" charset="0"/>
              </a:rPr>
              <a:t>Entity occurrence or entity instance</a:t>
            </a:r>
          </a:p>
          <a:p>
            <a:pPr lvl="1"/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A uniquely identifiable object of an entity type.</a:t>
            </a:r>
            <a:r>
              <a:rPr lang="en-GB" altLang="en-US" sz="2400" b="1" dirty="0">
                <a:latin typeface="Times" panose="02020603050405020304" pitchFamily="18" charset="0"/>
              </a:rPr>
              <a:t> </a:t>
            </a:r>
          </a:p>
          <a:p>
            <a:pPr lvl="1"/>
            <a:r>
              <a:rPr lang="en-GB" altLang="en-US" sz="2400" b="1" dirty="0">
                <a:latin typeface="Times" panose="02020603050405020304" pitchFamily="18" charset="0"/>
              </a:rPr>
              <a:t>E.g. The notebook computer on which I am now typing</a:t>
            </a:r>
          </a:p>
        </p:txBody>
      </p:sp>
      <p:pic>
        <p:nvPicPr>
          <p:cNvPr id="13" name="Picture 6" descr="DS3-Figure 11-02">
            <a:extLst>
              <a:ext uri="{FF2B5EF4-FFF2-40B4-BE49-F238E27FC236}">
                <a16:creationId xmlns:a16="http://schemas.microsoft.com/office/drawing/2014/main" id="{554419EB-8594-4CDD-8465-CB1F898B1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39" y="2082325"/>
            <a:ext cx="4038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777FD224-8F43-4B3B-8448-479A6519E8B0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531973275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761CB7E-D2D8-4311-8372-121059BD91A8}"/>
              </a:ext>
            </a:extLst>
          </p:cNvPr>
          <p:cNvGrpSpPr/>
          <p:nvPr/>
        </p:nvGrpSpPr>
        <p:grpSpPr>
          <a:xfrm>
            <a:off x="718113" y="566989"/>
            <a:ext cx="9737851" cy="1486900"/>
            <a:chOff x="1606725" y="3908675"/>
            <a:chExt cx="7109773" cy="772587"/>
          </a:xfrm>
        </p:grpSpPr>
        <p:sp>
          <p:nvSpPr>
            <p:cNvPr id="11" name="Chevron 21">
              <a:extLst>
                <a:ext uri="{FF2B5EF4-FFF2-40B4-BE49-F238E27FC236}">
                  <a16:creationId xmlns:a16="http://schemas.microsoft.com/office/drawing/2014/main" id="{0325B066-FC28-4460-A4B8-49DCE4C83612}"/>
                </a:ext>
              </a:extLst>
            </p:cNvPr>
            <p:cNvSpPr/>
            <p:nvPr/>
          </p:nvSpPr>
          <p:spPr>
            <a:xfrm rot="5400000">
              <a:off x="1665710" y="3849690"/>
              <a:ext cx="772587" cy="890557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94203B-0052-4EA7-917C-FE11055E06F8}"/>
                </a:ext>
              </a:extLst>
            </p:cNvPr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9" name="Round Same Side Corner Rectangle 19">
                <a:extLst>
                  <a:ext uri="{FF2B5EF4-FFF2-40B4-BE49-F238E27FC236}">
                    <a16:creationId xmlns:a16="http://schemas.microsoft.com/office/drawing/2014/main" id="{49CFE96F-CB7E-47D7-A06D-F72CAB3DD101}"/>
                  </a:ext>
                </a:extLst>
              </p:cNvPr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Round Same Side Corner Rectangle 6">
                <a:extLst>
                  <a:ext uri="{FF2B5EF4-FFF2-40B4-BE49-F238E27FC236}">
                    <a16:creationId xmlns:a16="http://schemas.microsoft.com/office/drawing/2014/main" id="{044714A4-0484-4674-8824-5BA3818F5C69}"/>
                  </a:ext>
                </a:extLst>
              </p:cNvPr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0" lvl="1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GB" altLang="en-US" sz="4000" b="1" dirty="0">
                    <a:latin typeface="Times" panose="02020603050405020304" pitchFamily="18" charset="0"/>
                  </a:rPr>
                  <a:t>Attributes and attribute domains</a:t>
                </a:r>
                <a:endParaRPr lang="en-US" sz="4000" dirty="0"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717254A-DC35-4FDD-91F8-4453D7C7E6F7}"/>
              </a:ext>
            </a:extLst>
          </p:cNvPr>
          <p:cNvSpPr/>
          <p:nvPr/>
        </p:nvSpPr>
        <p:spPr>
          <a:xfrm>
            <a:off x="1192696" y="2132012"/>
            <a:ext cx="9462052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3200" b="1" dirty="0">
                <a:latin typeface="Times" panose="02020603050405020304" pitchFamily="18" charset="0"/>
              </a:rPr>
              <a:t>Attribute</a:t>
            </a:r>
          </a:p>
          <a:p>
            <a:pPr lvl="1"/>
            <a:r>
              <a:rPr lang="en-GB" altLang="en-US" sz="3200" b="1" dirty="0">
                <a:latin typeface="Times" panose="02020603050405020304" pitchFamily="18" charset="0"/>
              </a:rPr>
              <a:t>Property of an entity or a relationship type.</a:t>
            </a:r>
          </a:p>
          <a:p>
            <a:pPr lvl="1"/>
            <a:endParaRPr lang="en-GB" altLang="en-US" sz="3200" b="1" dirty="0">
              <a:latin typeface="Times" panose="02020603050405020304" pitchFamily="18" charset="0"/>
            </a:endParaRPr>
          </a:p>
          <a:p>
            <a:pPr lvl="1">
              <a:lnSpc>
                <a:spcPct val="40000"/>
              </a:lnSpc>
            </a:pPr>
            <a:endParaRPr lang="en-GB" altLang="en-US" sz="3200" dirty="0">
              <a:latin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3200" b="1" dirty="0">
                <a:latin typeface="Times" panose="02020603050405020304" pitchFamily="18" charset="0"/>
              </a:rPr>
              <a:t>Attribute Domain</a:t>
            </a:r>
          </a:p>
          <a:p>
            <a:pPr lvl="1"/>
            <a:r>
              <a:rPr lang="en-AU" altLang="en-US" sz="3200" b="1" dirty="0">
                <a:latin typeface="Times" panose="02020603050405020304" pitchFamily="18" charset="0"/>
                <a:cs typeface="Times New Roman" panose="02020603050405020304" pitchFamily="18" charset="0"/>
              </a:rPr>
              <a:t>Set of allowable values for one or more attributes.</a:t>
            </a:r>
            <a:r>
              <a:rPr lang="en-GB" altLang="en-US" sz="3200" b="1" dirty="0">
                <a:latin typeface="Times" panose="02020603050405020304" pitchFamily="18" charset="0"/>
              </a:rPr>
              <a:t> 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713C7C4-AD36-4E33-ABE0-EB3E0FFF4DBF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134195345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 panose="020B0806030902050204" pitchFamily="34" charset="0"/>
                    <a:cs typeface="Calibri" panose="020F0502020204030204" pitchFamily="34" charset="0"/>
                  </a:rPr>
                  <a:t>Entities, Attributes &amp; Keys</a:t>
                </a:r>
              </a:p>
            </p:txBody>
          </p:sp>
        </p:grpSp>
      </p:grpSp>
      <p:sp>
        <p:nvSpPr>
          <p:cNvPr id="14" name="Rectangle 13"/>
          <p:cNvSpPr/>
          <p:nvPr/>
        </p:nvSpPr>
        <p:spPr bwMode="auto">
          <a:xfrm>
            <a:off x="7663874" y="3049010"/>
            <a:ext cx="2051050" cy="5334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Employee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0239606" y="3535798"/>
            <a:ext cx="1676400" cy="687387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u="sng" dirty="0"/>
              <a:t>EMP ID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5987474" y="2010785"/>
            <a:ext cx="1676400" cy="687387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Name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7959149" y="1940935"/>
            <a:ext cx="1676400" cy="687387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Phone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10134289" y="2418770"/>
            <a:ext cx="1519375" cy="63023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DOB</a:t>
            </a:r>
          </a:p>
        </p:txBody>
      </p:sp>
      <p:cxnSp>
        <p:nvCxnSpPr>
          <p:cNvPr id="25" name="Straight Connector 24"/>
          <p:cNvCxnSpPr>
            <a:stCxn id="15" idx="2"/>
          </p:cNvCxnSpPr>
          <p:nvPr/>
        </p:nvCxnSpPr>
        <p:spPr bwMode="auto">
          <a:xfrm flipH="1" flipV="1">
            <a:off x="9714924" y="3592332"/>
            <a:ext cx="524682" cy="28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5"/>
          </p:cNvCxnSpPr>
          <p:nvPr/>
        </p:nvCxnSpPr>
        <p:spPr bwMode="auto">
          <a:xfrm>
            <a:off x="7418371" y="2597507"/>
            <a:ext cx="358215" cy="451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4"/>
            <a:endCxn id="14" idx="0"/>
          </p:cNvCxnSpPr>
          <p:nvPr/>
        </p:nvCxnSpPr>
        <p:spPr bwMode="auto">
          <a:xfrm flipH="1">
            <a:off x="8689399" y="2628322"/>
            <a:ext cx="107950" cy="42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</p:cNvCxnSpPr>
          <p:nvPr/>
        </p:nvCxnSpPr>
        <p:spPr bwMode="auto">
          <a:xfrm flipH="1">
            <a:off x="9723344" y="2733890"/>
            <a:ext cx="410945" cy="315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865193" y="1868178"/>
            <a:ext cx="1842868" cy="8299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5197665" y="2941200"/>
            <a:ext cx="1676400" cy="687387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Address</a:t>
            </a:r>
          </a:p>
        </p:txBody>
      </p:sp>
      <p:cxnSp>
        <p:nvCxnSpPr>
          <p:cNvPr id="41" name="Straight Connector 40"/>
          <p:cNvCxnSpPr>
            <a:endCxn id="14" idx="1"/>
          </p:cNvCxnSpPr>
          <p:nvPr/>
        </p:nvCxnSpPr>
        <p:spPr bwMode="auto">
          <a:xfrm>
            <a:off x="6842141" y="3284894"/>
            <a:ext cx="821733" cy="30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 bwMode="auto">
          <a:xfrm>
            <a:off x="3342759" y="2544184"/>
            <a:ext cx="1705855" cy="451504"/>
          </a:xfrm>
          <a:prstGeom prst="ellipse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Street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3364484" y="3469212"/>
            <a:ext cx="1705855" cy="533400"/>
          </a:xfrm>
          <a:prstGeom prst="ellipse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City</a:t>
            </a:r>
          </a:p>
        </p:txBody>
      </p:sp>
      <p:cxnSp>
        <p:nvCxnSpPr>
          <p:cNvPr id="46" name="Straight Connector 45"/>
          <p:cNvCxnSpPr>
            <a:cxnSpLocks/>
            <a:stCxn id="44" idx="6"/>
            <a:endCxn id="40" idx="1"/>
          </p:cNvCxnSpPr>
          <p:nvPr/>
        </p:nvCxnSpPr>
        <p:spPr bwMode="auto">
          <a:xfrm>
            <a:off x="5048614" y="2769936"/>
            <a:ext cx="394554" cy="271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6"/>
            <a:endCxn id="40" idx="3"/>
          </p:cNvCxnSpPr>
          <p:nvPr/>
        </p:nvCxnSpPr>
        <p:spPr bwMode="auto">
          <a:xfrm flipV="1">
            <a:off x="5070339" y="3527922"/>
            <a:ext cx="372829" cy="207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8324056" y="3925322"/>
            <a:ext cx="1778392" cy="687387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NIC</a:t>
            </a:r>
          </a:p>
        </p:txBody>
      </p:sp>
      <p:cxnSp>
        <p:nvCxnSpPr>
          <p:cNvPr id="55" name="Straight Connector 54"/>
          <p:cNvCxnSpPr>
            <a:endCxn id="14" idx="2"/>
          </p:cNvCxnSpPr>
          <p:nvPr/>
        </p:nvCxnSpPr>
        <p:spPr bwMode="auto">
          <a:xfrm flipH="1" flipV="1">
            <a:off x="8689399" y="3582410"/>
            <a:ext cx="578703" cy="35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519230" y="4151185"/>
            <a:ext cx="1439919" cy="72320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cxnSp>
        <p:nvCxnSpPr>
          <p:cNvPr id="6" name="Straight Connector 5"/>
          <p:cNvCxnSpPr>
            <a:stCxn id="2" idx="0"/>
          </p:cNvCxnSpPr>
          <p:nvPr/>
        </p:nvCxnSpPr>
        <p:spPr>
          <a:xfrm flipV="1">
            <a:off x="7239190" y="3592332"/>
            <a:ext cx="626003" cy="558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E0FECA78-427A-4CFE-8E37-701AC109651C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E6E32E-8ADD-449B-9B44-118C497F3D70}"/>
              </a:ext>
            </a:extLst>
          </p:cNvPr>
          <p:cNvSpPr/>
          <p:nvPr/>
        </p:nvSpPr>
        <p:spPr>
          <a:xfrm>
            <a:off x="968250" y="2055817"/>
            <a:ext cx="28585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" panose="02020603050405020304" pitchFamily="18" charset="0"/>
              </a:rPr>
              <a:t>Simple Attribute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400" dirty="0">
              <a:latin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" panose="02020603050405020304" pitchFamily="18" charset="0"/>
              </a:rPr>
              <a:t>Multivalued Attribute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400" dirty="0">
              <a:latin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" panose="02020603050405020304" pitchFamily="18" charset="0"/>
              </a:rPr>
              <a:t>Composite Attribute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400" dirty="0">
              <a:latin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" panose="02020603050405020304" pitchFamily="18" charset="0"/>
              </a:rPr>
              <a:t>Derived Attribute</a:t>
            </a:r>
          </a:p>
          <a:p>
            <a:endParaRPr lang="en-GB" altLang="en-US" b="1" dirty="0">
              <a:latin typeface="Times" panose="02020603050405020304" pitchFamily="18" charset="0"/>
            </a:endParaRPr>
          </a:p>
          <a:p>
            <a:pPr lvl="1"/>
            <a:r>
              <a:rPr lang="en-AU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altLang="en-US" b="1" dirty="0">
                <a:latin typeface="Times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186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24" grpId="0" animBg="1"/>
      <p:bldP spid="32" grpId="0" animBg="1"/>
      <p:bldP spid="40" grpId="0" animBg="1"/>
      <p:bldP spid="44" grpId="0" animBg="1"/>
      <p:bldP spid="45" grpId="0" animBg="1"/>
      <p:bldP spid="54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761CB7E-D2D8-4311-8372-121059BD91A8}"/>
              </a:ext>
            </a:extLst>
          </p:cNvPr>
          <p:cNvGrpSpPr/>
          <p:nvPr/>
        </p:nvGrpSpPr>
        <p:grpSpPr>
          <a:xfrm>
            <a:off x="718113" y="566989"/>
            <a:ext cx="9737851" cy="1486900"/>
            <a:chOff x="1606725" y="3908675"/>
            <a:chExt cx="7109773" cy="772587"/>
          </a:xfrm>
        </p:grpSpPr>
        <p:sp>
          <p:nvSpPr>
            <p:cNvPr id="11" name="Chevron 21">
              <a:extLst>
                <a:ext uri="{FF2B5EF4-FFF2-40B4-BE49-F238E27FC236}">
                  <a16:creationId xmlns:a16="http://schemas.microsoft.com/office/drawing/2014/main" id="{0325B066-FC28-4460-A4B8-49DCE4C83612}"/>
                </a:ext>
              </a:extLst>
            </p:cNvPr>
            <p:cNvSpPr/>
            <p:nvPr/>
          </p:nvSpPr>
          <p:spPr>
            <a:xfrm rot="5400000">
              <a:off x="1665710" y="3849690"/>
              <a:ext cx="772587" cy="890557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94203B-0052-4EA7-917C-FE11055E06F8}"/>
                </a:ext>
              </a:extLst>
            </p:cNvPr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9" name="Round Same Side Corner Rectangle 19">
                <a:extLst>
                  <a:ext uri="{FF2B5EF4-FFF2-40B4-BE49-F238E27FC236}">
                    <a16:creationId xmlns:a16="http://schemas.microsoft.com/office/drawing/2014/main" id="{49CFE96F-CB7E-47D7-A06D-F72CAB3DD101}"/>
                  </a:ext>
                </a:extLst>
              </p:cNvPr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Round Same Side Corner Rectangle 6">
                <a:extLst>
                  <a:ext uri="{FF2B5EF4-FFF2-40B4-BE49-F238E27FC236}">
                    <a16:creationId xmlns:a16="http://schemas.microsoft.com/office/drawing/2014/main" id="{044714A4-0484-4674-8824-5BA3818F5C69}"/>
                  </a:ext>
                </a:extLst>
              </p:cNvPr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0" lvl="1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GB" altLang="en-US" sz="4000" b="1" dirty="0">
                    <a:latin typeface="Times" panose="02020603050405020304" pitchFamily="18" charset="0"/>
                  </a:rPr>
                  <a:t>Relationship Types</a:t>
                </a:r>
                <a:endParaRPr lang="en-US" sz="4000" dirty="0"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717254A-DC35-4FDD-91F8-4453D7C7E6F7}"/>
              </a:ext>
            </a:extLst>
          </p:cNvPr>
          <p:cNvSpPr/>
          <p:nvPr/>
        </p:nvSpPr>
        <p:spPr>
          <a:xfrm>
            <a:off x="1192696" y="2132012"/>
            <a:ext cx="94620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3200" b="1" dirty="0">
                <a:latin typeface="Times" panose="02020603050405020304" pitchFamily="18" charset="0"/>
              </a:rPr>
              <a:t>Relationship type</a:t>
            </a:r>
          </a:p>
          <a:p>
            <a:pPr lvl="1"/>
            <a:r>
              <a:rPr lang="en-AU" altLang="en-US" sz="3200" b="1" dirty="0">
                <a:latin typeface="Times" panose="02020603050405020304" pitchFamily="18" charset="0"/>
                <a:cs typeface="Times New Roman" panose="02020603050405020304" pitchFamily="18" charset="0"/>
              </a:rPr>
              <a:t>Set of meaningful associations among entity types.</a:t>
            </a:r>
            <a:r>
              <a:rPr lang="en-GB" altLang="en-US" sz="3200" b="1" dirty="0">
                <a:latin typeface="Times" panose="02020603050405020304" pitchFamily="18" charset="0"/>
              </a:rPr>
              <a:t> </a:t>
            </a:r>
          </a:p>
          <a:p>
            <a:pPr lvl="1"/>
            <a:endParaRPr lang="en-GB" altLang="en-US" sz="3200" dirty="0">
              <a:latin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3200" b="1" dirty="0">
                <a:latin typeface="Times" panose="02020603050405020304" pitchFamily="18" charset="0"/>
              </a:rPr>
              <a:t>Relationship occurrence</a:t>
            </a:r>
          </a:p>
          <a:p>
            <a:pPr lvl="1"/>
            <a:r>
              <a:rPr lang="en-AU" altLang="en-US" sz="3200" b="1" dirty="0">
                <a:latin typeface="Times" panose="02020603050405020304" pitchFamily="18" charset="0"/>
                <a:cs typeface="Times New Roman" panose="02020603050405020304" pitchFamily="18" charset="0"/>
              </a:rPr>
              <a:t>Uniquely identifiable association, which includes one occurrence from each participating entity type.</a:t>
            </a:r>
            <a:endParaRPr lang="en-GB" altLang="en-US" sz="3200" b="1" dirty="0">
              <a:latin typeface="Times" panose="02020603050405020304" pitchFamily="18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D9DCD35-FF41-4D20-985F-CA0361B6272C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641138672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761CB7E-D2D8-4311-8372-121059BD91A8}"/>
              </a:ext>
            </a:extLst>
          </p:cNvPr>
          <p:cNvGrpSpPr/>
          <p:nvPr/>
        </p:nvGrpSpPr>
        <p:grpSpPr>
          <a:xfrm>
            <a:off x="718113" y="566989"/>
            <a:ext cx="9737851" cy="1486900"/>
            <a:chOff x="1606725" y="3908675"/>
            <a:chExt cx="7109773" cy="772587"/>
          </a:xfrm>
        </p:grpSpPr>
        <p:sp>
          <p:nvSpPr>
            <p:cNvPr id="11" name="Chevron 21">
              <a:extLst>
                <a:ext uri="{FF2B5EF4-FFF2-40B4-BE49-F238E27FC236}">
                  <a16:creationId xmlns:a16="http://schemas.microsoft.com/office/drawing/2014/main" id="{0325B066-FC28-4460-A4B8-49DCE4C83612}"/>
                </a:ext>
              </a:extLst>
            </p:cNvPr>
            <p:cNvSpPr/>
            <p:nvPr/>
          </p:nvSpPr>
          <p:spPr>
            <a:xfrm rot="5400000">
              <a:off x="1665710" y="3849690"/>
              <a:ext cx="772587" cy="890557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94203B-0052-4EA7-917C-FE11055E06F8}"/>
                </a:ext>
              </a:extLst>
            </p:cNvPr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9" name="Round Same Side Corner Rectangle 19">
                <a:extLst>
                  <a:ext uri="{FF2B5EF4-FFF2-40B4-BE49-F238E27FC236}">
                    <a16:creationId xmlns:a16="http://schemas.microsoft.com/office/drawing/2014/main" id="{49CFE96F-CB7E-47D7-A06D-F72CAB3DD101}"/>
                  </a:ext>
                </a:extLst>
              </p:cNvPr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Round Same Side Corner Rectangle 6">
                <a:extLst>
                  <a:ext uri="{FF2B5EF4-FFF2-40B4-BE49-F238E27FC236}">
                    <a16:creationId xmlns:a16="http://schemas.microsoft.com/office/drawing/2014/main" id="{044714A4-0484-4674-8824-5BA3818F5C69}"/>
                  </a:ext>
                </a:extLst>
              </p:cNvPr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0" lvl="1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GB" altLang="en-US" sz="4000" b="1" dirty="0">
                    <a:latin typeface="Times" panose="02020603050405020304" pitchFamily="18" charset="0"/>
                  </a:rPr>
                  <a:t>The Degree of a Relationship</a:t>
                </a:r>
                <a:endParaRPr lang="en-US" sz="4000" dirty="0"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717254A-DC35-4FDD-91F8-4453D7C7E6F7}"/>
              </a:ext>
            </a:extLst>
          </p:cNvPr>
          <p:cNvSpPr/>
          <p:nvPr/>
        </p:nvSpPr>
        <p:spPr>
          <a:xfrm>
            <a:off x="1192696" y="2132012"/>
            <a:ext cx="946205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 b="1" dirty="0">
                <a:latin typeface="Times" panose="02020603050405020304" pitchFamily="18" charset="0"/>
              </a:rPr>
              <a:t>Degree of a Relationship is the number of entities participating in the relationship.</a:t>
            </a:r>
          </a:p>
          <a:p>
            <a:pPr lvl="1">
              <a:lnSpc>
                <a:spcPct val="50000"/>
              </a:lnSpc>
            </a:pPr>
            <a:endParaRPr lang="en-GB" altLang="en-US" sz="2800" b="1" dirty="0">
              <a:latin typeface="Times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A relationship between two entities is called a </a:t>
            </a:r>
            <a:r>
              <a:rPr lang="en-AU" altLang="en-US" sz="2400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 relationship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three is </a:t>
            </a:r>
            <a:r>
              <a:rPr lang="en-AU" altLang="en-US" sz="2400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ternary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four is </a:t>
            </a:r>
            <a:r>
              <a:rPr lang="en-AU" altLang="en-US" sz="2400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quaternary</a:t>
            </a: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sz="2400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5226B82-52D6-420F-9747-0314BAB7D5E2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508763657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1016000" y="807468"/>
            <a:ext cx="6055360" cy="95196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cap="none" dirty="0">
                <a:latin typeface="Impact" panose="020B0806030902050204" pitchFamily="34" charset="0"/>
              </a:rPr>
              <a:t>Learning Outcomes (LO1)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956520" y="1841776"/>
            <a:ext cx="8053389" cy="356334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Understand what is a database management system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Determine the importance of using a DBMS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Understand the process of database designing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Ability to design a conceptual database for a given scenario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76" b="91753" l="9348" r="911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46" t="5893" r="7022" b="4513"/>
          <a:stretch/>
        </p:blipFill>
        <p:spPr>
          <a:xfrm>
            <a:off x="8569982" y="4061218"/>
            <a:ext cx="2888567" cy="188978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AE629AB-C477-46B8-8327-64EE69E4CA0C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0" tIns="0" rIns="0" bIns="0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86089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 panose="020B0806030902050204" pitchFamily="34" charset="0"/>
                    <a:cs typeface="Calibri" panose="020F0502020204030204" pitchFamily="34" charset="0"/>
                  </a:rPr>
                  <a:t>Binary Relationships</a:t>
                </a:r>
              </a:p>
            </p:txBody>
          </p:sp>
        </p:grpSp>
      </p:grp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466056" y="1720445"/>
            <a:ext cx="7642220" cy="446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1:1</a:t>
            </a: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M:1</a:t>
            </a: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M:N</a:t>
            </a:r>
          </a:p>
        </p:txBody>
      </p:sp>
      <p:grpSp>
        <p:nvGrpSpPr>
          <p:cNvPr id="30" name="Group 34"/>
          <p:cNvGrpSpPr>
            <a:grpSpLocks/>
          </p:cNvGrpSpPr>
          <p:nvPr/>
        </p:nvGrpSpPr>
        <p:grpSpPr bwMode="auto">
          <a:xfrm>
            <a:off x="2590800" y="4972019"/>
            <a:ext cx="7391400" cy="1556019"/>
            <a:chOff x="768" y="1056"/>
            <a:chExt cx="4752" cy="1048"/>
          </a:xfrm>
        </p:grpSpPr>
        <p:sp>
          <p:nvSpPr>
            <p:cNvPr id="31" name="Line 4"/>
            <p:cNvSpPr>
              <a:spLocks noChangeShapeType="1"/>
            </p:cNvSpPr>
            <p:nvPr/>
          </p:nvSpPr>
          <p:spPr bwMode="auto">
            <a:xfrm flipH="1">
              <a:off x="2640" y="105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3072" y="105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 flipH="1">
              <a:off x="3072" y="148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2640" y="148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2711" y="1296"/>
              <a:ext cx="685" cy="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works </a:t>
              </a:r>
            </a:p>
            <a:p>
              <a:pPr algn="ctr"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for</a:t>
              </a:r>
            </a:p>
            <a:p>
              <a:pPr algn="ctr" eaLnBrk="1" hangingPunct="1"/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768" y="1392"/>
              <a:ext cx="1213" cy="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EMPLOYEE</a:t>
              </a: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4080" y="1392"/>
              <a:ext cx="1440" cy="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PROJECT</a:t>
              </a: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1968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3504" y="14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" name="Group 32"/>
          <p:cNvGrpSpPr>
            <a:grpSpLocks/>
          </p:cNvGrpSpPr>
          <p:nvPr/>
        </p:nvGrpSpPr>
        <p:grpSpPr bwMode="auto">
          <a:xfrm>
            <a:off x="2578768" y="3517621"/>
            <a:ext cx="7391400" cy="1585714"/>
            <a:chOff x="816" y="2133"/>
            <a:chExt cx="4752" cy="1068"/>
          </a:xfrm>
        </p:grpSpPr>
        <p:sp>
          <p:nvSpPr>
            <p:cNvPr id="47" name="Line 13"/>
            <p:cNvSpPr>
              <a:spLocks noChangeShapeType="1"/>
            </p:cNvSpPr>
            <p:nvPr/>
          </p:nvSpPr>
          <p:spPr bwMode="auto">
            <a:xfrm flipH="1">
              <a:off x="2688" y="2133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 flipH="1">
              <a:off x="3120" y="2565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>
              <a:off x="2688" y="2585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3120" y="2147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2781" y="2393"/>
              <a:ext cx="641" cy="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works </a:t>
              </a:r>
            </a:p>
            <a:p>
              <a:pPr algn="ctr"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in</a:t>
              </a:r>
            </a:p>
            <a:p>
              <a:pPr algn="ctr" eaLnBrk="1" hangingPunct="1"/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816" y="2400"/>
              <a:ext cx="1213" cy="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EMPLOYEE</a:t>
              </a:r>
            </a:p>
          </p:txBody>
        </p:sp>
        <p:sp>
          <p:nvSpPr>
            <p:cNvPr id="56" name="Text Box 19"/>
            <p:cNvSpPr txBox="1">
              <a:spLocks noChangeArrowheads="1"/>
            </p:cNvSpPr>
            <p:nvPr/>
          </p:nvSpPr>
          <p:spPr bwMode="auto">
            <a:xfrm>
              <a:off x="4128" y="2400"/>
              <a:ext cx="1440" cy="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DEPARTMENT</a:t>
              </a:r>
            </a:p>
          </p:txBody>
        </p: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>
              <a:off x="2016" y="2565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Line 21"/>
            <p:cNvSpPr>
              <a:spLocks noChangeShapeType="1"/>
            </p:cNvSpPr>
            <p:nvPr/>
          </p:nvSpPr>
          <p:spPr bwMode="auto">
            <a:xfrm>
              <a:off x="3552" y="256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036863" y="3807191"/>
            <a:ext cx="362779" cy="3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70" name="Group 33"/>
          <p:cNvGrpSpPr>
            <a:grpSpLocks/>
          </p:cNvGrpSpPr>
          <p:nvPr/>
        </p:nvGrpSpPr>
        <p:grpSpPr bwMode="auto">
          <a:xfrm>
            <a:off x="2573616" y="1890069"/>
            <a:ext cx="7408862" cy="1282825"/>
            <a:chOff x="864" y="3216"/>
            <a:chExt cx="4640" cy="864"/>
          </a:xfrm>
        </p:grpSpPr>
        <p:sp>
          <p:nvSpPr>
            <p:cNvPr id="71" name="Line 22"/>
            <p:cNvSpPr>
              <a:spLocks noChangeShapeType="1"/>
            </p:cNvSpPr>
            <p:nvPr/>
          </p:nvSpPr>
          <p:spPr bwMode="auto">
            <a:xfrm flipH="1">
              <a:off x="2736" y="321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Line 23"/>
            <p:cNvSpPr>
              <a:spLocks noChangeShapeType="1"/>
            </p:cNvSpPr>
            <p:nvPr/>
          </p:nvSpPr>
          <p:spPr bwMode="auto">
            <a:xfrm flipH="1">
              <a:off x="3168" y="364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>
              <a:off x="2736" y="364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Line 25"/>
            <p:cNvSpPr>
              <a:spLocks noChangeShapeType="1"/>
            </p:cNvSpPr>
            <p:nvPr/>
          </p:nvSpPr>
          <p:spPr bwMode="auto">
            <a:xfrm>
              <a:off x="3168" y="321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26"/>
            <p:cNvSpPr txBox="1">
              <a:spLocks noChangeArrowheads="1"/>
            </p:cNvSpPr>
            <p:nvPr/>
          </p:nvSpPr>
          <p:spPr bwMode="auto">
            <a:xfrm>
              <a:off x="2932" y="3456"/>
              <a:ext cx="432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has </a:t>
              </a:r>
            </a:p>
            <a:p>
              <a:pPr algn="ctr" eaLnBrk="1" hangingPunct="1"/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Text Box 27"/>
            <p:cNvSpPr txBox="1">
              <a:spLocks noChangeArrowheads="1"/>
            </p:cNvSpPr>
            <p:nvPr/>
          </p:nvSpPr>
          <p:spPr bwMode="auto">
            <a:xfrm>
              <a:off x="864" y="3552"/>
              <a:ext cx="1213" cy="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EMPLOYEE</a:t>
              </a:r>
            </a:p>
          </p:txBody>
        </p:sp>
        <p:sp>
          <p:nvSpPr>
            <p:cNvPr id="77" name="Text Box 28"/>
            <p:cNvSpPr txBox="1">
              <a:spLocks noChangeArrowheads="1"/>
            </p:cNvSpPr>
            <p:nvPr/>
          </p:nvSpPr>
          <p:spPr bwMode="auto">
            <a:xfrm>
              <a:off x="4176" y="3552"/>
              <a:ext cx="1328" cy="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PERSONAL FILE</a:t>
              </a:r>
            </a:p>
          </p:txBody>
        </p:sp>
        <p:sp>
          <p:nvSpPr>
            <p:cNvPr id="78" name="Line 29"/>
            <p:cNvSpPr>
              <a:spLocks noChangeShapeType="1"/>
            </p:cNvSpPr>
            <p:nvPr/>
          </p:nvSpPr>
          <p:spPr bwMode="auto">
            <a:xfrm>
              <a:off x="2064" y="36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30"/>
            <p:cNvSpPr>
              <a:spLocks noChangeShapeType="1"/>
            </p:cNvSpPr>
            <p:nvPr/>
          </p:nvSpPr>
          <p:spPr bwMode="auto">
            <a:xfrm>
              <a:off x="3600" y="364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116647" y="2204279"/>
            <a:ext cx="28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44460" y="2204279"/>
            <a:ext cx="28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3F69BE3C-80CB-47E9-81CD-295BAB7D0619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74F6C2-DF2F-4FCB-A52C-9D2703577CC4}"/>
              </a:ext>
            </a:extLst>
          </p:cNvPr>
          <p:cNvSpPr txBox="1"/>
          <p:nvPr/>
        </p:nvSpPr>
        <p:spPr>
          <a:xfrm>
            <a:off x="5062842" y="3789610"/>
            <a:ext cx="28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239F26-B64F-4488-ACB9-028A5C5E1AFD}"/>
              </a:ext>
            </a:extLst>
          </p:cNvPr>
          <p:cNvSpPr txBox="1"/>
          <p:nvPr/>
        </p:nvSpPr>
        <p:spPr>
          <a:xfrm>
            <a:off x="5072922" y="5232403"/>
            <a:ext cx="28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26AFED-D0FD-43A8-A76B-8C451D7BA98D}"/>
              </a:ext>
            </a:extLst>
          </p:cNvPr>
          <p:cNvSpPr txBox="1"/>
          <p:nvPr/>
        </p:nvSpPr>
        <p:spPr>
          <a:xfrm>
            <a:off x="7044460" y="5210534"/>
            <a:ext cx="28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9810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0" grpId="0"/>
      <p:bldP spid="81" grpId="0"/>
      <p:bldP spid="45" grpId="0"/>
      <p:bldP spid="46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0822"/>
            <a:ext cx="2743200" cy="365125"/>
          </a:xfrm>
        </p:spPr>
        <p:txBody>
          <a:bodyPr/>
          <a:lstStyle/>
          <a:p>
            <a:fld id="{AC6FBE9A-0EF6-4634-AFE9-726C7688B734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 panose="020B0806030902050204" pitchFamily="34" charset="0"/>
                    <a:cs typeface="Calibri" panose="020F0502020204030204" pitchFamily="34" charset="0"/>
                  </a:rPr>
                  <a:t>Relationships</a:t>
                </a:r>
              </a:p>
            </p:txBody>
          </p:sp>
        </p:grpSp>
      </p:grpSp>
      <p:grpSp>
        <p:nvGrpSpPr>
          <p:cNvPr id="44" name="Group 34"/>
          <p:cNvGrpSpPr>
            <a:grpSpLocks/>
          </p:cNvGrpSpPr>
          <p:nvPr/>
        </p:nvGrpSpPr>
        <p:grpSpPr bwMode="auto">
          <a:xfrm>
            <a:off x="2211186" y="3964699"/>
            <a:ext cx="7391400" cy="1282825"/>
            <a:chOff x="768" y="1056"/>
            <a:chExt cx="4752" cy="864"/>
          </a:xfrm>
        </p:grpSpPr>
        <p:sp>
          <p:nvSpPr>
            <p:cNvPr id="45" name="Line 4"/>
            <p:cNvSpPr>
              <a:spLocks noChangeShapeType="1"/>
            </p:cNvSpPr>
            <p:nvPr/>
          </p:nvSpPr>
          <p:spPr bwMode="auto">
            <a:xfrm flipH="1">
              <a:off x="2640" y="105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>
              <a:off x="3072" y="105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 flipH="1">
              <a:off x="3072" y="148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6"/>
            <p:cNvSpPr>
              <a:spLocks noChangeShapeType="1"/>
            </p:cNvSpPr>
            <p:nvPr/>
          </p:nvSpPr>
          <p:spPr bwMode="auto">
            <a:xfrm>
              <a:off x="2640" y="148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2780" y="1296"/>
              <a:ext cx="545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place</a:t>
              </a:r>
            </a:p>
            <a:p>
              <a:pPr algn="ctr" eaLnBrk="1" hangingPunct="1"/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768" y="1392"/>
              <a:ext cx="1213" cy="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EMPLOYEE</a:t>
              </a:r>
            </a:p>
          </p:txBody>
        </p:sp>
        <p:sp>
          <p:nvSpPr>
            <p:cNvPr id="71" name="Text Box 10"/>
            <p:cNvSpPr txBox="1">
              <a:spLocks noChangeArrowheads="1"/>
            </p:cNvSpPr>
            <p:nvPr/>
          </p:nvSpPr>
          <p:spPr bwMode="auto">
            <a:xfrm>
              <a:off x="4080" y="1392"/>
              <a:ext cx="1440" cy="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ORDER</a:t>
              </a:r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>
              <a:off x="1968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3504" y="14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4" name="Oval 73"/>
          <p:cNvSpPr/>
          <p:nvPr/>
        </p:nvSpPr>
        <p:spPr bwMode="auto">
          <a:xfrm>
            <a:off x="6204005" y="3022012"/>
            <a:ext cx="1759588" cy="633330"/>
          </a:xfrm>
          <a:prstGeom prst="ellipse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Assigned Date</a:t>
            </a:r>
          </a:p>
        </p:txBody>
      </p:sp>
      <p:cxnSp>
        <p:nvCxnSpPr>
          <p:cNvPr id="75" name="Straight Connector 74"/>
          <p:cNvCxnSpPr/>
          <p:nvPr/>
        </p:nvCxnSpPr>
        <p:spPr bwMode="auto">
          <a:xfrm flipH="1" flipV="1">
            <a:off x="6033446" y="2814478"/>
            <a:ext cx="479000" cy="267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34"/>
          <p:cNvGrpSpPr>
            <a:grpSpLocks/>
          </p:cNvGrpSpPr>
          <p:nvPr/>
        </p:nvGrpSpPr>
        <p:grpSpPr bwMode="auto">
          <a:xfrm>
            <a:off x="2211186" y="1771976"/>
            <a:ext cx="7391400" cy="1556019"/>
            <a:chOff x="768" y="1056"/>
            <a:chExt cx="4752" cy="1048"/>
          </a:xfrm>
        </p:grpSpPr>
        <p:sp>
          <p:nvSpPr>
            <p:cNvPr id="77" name="Line 4"/>
            <p:cNvSpPr>
              <a:spLocks noChangeShapeType="1"/>
            </p:cNvSpPr>
            <p:nvPr/>
          </p:nvSpPr>
          <p:spPr bwMode="auto">
            <a:xfrm flipH="1">
              <a:off x="2640" y="105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3072" y="105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5"/>
            <p:cNvSpPr>
              <a:spLocks noChangeShapeType="1"/>
            </p:cNvSpPr>
            <p:nvPr/>
          </p:nvSpPr>
          <p:spPr bwMode="auto">
            <a:xfrm flipH="1">
              <a:off x="3072" y="148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Line 6"/>
            <p:cNvSpPr>
              <a:spLocks noChangeShapeType="1"/>
            </p:cNvSpPr>
            <p:nvPr/>
          </p:nvSpPr>
          <p:spPr bwMode="auto">
            <a:xfrm>
              <a:off x="2640" y="148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 Box 8"/>
            <p:cNvSpPr txBox="1">
              <a:spLocks noChangeArrowheads="1"/>
            </p:cNvSpPr>
            <p:nvPr/>
          </p:nvSpPr>
          <p:spPr bwMode="auto">
            <a:xfrm>
              <a:off x="2711" y="1296"/>
              <a:ext cx="685" cy="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works </a:t>
              </a:r>
            </a:p>
            <a:p>
              <a:pPr algn="ctr"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for</a:t>
              </a:r>
            </a:p>
            <a:p>
              <a:pPr algn="ctr" eaLnBrk="1" hangingPunct="1"/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68" y="1392"/>
              <a:ext cx="1213" cy="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EMPLOYEE</a:t>
              </a:r>
            </a:p>
          </p:txBody>
        </p:sp>
        <p:sp>
          <p:nvSpPr>
            <p:cNvPr id="83" name="Text Box 10"/>
            <p:cNvSpPr txBox="1">
              <a:spLocks noChangeArrowheads="1"/>
            </p:cNvSpPr>
            <p:nvPr/>
          </p:nvSpPr>
          <p:spPr bwMode="auto">
            <a:xfrm>
              <a:off x="4080" y="1392"/>
              <a:ext cx="1440" cy="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PROJECT</a:t>
              </a:r>
            </a:p>
          </p:txBody>
        </p:sp>
        <p:sp>
          <p:nvSpPr>
            <p:cNvPr id="84" name="Line 11"/>
            <p:cNvSpPr>
              <a:spLocks noChangeShapeType="1"/>
            </p:cNvSpPr>
            <p:nvPr/>
          </p:nvSpPr>
          <p:spPr bwMode="auto">
            <a:xfrm>
              <a:off x="1968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12"/>
            <p:cNvSpPr>
              <a:spLocks noChangeShapeType="1"/>
            </p:cNvSpPr>
            <p:nvPr/>
          </p:nvSpPr>
          <p:spPr bwMode="auto">
            <a:xfrm>
              <a:off x="3504" y="14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6" name="Text Box 10"/>
          <p:cNvSpPr txBox="1">
            <a:spLocks noChangeArrowheads="1"/>
          </p:cNvSpPr>
          <p:nvPr/>
        </p:nvSpPr>
        <p:spPr bwMode="auto">
          <a:xfrm>
            <a:off x="4887885" y="5805790"/>
            <a:ext cx="16245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</a:p>
        </p:txBody>
      </p:sp>
      <p:sp>
        <p:nvSpPr>
          <p:cNvPr id="87" name="Line 12"/>
          <p:cNvSpPr>
            <a:spLocks noChangeShapeType="1"/>
          </p:cNvSpPr>
          <p:nvPr/>
        </p:nvSpPr>
        <p:spPr bwMode="auto">
          <a:xfrm flipH="1">
            <a:off x="5794893" y="5241552"/>
            <a:ext cx="0" cy="56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914804" y="5783255"/>
            <a:ext cx="1145801" cy="433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</a:p>
        </p:txBody>
      </p:sp>
      <p:sp>
        <p:nvSpPr>
          <p:cNvPr id="88" name="Oval 87"/>
          <p:cNvSpPr/>
          <p:nvPr/>
        </p:nvSpPr>
        <p:spPr>
          <a:xfrm>
            <a:off x="3697267" y="5367238"/>
            <a:ext cx="1190618" cy="433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cID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9792392" y="5081930"/>
            <a:ext cx="1145801" cy="433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</a:p>
        </p:txBody>
      </p:sp>
      <p:sp>
        <p:nvSpPr>
          <p:cNvPr id="90" name="Oval 89"/>
          <p:cNvSpPr/>
          <p:nvPr/>
        </p:nvSpPr>
        <p:spPr>
          <a:xfrm>
            <a:off x="9982200" y="4087242"/>
            <a:ext cx="1145801" cy="433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oID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601894" y="4973292"/>
            <a:ext cx="1262022" cy="433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ename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601893" y="4303751"/>
            <a:ext cx="1145801" cy="433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eID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9120446" y="4925334"/>
            <a:ext cx="671945" cy="3611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Line 12"/>
          <p:cNvSpPr>
            <a:spLocks noChangeShapeType="1"/>
          </p:cNvSpPr>
          <p:nvPr/>
        </p:nvSpPr>
        <p:spPr bwMode="auto">
          <a:xfrm flipH="1">
            <a:off x="1863915" y="4925333"/>
            <a:ext cx="347270" cy="2271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Line 12"/>
          <p:cNvSpPr>
            <a:spLocks noChangeShapeType="1"/>
          </p:cNvSpPr>
          <p:nvPr/>
        </p:nvSpPr>
        <p:spPr bwMode="auto">
          <a:xfrm flipH="1">
            <a:off x="9602585" y="4303750"/>
            <a:ext cx="379613" cy="302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Line 12"/>
          <p:cNvSpPr>
            <a:spLocks noChangeShapeType="1"/>
          </p:cNvSpPr>
          <p:nvPr/>
        </p:nvSpPr>
        <p:spPr bwMode="auto">
          <a:xfrm>
            <a:off x="1699533" y="4605529"/>
            <a:ext cx="531841" cy="1306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Line 12"/>
          <p:cNvSpPr>
            <a:spLocks noChangeShapeType="1"/>
          </p:cNvSpPr>
          <p:nvPr/>
        </p:nvSpPr>
        <p:spPr bwMode="auto">
          <a:xfrm flipH="1" flipV="1">
            <a:off x="4813021" y="5488289"/>
            <a:ext cx="270733" cy="3119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Line 12"/>
          <p:cNvSpPr>
            <a:spLocks noChangeShapeType="1"/>
          </p:cNvSpPr>
          <p:nvPr/>
        </p:nvSpPr>
        <p:spPr bwMode="auto">
          <a:xfrm flipH="1" flipV="1">
            <a:off x="6508801" y="5804527"/>
            <a:ext cx="553639" cy="844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759B8A8E-27EA-4D2C-B247-7CF8DA1F50E4}"/>
              </a:ext>
            </a:extLst>
          </p:cNvPr>
          <p:cNvSpPr txBox="1">
            <a:spLocks/>
          </p:cNvSpPr>
          <p:nvPr/>
        </p:nvSpPr>
        <p:spPr>
          <a:xfrm>
            <a:off x="4757530" y="6395068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7478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6" grpId="0" animBg="1"/>
      <p:bldP spid="87" grpId="0" animBg="1"/>
      <p:bldP spid="6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GB" altLang="en-US" sz="4000" b="1" dirty="0">
                    <a:latin typeface="Times" panose="02020603050405020304" pitchFamily="18" charset="0"/>
                  </a:rPr>
                  <a:t>Structural Constraints</a:t>
                </a:r>
                <a:endParaRPr lang="en-US" sz="4000" dirty="0"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437BEC4-E07A-4CD6-ACA9-D591F9DE8CBA}"/>
              </a:ext>
            </a:extLst>
          </p:cNvPr>
          <p:cNvSpPr/>
          <p:nvPr/>
        </p:nvSpPr>
        <p:spPr>
          <a:xfrm>
            <a:off x="1245704" y="2137433"/>
            <a:ext cx="10045148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b="1" dirty="0">
                <a:latin typeface="Times" panose="02020603050405020304" pitchFamily="18" charset="0"/>
              </a:rPr>
              <a:t>Main type of constraint on relationships is called </a:t>
            </a:r>
            <a:r>
              <a:rPr lang="en-GB" altLang="en-US" sz="2400" i="1" dirty="0">
                <a:latin typeface="Times" panose="02020603050405020304" pitchFamily="18" charset="0"/>
              </a:rPr>
              <a:t>multiplicity</a:t>
            </a:r>
            <a:r>
              <a:rPr lang="en-GB" altLang="en-US" sz="2400" b="1" dirty="0">
                <a:latin typeface="Times" panose="02020603050405020304" pitchFamily="18" charset="0"/>
              </a:rPr>
              <a:t>.</a:t>
            </a:r>
          </a:p>
          <a:p>
            <a:pPr marL="285750" indent="-285750">
              <a:lnSpc>
                <a:spcPct val="30000"/>
              </a:lnSpc>
              <a:buFont typeface="Arial" panose="020B0604020202020204" pitchFamily="34" charset="0"/>
              <a:buChar char="•"/>
            </a:pPr>
            <a:endParaRPr lang="en-GB" altLang="en-US" sz="2400" b="1" dirty="0">
              <a:latin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b="1" dirty="0">
                <a:latin typeface="Times" panose="02020603050405020304" pitchFamily="18" charset="0"/>
              </a:rPr>
              <a:t>Multiplicity - </a:t>
            </a: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number (or range) of possible occurrences of an entity type that may relate to a single occurrence of an associated entity type through a particular relationship.</a:t>
            </a:r>
            <a:r>
              <a:rPr lang="en-GB" altLang="en-US" sz="2400" b="1" dirty="0">
                <a:latin typeface="Times" panose="02020603050405020304" pitchFamily="18" charset="0"/>
              </a:rPr>
              <a:t> </a:t>
            </a:r>
          </a:p>
          <a:p>
            <a:pPr marL="742950" lvl="1" indent="-285750">
              <a:lnSpc>
                <a:spcPct val="30000"/>
              </a:lnSpc>
              <a:buFont typeface="Arial" panose="020B0604020202020204" pitchFamily="34" charset="0"/>
              <a:buChar char="•"/>
            </a:pPr>
            <a:endParaRPr lang="en-GB" altLang="en-US" sz="2400" b="1" dirty="0">
              <a:latin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b="1" dirty="0">
                <a:latin typeface="Times" panose="02020603050405020304" pitchFamily="18" charset="0"/>
              </a:rPr>
              <a:t>Represents policies (called </a:t>
            </a:r>
            <a:r>
              <a:rPr lang="en-GB" altLang="en-US" sz="2400" b="1" i="1" dirty="0">
                <a:latin typeface="Times" panose="02020603050405020304" pitchFamily="18" charset="0"/>
              </a:rPr>
              <a:t>business rules</a:t>
            </a:r>
            <a:r>
              <a:rPr lang="en-GB" altLang="en-US" sz="2400" b="1" dirty="0">
                <a:latin typeface="Times" panose="02020603050405020304" pitchFamily="18" charset="0"/>
              </a:rPr>
              <a:t>) established by user or company.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Binary relationships are generally referred to as being: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one-to-one (1:1)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one-to-many (1:*)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many-to-many (*:*)</a:t>
            </a:r>
            <a:endParaRPr lang="en-GB" altLang="en-US" sz="3200" b="1" dirty="0">
              <a:latin typeface="Times" panose="02020603050405020304" pitchFamily="18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308F515F-D534-44FD-8730-3F8C4D3C22FD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741616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 panose="020B0806030902050204" pitchFamily="34" charset="0"/>
                    <a:cs typeface="Calibri" panose="020F0502020204030204" pitchFamily="34" charset="0"/>
                  </a:rPr>
                  <a:t>Participation Constraints</a:t>
                </a:r>
              </a:p>
            </p:txBody>
          </p:sp>
        </p:grpSp>
      </p:grpSp>
      <p:grpSp>
        <p:nvGrpSpPr>
          <p:cNvPr id="76" name="Group 34"/>
          <p:cNvGrpSpPr>
            <a:grpSpLocks/>
          </p:cNvGrpSpPr>
          <p:nvPr/>
        </p:nvGrpSpPr>
        <p:grpSpPr bwMode="auto">
          <a:xfrm>
            <a:off x="2179101" y="2370422"/>
            <a:ext cx="7391400" cy="1556019"/>
            <a:chOff x="768" y="1056"/>
            <a:chExt cx="4752" cy="1048"/>
          </a:xfrm>
        </p:grpSpPr>
        <p:sp>
          <p:nvSpPr>
            <p:cNvPr id="77" name="Line 4"/>
            <p:cNvSpPr>
              <a:spLocks noChangeShapeType="1"/>
            </p:cNvSpPr>
            <p:nvPr/>
          </p:nvSpPr>
          <p:spPr bwMode="auto">
            <a:xfrm flipH="1">
              <a:off x="2640" y="105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3072" y="105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5"/>
            <p:cNvSpPr>
              <a:spLocks noChangeShapeType="1"/>
            </p:cNvSpPr>
            <p:nvPr/>
          </p:nvSpPr>
          <p:spPr bwMode="auto">
            <a:xfrm flipH="1">
              <a:off x="3072" y="148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Line 6"/>
            <p:cNvSpPr>
              <a:spLocks noChangeShapeType="1"/>
            </p:cNvSpPr>
            <p:nvPr/>
          </p:nvSpPr>
          <p:spPr bwMode="auto">
            <a:xfrm>
              <a:off x="2640" y="148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 Box 8"/>
            <p:cNvSpPr txBox="1">
              <a:spLocks noChangeArrowheads="1"/>
            </p:cNvSpPr>
            <p:nvPr/>
          </p:nvSpPr>
          <p:spPr bwMode="auto">
            <a:xfrm>
              <a:off x="2711" y="1296"/>
              <a:ext cx="685" cy="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works </a:t>
              </a:r>
            </a:p>
            <a:p>
              <a:pPr algn="ctr"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for</a:t>
              </a:r>
            </a:p>
            <a:p>
              <a:pPr algn="ctr" eaLnBrk="1" hangingPunct="1"/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68" y="1392"/>
              <a:ext cx="1213" cy="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EMPLOYEE</a:t>
              </a:r>
            </a:p>
          </p:txBody>
        </p:sp>
        <p:sp>
          <p:nvSpPr>
            <p:cNvPr id="83" name="Text Box 10"/>
            <p:cNvSpPr txBox="1">
              <a:spLocks noChangeArrowheads="1"/>
            </p:cNvSpPr>
            <p:nvPr/>
          </p:nvSpPr>
          <p:spPr bwMode="auto">
            <a:xfrm>
              <a:off x="4080" y="1392"/>
              <a:ext cx="1440" cy="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PROJECT</a:t>
              </a:r>
            </a:p>
          </p:txBody>
        </p:sp>
        <p:sp>
          <p:nvSpPr>
            <p:cNvPr id="84" name="Line 11"/>
            <p:cNvSpPr>
              <a:spLocks noChangeShapeType="1"/>
            </p:cNvSpPr>
            <p:nvPr/>
          </p:nvSpPr>
          <p:spPr bwMode="auto">
            <a:xfrm>
              <a:off x="1968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12"/>
            <p:cNvSpPr>
              <a:spLocks noChangeShapeType="1"/>
            </p:cNvSpPr>
            <p:nvPr/>
          </p:nvSpPr>
          <p:spPr bwMode="auto">
            <a:xfrm>
              <a:off x="3504" y="14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7" name="Line 11"/>
          <p:cNvSpPr>
            <a:spLocks noChangeShapeType="1"/>
          </p:cNvSpPr>
          <p:nvPr/>
        </p:nvSpPr>
        <p:spPr bwMode="auto">
          <a:xfrm>
            <a:off x="4065837" y="3032506"/>
            <a:ext cx="104524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3772481" y="4322407"/>
            <a:ext cx="1747167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Total Participation - Mandatory</a:t>
            </a: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6023965" y="4316471"/>
            <a:ext cx="1886736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Partial Participation - Optional</a:t>
            </a:r>
          </a:p>
        </p:txBody>
      </p:sp>
      <p:cxnSp>
        <p:nvCxnSpPr>
          <p:cNvPr id="7" name="Straight Arrow Connector 6"/>
          <p:cNvCxnSpPr>
            <a:stCxn id="48" idx="0"/>
          </p:cNvCxnSpPr>
          <p:nvPr/>
        </p:nvCxnSpPr>
        <p:spPr>
          <a:xfrm flipH="1" flipV="1">
            <a:off x="4638499" y="3316779"/>
            <a:ext cx="7566" cy="100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959767" y="3310842"/>
            <a:ext cx="7566" cy="100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76813" y="5622646"/>
            <a:ext cx="368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employee must work for a project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5C64205F-592A-498B-A010-C87CC032CF6A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9041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 panose="020B0806030902050204" pitchFamily="34" charset="0"/>
                    <a:cs typeface="Calibri" panose="020F0502020204030204" pitchFamily="34" charset="0"/>
                  </a:rPr>
                  <a:t>Weak Entities</a:t>
                </a:r>
              </a:p>
            </p:txBody>
          </p:sp>
        </p:grpSp>
      </p:grpSp>
      <p:grpSp>
        <p:nvGrpSpPr>
          <p:cNvPr id="76" name="Group 34"/>
          <p:cNvGrpSpPr>
            <a:grpSpLocks/>
          </p:cNvGrpSpPr>
          <p:nvPr/>
        </p:nvGrpSpPr>
        <p:grpSpPr bwMode="auto">
          <a:xfrm>
            <a:off x="2179101" y="2370422"/>
            <a:ext cx="7391400" cy="1282825"/>
            <a:chOff x="768" y="1056"/>
            <a:chExt cx="4752" cy="864"/>
          </a:xfrm>
        </p:grpSpPr>
        <p:sp>
          <p:nvSpPr>
            <p:cNvPr id="77" name="Line 4"/>
            <p:cNvSpPr>
              <a:spLocks noChangeShapeType="1"/>
            </p:cNvSpPr>
            <p:nvPr/>
          </p:nvSpPr>
          <p:spPr bwMode="auto">
            <a:xfrm flipH="1">
              <a:off x="2640" y="105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3072" y="105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5"/>
            <p:cNvSpPr>
              <a:spLocks noChangeShapeType="1"/>
            </p:cNvSpPr>
            <p:nvPr/>
          </p:nvSpPr>
          <p:spPr bwMode="auto">
            <a:xfrm flipH="1">
              <a:off x="3072" y="148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Line 6"/>
            <p:cNvSpPr>
              <a:spLocks noChangeShapeType="1"/>
            </p:cNvSpPr>
            <p:nvPr/>
          </p:nvSpPr>
          <p:spPr bwMode="auto">
            <a:xfrm>
              <a:off x="2640" y="148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 Box 8"/>
            <p:cNvSpPr txBox="1">
              <a:spLocks noChangeArrowheads="1"/>
            </p:cNvSpPr>
            <p:nvPr/>
          </p:nvSpPr>
          <p:spPr bwMode="auto">
            <a:xfrm>
              <a:off x="2834" y="1296"/>
              <a:ext cx="439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has</a:t>
              </a:r>
            </a:p>
            <a:p>
              <a:pPr algn="ctr" eaLnBrk="1" hangingPunct="1"/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68" y="1392"/>
              <a:ext cx="1213" cy="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PROJECT</a:t>
              </a:r>
            </a:p>
          </p:txBody>
        </p:sp>
        <p:sp>
          <p:nvSpPr>
            <p:cNvPr id="83" name="Text Box 10"/>
            <p:cNvSpPr txBox="1">
              <a:spLocks noChangeArrowheads="1"/>
            </p:cNvSpPr>
            <p:nvPr/>
          </p:nvSpPr>
          <p:spPr bwMode="auto">
            <a:xfrm>
              <a:off x="4080" y="1392"/>
              <a:ext cx="1440" cy="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REPORT</a:t>
              </a:r>
            </a:p>
          </p:txBody>
        </p:sp>
        <p:sp>
          <p:nvSpPr>
            <p:cNvPr id="84" name="Line 11"/>
            <p:cNvSpPr>
              <a:spLocks noChangeShapeType="1"/>
            </p:cNvSpPr>
            <p:nvPr/>
          </p:nvSpPr>
          <p:spPr bwMode="auto">
            <a:xfrm>
              <a:off x="1968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12"/>
            <p:cNvSpPr>
              <a:spLocks noChangeShapeType="1"/>
            </p:cNvSpPr>
            <p:nvPr/>
          </p:nvSpPr>
          <p:spPr bwMode="auto">
            <a:xfrm>
              <a:off x="3504" y="14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 flipV="1">
            <a:off x="6959767" y="3310842"/>
            <a:ext cx="7566" cy="100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74241" y="2647875"/>
            <a:ext cx="2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" name="Straight Arrow Connector 2"/>
          <p:cNvCxnSpPr>
            <a:stCxn id="85" idx="1"/>
            <a:endCxn id="79" idx="0"/>
          </p:cNvCxnSpPr>
          <p:nvPr/>
        </p:nvCxnSpPr>
        <p:spPr>
          <a:xfrm flipH="1" flipV="1">
            <a:off x="6434755" y="3011835"/>
            <a:ext cx="8959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5106845" y="2360815"/>
            <a:ext cx="1302268" cy="1300370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8995" y="3677914"/>
            <a:ext cx="1145801" cy="433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V="1">
            <a:off x="2094807" y="3331056"/>
            <a:ext cx="440575" cy="396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65513" y="2726762"/>
            <a:ext cx="1340285" cy="433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1805798" y="2934512"/>
            <a:ext cx="373302" cy="77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610600" y="3883452"/>
            <a:ext cx="1339439" cy="5472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</a:t>
            </a: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 flipV="1">
            <a:off x="8678487" y="3331056"/>
            <a:ext cx="556953" cy="55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9913101" y="3331056"/>
            <a:ext cx="1340285" cy="433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 flipH="1" flipV="1">
            <a:off x="9570501" y="2996295"/>
            <a:ext cx="968286" cy="34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6176365" y="4468871"/>
            <a:ext cx="1823250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Total Participation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8119119" y="5140034"/>
            <a:ext cx="182325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Partial Key</a:t>
            </a:r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V="1">
            <a:off x="9030744" y="4510006"/>
            <a:ext cx="60134" cy="63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30683" y="2869298"/>
            <a:ext cx="2239818" cy="4617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9C2ECFEE-611D-4171-A4D5-45FD8DB35495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64881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3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 panose="020B0806030902050204" pitchFamily="34" charset="0"/>
                    <a:cs typeface="Calibri" panose="020F0502020204030204" pitchFamily="34" charset="0"/>
                  </a:rPr>
                  <a:t>ISA Relationship</a:t>
                </a:r>
              </a:p>
            </p:txBody>
          </p:sp>
        </p:grpSp>
      </p:grpSp>
      <p:sp>
        <p:nvSpPr>
          <p:cNvPr id="33" name="Text Placeholder 2"/>
          <p:cNvSpPr txBox="1">
            <a:spLocks/>
          </p:cNvSpPr>
          <p:nvPr/>
        </p:nvSpPr>
        <p:spPr>
          <a:xfrm>
            <a:off x="1091419" y="1943814"/>
            <a:ext cx="9839325" cy="4605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Specialization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 of defining sub classes from an entity type</a:t>
            </a:r>
          </a:p>
          <a:p>
            <a:pPr>
              <a:lnSpc>
                <a:spcPct val="170000"/>
              </a:lnSpc>
            </a:pPr>
            <a:r>
              <a:rPr lang="en-US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Generalization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 of identifying commonalities between entity types and grouping them as super classes</a:t>
            </a:r>
          </a:p>
          <a:p>
            <a:pPr>
              <a:lnSpc>
                <a:spcPct val="170000"/>
              </a:lnSpc>
            </a:pP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8853055" y="2302625"/>
            <a:ext cx="24938" cy="14464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60626" y="2527069"/>
            <a:ext cx="19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Top Down Approach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877994" y="4896196"/>
            <a:ext cx="8312" cy="135497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09489" y="5182499"/>
            <a:ext cx="148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Bottom Up Approach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CC88768-5A11-4EDC-A700-4C0A5B66CC9B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5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 panose="020B0806030902050204" pitchFamily="34" charset="0"/>
                    <a:cs typeface="Calibri" panose="020F0502020204030204" pitchFamily="34" charset="0"/>
                  </a:rPr>
                  <a:t>ISA Relationship</a:t>
                </a:r>
              </a:p>
            </p:txBody>
          </p:sp>
        </p:grpSp>
      </p:grpSp>
      <p:grpSp>
        <p:nvGrpSpPr>
          <p:cNvPr id="36" name="Group 12"/>
          <p:cNvGrpSpPr>
            <a:grpSpLocks/>
          </p:cNvGrpSpPr>
          <p:nvPr/>
        </p:nvGrpSpPr>
        <p:grpSpPr bwMode="auto">
          <a:xfrm>
            <a:off x="2040022" y="2053889"/>
            <a:ext cx="4694238" cy="2387600"/>
            <a:chOff x="1336" y="2064"/>
            <a:chExt cx="2957" cy="1504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V="1">
              <a:off x="2208" y="2976"/>
              <a:ext cx="463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 flipV="1">
              <a:off x="2888" y="296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Text Box 4"/>
            <p:cNvSpPr txBox="1">
              <a:spLocks noChangeArrowheads="1"/>
            </p:cNvSpPr>
            <p:nvPr/>
          </p:nvSpPr>
          <p:spPr bwMode="auto">
            <a:xfrm>
              <a:off x="2208" y="2064"/>
              <a:ext cx="121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EMPLOYEE</a:t>
              </a:r>
            </a:p>
          </p:txBody>
        </p:sp>
        <p:sp>
          <p:nvSpPr>
            <p:cNvPr id="45" name="Line 5"/>
            <p:cNvSpPr>
              <a:spLocks noChangeShapeType="1"/>
            </p:cNvSpPr>
            <p:nvPr/>
          </p:nvSpPr>
          <p:spPr bwMode="auto">
            <a:xfrm>
              <a:off x="2802" y="23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AutoShape 6"/>
            <p:cNvSpPr>
              <a:spLocks noChangeArrowheads="1"/>
            </p:cNvSpPr>
            <p:nvPr/>
          </p:nvSpPr>
          <p:spPr bwMode="auto">
            <a:xfrm>
              <a:off x="2592" y="2544"/>
              <a:ext cx="432" cy="432"/>
            </a:xfrm>
            <a:prstGeom prst="flowChartExtra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2671" y="2721"/>
              <a:ext cx="2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ISA</a:t>
              </a:r>
            </a:p>
          </p:txBody>
        </p: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1336" y="3316"/>
              <a:ext cx="121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TRAINEE</a:t>
              </a:r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3080" y="3316"/>
              <a:ext cx="121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PERMANENT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93639" y="2585090"/>
            <a:ext cx="229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Super Class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21575" y="5293503"/>
            <a:ext cx="152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 Classes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6839555" y="3501689"/>
            <a:ext cx="5054804" cy="2549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create subclasses?</a:t>
            </a:r>
          </a:p>
          <a:p>
            <a:pPr marL="0" indent="0"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may be attributes in the sub-class which are not in the superclass</a:t>
            </a:r>
          </a:p>
          <a:p>
            <a:pPr lvl="1"/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may be some relationship types that apply only to the sub-classes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5909" y="2453939"/>
            <a:ext cx="1170993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791828" y="4660566"/>
            <a:ext cx="480914" cy="63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0"/>
          </p:cNvCxnSpPr>
          <p:nvPr/>
        </p:nvCxnSpPr>
        <p:spPr>
          <a:xfrm flipV="1">
            <a:off x="4585768" y="4580314"/>
            <a:ext cx="603854" cy="71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827588" y="2288351"/>
            <a:ext cx="1138989" cy="3311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8" name="Oval 57"/>
          <p:cNvSpPr/>
          <p:nvPr/>
        </p:nvSpPr>
        <p:spPr>
          <a:xfrm>
            <a:off x="5519824" y="1653752"/>
            <a:ext cx="1138989" cy="3311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eID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5860904" y="4992475"/>
            <a:ext cx="1138989" cy="3311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bonus</a:t>
            </a:r>
          </a:p>
        </p:txBody>
      </p:sp>
      <p:sp>
        <p:nvSpPr>
          <p:cNvPr id="61" name="Oval 60"/>
          <p:cNvSpPr/>
          <p:nvPr/>
        </p:nvSpPr>
        <p:spPr>
          <a:xfrm>
            <a:off x="718114" y="4526911"/>
            <a:ext cx="1239954" cy="4993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period</a:t>
            </a:r>
          </a:p>
        </p:txBody>
      </p:sp>
      <p:cxnSp>
        <p:nvCxnSpPr>
          <p:cNvPr id="25" name="Straight Connector 24"/>
          <p:cNvCxnSpPr>
            <a:endCxn id="58" idx="2"/>
          </p:cNvCxnSpPr>
          <p:nvPr/>
        </p:nvCxnSpPr>
        <p:spPr>
          <a:xfrm flipV="1">
            <a:off x="5349960" y="1819340"/>
            <a:ext cx="169864" cy="234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2"/>
          </p:cNvCxnSpPr>
          <p:nvPr/>
        </p:nvCxnSpPr>
        <p:spPr>
          <a:xfrm>
            <a:off x="5349960" y="2453939"/>
            <a:ext cx="477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1" idx="7"/>
            <a:endCxn id="48" idx="1"/>
          </p:cNvCxnSpPr>
          <p:nvPr/>
        </p:nvCxnSpPr>
        <p:spPr>
          <a:xfrm flipV="1">
            <a:off x="1776481" y="4241464"/>
            <a:ext cx="263541" cy="358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9" idx="1"/>
            <a:endCxn id="49" idx="2"/>
          </p:cNvCxnSpPr>
          <p:nvPr/>
        </p:nvCxnSpPr>
        <p:spPr>
          <a:xfrm flipH="1" flipV="1">
            <a:off x="5771441" y="4441489"/>
            <a:ext cx="256264" cy="599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291409" y="2698117"/>
            <a:ext cx="1138989" cy="3311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cxnSp>
        <p:nvCxnSpPr>
          <p:cNvPr id="87" name="Straight Connector 86"/>
          <p:cNvCxnSpPr>
            <a:endCxn id="86" idx="2"/>
          </p:cNvCxnSpPr>
          <p:nvPr/>
        </p:nvCxnSpPr>
        <p:spPr>
          <a:xfrm>
            <a:off x="4927684" y="2469326"/>
            <a:ext cx="363725" cy="394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DBD004AD-FB49-49EF-9AC1-ECEE2A51A416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97659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  <p:bldP spid="51" grpId="0"/>
      <p:bldP spid="59" grpId="0" animBg="1"/>
      <p:bldP spid="6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22961" y="456914"/>
            <a:ext cx="10096830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 err="1">
                    <a:latin typeface="Impact" panose="020B0806030902050204" pitchFamily="34" charset="0"/>
                    <a:cs typeface="Calibri" panose="020F0502020204030204" pitchFamily="34" charset="0"/>
                  </a:rPr>
                  <a:t>Disjointness</a:t>
                </a:r>
                <a:r>
                  <a:rPr lang="en-US" sz="4000" dirty="0">
                    <a:latin typeface="Impact" panose="020B0806030902050204" pitchFamily="34" charset="0"/>
                    <a:cs typeface="Calibri" panose="020F0502020204030204" pitchFamily="34" charset="0"/>
                  </a:rPr>
                  <a:t> Constraint</a:t>
                </a:r>
              </a:p>
            </p:txBody>
          </p:sp>
        </p:grpSp>
      </p:grpSp>
      <p:sp>
        <p:nvSpPr>
          <p:cNvPr id="33" name="Text Placeholder 2"/>
          <p:cNvSpPr txBox="1">
            <a:spLocks/>
          </p:cNvSpPr>
          <p:nvPr/>
        </p:nvSpPr>
        <p:spPr>
          <a:xfrm>
            <a:off x="822961" y="1943814"/>
            <a:ext cx="10873046" cy="4605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By default, two subclasses are considered DISJOINT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(An entity cannot belong to more than one subclass)</a:t>
            </a:r>
          </a:p>
          <a:p>
            <a:pPr lvl="1">
              <a:lnSpc>
                <a:spcPct val="170000"/>
              </a:lnSpc>
            </a:pPr>
            <a:r>
              <a:rPr lang="en-US" spc="-2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permanent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employee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pc="-15" dirty="0">
                <a:latin typeface="Calibri" panose="020F0502020204030204" pitchFamily="34" charset="0"/>
                <a:cs typeface="Calibri" panose="020F0502020204030204" pitchFamily="34" charset="0"/>
              </a:rPr>
              <a:t>contract 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employee? </a:t>
            </a:r>
            <a:r>
              <a:rPr lang="en-US" spc="-15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! </a:t>
            </a:r>
            <a:r>
              <a:rPr lang="en-US" spc="-20" dirty="0">
                <a:latin typeface="Calibri" panose="020F0502020204030204" pitchFamily="34" charset="0"/>
                <a:cs typeface="Calibri" panose="020F0502020204030204" pitchFamily="34" charset="0"/>
              </a:rPr>
              <a:t>Therefore,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the permanent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employee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subclass and  the </a:t>
            </a:r>
            <a:r>
              <a:rPr lang="en-US" spc="-15" dirty="0">
                <a:latin typeface="Calibri" panose="020F0502020204030204" pitchFamily="34" charset="0"/>
                <a:cs typeface="Calibri" panose="020F0502020204030204" pitchFamily="34" charset="0"/>
              </a:rPr>
              <a:t>contract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employee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subclass </a:t>
            </a:r>
            <a:r>
              <a:rPr lang="en-US" spc="-2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pc="1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solidFill>
                  <a:srgbClr val="EC7C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disjoint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Overlap Constraints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determine whether two subclasses are allowed to contain the same entity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a </a:t>
            </a:r>
            <a:r>
              <a:rPr lang="en-US" spc="-15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university</a:t>
            </a:r>
            <a:r>
              <a:rPr lang="en-US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student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faculty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member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same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time? YES! </a:t>
            </a:r>
            <a:r>
              <a:rPr lang="en-US" spc="5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pc="-15" dirty="0">
                <a:latin typeface="Calibri" panose="020F0502020204030204" pitchFamily="34" charset="0"/>
                <a:cs typeface="Calibri" panose="020F0502020204030204" pitchFamily="34" charset="0"/>
              </a:rPr>
              <a:t>so,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denote this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writing </a:t>
            </a:r>
            <a:r>
              <a:rPr lang="en-US" spc="-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 overlaps </a:t>
            </a:r>
            <a:r>
              <a:rPr lang="en-US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faculty </a:t>
            </a:r>
            <a:r>
              <a:rPr lang="en-US" spc="-3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member. </a:t>
            </a:r>
            <a:r>
              <a:rPr lang="en-US" spc="5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absence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such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statement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assume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that the  sub classes </a:t>
            </a:r>
            <a:r>
              <a:rPr lang="en-US" spc="-2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disjoint.</a:t>
            </a:r>
            <a:endParaRPr lang="en-US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E5A3E2A-62E4-45AD-ABB5-8290360CB337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416056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 err="1">
                    <a:latin typeface="Impact" panose="020B0806030902050204" pitchFamily="34" charset="0"/>
                    <a:cs typeface="Calibri" panose="020F0502020204030204" pitchFamily="34" charset="0"/>
                  </a:rPr>
                  <a:t>Disjointness</a:t>
                </a:r>
                <a:r>
                  <a:rPr lang="en-US" sz="4000" dirty="0">
                    <a:latin typeface="Impact" panose="020B0806030902050204" pitchFamily="34" charset="0"/>
                    <a:cs typeface="Calibri" panose="020F0502020204030204" pitchFamily="34" charset="0"/>
                  </a:rPr>
                  <a:t> Constraint</a:t>
                </a:r>
              </a:p>
            </p:txBody>
          </p:sp>
        </p:grpSp>
      </p:grpSp>
      <p:sp>
        <p:nvSpPr>
          <p:cNvPr id="11" name="object 3"/>
          <p:cNvSpPr/>
          <p:nvPr/>
        </p:nvSpPr>
        <p:spPr>
          <a:xfrm>
            <a:off x="7906222" y="2610678"/>
            <a:ext cx="1226820" cy="377190"/>
          </a:xfrm>
          <a:custGeom>
            <a:avLst/>
            <a:gdLst/>
            <a:ahLst/>
            <a:cxnLst/>
            <a:rect l="l" t="t" r="r" b="b"/>
            <a:pathLst>
              <a:path w="1226820" h="377189">
                <a:moveTo>
                  <a:pt x="0" y="376707"/>
                </a:moveTo>
                <a:lnTo>
                  <a:pt x="1226718" y="376707"/>
                </a:lnTo>
                <a:lnTo>
                  <a:pt x="1226718" y="0"/>
                </a:lnTo>
                <a:lnTo>
                  <a:pt x="0" y="0"/>
                </a:lnTo>
                <a:lnTo>
                  <a:pt x="0" y="37670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8137276" y="2666477"/>
            <a:ext cx="799511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600" spc="-45" dirty="0">
                <a:latin typeface="Calibri" panose="020F0502020204030204" pitchFamily="34" charset="0"/>
                <a:cs typeface="Calibri" panose="020F0502020204030204" pitchFamily="34" charset="0"/>
              </a:rPr>
              <a:t>PERSON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object 5"/>
          <p:cNvGrpSpPr/>
          <p:nvPr/>
        </p:nvGrpSpPr>
        <p:grpSpPr>
          <a:xfrm>
            <a:off x="6793703" y="2325461"/>
            <a:ext cx="917067" cy="341630"/>
            <a:chOff x="5138039" y="1818385"/>
            <a:chExt cx="785495" cy="341630"/>
          </a:xfrm>
        </p:grpSpPr>
        <p:sp>
          <p:nvSpPr>
            <p:cNvPr id="14" name="object 6"/>
            <p:cNvSpPr/>
            <p:nvPr/>
          </p:nvSpPr>
          <p:spPr>
            <a:xfrm>
              <a:off x="5144389" y="1824735"/>
              <a:ext cx="772795" cy="328930"/>
            </a:xfrm>
            <a:custGeom>
              <a:avLst/>
              <a:gdLst/>
              <a:ahLst/>
              <a:cxnLst/>
              <a:rect l="l" t="t" r="r" b="b"/>
              <a:pathLst>
                <a:path w="772795" h="328930">
                  <a:moveTo>
                    <a:pt x="386334" y="0"/>
                  </a:moveTo>
                  <a:lnTo>
                    <a:pt x="323670" y="2149"/>
                  </a:lnTo>
                  <a:lnTo>
                    <a:pt x="264225" y="8372"/>
                  </a:lnTo>
                  <a:lnTo>
                    <a:pt x="208794" y="18331"/>
                  </a:lnTo>
                  <a:lnTo>
                    <a:pt x="158172" y="31687"/>
                  </a:lnTo>
                  <a:lnTo>
                    <a:pt x="113157" y="48101"/>
                  </a:lnTo>
                  <a:lnTo>
                    <a:pt x="74541" y="67235"/>
                  </a:lnTo>
                  <a:lnTo>
                    <a:pt x="19696" y="112312"/>
                  </a:lnTo>
                  <a:lnTo>
                    <a:pt x="0" y="164211"/>
                  </a:lnTo>
                  <a:lnTo>
                    <a:pt x="5056" y="190843"/>
                  </a:lnTo>
                  <a:lnTo>
                    <a:pt x="43123" y="239669"/>
                  </a:lnTo>
                  <a:lnTo>
                    <a:pt x="113156" y="280320"/>
                  </a:lnTo>
                  <a:lnTo>
                    <a:pt x="158172" y="296734"/>
                  </a:lnTo>
                  <a:lnTo>
                    <a:pt x="208794" y="310090"/>
                  </a:lnTo>
                  <a:lnTo>
                    <a:pt x="264225" y="320049"/>
                  </a:lnTo>
                  <a:lnTo>
                    <a:pt x="323670" y="326272"/>
                  </a:lnTo>
                  <a:lnTo>
                    <a:pt x="386334" y="328421"/>
                  </a:lnTo>
                  <a:lnTo>
                    <a:pt x="448997" y="326272"/>
                  </a:lnTo>
                  <a:lnTo>
                    <a:pt x="508442" y="320049"/>
                  </a:lnTo>
                  <a:lnTo>
                    <a:pt x="563873" y="310090"/>
                  </a:lnTo>
                  <a:lnTo>
                    <a:pt x="614495" y="296734"/>
                  </a:lnTo>
                  <a:lnTo>
                    <a:pt x="659510" y="280320"/>
                  </a:lnTo>
                  <a:lnTo>
                    <a:pt x="698126" y="261186"/>
                  </a:lnTo>
                  <a:lnTo>
                    <a:pt x="752971" y="216109"/>
                  </a:lnTo>
                  <a:lnTo>
                    <a:pt x="772668" y="164211"/>
                  </a:lnTo>
                  <a:lnTo>
                    <a:pt x="767611" y="137578"/>
                  </a:lnTo>
                  <a:lnTo>
                    <a:pt x="729544" y="88752"/>
                  </a:lnTo>
                  <a:lnTo>
                    <a:pt x="659511" y="48101"/>
                  </a:lnTo>
                  <a:lnTo>
                    <a:pt x="614495" y="31687"/>
                  </a:lnTo>
                  <a:lnTo>
                    <a:pt x="563873" y="18331"/>
                  </a:lnTo>
                  <a:lnTo>
                    <a:pt x="508442" y="8372"/>
                  </a:lnTo>
                  <a:lnTo>
                    <a:pt x="448997" y="2149"/>
                  </a:lnTo>
                  <a:lnTo>
                    <a:pt x="3863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bject 7"/>
            <p:cNvSpPr/>
            <p:nvPr/>
          </p:nvSpPr>
          <p:spPr>
            <a:xfrm>
              <a:off x="5144389" y="1824735"/>
              <a:ext cx="772795" cy="328930"/>
            </a:xfrm>
            <a:custGeom>
              <a:avLst/>
              <a:gdLst/>
              <a:ahLst/>
              <a:cxnLst/>
              <a:rect l="l" t="t" r="r" b="b"/>
              <a:pathLst>
                <a:path w="772795" h="328930">
                  <a:moveTo>
                    <a:pt x="0" y="164211"/>
                  </a:moveTo>
                  <a:lnTo>
                    <a:pt x="19696" y="112312"/>
                  </a:lnTo>
                  <a:lnTo>
                    <a:pt x="74541" y="67235"/>
                  </a:lnTo>
                  <a:lnTo>
                    <a:pt x="113157" y="48101"/>
                  </a:lnTo>
                  <a:lnTo>
                    <a:pt x="158172" y="31687"/>
                  </a:lnTo>
                  <a:lnTo>
                    <a:pt x="208794" y="18331"/>
                  </a:lnTo>
                  <a:lnTo>
                    <a:pt x="264225" y="8372"/>
                  </a:lnTo>
                  <a:lnTo>
                    <a:pt x="323670" y="2149"/>
                  </a:lnTo>
                  <a:lnTo>
                    <a:pt x="386334" y="0"/>
                  </a:lnTo>
                  <a:lnTo>
                    <a:pt x="448997" y="2149"/>
                  </a:lnTo>
                  <a:lnTo>
                    <a:pt x="508442" y="8372"/>
                  </a:lnTo>
                  <a:lnTo>
                    <a:pt x="563873" y="18331"/>
                  </a:lnTo>
                  <a:lnTo>
                    <a:pt x="614495" y="31687"/>
                  </a:lnTo>
                  <a:lnTo>
                    <a:pt x="659511" y="48101"/>
                  </a:lnTo>
                  <a:lnTo>
                    <a:pt x="698126" y="67235"/>
                  </a:lnTo>
                  <a:lnTo>
                    <a:pt x="752971" y="112312"/>
                  </a:lnTo>
                  <a:lnTo>
                    <a:pt x="772668" y="164211"/>
                  </a:lnTo>
                  <a:lnTo>
                    <a:pt x="767611" y="190843"/>
                  </a:lnTo>
                  <a:lnTo>
                    <a:pt x="729544" y="239669"/>
                  </a:lnTo>
                  <a:lnTo>
                    <a:pt x="659510" y="280320"/>
                  </a:lnTo>
                  <a:lnTo>
                    <a:pt x="614495" y="296734"/>
                  </a:lnTo>
                  <a:lnTo>
                    <a:pt x="563873" y="310090"/>
                  </a:lnTo>
                  <a:lnTo>
                    <a:pt x="508442" y="320049"/>
                  </a:lnTo>
                  <a:lnTo>
                    <a:pt x="448997" y="326272"/>
                  </a:lnTo>
                  <a:lnTo>
                    <a:pt x="386334" y="328421"/>
                  </a:lnTo>
                  <a:lnTo>
                    <a:pt x="323670" y="326272"/>
                  </a:lnTo>
                  <a:lnTo>
                    <a:pt x="264225" y="320049"/>
                  </a:lnTo>
                  <a:lnTo>
                    <a:pt x="208794" y="310090"/>
                  </a:lnTo>
                  <a:lnTo>
                    <a:pt x="158172" y="296734"/>
                  </a:lnTo>
                  <a:lnTo>
                    <a:pt x="113156" y="280320"/>
                  </a:lnTo>
                  <a:lnTo>
                    <a:pt x="74541" y="261186"/>
                  </a:lnTo>
                  <a:lnTo>
                    <a:pt x="19696" y="216109"/>
                  </a:lnTo>
                  <a:lnTo>
                    <a:pt x="0" y="1642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object 8"/>
          <p:cNvSpPr txBox="1"/>
          <p:nvPr/>
        </p:nvSpPr>
        <p:spPr>
          <a:xfrm>
            <a:off x="7092788" y="2364578"/>
            <a:ext cx="365252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IC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object 9"/>
          <p:cNvGrpSpPr/>
          <p:nvPr/>
        </p:nvGrpSpPr>
        <p:grpSpPr>
          <a:xfrm>
            <a:off x="7884125" y="1997039"/>
            <a:ext cx="1191260" cy="438150"/>
            <a:chOff x="6096889" y="1489963"/>
            <a:chExt cx="1191260" cy="438150"/>
          </a:xfrm>
        </p:grpSpPr>
        <p:sp>
          <p:nvSpPr>
            <p:cNvPr id="24" name="object 10"/>
            <p:cNvSpPr/>
            <p:nvPr/>
          </p:nvSpPr>
          <p:spPr>
            <a:xfrm>
              <a:off x="6103239" y="1496313"/>
              <a:ext cx="1178560" cy="425450"/>
            </a:xfrm>
            <a:custGeom>
              <a:avLst/>
              <a:gdLst/>
              <a:ahLst/>
              <a:cxnLst/>
              <a:rect l="l" t="t" r="r" b="b"/>
              <a:pathLst>
                <a:path w="1178559" h="425450">
                  <a:moveTo>
                    <a:pt x="589153" y="0"/>
                  </a:moveTo>
                  <a:lnTo>
                    <a:pt x="520446" y="1429"/>
                  </a:lnTo>
                  <a:lnTo>
                    <a:pt x="454067" y="5611"/>
                  </a:lnTo>
                  <a:lnTo>
                    <a:pt x="390458" y="12386"/>
                  </a:lnTo>
                  <a:lnTo>
                    <a:pt x="330061" y="21595"/>
                  </a:lnTo>
                  <a:lnTo>
                    <a:pt x="273317" y="33078"/>
                  </a:lnTo>
                  <a:lnTo>
                    <a:pt x="220670" y="46676"/>
                  </a:lnTo>
                  <a:lnTo>
                    <a:pt x="172561" y="62230"/>
                  </a:lnTo>
                  <a:lnTo>
                    <a:pt x="129432" y="79579"/>
                  </a:lnTo>
                  <a:lnTo>
                    <a:pt x="91725" y="98566"/>
                  </a:lnTo>
                  <a:lnTo>
                    <a:pt x="34347" y="140811"/>
                  </a:lnTo>
                  <a:lnTo>
                    <a:pt x="3963" y="187691"/>
                  </a:lnTo>
                  <a:lnTo>
                    <a:pt x="0" y="212471"/>
                  </a:lnTo>
                  <a:lnTo>
                    <a:pt x="3963" y="237275"/>
                  </a:lnTo>
                  <a:lnTo>
                    <a:pt x="34347" y="284195"/>
                  </a:lnTo>
                  <a:lnTo>
                    <a:pt x="91725" y="326469"/>
                  </a:lnTo>
                  <a:lnTo>
                    <a:pt x="129432" y="345465"/>
                  </a:lnTo>
                  <a:lnTo>
                    <a:pt x="172561" y="362823"/>
                  </a:lnTo>
                  <a:lnTo>
                    <a:pt x="220670" y="378382"/>
                  </a:lnTo>
                  <a:lnTo>
                    <a:pt x="273317" y="391984"/>
                  </a:lnTo>
                  <a:lnTo>
                    <a:pt x="330061" y="403470"/>
                  </a:lnTo>
                  <a:lnTo>
                    <a:pt x="390458" y="412681"/>
                  </a:lnTo>
                  <a:lnTo>
                    <a:pt x="454067" y="419457"/>
                  </a:lnTo>
                  <a:lnTo>
                    <a:pt x="520446" y="423639"/>
                  </a:lnTo>
                  <a:lnTo>
                    <a:pt x="589153" y="425069"/>
                  </a:lnTo>
                  <a:lnTo>
                    <a:pt x="657859" y="423639"/>
                  </a:lnTo>
                  <a:lnTo>
                    <a:pt x="724238" y="419457"/>
                  </a:lnTo>
                  <a:lnTo>
                    <a:pt x="787847" y="412681"/>
                  </a:lnTo>
                  <a:lnTo>
                    <a:pt x="848244" y="403470"/>
                  </a:lnTo>
                  <a:lnTo>
                    <a:pt x="904988" y="391984"/>
                  </a:lnTo>
                  <a:lnTo>
                    <a:pt x="957635" y="378382"/>
                  </a:lnTo>
                  <a:lnTo>
                    <a:pt x="1005744" y="362823"/>
                  </a:lnTo>
                  <a:lnTo>
                    <a:pt x="1048873" y="345465"/>
                  </a:lnTo>
                  <a:lnTo>
                    <a:pt x="1086580" y="326469"/>
                  </a:lnTo>
                  <a:lnTo>
                    <a:pt x="1143958" y="284195"/>
                  </a:lnTo>
                  <a:lnTo>
                    <a:pt x="1174342" y="237275"/>
                  </a:lnTo>
                  <a:lnTo>
                    <a:pt x="1178306" y="212471"/>
                  </a:lnTo>
                  <a:lnTo>
                    <a:pt x="1174342" y="187691"/>
                  </a:lnTo>
                  <a:lnTo>
                    <a:pt x="1143958" y="140811"/>
                  </a:lnTo>
                  <a:lnTo>
                    <a:pt x="1086580" y="98566"/>
                  </a:lnTo>
                  <a:lnTo>
                    <a:pt x="1048873" y="79579"/>
                  </a:lnTo>
                  <a:lnTo>
                    <a:pt x="1005744" y="62230"/>
                  </a:lnTo>
                  <a:lnTo>
                    <a:pt x="957635" y="46676"/>
                  </a:lnTo>
                  <a:lnTo>
                    <a:pt x="904988" y="33078"/>
                  </a:lnTo>
                  <a:lnTo>
                    <a:pt x="848244" y="21595"/>
                  </a:lnTo>
                  <a:lnTo>
                    <a:pt x="787847" y="12386"/>
                  </a:lnTo>
                  <a:lnTo>
                    <a:pt x="724238" y="5611"/>
                  </a:lnTo>
                  <a:lnTo>
                    <a:pt x="657859" y="1429"/>
                  </a:lnTo>
                  <a:lnTo>
                    <a:pt x="589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bject 11"/>
            <p:cNvSpPr/>
            <p:nvPr/>
          </p:nvSpPr>
          <p:spPr>
            <a:xfrm>
              <a:off x="6103239" y="1496313"/>
              <a:ext cx="1178560" cy="425450"/>
            </a:xfrm>
            <a:custGeom>
              <a:avLst/>
              <a:gdLst/>
              <a:ahLst/>
              <a:cxnLst/>
              <a:rect l="l" t="t" r="r" b="b"/>
              <a:pathLst>
                <a:path w="1178559" h="425450">
                  <a:moveTo>
                    <a:pt x="0" y="212471"/>
                  </a:moveTo>
                  <a:lnTo>
                    <a:pt x="15560" y="163752"/>
                  </a:lnTo>
                  <a:lnTo>
                    <a:pt x="59883" y="119030"/>
                  </a:lnTo>
                  <a:lnTo>
                    <a:pt x="129432" y="79579"/>
                  </a:lnTo>
                  <a:lnTo>
                    <a:pt x="172561" y="62230"/>
                  </a:lnTo>
                  <a:lnTo>
                    <a:pt x="220670" y="46676"/>
                  </a:lnTo>
                  <a:lnTo>
                    <a:pt x="273317" y="33078"/>
                  </a:lnTo>
                  <a:lnTo>
                    <a:pt x="330061" y="21595"/>
                  </a:lnTo>
                  <a:lnTo>
                    <a:pt x="390458" y="12386"/>
                  </a:lnTo>
                  <a:lnTo>
                    <a:pt x="454067" y="5611"/>
                  </a:lnTo>
                  <a:lnTo>
                    <a:pt x="520446" y="1429"/>
                  </a:lnTo>
                  <a:lnTo>
                    <a:pt x="589153" y="0"/>
                  </a:lnTo>
                  <a:lnTo>
                    <a:pt x="657859" y="1429"/>
                  </a:lnTo>
                  <a:lnTo>
                    <a:pt x="724238" y="5611"/>
                  </a:lnTo>
                  <a:lnTo>
                    <a:pt x="787847" y="12386"/>
                  </a:lnTo>
                  <a:lnTo>
                    <a:pt x="848244" y="21595"/>
                  </a:lnTo>
                  <a:lnTo>
                    <a:pt x="904988" y="33078"/>
                  </a:lnTo>
                  <a:lnTo>
                    <a:pt x="957635" y="46676"/>
                  </a:lnTo>
                  <a:lnTo>
                    <a:pt x="1005744" y="62230"/>
                  </a:lnTo>
                  <a:lnTo>
                    <a:pt x="1048873" y="79579"/>
                  </a:lnTo>
                  <a:lnTo>
                    <a:pt x="1086580" y="98566"/>
                  </a:lnTo>
                  <a:lnTo>
                    <a:pt x="1143958" y="140811"/>
                  </a:lnTo>
                  <a:lnTo>
                    <a:pt x="1174342" y="187691"/>
                  </a:lnTo>
                  <a:lnTo>
                    <a:pt x="1178306" y="212471"/>
                  </a:lnTo>
                  <a:lnTo>
                    <a:pt x="1174342" y="237275"/>
                  </a:lnTo>
                  <a:lnTo>
                    <a:pt x="1143958" y="284195"/>
                  </a:lnTo>
                  <a:lnTo>
                    <a:pt x="1086580" y="326469"/>
                  </a:lnTo>
                  <a:lnTo>
                    <a:pt x="1048873" y="345465"/>
                  </a:lnTo>
                  <a:lnTo>
                    <a:pt x="1005744" y="362823"/>
                  </a:lnTo>
                  <a:lnTo>
                    <a:pt x="957635" y="378382"/>
                  </a:lnTo>
                  <a:lnTo>
                    <a:pt x="904988" y="391984"/>
                  </a:lnTo>
                  <a:lnTo>
                    <a:pt x="848244" y="403470"/>
                  </a:lnTo>
                  <a:lnTo>
                    <a:pt x="787847" y="412681"/>
                  </a:lnTo>
                  <a:lnTo>
                    <a:pt x="724238" y="419457"/>
                  </a:lnTo>
                  <a:lnTo>
                    <a:pt x="657859" y="423639"/>
                  </a:lnTo>
                  <a:lnTo>
                    <a:pt x="589153" y="425069"/>
                  </a:lnTo>
                  <a:lnTo>
                    <a:pt x="520446" y="423639"/>
                  </a:lnTo>
                  <a:lnTo>
                    <a:pt x="454067" y="419457"/>
                  </a:lnTo>
                  <a:lnTo>
                    <a:pt x="390458" y="412681"/>
                  </a:lnTo>
                  <a:lnTo>
                    <a:pt x="330061" y="403470"/>
                  </a:lnTo>
                  <a:lnTo>
                    <a:pt x="273317" y="391984"/>
                  </a:lnTo>
                  <a:lnTo>
                    <a:pt x="220670" y="378382"/>
                  </a:lnTo>
                  <a:lnTo>
                    <a:pt x="172561" y="362823"/>
                  </a:lnTo>
                  <a:lnTo>
                    <a:pt x="129432" y="345465"/>
                  </a:lnTo>
                  <a:lnTo>
                    <a:pt x="91725" y="326469"/>
                  </a:lnTo>
                  <a:lnTo>
                    <a:pt x="34347" y="284195"/>
                  </a:lnTo>
                  <a:lnTo>
                    <a:pt x="3963" y="237275"/>
                  </a:lnTo>
                  <a:lnTo>
                    <a:pt x="0" y="21247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" name="object 12"/>
          <p:cNvSpPr txBox="1"/>
          <p:nvPr/>
        </p:nvSpPr>
        <p:spPr>
          <a:xfrm>
            <a:off x="8225985" y="2101228"/>
            <a:ext cx="63182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grpSp>
        <p:nvGrpSpPr>
          <p:cNvPr id="27" name="object 13"/>
          <p:cNvGrpSpPr/>
          <p:nvPr/>
        </p:nvGrpSpPr>
        <p:grpSpPr>
          <a:xfrm>
            <a:off x="9374089" y="2267549"/>
            <a:ext cx="747395" cy="408940"/>
            <a:chOff x="7586853" y="1760473"/>
            <a:chExt cx="747395" cy="408940"/>
          </a:xfrm>
        </p:grpSpPr>
        <p:sp>
          <p:nvSpPr>
            <p:cNvPr id="28" name="object 14"/>
            <p:cNvSpPr/>
            <p:nvPr/>
          </p:nvSpPr>
          <p:spPr>
            <a:xfrm>
              <a:off x="7593203" y="1766823"/>
              <a:ext cx="734695" cy="396240"/>
            </a:xfrm>
            <a:custGeom>
              <a:avLst/>
              <a:gdLst/>
              <a:ahLst/>
              <a:cxnLst/>
              <a:rect l="l" t="t" r="r" b="b"/>
              <a:pathLst>
                <a:path w="734695" h="396239">
                  <a:moveTo>
                    <a:pt x="367029" y="0"/>
                  </a:moveTo>
                  <a:lnTo>
                    <a:pt x="307499" y="2591"/>
                  </a:lnTo>
                  <a:lnTo>
                    <a:pt x="251025" y="10093"/>
                  </a:lnTo>
                  <a:lnTo>
                    <a:pt x="198364" y="22099"/>
                  </a:lnTo>
                  <a:lnTo>
                    <a:pt x="150272" y="38201"/>
                  </a:lnTo>
                  <a:lnTo>
                    <a:pt x="107505" y="57991"/>
                  </a:lnTo>
                  <a:lnTo>
                    <a:pt x="70819" y="81061"/>
                  </a:lnTo>
                  <a:lnTo>
                    <a:pt x="40969" y="107004"/>
                  </a:lnTo>
                  <a:lnTo>
                    <a:pt x="4804" y="165877"/>
                  </a:lnTo>
                  <a:lnTo>
                    <a:pt x="0" y="197993"/>
                  </a:lnTo>
                  <a:lnTo>
                    <a:pt x="4804" y="230108"/>
                  </a:lnTo>
                  <a:lnTo>
                    <a:pt x="40969" y="288981"/>
                  </a:lnTo>
                  <a:lnTo>
                    <a:pt x="70819" y="314924"/>
                  </a:lnTo>
                  <a:lnTo>
                    <a:pt x="107505" y="337994"/>
                  </a:lnTo>
                  <a:lnTo>
                    <a:pt x="150272" y="357784"/>
                  </a:lnTo>
                  <a:lnTo>
                    <a:pt x="198364" y="373886"/>
                  </a:lnTo>
                  <a:lnTo>
                    <a:pt x="251025" y="385892"/>
                  </a:lnTo>
                  <a:lnTo>
                    <a:pt x="307499" y="393394"/>
                  </a:lnTo>
                  <a:lnTo>
                    <a:pt x="367029" y="395986"/>
                  </a:lnTo>
                  <a:lnTo>
                    <a:pt x="426595" y="393394"/>
                  </a:lnTo>
                  <a:lnTo>
                    <a:pt x="483096" y="385892"/>
                  </a:lnTo>
                  <a:lnTo>
                    <a:pt x="535779" y="373886"/>
                  </a:lnTo>
                  <a:lnTo>
                    <a:pt x="583887" y="357784"/>
                  </a:lnTo>
                  <a:lnTo>
                    <a:pt x="626665" y="337994"/>
                  </a:lnTo>
                  <a:lnTo>
                    <a:pt x="663359" y="314924"/>
                  </a:lnTo>
                  <a:lnTo>
                    <a:pt x="693213" y="288981"/>
                  </a:lnTo>
                  <a:lnTo>
                    <a:pt x="729382" y="230108"/>
                  </a:lnTo>
                  <a:lnTo>
                    <a:pt x="734187" y="197993"/>
                  </a:lnTo>
                  <a:lnTo>
                    <a:pt x="729382" y="165877"/>
                  </a:lnTo>
                  <a:lnTo>
                    <a:pt x="693213" y="107004"/>
                  </a:lnTo>
                  <a:lnTo>
                    <a:pt x="663359" y="81061"/>
                  </a:lnTo>
                  <a:lnTo>
                    <a:pt x="626665" y="57991"/>
                  </a:lnTo>
                  <a:lnTo>
                    <a:pt x="583887" y="38201"/>
                  </a:lnTo>
                  <a:lnTo>
                    <a:pt x="535779" y="22099"/>
                  </a:lnTo>
                  <a:lnTo>
                    <a:pt x="483096" y="10093"/>
                  </a:lnTo>
                  <a:lnTo>
                    <a:pt x="426595" y="2591"/>
                  </a:lnTo>
                  <a:lnTo>
                    <a:pt x="3670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object 15"/>
            <p:cNvSpPr/>
            <p:nvPr/>
          </p:nvSpPr>
          <p:spPr>
            <a:xfrm>
              <a:off x="7593203" y="1766823"/>
              <a:ext cx="734695" cy="396240"/>
            </a:xfrm>
            <a:custGeom>
              <a:avLst/>
              <a:gdLst/>
              <a:ahLst/>
              <a:cxnLst/>
              <a:rect l="l" t="t" r="r" b="b"/>
              <a:pathLst>
                <a:path w="734695" h="396239">
                  <a:moveTo>
                    <a:pt x="0" y="197993"/>
                  </a:moveTo>
                  <a:lnTo>
                    <a:pt x="18712" y="135412"/>
                  </a:lnTo>
                  <a:lnTo>
                    <a:pt x="70819" y="81061"/>
                  </a:lnTo>
                  <a:lnTo>
                    <a:pt x="107505" y="57991"/>
                  </a:lnTo>
                  <a:lnTo>
                    <a:pt x="150272" y="38201"/>
                  </a:lnTo>
                  <a:lnTo>
                    <a:pt x="198364" y="22099"/>
                  </a:lnTo>
                  <a:lnTo>
                    <a:pt x="251025" y="10093"/>
                  </a:lnTo>
                  <a:lnTo>
                    <a:pt x="307499" y="2591"/>
                  </a:lnTo>
                  <a:lnTo>
                    <a:pt x="367029" y="0"/>
                  </a:lnTo>
                  <a:lnTo>
                    <a:pt x="426595" y="2591"/>
                  </a:lnTo>
                  <a:lnTo>
                    <a:pt x="483096" y="10093"/>
                  </a:lnTo>
                  <a:lnTo>
                    <a:pt x="535779" y="22099"/>
                  </a:lnTo>
                  <a:lnTo>
                    <a:pt x="583887" y="38201"/>
                  </a:lnTo>
                  <a:lnTo>
                    <a:pt x="626665" y="57991"/>
                  </a:lnTo>
                  <a:lnTo>
                    <a:pt x="663359" y="81061"/>
                  </a:lnTo>
                  <a:lnTo>
                    <a:pt x="693213" y="107004"/>
                  </a:lnTo>
                  <a:lnTo>
                    <a:pt x="729382" y="165877"/>
                  </a:lnTo>
                  <a:lnTo>
                    <a:pt x="734187" y="197993"/>
                  </a:lnTo>
                  <a:lnTo>
                    <a:pt x="729382" y="230108"/>
                  </a:lnTo>
                  <a:lnTo>
                    <a:pt x="693213" y="288981"/>
                  </a:lnTo>
                  <a:lnTo>
                    <a:pt x="663359" y="314924"/>
                  </a:lnTo>
                  <a:lnTo>
                    <a:pt x="626665" y="337994"/>
                  </a:lnTo>
                  <a:lnTo>
                    <a:pt x="583887" y="357784"/>
                  </a:lnTo>
                  <a:lnTo>
                    <a:pt x="535779" y="373886"/>
                  </a:lnTo>
                  <a:lnTo>
                    <a:pt x="483096" y="385892"/>
                  </a:lnTo>
                  <a:lnTo>
                    <a:pt x="426595" y="393394"/>
                  </a:lnTo>
                  <a:lnTo>
                    <a:pt x="367029" y="395986"/>
                  </a:lnTo>
                  <a:lnTo>
                    <a:pt x="307499" y="393394"/>
                  </a:lnTo>
                  <a:lnTo>
                    <a:pt x="251025" y="385892"/>
                  </a:lnTo>
                  <a:lnTo>
                    <a:pt x="198364" y="373886"/>
                  </a:lnTo>
                  <a:lnTo>
                    <a:pt x="150272" y="357784"/>
                  </a:lnTo>
                  <a:lnTo>
                    <a:pt x="107505" y="337994"/>
                  </a:lnTo>
                  <a:lnTo>
                    <a:pt x="70819" y="314924"/>
                  </a:lnTo>
                  <a:lnTo>
                    <a:pt x="40969" y="288981"/>
                  </a:lnTo>
                  <a:lnTo>
                    <a:pt x="4804" y="230108"/>
                  </a:lnTo>
                  <a:lnTo>
                    <a:pt x="0" y="19799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0" name="object 16"/>
          <p:cNvSpPr txBox="1"/>
          <p:nvPr/>
        </p:nvSpPr>
        <p:spPr>
          <a:xfrm>
            <a:off x="9484822" y="2340575"/>
            <a:ext cx="406283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600" spc="5" dirty="0">
                <a:latin typeface="Calibri" panose="020F0502020204030204" pitchFamily="34" charset="0"/>
                <a:cs typeface="Calibri" panose="020F0502020204030204" pitchFamily="34" charset="0"/>
              </a:rPr>
              <a:t>DOB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object 17"/>
          <p:cNvGrpSpPr/>
          <p:nvPr/>
        </p:nvGrpSpPr>
        <p:grpSpPr>
          <a:xfrm>
            <a:off x="8060527" y="3339683"/>
            <a:ext cx="892175" cy="592455"/>
            <a:chOff x="6273291" y="2832607"/>
            <a:chExt cx="892175" cy="592455"/>
          </a:xfrm>
        </p:grpSpPr>
        <p:sp>
          <p:nvSpPr>
            <p:cNvPr id="32" name="object 18"/>
            <p:cNvSpPr/>
            <p:nvPr/>
          </p:nvSpPr>
          <p:spPr>
            <a:xfrm>
              <a:off x="6279641" y="2838957"/>
              <a:ext cx="879475" cy="579755"/>
            </a:xfrm>
            <a:custGeom>
              <a:avLst/>
              <a:gdLst/>
              <a:ahLst/>
              <a:cxnLst/>
              <a:rect l="l" t="t" r="r" b="b"/>
              <a:pathLst>
                <a:path w="879475" h="579754">
                  <a:moveTo>
                    <a:pt x="439419" y="0"/>
                  </a:moveTo>
                  <a:lnTo>
                    <a:pt x="0" y="579628"/>
                  </a:lnTo>
                  <a:lnTo>
                    <a:pt x="878966" y="579628"/>
                  </a:lnTo>
                  <a:lnTo>
                    <a:pt x="4394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object 19"/>
            <p:cNvSpPr/>
            <p:nvPr/>
          </p:nvSpPr>
          <p:spPr>
            <a:xfrm>
              <a:off x="6279641" y="2838957"/>
              <a:ext cx="879475" cy="579755"/>
            </a:xfrm>
            <a:custGeom>
              <a:avLst/>
              <a:gdLst/>
              <a:ahLst/>
              <a:cxnLst/>
              <a:rect l="l" t="t" r="r" b="b"/>
              <a:pathLst>
                <a:path w="879475" h="579754">
                  <a:moveTo>
                    <a:pt x="0" y="579628"/>
                  </a:moveTo>
                  <a:lnTo>
                    <a:pt x="439419" y="0"/>
                  </a:lnTo>
                  <a:lnTo>
                    <a:pt x="878966" y="579628"/>
                  </a:lnTo>
                  <a:lnTo>
                    <a:pt x="0" y="579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object 20"/>
          <p:cNvSpPr txBox="1"/>
          <p:nvPr/>
        </p:nvSpPr>
        <p:spPr>
          <a:xfrm>
            <a:off x="8329195" y="3651810"/>
            <a:ext cx="35483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" name="object 21"/>
          <p:cNvGrpSpPr/>
          <p:nvPr/>
        </p:nvGrpSpPr>
        <p:grpSpPr>
          <a:xfrm>
            <a:off x="7065228" y="4558490"/>
            <a:ext cx="1220470" cy="388620"/>
            <a:chOff x="5277992" y="4051414"/>
            <a:chExt cx="1220470" cy="388620"/>
          </a:xfrm>
        </p:grpSpPr>
        <p:sp>
          <p:nvSpPr>
            <p:cNvPr id="37" name="object 22"/>
            <p:cNvSpPr/>
            <p:nvPr/>
          </p:nvSpPr>
          <p:spPr>
            <a:xfrm>
              <a:off x="5284342" y="4057764"/>
              <a:ext cx="1207770" cy="375920"/>
            </a:xfrm>
            <a:custGeom>
              <a:avLst/>
              <a:gdLst/>
              <a:ahLst/>
              <a:cxnLst/>
              <a:rect l="l" t="t" r="r" b="b"/>
              <a:pathLst>
                <a:path w="1207770" h="375920">
                  <a:moveTo>
                    <a:pt x="1207769" y="0"/>
                  </a:moveTo>
                  <a:lnTo>
                    <a:pt x="0" y="0"/>
                  </a:lnTo>
                  <a:lnTo>
                    <a:pt x="0" y="375831"/>
                  </a:lnTo>
                  <a:lnTo>
                    <a:pt x="1207769" y="375831"/>
                  </a:lnTo>
                  <a:lnTo>
                    <a:pt x="12077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object 23"/>
            <p:cNvSpPr/>
            <p:nvPr/>
          </p:nvSpPr>
          <p:spPr>
            <a:xfrm>
              <a:off x="5284342" y="4057764"/>
              <a:ext cx="1207770" cy="375920"/>
            </a:xfrm>
            <a:custGeom>
              <a:avLst/>
              <a:gdLst/>
              <a:ahLst/>
              <a:cxnLst/>
              <a:rect l="l" t="t" r="r" b="b"/>
              <a:pathLst>
                <a:path w="1207770" h="375920">
                  <a:moveTo>
                    <a:pt x="0" y="375831"/>
                  </a:moveTo>
                  <a:lnTo>
                    <a:pt x="1207769" y="375831"/>
                  </a:lnTo>
                  <a:lnTo>
                    <a:pt x="1207769" y="0"/>
                  </a:lnTo>
                  <a:lnTo>
                    <a:pt x="0" y="0"/>
                  </a:lnTo>
                  <a:lnTo>
                    <a:pt x="0" y="37583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9" name="object 24"/>
          <p:cNvSpPr txBox="1"/>
          <p:nvPr/>
        </p:nvSpPr>
        <p:spPr>
          <a:xfrm>
            <a:off x="6992956" y="4564840"/>
            <a:ext cx="1179321" cy="31867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565"/>
              </a:spcBef>
            </a:pPr>
            <a:r>
              <a:rPr lang="en-US"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0" name="object 25"/>
          <p:cNvGrpSpPr/>
          <p:nvPr/>
        </p:nvGrpSpPr>
        <p:grpSpPr>
          <a:xfrm>
            <a:off x="8788238" y="4558490"/>
            <a:ext cx="1621155" cy="388620"/>
            <a:chOff x="7001002" y="4051414"/>
            <a:chExt cx="1621155" cy="388620"/>
          </a:xfrm>
        </p:grpSpPr>
        <p:sp>
          <p:nvSpPr>
            <p:cNvPr id="41" name="object 26"/>
            <p:cNvSpPr/>
            <p:nvPr/>
          </p:nvSpPr>
          <p:spPr>
            <a:xfrm>
              <a:off x="7007352" y="4057764"/>
              <a:ext cx="1608455" cy="375920"/>
            </a:xfrm>
            <a:custGeom>
              <a:avLst/>
              <a:gdLst/>
              <a:ahLst/>
              <a:cxnLst/>
              <a:rect l="l" t="t" r="r" b="b"/>
              <a:pathLst>
                <a:path w="1608454" h="375920">
                  <a:moveTo>
                    <a:pt x="1608201" y="0"/>
                  </a:moveTo>
                  <a:lnTo>
                    <a:pt x="0" y="0"/>
                  </a:lnTo>
                  <a:lnTo>
                    <a:pt x="0" y="375831"/>
                  </a:lnTo>
                  <a:lnTo>
                    <a:pt x="1608201" y="375831"/>
                  </a:lnTo>
                  <a:lnTo>
                    <a:pt x="16082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object 27"/>
            <p:cNvSpPr/>
            <p:nvPr/>
          </p:nvSpPr>
          <p:spPr>
            <a:xfrm>
              <a:off x="7007352" y="4057764"/>
              <a:ext cx="1608455" cy="375920"/>
            </a:xfrm>
            <a:custGeom>
              <a:avLst/>
              <a:gdLst/>
              <a:ahLst/>
              <a:cxnLst/>
              <a:rect l="l" t="t" r="r" b="b"/>
              <a:pathLst>
                <a:path w="1608454" h="375920">
                  <a:moveTo>
                    <a:pt x="0" y="375831"/>
                  </a:moveTo>
                  <a:lnTo>
                    <a:pt x="1608201" y="375831"/>
                  </a:lnTo>
                  <a:lnTo>
                    <a:pt x="1608201" y="0"/>
                  </a:lnTo>
                  <a:lnTo>
                    <a:pt x="0" y="0"/>
                  </a:lnTo>
                  <a:lnTo>
                    <a:pt x="0" y="37583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3" name="object 28"/>
          <p:cNvSpPr txBox="1"/>
          <p:nvPr/>
        </p:nvSpPr>
        <p:spPr>
          <a:xfrm>
            <a:off x="8646805" y="4581091"/>
            <a:ext cx="2024698" cy="31867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565"/>
              </a:spcBef>
            </a:pPr>
            <a:r>
              <a:rPr lang="en-US"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FACULTY MEMBER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" name="object 29"/>
          <p:cNvGrpSpPr/>
          <p:nvPr/>
        </p:nvGrpSpPr>
        <p:grpSpPr>
          <a:xfrm>
            <a:off x="6762461" y="2983321"/>
            <a:ext cx="2839720" cy="1584960"/>
            <a:chOff x="4975225" y="2476245"/>
            <a:chExt cx="2839720" cy="1584960"/>
          </a:xfrm>
        </p:grpSpPr>
        <p:sp>
          <p:nvSpPr>
            <p:cNvPr id="45" name="object 30"/>
            <p:cNvSpPr/>
            <p:nvPr/>
          </p:nvSpPr>
          <p:spPr>
            <a:xfrm>
              <a:off x="5688076" y="2479420"/>
              <a:ext cx="2123440" cy="1578610"/>
            </a:xfrm>
            <a:custGeom>
              <a:avLst/>
              <a:gdLst/>
              <a:ahLst/>
              <a:cxnLst/>
              <a:rect l="l" t="t" r="r" b="b"/>
              <a:pathLst>
                <a:path w="2123440" h="1578610">
                  <a:moveTo>
                    <a:pt x="1030985" y="359537"/>
                  </a:moveTo>
                  <a:lnTo>
                    <a:pt x="1030985" y="0"/>
                  </a:lnTo>
                </a:path>
                <a:path w="2123440" h="1578610">
                  <a:moveTo>
                    <a:pt x="804037" y="939165"/>
                  </a:moveTo>
                  <a:lnTo>
                    <a:pt x="0" y="1578343"/>
                  </a:lnTo>
                </a:path>
                <a:path w="2123440" h="1578610">
                  <a:moveTo>
                    <a:pt x="1191768" y="939165"/>
                  </a:moveTo>
                  <a:lnTo>
                    <a:pt x="2123313" y="157834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bject 31"/>
            <p:cNvSpPr/>
            <p:nvPr/>
          </p:nvSpPr>
          <p:spPr>
            <a:xfrm>
              <a:off x="4981575" y="3418585"/>
              <a:ext cx="800100" cy="464184"/>
            </a:xfrm>
            <a:custGeom>
              <a:avLst/>
              <a:gdLst/>
              <a:ahLst/>
              <a:cxnLst/>
              <a:rect l="l" t="t" r="r" b="b"/>
              <a:pathLst>
                <a:path w="800100" h="464185">
                  <a:moveTo>
                    <a:pt x="399923" y="0"/>
                  </a:moveTo>
                  <a:lnTo>
                    <a:pt x="340829" y="2512"/>
                  </a:lnTo>
                  <a:lnTo>
                    <a:pt x="284426" y="9812"/>
                  </a:lnTo>
                  <a:lnTo>
                    <a:pt x="231333" y="21540"/>
                  </a:lnTo>
                  <a:lnTo>
                    <a:pt x="182168" y="37337"/>
                  </a:lnTo>
                  <a:lnTo>
                    <a:pt x="137551" y="56847"/>
                  </a:lnTo>
                  <a:lnTo>
                    <a:pt x="98100" y="79709"/>
                  </a:lnTo>
                  <a:lnTo>
                    <a:pt x="64434" y="105566"/>
                  </a:lnTo>
                  <a:lnTo>
                    <a:pt x="37172" y="134060"/>
                  </a:lnTo>
                  <a:lnTo>
                    <a:pt x="4336" y="197522"/>
                  </a:lnTo>
                  <a:lnTo>
                    <a:pt x="0" y="231775"/>
                  </a:lnTo>
                  <a:lnTo>
                    <a:pt x="4336" y="266027"/>
                  </a:lnTo>
                  <a:lnTo>
                    <a:pt x="37172" y="329492"/>
                  </a:lnTo>
                  <a:lnTo>
                    <a:pt x="64434" y="357987"/>
                  </a:lnTo>
                  <a:lnTo>
                    <a:pt x="98100" y="383846"/>
                  </a:lnTo>
                  <a:lnTo>
                    <a:pt x="137551" y="406710"/>
                  </a:lnTo>
                  <a:lnTo>
                    <a:pt x="182168" y="426221"/>
                  </a:lnTo>
                  <a:lnTo>
                    <a:pt x="231333" y="442020"/>
                  </a:lnTo>
                  <a:lnTo>
                    <a:pt x="284426" y="453749"/>
                  </a:lnTo>
                  <a:lnTo>
                    <a:pt x="340829" y="461049"/>
                  </a:lnTo>
                  <a:lnTo>
                    <a:pt x="399923" y="463562"/>
                  </a:lnTo>
                  <a:lnTo>
                    <a:pt x="458984" y="461049"/>
                  </a:lnTo>
                  <a:lnTo>
                    <a:pt x="515361" y="453749"/>
                  </a:lnTo>
                  <a:lnTo>
                    <a:pt x="568434" y="442020"/>
                  </a:lnTo>
                  <a:lnTo>
                    <a:pt x="617582" y="426221"/>
                  </a:lnTo>
                  <a:lnTo>
                    <a:pt x="662188" y="406710"/>
                  </a:lnTo>
                  <a:lnTo>
                    <a:pt x="701630" y="383846"/>
                  </a:lnTo>
                  <a:lnTo>
                    <a:pt x="735290" y="357987"/>
                  </a:lnTo>
                  <a:lnTo>
                    <a:pt x="762548" y="329492"/>
                  </a:lnTo>
                  <a:lnTo>
                    <a:pt x="795382" y="266027"/>
                  </a:lnTo>
                  <a:lnTo>
                    <a:pt x="799719" y="231775"/>
                  </a:lnTo>
                  <a:lnTo>
                    <a:pt x="795382" y="197522"/>
                  </a:lnTo>
                  <a:lnTo>
                    <a:pt x="762548" y="134060"/>
                  </a:lnTo>
                  <a:lnTo>
                    <a:pt x="735290" y="105566"/>
                  </a:lnTo>
                  <a:lnTo>
                    <a:pt x="701630" y="79709"/>
                  </a:lnTo>
                  <a:lnTo>
                    <a:pt x="662188" y="56847"/>
                  </a:lnTo>
                  <a:lnTo>
                    <a:pt x="617582" y="37337"/>
                  </a:lnTo>
                  <a:lnTo>
                    <a:pt x="568434" y="21540"/>
                  </a:lnTo>
                  <a:lnTo>
                    <a:pt x="515361" y="9812"/>
                  </a:lnTo>
                  <a:lnTo>
                    <a:pt x="458984" y="2512"/>
                  </a:lnTo>
                  <a:lnTo>
                    <a:pt x="399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object 32"/>
            <p:cNvSpPr/>
            <p:nvPr/>
          </p:nvSpPr>
          <p:spPr>
            <a:xfrm>
              <a:off x="4981575" y="3418585"/>
              <a:ext cx="800100" cy="464184"/>
            </a:xfrm>
            <a:custGeom>
              <a:avLst/>
              <a:gdLst/>
              <a:ahLst/>
              <a:cxnLst/>
              <a:rect l="l" t="t" r="r" b="b"/>
              <a:pathLst>
                <a:path w="800100" h="464185">
                  <a:moveTo>
                    <a:pt x="0" y="231775"/>
                  </a:moveTo>
                  <a:lnTo>
                    <a:pt x="16933" y="164831"/>
                  </a:lnTo>
                  <a:lnTo>
                    <a:pt x="64434" y="105566"/>
                  </a:lnTo>
                  <a:lnTo>
                    <a:pt x="98100" y="79709"/>
                  </a:lnTo>
                  <a:lnTo>
                    <a:pt x="137551" y="56847"/>
                  </a:lnTo>
                  <a:lnTo>
                    <a:pt x="182168" y="37337"/>
                  </a:lnTo>
                  <a:lnTo>
                    <a:pt x="231333" y="21540"/>
                  </a:lnTo>
                  <a:lnTo>
                    <a:pt x="284426" y="9812"/>
                  </a:lnTo>
                  <a:lnTo>
                    <a:pt x="340829" y="2512"/>
                  </a:lnTo>
                  <a:lnTo>
                    <a:pt x="399923" y="0"/>
                  </a:lnTo>
                  <a:lnTo>
                    <a:pt x="458984" y="2512"/>
                  </a:lnTo>
                  <a:lnTo>
                    <a:pt x="515361" y="9812"/>
                  </a:lnTo>
                  <a:lnTo>
                    <a:pt x="568434" y="21540"/>
                  </a:lnTo>
                  <a:lnTo>
                    <a:pt x="617582" y="37337"/>
                  </a:lnTo>
                  <a:lnTo>
                    <a:pt x="662188" y="56847"/>
                  </a:lnTo>
                  <a:lnTo>
                    <a:pt x="701630" y="79709"/>
                  </a:lnTo>
                  <a:lnTo>
                    <a:pt x="735290" y="105566"/>
                  </a:lnTo>
                  <a:lnTo>
                    <a:pt x="762548" y="134060"/>
                  </a:lnTo>
                  <a:lnTo>
                    <a:pt x="795382" y="197522"/>
                  </a:lnTo>
                  <a:lnTo>
                    <a:pt x="799719" y="231775"/>
                  </a:lnTo>
                  <a:lnTo>
                    <a:pt x="795382" y="266027"/>
                  </a:lnTo>
                  <a:lnTo>
                    <a:pt x="762548" y="329492"/>
                  </a:lnTo>
                  <a:lnTo>
                    <a:pt x="735290" y="357987"/>
                  </a:lnTo>
                  <a:lnTo>
                    <a:pt x="701630" y="383846"/>
                  </a:lnTo>
                  <a:lnTo>
                    <a:pt x="662188" y="406710"/>
                  </a:lnTo>
                  <a:lnTo>
                    <a:pt x="617582" y="426221"/>
                  </a:lnTo>
                  <a:lnTo>
                    <a:pt x="568434" y="442020"/>
                  </a:lnTo>
                  <a:lnTo>
                    <a:pt x="515361" y="453749"/>
                  </a:lnTo>
                  <a:lnTo>
                    <a:pt x="458984" y="461049"/>
                  </a:lnTo>
                  <a:lnTo>
                    <a:pt x="399923" y="463562"/>
                  </a:lnTo>
                  <a:lnTo>
                    <a:pt x="340829" y="461049"/>
                  </a:lnTo>
                  <a:lnTo>
                    <a:pt x="284426" y="453749"/>
                  </a:lnTo>
                  <a:lnTo>
                    <a:pt x="231333" y="442020"/>
                  </a:lnTo>
                  <a:lnTo>
                    <a:pt x="182168" y="426221"/>
                  </a:lnTo>
                  <a:lnTo>
                    <a:pt x="137551" y="406710"/>
                  </a:lnTo>
                  <a:lnTo>
                    <a:pt x="98100" y="383846"/>
                  </a:lnTo>
                  <a:lnTo>
                    <a:pt x="64434" y="357987"/>
                  </a:lnTo>
                  <a:lnTo>
                    <a:pt x="37172" y="329492"/>
                  </a:lnTo>
                  <a:lnTo>
                    <a:pt x="4336" y="266027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8" name="object 33"/>
          <p:cNvSpPr txBox="1"/>
          <p:nvPr/>
        </p:nvSpPr>
        <p:spPr>
          <a:xfrm>
            <a:off x="6938614" y="4028873"/>
            <a:ext cx="4350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1600" spc="-114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grpSp>
        <p:nvGrpSpPr>
          <p:cNvPr id="49" name="object 34"/>
          <p:cNvGrpSpPr/>
          <p:nvPr/>
        </p:nvGrpSpPr>
        <p:grpSpPr>
          <a:xfrm>
            <a:off x="9289506" y="3806790"/>
            <a:ext cx="1425575" cy="476884"/>
            <a:chOff x="7502270" y="3299714"/>
            <a:chExt cx="1425575" cy="476884"/>
          </a:xfrm>
        </p:grpSpPr>
        <p:sp>
          <p:nvSpPr>
            <p:cNvPr id="50" name="object 35"/>
            <p:cNvSpPr/>
            <p:nvPr/>
          </p:nvSpPr>
          <p:spPr>
            <a:xfrm>
              <a:off x="7508620" y="3306064"/>
              <a:ext cx="1412875" cy="464184"/>
            </a:xfrm>
            <a:custGeom>
              <a:avLst/>
              <a:gdLst/>
              <a:ahLst/>
              <a:cxnLst/>
              <a:rect l="l" t="t" r="r" b="b"/>
              <a:pathLst>
                <a:path w="1412875" h="464185">
                  <a:moveTo>
                    <a:pt x="706501" y="0"/>
                  </a:moveTo>
                  <a:lnTo>
                    <a:pt x="638467" y="1060"/>
                  </a:lnTo>
                  <a:lnTo>
                    <a:pt x="572261" y="4178"/>
                  </a:lnTo>
                  <a:lnTo>
                    <a:pt x="508180" y="9256"/>
                  </a:lnTo>
                  <a:lnTo>
                    <a:pt x="446520" y="16197"/>
                  </a:lnTo>
                  <a:lnTo>
                    <a:pt x="387576" y="24904"/>
                  </a:lnTo>
                  <a:lnTo>
                    <a:pt x="331646" y="35279"/>
                  </a:lnTo>
                  <a:lnTo>
                    <a:pt x="279025" y="47226"/>
                  </a:lnTo>
                  <a:lnTo>
                    <a:pt x="230009" y="60648"/>
                  </a:lnTo>
                  <a:lnTo>
                    <a:pt x="184895" y="75447"/>
                  </a:lnTo>
                  <a:lnTo>
                    <a:pt x="143980" y="91526"/>
                  </a:lnTo>
                  <a:lnTo>
                    <a:pt x="107558" y="108788"/>
                  </a:lnTo>
                  <a:lnTo>
                    <a:pt x="49383" y="146475"/>
                  </a:lnTo>
                  <a:lnTo>
                    <a:pt x="12740" y="187729"/>
                  </a:lnTo>
                  <a:lnTo>
                    <a:pt x="0" y="231775"/>
                  </a:lnTo>
                  <a:lnTo>
                    <a:pt x="3234" y="254099"/>
                  </a:lnTo>
                  <a:lnTo>
                    <a:pt x="28222" y="296855"/>
                  </a:lnTo>
                  <a:lnTo>
                    <a:pt x="75927" y="336438"/>
                  </a:lnTo>
                  <a:lnTo>
                    <a:pt x="143980" y="372070"/>
                  </a:lnTo>
                  <a:lnTo>
                    <a:pt x="184895" y="388160"/>
                  </a:lnTo>
                  <a:lnTo>
                    <a:pt x="230009" y="402970"/>
                  </a:lnTo>
                  <a:lnTo>
                    <a:pt x="279025" y="416403"/>
                  </a:lnTo>
                  <a:lnTo>
                    <a:pt x="331646" y="428361"/>
                  </a:lnTo>
                  <a:lnTo>
                    <a:pt x="387576" y="438746"/>
                  </a:lnTo>
                  <a:lnTo>
                    <a:pt x="446520" y="447461"/>
                  </a:lnTo>
                  <a:lnTo>
                    <a:pt x="508180" y="454409"/>
                  </a:lnTo>
                  <a:lnTo>
                    <a:pt x="572261" y="459493"/>
                  </a:lnTo>
                  <a:lnTo>
                    <a:pt x="638467" y="462614"/>
                  </a:lnTo>
                  <a:lnTo>
                    <a:pt x="706501" y="463677"/>
                  </a:lnTo>
                  <a:lnTo>
                    <a:pt x="774533" y="462614"/>
                  </a:lnTo>
                  <a:lnTo>
                    <a:pt x="840735" y="459493"/>
                  </a:lnTo>
                  <a:lnTo>
                    <a:pt x="904810" y="454409"/>
                  </a:lnTo>
                  <a:lnTo>
                    <a:pt x="966463" y="447461"/>
                  </a:lnTo>
                  <a:lnTo>
                    <a:pt x="1025398" y="438746"/>
                  </a:lnTo>
                  <a:lnTo>
                    <a:pt x="1081319" y="428361"/>
                  </a:lnTo>
                  <a:lnTo>
                    <a:pt x="1133929" y="416403"/>
                  </a:lnTo>
                  <a:lnTo>
                    <a:pt x="1182934" y="402970"/>
                  </a:lnTo>
                  <a:lnTo>
                    <a:pt x="1228037" y="388160"/>
                  </a:lnTo>
                  <a:lnTo>
                    <a:pt x="1268941" y="372070"/>
                  </a:lnTo>
                  <a:lnTo>
                    <a:pt x="1305352" y="354797"/>
                  </a:lnTo>
                  <a:lnTo>
                    <a:pt x="1363508" y="317092"/>
                  </a:lnTo>
                  <a:lnTo>
                    <a:pt x="1400138" y="275825"/>
                  </a:lnTo>
                  <a:lnTo>
                    <a:pt x="1412875" y="231775"/>
                  </a:lnTo>
                  <a:lnTo>
                    <a:pt x="1409641" y="209451"/>
                  </a:lnTo>
                  <a:lnTo>
                    <a:pt x="1384662" y="166704"/>
                  </a:lnTo>
                  <a:lnTo>
                    <a:pt x="1336973" y="127137"/>
                  </a:lnTo>
                  <a:lnTo>
                    <a:pt x="1268941" y="91526"/>
                  </a:lnTo>
                  <a:lnTo>
                    <a:pt x="1228037" y="75447"/>
                  </a:lnTo>
                  <a:lnTo>
                    <a:pt x="1182934" y="60648"/>
                  </a:lnTo>
                  <a:lnTo>
                    <a:pt x="1133929" y="47226"/>
                  </a:lnTo>
                  <a:lnTo>
                    <a:pt x="1081319" y="35279"/>
                  </a:lnTo>
                  <a:lnTo>
                    <a:pt x="1025398" y="24904"/>
                  </a:lnTo>
                  <a:lnTo>
                    <a:pt x="966463" y="16197"/>
                  </a:lnTo>
                  <a:lnTo>
                    <a:pt x="904810" y="9256"/>
                  </a:lnTo>
                  <a:lnTo>
                    <a:pt x="840735" y="4178"/>
                  </a:lnTo>
                  <a:lnTo>
                    <a:pt x="774533" y="1060"/>
                  </a:lnTo>
                  <a:lnTo>
                    <a:pt x="7065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object 36"/>
            <p:cNvSpPr/>
            <p:nvPr/>
          </p:nvSpPr>
          <p:spPr>
            <a:xfrm>
              <a:off x="7508620" y="3306064"/>
              <a:ext cx="1412875" cy="464184"/>
            </a:xfrm>
            <a:custGeom>
              <a:avLst/>
              <a:gdLst/>
              <a:ahLst/>
              <a:cxnLst/>
              <a:rect l="l" t="t" r="r" b="b"/>
              <a:pathLst>
                <a:path w="1412875" h="464185">
                  <a:moveTo>
                    <a:pt x="0" y="231775"/>
                  </a:moveTo>
                  <a:lnTo>
                    <a:pt x="12740" y="187729"/>
                  </a:lnTo>
                  <a:lnTo>
                    <a:pt x="49383" y="146475"/>
                  </a:lnTo>
                  <a:lnTo>
                    <a:pt x="107558" y="108788"/>
                  </a:lnTo>
                  <a:lnTo>
                    <a:pt x="143980" y="91526"/>
                  </a:lnTo>
                  <a:lnTo>
                    <a:pt x="184895" y="75447"/>
                  </a:lnTo>
                  <a:lnTo>
                    <a:pt x="230009" y="60648"/>
                  </a:lnTo>
                  <a:lnTo>
                    <a:pt x="279025" y="47226"/>
                  </a:lnTo>
                  <a:lnTo>
                    <a:pt x="331646" y="35279"/>
                  </a:lnTo>
                  <a:lnTo>
                    <a:pt x="387576" y="24904"/>
                  </a:lnTo>
                  <a:lnTo>
                    <a:pt x="446520" y="16197"/>
                  </a:lnTo>
                  <a:lnTo>
                    <a:pt x="508180" y="9256"/>
                  </a:lnTo>
                  <a:lnTo>
                    <a:pt x="572261" y="4178"/>
                  </a:lnTo>
                  <a:lnTo>
                    <a:pt x="638467" y="1060"/>
                  </a:lnTo>
                  <a:lnTo>
                    <a:pt x="706501" y="0"/>
                  </a:lnTo>
                  <a:lnTo>
                    <a:pt x="774533" y="1060"/>
                  </a:lnTo>
                  <a:lnTo>
                    <a:pt x="840735" y="4178"/>
                  </a:lnTo>
                  <a:lnTo>
                    <a:pt x="904810" y="9256"/>
                  </a:lnTo>
                  <a:lnTo>
                    <a:pt x="966463" y="16197"/>
                  </a:lnTo>
                  <a:lnTo>
                    <a:pt x="1025398" y="24904"/>
                  </a:lnTo>
                  <a:lnTo>
                    <a:pt x="1081319" y="35279"/>
                  </a:lnTo>
                  <a:lnTo>
                    <a:pt x="1133929" y="47226"/>
                  </a:lnTo>
                  <a:lnTo>
                    <a:pt x="1182934" y="60648"/>
                  </a:lnTo>
                  <a:lnTo>
                    <a:pt x="1228037" y="75447"/>
                  </a:lnTo>
                  <a:lnTo>
                    <a:pt x="1268941" y="91526"/>
                  </a:lnTo>
                  <a:lnTo>
                    <a:pt x="1305352" y="108788"/>
                  </a:lnTo>
                  <a:lnTo>
                    <a:pt x="1363508" y="146475"/>
                  </a:lnTo>
                  <a:lnTo>
                    <a:pt x="1400138" y="187729"/>
                  </a:lnTo>
                  <a:lnTo>
                    <a:pt x="1412875" y="231775"/>
                  </a:lnTo>
                  <a:lnTo>
                    <a:pt x="1409641" y="254099"/>
                  </a:lnTo>
                  <a:lnTo>
                    <a:pt x="1384662" y="296855"/>
                  </a:lnTo>
                  <a:lnTo>
                    <a:pt x="1336973" y="336438"/>
                  </a:lnTo>
                  <a:lnTo>
                    <a:pt x="1268941" y="372070"/>
                  </a:lnTo>
                  <a:lnTo>
                    <a:pt x="1228037" y="388160"/>
                  </a:lnTo>
                  <a:lnTo>
                    <a:pt x="1182934" y="402970"/>
                  </a:lnTo>
                  <a:lnTo>
                    <a:pt x="1133929" y="416403"/>
                  </a:lnTo>
                  <a:lnTo>
                    <a:pt x="1081319" y="428361"/>
                  </a:lnTo>
                  <a:lnTo>
                    <a:pt x="1025398" y="438746"/>
                  </a:lnTo>
                  <a:lnTo>
                    <a:pt x="966463" y="447461"/>
                  </a:lnTo>
                  <a:lnTo>
                    <a:pt x="904810" y="454409"/>
                  </a:lnTo>
                  <a:lnTo>
                    <a:pt x="840735" y="459493"/>
                  </a:lnTo>
                  <a:lnTo>
                    <a:pt x="774533" y="462614"/>
                  </a:lnTo>
                  <a:lnTo>
                    <a:pt x="706501" y="463677"/>
                  </a:lnTo>
                  <a:lnTo>
                    <a:pt x="638467" y="462614"/>
                  </a:lnTo>
                  <a:lnTo>
                    <a:pt x="572261" y="459493"/>
                  </a:lnTo>
                  <a:lnTo>
                    <a:pt x="508180" y="454409"/>
                  </a:lnTo>
                  <a:lnTo>
                    <a:pt x="446520" y="447461"/>
                  </a:lnTo>
                  <a:lnTo>
                    <a:pt x="387576" y="438746"/>
                  </a:lnTo>
                  <a:lnTo>
                    <a:pt x="331646" y="428361"/>
                  </a:lnTo>
                  <a:lnTo>
                    <a:pt x="279025" y="416403"/>
                  </a:lnTo>
                  <a:lnTo>
                    <a:pt x="230009" y="402970"/>
                  </a:lnTo>
                  <a:lnTo>
                    <a:pt x="184895" y="388160"/>
                  </a:lnTo>
                  <a:lnTo>
                    <a:pt x="143980" y="372070"/>
                  </a:lnTo>
                  <a:lnTo>
                    <a:pt x="107558" y="354797"/>
                  </a:lnTo>
                  <a:lnTo>
                    <a:pt x="49383" y="317092"/>
                  </a:lnTo>
                  <a:lnTo>
                    <a:pt x="12740" y="275825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2" name="object 37"/>
          <p:cNvSpPr txBox="1"/>
          <p:nvPr/>
        </p:nvSpPr>
        <p:spPr>
          <a:xfrm>
            <a:off x="9700352" y="3914816"/>
            <a:ext cx="530732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</a:p>
        </p:txBody>
      </p:sp>
      <p:sp>
        <p:nvSpPr>
          <p:cNvPr id="53" name="object 38"/>
          <p:cNvSpPr/>
          <p:nvPr/>
        </p:nvSpPr>
        <p:spPr>
          <a:xfrm>
            <a:off x="7081612" y="2428458"/>
            <a:ext cx="2921000" cy="2136775"/>
          </a:xfrm>
          <a:custGeom>
            <a:avLst/>
            <a:gdLst/>
            <a:ahLst/>
            <a:cxnLst/>
            <a:rect l="l" t="t" r="r" b="b"/>
            <a:pathLst>
              <a:path w="2921000" h="2136775">
                <a:moveTo>
                  <a:pt x="509524" y="183642"/>
                </a:moveTo>
                <a:lnTo>
                  <a:pt x="824611" y="370586"/>
                </a:lnTo>
              </a:path>
              <a:path w="2921000" h="2136775">
                <a:moveTo>
                  <a:pt x="2406396" y="183387"/>
                </a:moveTo>
                <a:lnTo>
                  <a:pt x="2051303" y="370586"/>
                </a:lnTo>
              </a:path>
              <a:path w="2921000" h="2136775">
                <a:moveTo>
                  <a:pt x="1398016" y="0"/>
                </a:moveTo>
                <a:lnTo>
                  <a:pt x="1437894" y="182244"/>
                </a:lnTo>
              </a:path>
              <a:path w="2921000" h="2136775">
                <a:moveTo>
                  <a:pt x="0" y="1960765"/>
                </a:moveTo>
                <a:lnTo>
                  <a:pt x="202819" y="2136381"/>
                </a:lnTo>
              </a:path>
              <a:path w="2921000" h="2136775">
                <a:moveTo>
                  <a:pt x="2920746" y="1848358"/>
                </a:moveTo>
                <a:lnTo>
                  <a:pt x="2723896" y="213638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object 39"/>
          <p:cNvSpPr txBox="1"/>
          <p:nvPr/>
        </p:nvSpPr>
        <p:spPr>
          <a:xfrm>
            <a:off x="7485389" y="5596063"/>
            <a:ext cx="3223341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</a:t>
            </a:r>
            <a:r>
              <a:rPr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overlaps </a:t>
            </a:r>
            <a:r>
              <a:rPr lang="en-US" spc="-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Faculty M</a:t>
            </a:r>
            <a:r>
              <a:rPr spc="-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ember</a:t>
            </a:r>
            <a:endParaRPr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5" name="object 40"/>
          <p:cNvGrpSpPr/>
          <p:nvPr/>
        </p:nvGrpSpPr>
        <p:grpSpPr>
          <a:xfrm>
            <a:off x="3243977" y="2522540"/>
            <a:ext cx="1239520" cy="389890"/>
            <a:chOff x="1905635" y="2015464"/>
            <a:chExt cx="1239520" cy="389890"/>
          </a:xfrm>
        </p:grpSpPr>
        <p:sp>
          <p:nvSpPr>
            <p:cNvPr id="56" name="object 41"/>
            <p:cNvSpPr/>
            <p:nvPr/>
          </p:nvSpPr>
          <p:spPr>
            <a:xfrm>
              <a:off x="1911985" y="2021814"/>
              <a:ext cx="1226820" cy="377190"/>
            </a:xfrm>
            <a:custGeom>
              <a:avLst/>
              <a:gdLst/>
              <a:ahLst/>
              <a:cxnLst/>
              <a:rect l="l" t="t" r="r" b="b"/>
              <a:pathLst>
                <a:path w="1226820" h="377189">
                  <a:moveTo>
                    <a:pt x="1226718" y="0"/>
                  </a:moveTo>
                  <a:lnTo>
                    <a:pt x="0" y="0"/>
                  </a:lnTo>
                  <a:lnTo>
                    <a:pt x="0" y="376707"/>
                  </a:lnTo>
                  <a:lnTo>
                    <a:pt x="1226718" y="376707"/>
                  </a:lnTo>
                  <a:lnTo>
                    <a:pt x="1226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bject 42"/>
            <p:cNvSpPr/>
            <p:nvPr/>
          </p:nvSpPr>
          <p:spPr>
            <a:xfrm>
              <a:off x="1911985" y="2021814"/>
              <a:ext cx="1226820" cy="377190"/>
            </a:xfrm>
            <a:custGeom>
              <a:avLst/>
              <a:gdLst/>
              <a:ahLst/>
              <a:cxnLst/>
              <a:rect l="l" t="t" r="r" b="b"/>
              <a:pathLst>
                <a:path w="1226820" h="377189">
                  <a:moveTo>
                    <a:pt x="0" y="376707"/>
                  </a:moveTo>
                  <a:lnTo>
                    <a:pt x="1226718" y="376707"/>
                  </a:lnTo>
                  <a:lnTo>
                    <a:pt x="1226718" y="0"/>
                  </a:lnTo>
                  <a:lnTo>
                    <a:pt x="0" y="0"/>
                  </a:lnTo>
                  <a:lnTo>
                    <a:pt x="0" y="3767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8" name="object 43"/>
          <p:cNvSpPr txBox="1"/>
          <p:nvPr/>
        </p:nvSpPr>
        <p:spPr>
          <a:xfrm>
            <a:off x="3167437" y="2537555"/>
            <a:ext cx="1269874" cy="31739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555"/>
              </a:spcBef>
            </a:pPr>
            <a:r>
              <a:rPr lang="en-US"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9" name="object 44"/>
          <p:cNvGrpSpPr/>
          <p:nvPr/>
        </p:nvGrpSpPr>
        <p:grpSpPr>
          <a:xfrm>
            <a:off x="1999123" y="2261708"/>
            <a:ext cx="1030364" cy="341630"/>
            <a:chOff x="905649" y="1754632"/>
            <a:chExt cx="785495" cy="341630"/>
          </a:xfrm>
        </p:grpSpPr>
        <p:sp>
          <p:nvSpPr>
            <p:cNvPr id="60" name="object 45"/>
            <p:cNvSpPr/>
            <p:nvPr/>
          </p:nvSpPr>
          <p:spPr>
            <a:xfrm>
              <a:off x="911999" y="1760982"/>
              <a:ext cx="772795" cy="328930"/>
            </a:xfrm>
            <a:custGeom>
              <a:avLst/>
              <a:gdLst/>
              <a:ahLst/>
              <a:cxnLst/>
              <a:rect l="l" t="t" r="r" b="b"/>
              <a:pathLst>
                <a:path w="772794" h="328930">
                  <a:moveTo>
                    <a:pt x="386321" y="0"/>
                  </a:moveTo>
                  <a:lnTo>
                    <a:pt x="323663" y="2149"/>
                  </a:lnTo>
                  <a:lnTo>
                    <a:pt x="264223" y="8372"/>
                  </a:lnTo>
                  <a:lnTo>
                    <a:pt x="208795" y="18331"/>
                  </a:lnTo>
                  <a:lnTo>
                    <a:pt x="158175" y="31687"/>
                  </a:lnTo>
                  <a:lnTo>
                    <a:pt x="113160" y="48101"/>
                  </a:lnTo>
                  <a:lnTo>
                    <a:pt x="74544" y="67235"/>
                  </a:lnTo>
                  <a:lnTo>
                    <a:pt x="19697" y="112312"/>
                  </a:lnTo>
                  <a:lnTo>
                    <a:pt x="0" y="164210"/>
                  </a:lnTo>
                  <a:lnTo>
                    <a:pt x="5056" y="190843"/>
                  </a:lnTo>
                  <a:lnTo>
                    <a:pt x="43125" y="239669"/>
                  </a:lnTo>
                  <a:lnTo>
                    <a:pt x="113160" y="280320"/>
                  </a:lnTo>
                  <a:lnTo>
                    <a:pt x="158175" y="296734"/>
                  </a:lnTo>
                  <a:lnTo>
                    <a:pt x="208795" y="310090"/>
                  </a:lnTo>
                  <a:lnTo>
                    <a:pt x="264223" y="320049"/>
                  </a:lnTo>
                  <a:lnTo>
                    <a:pt x="323663" y="326272"/>
                  </a:lnTo>
                  <a:lnTo>
                    <a:pt x="386321" y="328421"/>
                  </a:lnTo>
                  <a:lnTo>
                    <a:pt x="449019" y="326272"/>
                  </a:lnTo>
                  <a:lnTo>
                    <a:pt x="508492" y="320049"/>
                  </a:lnTo>
                  <a:lnTo>
                    <a:pt x="563944" y="310090"/>
                  </a:lnTo>
                  <a:lnTo>
                    <a:pt x="614581" y="296734"/>
                  </a:lnTo>
                  <a:lnTo>
                    <a:pt x="659609" y="280320"/>
                  </a:lnTo>
                  <a:lnTo>
                    <a:pt x="698232" y="261186"/>
                  </a:lnTo>
                  <a:lnTo>
                    <a:pt x="753085" y="216109"/>
                  </a:lnTo>
                  <a:lnTo>
                    <a:pt x="772782" y="164210"/>
                  </a:lnTo>
                  <a:lnTo>
                    <a:pt x="767725" y="137578"/>
                  </a:lnTo>
                  <a:lnTo>
                    <a:pt x="729655" y="88752"/>
                  </a:lnTo>
                  <a:lnTo>
                    <a:pt x="659609" y="48101"/>
                  </a:lnTo>
                  <a:lnTo>
                    <a:pt x="614581" y="31687"/>
                  </a:lnTo>
                  <a:lnTo>
                    <a:pt x="563944" y="18331"/>
                  </a:lnTo>
                  <a:lnTo>
                    <a:pt x="508492" y="8372"/>
                  </a:lnTo>
                  <a:lnTo>
                    <a:pt x="449019" y="2149"/>
                  </a:lnTo>
                  <a:lnTo>
                    <a:pt x="386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object 46"/>
            <p:cNvSpPr/>
            <p:nvPr/>
          </p:nvSpPr>
          <p:spPr>
            <a:xfrm>
              <a:off x="911999" y="1760982"/>
              <a:ext cx="772795" cy="328930"/>
            </a:xfrm>
            <a:custGeom>
              <a:avLst/>
              <a:gdLst/>
              <a:ahLst/>
              <a:cxnLst/>
              <a:rect l="l" t="t" r="r" b="b"/>
              <a:pathLst>
                <a:path w="772794" h="328930">
                  <a:moveTo>
                    <a:pt x="0" y="164210"/>
                  </a:moveTo>
                  <a:lnTo>
                    <a:pt x="19697" y="112312"/>
                  </a:lnTo>
                  <a:lnTo>
                    <a:pt x="74544" y="67235"/>
                  </a:lnTo>
                  <a:lnTo>
                    <a:pt x="113160" y="48101"/>
                  </a:lnTo>
                  <a:lnTo>
                    <a:pt x="158175" y="31687"/>
                  </a:lnTo>
                  <a:lnTo>
                    <a:pt x="208795" y="18331"/>
                  </a:lnTo>
                  <a:lnTo>
                    <a:pt x="264223" y="8372"/>
                  </a:lnTo>
                  <a:lnTo>
                    <a:pt x="323663" y="2149"/>
                  </a:lnTo>
                  <a:lnTo>
                    <a:pt x="386321" y="0"/>
                  </a:lnTo>
                  <a:lnTo>
                    <a:pt x="449019" y="2149"/>
                  </a:lnTo>
                  <a:lnTo>
                    <a:pt x="508492" y="8372"/>
                  </a:lnTo>
                  <a:lnTo>
                    <a:pt x="563944" y="18331"/>
                  </a:lnTo>
                  <a:lnTo>
                    <a:pt x="614581" y="31687"/>
                  </a:lnTo>
                  <a:lnTo>
                    <a:pt x="659609" y="48101"/>
                  </a:lnTo>
                  <a:lnTo>
                    <a:pt x="698232" y="67235"/>
                  </a:lnTo>
                  <a:lnTo>
                    <a:pt x="753085" y="112312"/>
                  </a:lnTo>
                  <a:lnTo>
                    <a:pt x="772782" y="164210"/>
                  </a:lnTo>
                  <a:lnTo>
                    <a:pt x="767725" y="190843"/>
                  </a:lnTo>
                  <a:lnTo>
                    <a:pt x="729655" y="239669"/>
                  </a:lnTo>
                  <a:lnTo>
                    <a:pt x="659609" y="280320"/>
                  </a:lnTo>
                  <a:lnTo>
                    <a:pt x="614581" y="296734"/>
                  </a:lnTo>
                  <a:lnTo>
                    <a:pt x="563944" y="310090"/>
                  </a:lnTo>
                  <a:lnTo>
                    <a:pt x="508492" y="320049"/>
                  </a:lnTo>
                  <a:lnTo>
                    <a:pt x="449019" y="326272"/>
                  </a:lnTo>
                  <a:lnTo>
                    <a:pt x="386321" y="328421"/>
                  </a:lnTo>
                  <a:lnTo>
                    <a:pt x="323663" y="326272"/>
                  </a:lnTo>
                  <a:lnTo>
                    <a:pt x="264223" y="320049"/>
                  </a:lnTo>
                  <a:lnTo>
                    <a:pt x="208795" y="310090"/>
                  </a:lnTo>
                  <a:lnTo>
                    <a:pt x="158175" y="296734"/>
                  </a:lnTo>
                  <a:lnTo>
                    <a:pt x="113160" y="280320"/>
                  </a:lnTo>
                  <a:lnTo>
                    <a:pt x="74544" y="261186"/>
                  </a:lnTo>
                  <a:lnTo>
                    <a:pt x="19697" y="216109"/>
                  </a:lnTo>
                  <a:lnTo>
                    <a:pt x="0" y="1642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2" name="object 47"/>
          <p:cNvSpPr txBox="1"/>
          <p:nvPr/>
        </p:nvSpPr>
        <p:spPr>
          <a:xfrm>
            <a:off x="2304812" y="2300951"/>
            <a:ext cx="45887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object 48"/>
          <p:cNvGrpSpPr/>
          <p:nvPr/>
        </p:nvGrpSpPr>
        <p:grpSpPr>
          <a:xfrm>
            <a:off x="3202828" y="1933286"/>
            <a:ext cx="1191260" cy="438150"/>
            <a:chOff x="1864486" y="1426210"/>
            <a:chExt cx="1191260" cy="438150"/>
          </a:xfrm>
        </p:grpSpPr>
        <p:sp>
          <p:nvSpPr>
            <p:cNvPr id="64" name="object 49"/>
            <p:cNvSpPr/>
            <p:nvPr/>
          </p:nvSpPr>
          <p:spPr>
            <a:xfrm>
              <a:off x="1870836" y="1432560"/>
              <a:ext cx="1178560" cy="425450"/>
            </a:xfrm>
            <a:custGeom>
              <a:avLst/>
              <a:gdLst/>
              <a:ahLst/>
              <a:cxnLst/>
              <a:rect l="l" t="t" r="r" b="b"/>
              <a:pathLst>
                <a:path w="1178560" h="425450">
                  <a:moveTo>
                    <a:pt x="589152" y="0"/>
                  </a:moveTo>
                  <a:lnTo>
                    <a:pt x="520446" y="1429"/>
                  </a:lnTo>
                  <a:lnTo>
                    <a:pt x="454067" y="5611"/>
                  </a:lnTo>
                  <a:lnTo>
                    <a:pt x="390458" y="12386"/>
                  </a:lnTo>
                  <a:lnTo>
                    <a:pt x="330061" y="21595"/>
                  </a:lnTo>
                  <a:lnTo>
                    <a:pt x="273317" y="33078"/>
                  </a:lnTo>
                  <a:lnTo>
                    <a:pt x="220670" y="46676"/>
                  </a:lnTo>
                  <a:lnTo>
                    <a:pt x="172561" y="62230"/>
                  </a:lnTo>
                  <a:lnTo>
                    <a:pt x="129432" y="79579"/>
                  </a:lnTo>
                  <a:lnTo>
                    <a:pt x="91725" y="98566"/>
                  </a:lnTo>
                  <a:lnTo>
                    <a:pt x="34347" y="140811"/>
                  </a:lnTo>
                  <a:lnTo>
                    <a:pt x="3963" y="187691"/>
                  </a:lnTo>
                  <a:lnTo>
                    <a:pt x="0" y="212470"/>
                  </a:lnTo>
                  <a:lnTo>
                    <a:pt x="3963" y="237250"/>
                  </a:lnTo>
                  <a:lnTo>
                    <a:pt x="34347" y="284130"/>
                  </a:lnTo>
                  <a:lnTo>
                    <a:pt x="91725" y="326375"/>
                  </a:lnTo>
                  <a:lnTo>
                    <a:pt x="129432" y="345362"/>
                  </a:lnTo>
                  <a:lnTo>
                    <a:pt x="172561" y="362711"/>
                  </a:lnTo>
                  <a:lnTo>
                    <a:pt x="220670" y="378265"/>
                  </a:lnTo>
                  <a:lnTo>
                    <a:pt x="273317" y="391863"/>
                  </a:lnTo>
                  <a:lnTo>
                    <a:pt x="330061" y="403346"/>
                  </a:lnTo>
                  <a:lnTo>
                    <a:pt x="390458" y="412555"/>
                  </a:lnTo>
                  <a:lnTo>
                    <a:pt x="454067" y="419330"/>
                  </a:lnTo>
                  <a:lnTo>
                    <a:pt x="520446" y="423512"/>
                  </a:lnTo>
                  <a:lnTo>
                    <a:pt x="589152" y="424941"/>
                  </a:lnTo>
                  <a:lnTo>
                    <a:pt x="657861" y="423512"/>
                  </a:lnTo>
                  <a:lnTo>
                    <a:pt x="724245" y="419330"/>
                  </a:lnTo>
                  <a:lnTo>
                    <a:pt x="787862" y="412555"/>
                  </a:lnTo>
                  <a:lnTo>
                    <a:pt x="848270" y="403346"/>
                  </a:lnTo>
                  <a:lnTo>
                    <a:pt x="905025" y="391863"/>
                  </a:lnTo>
                  <a:lnTo>
                    <a:pt x="957685" y="378265"/>
                  </a:lnTo>
                  <a:lnTo>
                    <a:pt x="1005808" y="362711"/>
                  </a:lnTo>
                  <a:lnTo>
                    <a:pt x="1048950" y="345362"/>
                  </a:lnTo>
                  <a:lnTo>
                    <a:pt x="1086670" y="326375"/>
                  </a:lnTo>
                  <a:lnTo>
                    <a:pt x="1144070" y="284130"/>
                  </a:lnTo>
                  <a:lnTo>
                    <a:pt x="1174467" y="237250"/>
                  </a:lnTo>
                  <a:lnTo>
                    <a:pt x="1178433" y="212470"/>
                  </a:lnTo>
                  <a:lnTo>
                    <a:pt x="1174467" y="187691"/>
                  </a:lnTo>
                  <a:lnTo>
                    <a:pt x="1144070" y="140811"/>
                  </a:lnTo>
                  <a:lnTo>
                    <a:pt x="1086670" y="98566"/>
                  </a:lnTo>
                  <a:lnTo>
                    <a:pt x="1048950" y="79579"/>
                  </a:lnTo>
                  <a:lnTo>
                    <a:pt x="1005808" y="62230"/>
                  </a:lnTo>
                  <a:lnTo>
                    <a:pt x="957685" y="46676"/>
                  </a:lnTo>
                  <a:lnTo>
                    <a:pt x="905025" y="33078"/>
                  </a:lnTo>
                  <a:lnTo>
                    <a:pt x="848270" y="21595"/>
                  </a:lnTo>
                  <a:lnTo>
                    <a:pt x="787862" y="12386"/>
                  </a:lnTo>
                  <a:lnTo>
                    <a:pt x="724245" y="5611"/>
                  </a:lnTo>
                  <a:lnTo>
                    <a:pt x="657861" y="1429"/>
                  </a:lnTo>
                  <a:lnTo>
                    <a:pt x="589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bject 50"/>
            <p:cNvSpPr/>
            <p:nvPr/>
          </p:nvSpPr>
          <p:spPr>
            <a:xfrm>
              <a:off x="1870836" y="1432560"/>
              <a:ext cx="1178560" cy="425450"/>
            </a:xfrm>
            <a:custGeom>
              <a:avLst/>
              <a:gdLst/>
              <a:ahLst/>
              <a:cxnLst/>
              <a:rect l="l" t="t" r="r" b="b"/>
              <a:pathLst>
                <a:path w="1178560" h="425450">
                  <a:moveTo>
                    <a:pt x="0" y="212470"/>
                  </a:moveTo>
                  <a:lnTo>
                    <a:pt x="15560" y="163752"/>
                  </a:lnTo>
                  <a:lnTo>
                    <a:pt x="59883" y="119030"/>
                  </a:lnTo>
                  <a:lnTo>
                    <a:pt x="129432" y="79579"/>
                  </a:lnTo>
                  <a:lnTo>
                    <a:pt x="172561" y="62230"/>
                  </a:lnTo>
                  <a:lnTo>
                    <a:pt x="220670" y="46676"/>
                  </a:lnTo>
                  <a:lnTo>
                    <a:pt x="273317" y="33078"/>
                  </a:lnTo>
                  <a:lnTo>
                    <a:pt x="330061" y="21595"/>
                  </a:lnTo>
                  <a:lnTo>
                    <a:pt x="390458" y="12386"/>
                  </a:lnTo>
                  <a:lnTo>
                    <a:pt x="454067" y="5611"/>
                  </a:lnTo>
                  <a:lnTo>
                    <a:pt x="520446" y="1429"/>
                  </a:lnTo>
                  <a:lnTo>
                    <a:pt x="589152" y="0"/>
                  </a:lnTo>
                  <a:lnTo>
                    <a:pt x="657861" y="1429"/>
                  </a:lnTo>
                  <a:lnTo>
                    <a:pt x="724245" y="5611"/>
                  </a:lnTo>
                  <a:lnTo>
                    <a:pt x="787862" y="12386"/>
                  </a:lnTo>
                  <a:lnTo>
                    <a:pt x="848270" y="21595"/>
                  </a:lnTo>
                  <a:lnTo>
                    <a:pt x="905025" y="33078"/>
                  </a:lnTo>
                  <a:lnTo>
                    <a:pt x="957685" y="46676"/>
                  </a:lnTo>
                  <a:lnTo>
                    <a:pt x="1005808" y="62230"/>
                  </a:lnTo>
                  <a:lnTo>
                    <a:pt x="1048950" y="79579"/>
                  </a:lnTo>
                  <a:lnTo>
                    <a:pt x="1086670" y="98566"/>
                  </a:lnTo>
                  <a:lnTo>
                    <a:pt x="1144070" y="140811"/>
                  </a:lnTo>
                  <a:lnTo>
                    <a:pt x="1174467" y="187691"/>
                  </a:lnTo>
                  <a:lnTo>
                    <a:pt x="1178433" y="212470"/>
                  </a:lnTo>
                  <a:lnTo>
                    <a:pt x="1174467" y="237250"/>
                  </a:lnTo>
                  <a:lnTo>
                    <a:pt x="1144070" y="284130"/>
                  </a:lnTo>
                  <a:lnTo>
                    <a:pt x="1086670" y="326375"/>
                  </a:lnTo>
                  <a:lnTo>
                    <a:pt x="1048950" y="345362"/>
                  </a:lnTo>
                  <a:lnTo>
                    <a:pt x="1005808" y="362711"/>
                  </a:lnTo>
                  <a:lnTo>
                    <a:pt x="957685" y="378265"/>
                  </a:lnTo>
                  <a:lnTo>
                    <a:pt x="905025" y="391863"/>
                  </a:lnTo>
                  <a:lnTo>
                    <a:pt x="848270" y="403346"/>
                  </a:lnTo>
                  <a:lnTo>
                    <a:pt x="787862" y="412555"/>
                  </a:lnTo>
                  <a:lnTo>
                    <a:pt x="724245" y="419330"/>
                  </a:lnTo>
                  <a:lnTo>
                    <a:pt x="657861" y="423512"/>
                  </a:lnTo>
                  <a:lnTo>
                    <a:pt x="589152" y="424941"/>
                  </a:lnTo>
                  <a:lnTo>
                    <a:pt x="520446" y="423512"/>
                  </a:lnTo>
                  <a:lnTo>
                    <a:pt x="454067" y="419330"/>
                  </a:lnTo>
                  <a:lnTo>
                    <a:pt x="390458" y="412555"/>
                  </a:lnTo>
                  <a:lnTo>
                    <a:pt x="330061" y="403346"/>
                  </a:lnTo>
                  <a:lnTo>
                    <a:pt x="273317" y="391863"/>
                  </a:lnTo>
                  <a:lnTo>
                    <a:pt x="220670" y="378265"/>
                  </a:lnTo>
                  <a:lnTo>
                    <a:pt x="172561" y="362711"/>
                  </a:lnTo>
                  <a:lnTo>
                    <a:pt x="129432" y="345362"/>
                  </a:lnTo>
                  <a:lnTo>
                    <a:pt x="91725" y="326375"/>
                  </a:lnTo>
                  <a:lnTo>
                    <a:pt x="34347" y="284130"/>
                  </a:lnTo>
                  <a:lnTo>
                    <a:pt x="3963" y="237250"/>
                  </a:lnTo>
                  <a:lnTo>
                    <a:pt x="0" y="21247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6" name="object 51"/>
          <p:cNvSpPr txBox="1"/>
          <p:nvPr/>
        </p:nvSpPr>
        <p:spPr>
          <a:xfrm>
            <a:off x="3490127" y="2020534"/>
            <a:ext cx="64840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grpSp>
        <p:nvGrpSpPr>
          <p:cNvPr id="67" name="object 52"/>
          <p:cNvGrpSpPr/>
          <p:nvPr/>
        </p:nvGrpSpPr>
        <p:grpSpPr>
          <a:xfrm>
            <a:off x="4692793" y="2203668"/>
            <a:ext cx="747395" cy="408940"/>
            <a:chOff x="3354451" y="1696592"/>
            <a:chExt cx="747395" cy="408940"/>
          </a:xfrm>
        </p:grpSpPr>
        <p:sp>
          <p:nvSpPr>
            <p:cNvPr id="68" name="object 53"/>
            <p:cNvSpPr/>
            <p:nvPr/>
          </p:nvSpPr>
          <p:spPr>
            <a:xfrm>
              <a:off x="3360801" y="1702942"/>
              <a:ext cx="734695" cy="396240"/>
            </a:xfrm>
            <a:custGeom>
              <a:avLst/>
              <a:gdLst/>
              <a:ahLst/>
              <a:cxnLst/>
              <a:rect l="l" t="t" r="r" b="b"/>
              <a:pathLst>
                <a:path w="734695" h="396239">
                  <a:moveTo>
                    <a:pt x="367157" y="0"/>
                  </a:moveTo>
                  <a:lnTo>
                    <a:pt x="307591" y="2594"/>
                  </a:lnTo>
                  <a:lnTo>
                    <a:pt x="251090" y="10107"/>
                  </a:lnTo>
                  <a:lnTo>
                    <a:pt x="198407" y="22127"/>
                  </a:lnTo>
                  <a:lnTo>
                    <a:pt x="150299" y="38246"/>
                  </a:lnTo>
                  <a:lnTo>
                    <a:pt x="107521" y="58054"/>
                  </a:lnTo>
                  <a:lnTo>
                    <a:pt x="70827" y="81143"/>
                  </a:lnTo>
                  <a:lnTo>
                    <a:pt x="40973" y="107104"/>
                  </a:lnTo>
                  <a:lnTo>
                    <a:pt x="4804" y="166001"/>
                  </a:lnTo>
                  <a:lnTo>
                    <a:pt x="0" y="198120"/>
                  </a:lnTo>
                  <a:lnTo>
                    <a:pt x="4804" y="230235"/>
                  </a:lnTo>
                  <a:lnTo>
                    <a:pt x="40973" y="289108"/>
                  </a:lnTo>
                  <a:lnTo>
                    <a:pt x="70827" y="315051"/>
                  </a:lnTo>
                  <a:lnTo>
                    <a:pt x="107521" y="338121"/>
                  </a:lnTo>
                  <a:lnTo>
                    <a:pt x="150299" y="357911"/>
                  </a:lnTo>
                  <a:lnTo>
                    <a:pt x="198407" y="374013"/>
                  </a:lnTo>
                  <a:lnTo>
                    <a:pt x="251090" y="386019"/>
                  </a:lnTo>
                  <a:lnTo>
                    <a:pt x="307591" y="393521"/>
                  </a:lnTo>
                  <a:lnTo>
                    <a:pt x="367157" y="396113"/>
                  </a:lnTo>
                  <a:lnTo>
                    <a:pt x="426687" y="393521"/>
                  </a:lnTo>
                  <a:lnTo>
                    <a:pt x="483161" y="386019"/>
                  </a:lnTo>
                  <a:lnTo>
                    <a:pt x="535822" y="374013"/>
                  </a:lnTo>
                  <a:lnTo>
                    <a:pt x="583914" y="357911"/>
                  </a:lnTo>
                  <a:lnTo>
                    <a:pt x="626681" y="338121"/>
                  </a:lnTo>
                  <a:lnTo>
                    <a:pt x="663367" y="315051"/>
                  </a:lnTo>
                  <a:lnTo>
                    <a:pt x="693217" y="289108"/>
                  </a:lnTo>
                  <a:lnTo>
                    <a:pt x="729382" y="230235"/>
                  </a:lnTo>
                  <a:lnTo>
                    <a:pt x="734187" y="198120"/>
                  </a:lnTo>
                  <a:lnTo>
                    <a:pt x="729382" y="166001"/>
                  </a:lnTo>
                  <a:lnTo>
                    <a:pt x="693217" y="107104"/>
                  </a:lnTo>
                  <a:lnTo>
                    <a:pt x="663367" y="81143"/>
                  </a:lnTo>
                  <a:lnTo>
                    <a:pt x="626681" y="58054"/>
                  </a:lnTo>
                  <a:lnTo>
                    <a:pt x="583914" y="38246"/>
                  </a:lnTo>
                  <a:lnTo>
                    <a:pt x="535822" y="22127"/>
                  </a:lnTo>
                  <a:lnTo>
                    <a:pt x="483161" y="10107"/>
                  </a:lnTo>
                  <a:lnTo>
                    <a:pt x="426687" y="2594"/>
                  </a:lnTo>
                  <a:lnTo>
                    <a:pt x="367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object 54"/>
            <p:cNvSpPr/>
            <p:nvPr/>
          </p:nvSpPr>
          <p:spPr>
            <a:xfrm>
              <a:off x="3360801" y="1702942"/>
              <a:ext cx="734695" cy="396240"/>
            </a:xfrm>
            <a:custGeom>
              <a:avLst/>
              <a:gdLst/>
              <a:ahLst/>
              <a:cxnLst/>
              <a:rect l="l" t="t" r="r" b="b"/>
              <a:pathLst>
                <a:path w="734695" h="396239">
                  <a:moveTo>
                    <a:pt x="0" y="198120"/>
                  </a:moveTo>
                  <a:lnTo>
                    <a:pt x="18713" y="135526"/>
                  </a:lnTo>
                  <a:lnTo>
                    <a:pt x="70827" y="81143"/>
                  </a:lnTo>
                  <a:lnTo>
                    <a:pt x="107521" y="58054"/>
                  </a:lnTo>
                  <a:lnTo>
                    <a:pt x="150299" y="38246"/>
                  </a:lnTo>
                  <a:lnTo>
                    <a:pt x="198407" y="22127"/>
                  </a:lnTo>
                  <a:lnTo>
                    <a:pt x="251090" y="10107"/>
                  </a:lnTo>
                  <a:lnTo>
                    <a:pt x="307591" y="2594"/>
                  </a:lnTo>
                  <a:lnTo>
                    <a:pt x="367157" y="0"/>
                  </a:lnTo>
                  <a:lnTo>
                    <a:pt x="426687" y="2594"/>
                  </a:lnTo>
                  <a:lnTo>
                    <a:pt x="483161" y="10107"/>
                  </a:lnTo>
                  <a:lnTo>
                    <a:pt x="535822" y="22127"/>
                  </a:lnTo>
                  <a:lnTo>
                    <a:pt x="583914" y="38246"/>
                  </a:lnTo>
                  <a:lnTo>
                    <a:pt x="626681" y="58054"/>
                  </a:lnTo>
                  <a:lnTo>
                    <a:pt x="663367" y="81143"/>
                  </a:lnTo>
                  <a:lnTo>
                    <a:pt x="693217" y="107104"/>
                  </a:lnTo>
                  <a:lnTo>
                    <a:pt x="729382" y="166001"/>
                  </a:lnTo>
                  <a:lnTo>
                    <a:pt x="734187" y="198120"/>
                  </a:lnTo>
                  <a:lnTo>
                    <a:pt x="729382" y="230235"/>
                  </a:lnTo>
                  <a:lnTo>
                    <a:pt x="693217" y="289108"/>
                  </a:lnTo>
                  <a:lnTo>
                    <a:pt x="663367" y="315051"/>
                  </a:lnTo>
                  <a:lnTo>
                    <a:pt x="626681" y="338121"/>
                  </a:lnTo>
                  <a:lnTo>
                    <a:pt x="583914" y="357911"/>
                  </a:lnTo>
                  <a:lnTo>
                    <a:pt x="535822" y="374013"/>
                  </a:lnTo>
                  <a:lnTo>
                    <a:pt x="483161" y="386019"/>
                  </a:lnTo>
                  <a:lnTo>
                    <a:pt x="426687" y="393521"/>
                  </a:lnTo>
                  <a:lnTo>
                    <a:pt x="367157" y="396113"/>
                  </a:lnTo>
                  <a:lnTo>
                    <a:pt x="307591" y="393521"/>
                  </a:lnTo>
                  <a:lnTo>
                    <a:pt x="251090" y="386019"/>
                  </a:lnTo>
                  <a:lnTo>
                    <a:pt x="198407" y="374013"/>
                  </a:lnTo>
                  <a:lnTo>
                    <a:pt x="150299" y="357911"/>
                  </a:lnTo>
                  <a:lnTo>
                    <a:pt x="107521" y="338121"/>
                  </a:lnTo>
                  <a:lnTo>
                    <a:pt x="70827" y="315051"/>
                  </a:lnTo>
                  <a:lnTo>
                    <a:pt x="40973" y="289108"/>
                  </a:lnTo>
                  <a:lnTo>
                    <a:pt x="4804" y="230235"/>
                  </a:lnTo>
                  <a:lnTo>
                    <a:pt x="0" y="19812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0" name="object 55"/>
          <p:cNvSpPr txBox="1"/>
          <p:nvPr/>
        </p:nvSpPr>
        <p:spPr>
          <a:xfrm>
            <a:off x="4806712" y="2276516"/>
            <a:ext cx="51435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600" spc="5" dirty="0">
                <a:latin typeface="Calibri" panose="020F0502020204030204" pitchFamily="34" charset="0"/>
                <a:cs typeface="Calibri" panose="020F0502020204030204" pitchFamily="34" charset="0"/>
              </a:rPr>
              <a:t>DOB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1" name="object 56"/>
          <p:cNvGrpSpPr/>
          <p:nvPr/>
        </p:nvGrpSpPr>
        <p:grpSpPr>
          <a:xfrm>
            <a:off x="3379231" y="3275930"/>
            <a:ext cx="892175" cy="592455"/>
            <a:chOff x="2040889" y="2768854"/>
            <a:chExt cx="892175" cy="592455"/>
          </a:xfrm>
        </p:grpSpPr>
        <p:sp>
          <p:nvSpPr>
            <p:cNvPr id="72" name="object 57"/>
            <p:cNvSpPr/>
            <p:nvPr/>
          </p:nvSpPr>
          <p:spPr>
            <a:xfrm>
              <a:off x="2047239" y="2775204"/>
              <a:ext cx="879475" cy="579755"/>
            </a:xfrm>
            <a:custGeom>
              <a:avLst/>
              <a:gdLst/>
              <a:ahLst/>
              <a:cxnLst/>
              <a:rect l="l" t="t" r="r" b="b"/>
              <a:pathLst>
                <a:path w="879475" h="579754">
                  <a:moveTo>
                    <a:pt x="439420" y="0"/>
                  </a:moveTo>
                  <a:lnTo>
                    <a:pt x="0" y="579501"/>
                  </a:lnTo>
                  <a:lnTo>
                    <a:pt x="878967" y="579501"/>
                  </a:lnTo>
                  <a:lnTo>
                    <a:pt x="439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object 58"/>
            <p:cNvSpPr/>
            <p:nvPr/>
          </p:nvSpPr>
          <p:spPr>
            <a:xfrm>
              <a:off x="2047239" y="2775204"/>
              <a:ext cx="879475" cy="579755"/>
            </a:xfrm>
            <a:custGeom>
              <a:avLst/>
              <a:gdLst/>
              <a:ahLst/>
              <a:cxnLst/>
              <a:rect l="l" t="t" r="r" b="b"/>
              <a:pathLst>
                <a:path w="879475" h="579754">
                  <a:moveTo>
                    <a:pt x="0" y="579501"/>
                  </a:moveTo>
                  <a:lnTo>
                    <a:pt x="439420" y="0"/>
                  </a:lnTo>
                  <a:lnTo>
                    <a:pt x="878967" y="579501"/>
                  </a:lnTo>
                  <a:lnTo>
                    <a:pt x="0" y="5795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4" name="object 59"/>
          <p:cNvSpPr txBox="1"/>
          <p:nvPr/>
        </p:nvSpPr>
        <p:spPr>
          <a:xfrm>
            <a:off x="3674454" y="3584231"/>
            <a:ext cx="386639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5" name="object 60"/>
          <p:cNvGrpSpPr/>
          <p:nvPr/>
        </p:nvGrpSpPr>
        <p:grpSpPr>
          <a:xfrm>
            <a:off x="1983552" y="4494698"/>
            <a:ext cx="1621155" cy="388620"/>
            <a:chOff x="645210" y="3987622"/>
            <a:chExt cx="1621155" cy="388620"/>
          </a:xfrm>
        </p:grpSpPr>
        <p:sp>
          <p:nvSpPr>
            <p:cNvPr id="76" name="object 61"/>
            <p:cNvSpPr/>
            <p:nvPr/>
          </p:nvSpPr>
          <p:spPr>
            <a:xfrm>
              <a:off x="651560" y="3993972"/>
              <a:ext cx="1608455" cy="375920"/>
            </a:xfrm>
            <a:custGeom>
              <a:avLst/>
              <a:gdLst/>
              <a:ahLst/>
              <a:cxnLst/>
              <a:rect l="l" t="t" r="r" b="b"/>
              <a:pathLst>
                <a:path w="1608455" h="375920">
                  <a:moveTo>
                    <a:pt x="1608201" y="0"/>
                  </a:moveTo>
                  <a:lnTo>
                    <a:pt x="0" y="0"/>
                  </a:lnTo>
                  <a:lnTo>
                    <a:pt x="0" y="375831"/>
                  </a:lnTo>
                  <a:lnTo>
                    <a:pt x="1608201" y="375831"/>
                  </a:lnTo>
                  <a:lnTo>
                    <a:pt x="16082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object 62"/>
            <p:cNvSpPr/>
            <p:nvPr/>
          </p:nvSpPr>
          <p:spPr>
            <a:xfrm>
              <a:off x="651560" y="3993972"/>
              <a:ext cx="1608455" cy="375920"/>
            </a:xfrm>
            <a:custGeom>
              <a:avLst/>
              <a:gdLst/>
              <a:ahLst/>
              <a:cxnLst/>
              <a:rect l="l" t="t" r="r" b="b"/>
              <a:pathLst>
                <a:path w="1608455" h="375920">
                  <a:moveTo>
                    <a:pt x="0" y="375831"/>
                  </a:moveTo>
                  <a:lnTo>
                    <a:pt x="1608201" y="375831"/>
                  </a:lnTo>
                  <a:lnTo>
                    <a:pt x="1608201" y="0"/>
                  </a:lnTo>
                  <a:lnTo>
                    <a:pt x="0" y="0"/>
                  </a:lnTo>
                  <a:lnTo>
                    <a:pt x="0" y="37583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8" name="object 63"/>
          <p:cNvSpPr txBox="1"/>
          <p:nvPr/>
        </p:nvSpPr>
        <p:spPr>
          <a:xfrm>
            <a:off x="1878958" y="4617788"/>
            <a:ext cx="16084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ts val="1405"/>
              </a:lnSpc>
            </a:pPr>
            <a:r>
              <a:rPr lang="en-US"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PERMANENT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object 64"/>
          <p:cNvSpPr/>
          <p:nvPr/>
        </p:nvSpPr>
        <p:spPr>
          <a:xfrm>
            <a:off x="4113292" y="4501048"/>
            <a:ext cx="1608455" cy="375920"/>
          </a:xfrm>
          <a:custGeom>
            <a:avLst/>
            <a:gdLst/>
            <a:ahLst/>
            <a:cxnLst/>
            <a:rect l="l" t="t" r="r" b="b"/>
            <a:pathLst>
              <a:path w="1608454" h="375920">
                <a:moveTo>
                  <a:pt x="0" y="375831"/>
                </a:moveTo>
                <a:lnTo>
                  <a:pt x="1608201" y="375831"/>
                </a:lnTo>
                <a:lnTo>
                  <a:pt x="1608201" y="0"/>
                </a:lnTo>
                <a:lnTo>
                  <a:pt x="0" y="0"/>
                </a:lnTo>
                <a:lnTo>
                  <a:pt x="0" y="37583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object 65"/>
          <p:cNvSpPr txBox="1"/>
          <p:nvPr/>
        </p:nvSpPr>
        <p:spPr>
          <a:xfrm>
            <a:off x="4341257" y="4593101"/>
            <a:ext cx="139890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CONTRACT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1" name="object 66"/>
          <p:cNvGrpSpPr/>
          <p:nvPr/>
        </p:nvGrpSpPr>
        <p:grpSpPr>
          <a:xfrm>
            <a:off x="2794016" y="2922743"/>
            <a:ext cx="3319334" cy="2645508"/>
            <a:chOff x="1455674" y="2415667"/>
            <a:chExt cx="3319334" cy="2645508"/>
          </a:xfrm>
        </p:grpSpPr>
        <p:sp>
          <p:nvSpPr>
            <p:cNvPr id="82" name="object 67"/>
            <p:cNvSpPr/>
            <p:nvPr/>
          </p:nvSpPr>
          <p:spPr>
            <a:xfrm>
              <a:off x="1455674" y="2415667"/>
              <a:ext cx="2123440" cy="1578610"/>
            </a:xfrm>
            <a:custGeom>
              <a:avLst/>
              <a:gdLst/>
              <a:ahLst/>
              <a:cxnLst/>
              <a:rect l="l" t="t" r="r" b="b"/>
              <a:pathLst>
                <a:path w="2123440" h="1578610">
                  <a:moveTo>
                    <a:pt x="1030986" y="359537"/>
                  </a:moveTo>
                  <a:lnTo>
                    <a:pt x="1030986" y="0"/>
                  </a:lnTo>
                </a:path>
                <a:path w="2123440" h="1578610">
                  <a:moveTo>
                    <a:pt x="804037" y="939038"/>
                  </a:moveTo>
                  <a:lnTo>
                    <a:pt x="0" y="1578305"/>
                  </a:lnTo>
                </a:path>
                <a:path w="2123440" h="1578610">
                  <a:moveTo>
                    <a:pt x="1191895" y="939038"/>
                  </a:moveTo>
                  <a:lnTo>
                    <a:pt x="2123313" y="157830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object 68"/>
            <p:cNvSpPr/>
            <p:nvPr/>
          </p:nvSpPr>
          <p:spPr>
            <a:xfrm>
              <a:off x="3598418" y="4545419"/>
              <a:ext cx="1024890" cy="464184"/>
            </a:xfrm>
            <a:custGeom>
              <a:avLst/>
              <a:gdLst/>
              <a:ahLst/>
              <a:cxnLst/>
              <a:rect l="l" t="t" r="r" b="b"/>
              <a:pathLst>
                <a:path w="1024889" h="464185">
                  <a:moveTo>
                    <a:pt x="512318" y="0"/>
                  </a:moveTo>
                  <a:lnTo>
                    <a:pt x="448051" y="1805"/>
                  </a:lnTo>
                  <a:lnTo>
                    <a:pt x="386168" y="7078"/>
                  </a:lnTo>
                  <a:lnTo>
                    <a:pt x="327147" y="15601"/>
                  </a:lnTo>
                  <a:lnTo>
                    <a:pt x="271470" y="27157"/>
                  </a:lnTo>
                  <a:lnTo>
                    <a:pt x="219615" y="41528"/>
                  </a:lnTo>
                  <a:lnTo>
                    <a:pt x="172062" y="58498"/>
                  </a:lnTo>
                  <a:lnTo>
                    <a:pt x="129293" y="77848"/>
                  </a:lnTo>
                  <a:lnTo>
                    <a:pt x="91787" y="99363"/>
                  </a:lnTo>
                  <a:lnTo>
                    <a:pt x="60024" y="122825"/>
                  </a:lnTo>
                  <a:lnTo>
                    <a:pt x="15646" y="174722"/>
                  </a:lnTo>
                  <a:lnTo>
                    <a:pt x="0" y="231800"/>
                  </a:lnTo>
                  <a:lnTo>
                    <a:pt x="3991" y="260876"/>
                  </a:lnTo>
                  <a:lnTo>
                    <a:pt x="34483" y="315577"/>
                  </a:lnTo>
                  <a:lnTo>
                    <a:pt x="91787" y="364231"/>
                  </a:lnTo>
                  <a:lnTo>
                    <a:pt x="129293" y="385746"/>
                  </a:lnTo>
                  <a:lnTo>
                    <a:pt x="172062" y="405098"/>
                  </a:lnTo>
                  <a:lnTo>
                    <a:pt x="219615" y="422068"/>
                  </a:lnTo>
                  <a:lnTo>
                    <a:pt x="271470" y="436440"/>
                  </a:lnTo>
                  <a:lnTo>
                    <a:pt x="327147" y="447997"/>
                  </a:lnTo>
                  <a:lnTo>
                    <a:pt x="386168" y="456521"/>
                  </a:lnTo>
                  <a:lnTo>
                    <a:pt x="448051" y="461794"/>
                  </a:lnTo>
                  <a:lnTo>
                    <a:pt x="512318" y="463600"/>
                  </a:lnTo>
                  <a:lnTo>
                    <a:pt x="576559" y="461794"/>
                  </a:lnTo>
                  <a:lnTo>
                    <a:pt x="638425" y="456521"/>
                  </a:lnTo>
                  <a:lnTo>
                    <a:pt x="697436" y="447997"/>
                  </a:lnTo>
                  <a:lnTo>
                    <a:pt x="753109" y="436440"/>
                  </a:lnTo>
                  <a:lnTo>
                    <a:pt x="804965" y="422068"/>
                  </a:lnTo>
                  <a:lnTo>
                    <a:pt x="852522" y="405098"/>
                  </a:lnTo>
                  <a:lnTo>
                    <a:pt x="895298" y="385746"/>
                  </a:lnTo>
                  <a:lnTo>
                    <a:pt x="932813" y="364231"/>
                  </a:lnTo>
                  <a:lnTo>
                    <a:pt x="964587" y="340769"/>
                  </a:lnTo>
                  <a:lnTo>
                    <a:pt x="1008982" y="288874"/>
                  </a:lnTo>
                  <a:lnTo>
                    <a:pt x="1024636" y="231800"/>
                  </a:lnTo>
                  <a:lnTo>
                    <a:pt x="1020642" y="202722"/>
                  </a:lnTo>
                  <a:lnTo>
                    <a:pt x="990136" y="148017"/>
                  </a:lnTo>
                  <a:lnTo>
                    <a:pt x="932813" y="99363"/>
                  </a:lnTo>
                  <a:lnTo>
                    <a:pt x="895298" y="77848"/>
                  </a:lnTo>
                  <a:lnTo>
                    <a:pt x="852522" y="58498"/>
                  </a:lnTo>
                  <a:lnTo>
                    <a:pt x="804965" y="41528"/>
                  </a:lnTo>
                  <a:lnTo>
                    <a:pt x="753109" y="27157"/>
                  </a:lnTo>
                  <a:lnTo>
                    <a:pt x="697436" y="15601"/>
                  </a:lnTo>
                  <a:lnTo>
                    <a:pt x="638425" y="7078"/>
                  </a:lnTo>
                  <a:lnTo>
                    <a:pt x="576559" y="1805"/>
                  </a:lnTo>
                  <a:lnTo>
                    <a:pt x="5123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object 69"/>
            <p:cNvSpPr/>
            <p:nvPr/>
          </p:nvSpPr>
          <p:spPr>
            <a:xfrm>
              <a:off x="3482147" y="4545418"/>
              <a:ext cx="1292861" cy="515757"/>
            </a:xfrm>
            <a:custGeom>
              <a:avLst/>
              <a:gdLst/>
              <a:ahLst/>
              <a:cxnLst/>
              <a:rect l="l" t="t" r="r" b="b"/>
              <a:pathLst>
                <a:path w="1024889" h="464185">
                  <a:moveTo>
                    <a:pt x="0" y="231800"/>
                  </a:moveTo>
                  <a:lnTo>
                    <a:pt x="15646" y="174722"/>
                  </a:lnTo>
                  <a:lnTo>
                    <a:pt x="60024" y="122825"/>
                  </a:lnTo>
                  <a:lnTo>
                    <a:pt x="91787" y="99363"/>
                  </a:lnTo>
                  <a:lnTo>
                    <a:pt x="129293" y="77848"/>
                  </a:lnTo>
                  <a:lnTo>
                    <a:pt x="172062" y="58498"/>
                  </a:lnTo>
                  <a:lnTo>
                    <a:pt x="219615" y="41528"/>
                  </a:lnTo>
                  <a:lnTo>
                    <a:pt x="271470" y="27157"/>
                  </a:lnTo>
                  <a:lnTo>
                    <a:pt x="327147" y="15601"/>
                  </a:lnTo>
                  <a:lnTo>
                    <a:pt x="386168" y="7078"/>
                  </a:lnTo>
                  <a:lnTo>
                    <a:pt x="448051" y="1805"/>
                  </a:lnTo>
                  <a:lnTo>
                    <a:pt x="512318" y="0"/>
                  </a:lnTo>
                  <a:lnTo>
                    <a:pt x="576559" y="1805"/>
                  </a:lnTo>
                  <a:lnTo>
                    <a:pt x="638425" y="7078"/>
                  </a:lnTo>
                  <a:lnTo>
                    <a:pt x="697436" y="15601"/>
                  </a:lnTo>
                  <a:lnTo>
                    <a:pt x="753109" y="27157"/>
                  </a:lnTo>
                  <a:lnTo>
                    <a:pt x="804965" y="41528"/>
                  </a:lnTo>
                  <a:lnTo>
                    <a:pt x="852522" y="58498"/>
                  </a:lnTo>
                  <a:lnTo>
                    <a:pt x="895298" y="77848"/>
                  </a:lnTo>
                  <a:lnTo>
                    <a:pt x="932813" y="99363"/>
                  </a:lnTo>
                  <a:lnTo>
                    <a:pt x="964587" y="122825"/>
                  </a:lnTo>
                  <a:lnTo>
                    <a:pt x="1008982" y="174722"/>
                  </a:lnTo>
                  <a:lnTo>
                    <a:pt x="1024636" y="231800"/>
                  </a:lnTo>
                  <a:lnTo>
                    <a:pt x="1020642" y="260876"/>
                  </a:lnTo>
                  <a:lnTo>
                    <a:pt x="990136" y="315577"/>
                  </a:lnTo>
                  <a:lnTo>
                    <a:pt x="932813" y="364231"/>
                  </a:lnTo>
                  <a:lnTo>
                    <a:pt x="895298" y="385746"/>
                  </a:lnTo>
                  <a:lnTo>
                    <a:pt x="852522" y="405098"/>
                  </a:lnTo>
                  <a:lnTo>
                    <a:pt x="804965" y="422068"/>
                  </a:lnTo>
                  <a:lnTo>
                    <a:pt x="753109" y="436440"/>
                  </a:lnTo>
                  <a:lnTo>
                    <a:pt x="697436" y="447997"/>
                  </a:lnTo>
                  <a:lnTo>
                    <a:pt x="638425" y="456521"/>
                  </a:lnTo>
                  <a:lnTo>
                    <a:pt x="576559" y="461794"/>
                  </a:lnTo>
                  <a:lnTo>
                    <a:pt x="512318" y="463600"/>
                  </a:lnTo>
                  <a:lnTo>
                    <a:pt x="448051" y="461794"/>
                  </a:lnTo>
                  <a:lnTo>
                    <a:pt x="386168" y="456521"/>
                  </a:lnTo>
                  <a:lnTo>
                    <a:pt x="327147" y="447997"/>
                  </a:lnTo>
                  <a:lnTo>
                    <a:pt x="271470" y="436440"/>
                  </a:lnTo>
                  <a:lnTo>
                    <a:pt x="219615" y="422068"/>
                  </a:lnTo>
                  <a:lnTo>
                    <a:pt x="172062" y="405098"/>
                  </a:lnTo>
                  <a:lnTo>
                    <a:pt x="129293" y="385746"/>
                  </a:lnTo>
                  <a:lnTo>
                    <a:pt x="91787" y="364231"/>
                  </a:lnTo>
                  <a:lnTo>
                    <a:pt x="60024" y="340769"/>
                  </a:lnTo>
                  <a:lnTo>
                    <a:pt x="15646" y="288874"/>
                  </a:lnTo>
                  <a:lnTo>
                    <a:pt x="0" y="231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5" name="object 70"/>
          <p:cNvSpPr txBox="1"/>
          <p:nvPr/>
        </p:nvSpPr>
        <p:spPr>
          <a:xfrm>
            <a:off x="4822564" y="5170471"/>
            <a:ext cx="131203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lang="en-US" sz="1600" spc="-1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1600" spc="-10" dirty="0" err="1">
                <a:latin typeface="Calibri" panose="020F0502020204030204" pitchFamily="34" charset="0"/>
                <a:cs typeface="Calibri" panose="020F0502020204030204" pitchFamily="34" charset="0"/>
              </a:rPr>
              <a:t>ours_</a:t>
            </a:r>
            <a:r>
              <a:rPr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1600" spc="15" dirty="0" err="1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600" spc="1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600" spc="-25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1600" spc="-15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6" name="object 71"/>
          <p:cNvGrpSpPr/>
          <p:nvPr/>
        </p:nvGrpSpPr>
        <p:grpSpPr>
          <a:xfrm>
            <a:off x="3583702" y="5048761"/>
            <a:ext cx="1037590" cy="476884"/>
            <a:chOff x="2245360" y="4541685"/>
            <a:chExt cx="1037590" cy="476884"/>
          </a:xfrm>
        </p:grpSpPr>
        <p:sp>
          <p:nvSpPr>
            <p:cNvPr id="87" name="object 72"/>
            <p:cNvSpPr/>
            <p:nvPr/>
          </p:nvSpPr>
          <p:spPr>
            <a:xfrm>
              <a:off x="2251710" y="4548035"/>
              <a:ext cx="1024890" cy="464184"/>
            </a:xfrm>
            <a:custGeom>
              <a:avLst/>
              <a:gdLst/>
              <a:ahLst/>
              <a:cxnLst/>
              <a:rect l="l" t="t" r="r" b="b"/>
              <a:pathLst>
                <a:path w="1024889" h="464185">
                  <a:moveTo>
                    <a:pt x="512317" y="0"/>
                  </a:moveTo>
                  <a:lnTo>
                    <a:pt x="448051" y="1805"/>
                  </a:lnTo>
                  <a:lnTo>
                    <a:pt x="386168" y="7078"/>
                  </a:lnTo>
                  <a:lnTo>
                    <a:pt x="327147" y="15601"/>
                  </a:lnTo>
                  <a:lnTo>
                    <a:pt x="271470" y="27157"/>
                  </a:lnTo>
                  <a:lnTo>
                    <a:pt x="219615" y="41528"/>
                  </a:lnTo>
                  <a:lnTo>
                    <a:pt x="172062" y="58498"/>
                  </a:lnTo>
                  <a:lnTo>
                    <a:pt x="129293" y="77848"/>
                  </a:lnTo>
                  <a:lnTo>
                    <a:pt x="91787" y="99363"/>
                  </a:lnTo>
                  <a:lnTo>
                    <a:pt x="60024" y="122825"/>
                  </a:lnTo>
                  <a:lnTo>
                    <a:pt x="15646" y="174722"/>
                  </a:lnTo>
                  <a:lnTo>
                    <a:pt x="0" y="231800"/>
                  </a:lnTo>
                  <a:lnTo>
                    <a:pt x="3991" y="260876"/>
                  </a:lnTo>
                  <a:lnTo>
                    <a:pt x="34483" y="315577"/>
                  </a:lnTo>
                  <a:lnTo>
                    <a:pt x="91787" y="364231"/>
                  </a:lnTo>
                  <a:lnTo>
                    <a:pt x="129293" y="385746"/>
                  </a:lnTo>
                  <a:lnTo>
                    <a:pt x="172062" y="405098"/>
                  </a:lnTo>
                  <a:lnTo>
                    <a:pt x="219615" y="422068"/>
                  </a:lnTo>
                  <a:lnTo>
                    <a:pt x="271470" y="436440"/>
                  </a:lnTo>
                  <a:lnTo>
                    <a:pt x="327147" y="447997"/>
                  </a:lnTo>
                  <a:lnTo>
                    <a:pt x="386168" y="456521"/>
                  </a:lnTo>
                  <a:lnTo>
                    <a:pt x="448051" y="461794"/>
                  </a:lnTo>
                  <a:lnTo>
                    <a:pt x="512317" y="463600"/>
                  </a:lnTo>
                  <a:lnTo>
                    <a:pt x="576584" y="461794"/>
                  </a:lnTo>
                  <a:lnTo>
                    <a:pt x="638467" y="456521"/>
                  </a:lnTo>
                  <a:lnTo>
                    <a:pt x="697488" y="447997"/>
                  </a:lnTo>
                  <a:lnTo>
                    <a:pt x="753165" y="436440"/>
                  </a:lnTo>
                  <a:lnTo>
                    <a:pt x="805020" y="422068"/>
                  </a:lnTo>
                  <a:lnTo>
                    <a:pt x="852573" y="405098"/>
                  </a:lnTo>
                  <a:lnTo>
                    <a:pt x="895342" y="385746"/>
                  </a:lnTo>
                  <a:lnTo>
                    <a:pt x="932848" y="364231"/>
                  </a:lnTo>
                  <a:lnTo>
                    <a:pt x="964611" y="340769"/>
                  </a:lnTo>
                  <a:lnTo>
                    <a:pt x="1008989" y="288874"/>
                  </a:lnTo>
                  <a:lnTo>
                    <a:pt x="1024636" y="231800"/>
                  </a:lnTo>
                  <a:lnTo>
                    <a:pt x="1020644" y="202722"/>
                  </a:lnTo>
                  <a:lnTo>
                    <a:pt x="990152" y="148017"/>
                  </a:lnTo>
                  <a:lnTo>
                    <a:pt x="932848" y="99363"/>
                  </a:lnTo>
                  <a:lnTo>
                    <a:pt x="895342" y="77848"/>
                  </a:lnTo>
                  <a:lnTo>
                    <a:pt x="852573" y="58498"/>
                  </a:lnTo>
                  <a:lnTo>
                    <a:pt x="805020" y="41528"/>
                  </a:lnTo>
                  <a:lnTo>
                    <a:pt x="753165" y="27157"/>
                  </a:lnTo>
                  <a:lnTo>
                    <a:pt x="697488" y="15601"/>
                  </a:lnTo>
                  <a:lnTo>
                    <a:pt x="638467" y="7078"/>
                  </a:lnTo>
                  <a:lnTo>
                    <a:pt x="576584" y="1805"/>
                  </a:lnTo>
                  <a:lnTo>
                    <a:pt x="51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object 73"/>
            <p:cNvSpPr/>
            <p:nvPr/>
          </p:nvSpPr>
          <p:spPr>
            <a:xfrm>
              <a:off x="2251710" y="4548035"/>
              <a:ext cx="1024890" cy="464184"/>
            </a:xfrm>
            <a:custGeom>
              <a:avLst/>
              <a:gdLst/>
              <a:ahLst/>
              <a:cxnLst/>
              <a:rect l="l" t="t" r="r" b="b"/>
              <a:pathLst>
                <a:path w="1024889" h="464185">
                  <a:moveTo>
                    <a:pt x="0" y="231800"/>
                  </a:moveTo>
                  <a:lnTo>
                    <a:pt x="15646" y="174722"/>
                  </a:lnTo>
                  <a:lnTo>
                    <a:pt x="60024" y="122825"/>
                  </a:lnTo>
                  <a:lnTo>
                    <a:pt x="91787" y="99363"/>
                  </a:lnTo>
                  <a:lnTo>
                    <a:pt x="129293" y="77848"/>
                  </a:lnTo>
                  <a:lnTo>
                    <a:pt x="172062" y="58498"/>
                  </a:lnTo>
                  <a:lnTo>
                    <a:pt x="219615" y="41528"/>
                  </a:lnTo>
                  <a:lnTo>
                    <a:pt x="271470" y="27157"/>
                  </a:lnTo>
                  <a:lnTo>
                    <a:pt x="327147" y="15601"/>
                  </a:lnTo>
                  <a:lnTo>
                    <a:pt x="386168" y="7078"/>
                  </a:lnTo>
                  <a:lnTo>
                    <a:pt x="448051" y="1805"/>
                  </a:lnTo>
                  <a:lnTo>
                    <a:pt x="512317" y="0"/>
                  </a:lnTo>
                  <a:lnTo>
                    <a:pt x="576584" y="1805"/>
                  </a:lnTo>
                  <a:lnTo>
                    <a:pt x="638467" y="7078"/>
                  </a:lnTo>
                  <a:lnTo>
                    <a:pt x="697488" y="15601"/>
                  </a:lnTo>
                  <a:lnTo>
                    <a:pt x="753165" y="27157"/>
                  </a:lnTo>
                  <a:lnTo>
                    <a:pt x="805020" y="41528"/>
                  </a:lnTo>
                  <a:lnTo>
                    <a:pt x="852573" y="58498"/>
                  </a:lnTo>
                  <a:lnTo>
                    <a:pt x="895342" y="77848"/>
                  </a:lnTo>
                  <a:lnTo>
                    <a:pt x="932848" y="99363"/>
                  </a:lnTo>
                  <a:lnTo>
                    <a:pt x="964611" y="122825"/>
                  </a:lnTo>
                  <a:lnTo>
                    <a:pt x="1008989" y="174722"/>
                  </a:lnTo>
                  <a:lnTo>
                    <a:pt x="1024636" y="231800"/>
                  </a:lnTo>
                  <a:lnTo>
                    <a:pt x="1020644" y="260876"/>
                  </a:lnTo>
                  <a:lnTo>
                    <a:pt x="990152" y="315577"/>
                  </a:lnTo>
                  <a:lnTo>
                    <a:pt x="932848" y="364231"/>
                  </a:lnTo>
                  <a:lnTo>
                    <a:pt x="895342" y="385746"/>
                  </a:lnTo>
                  <a:lnTo>
                    <a:pt x="852573" y="405098"/>
                  </a:lnTo>
                  <a:lnTo>
                    <a:pt x="805020" y="422068"/>
                  </a:lnTo>
                  <a:lnTo>
                    <a:pt x="753165" y="436440"/>
                  </a:lnTo>
                  <a:lnTo>
                    <a:pt x="697488" y="447997"/>
                  </a:lnTo>
                  <a:lnTo>
                    <a:pt x="638467" y="456521"/>
                  </a:lnTo>
                  <a:lnTo>
                    <a:pt x="576584" y="461794"/>
                  </a:lnTo>
                  <a:lnTo>
                    <a:pt x="512317" y="463600"/>
                  </a:lnTo>
                  <a:lnTo>
                    <a:pt x="448051" y="461794"/>
                  </a:lnTo>
                  <a:lnTo>
                    <a:pt x="386168" y="456521"/>
                  </a:lnTo>
                  <a:lnTo>
                    <a:pt x="327147" y="447997"/>
                  </a:lnTo>
                  <a:lnTo>
                    <a:pt x="271470" y="436440"/>
                  </a:lnTo>
                  <a:lnTo>
                    <a:pt x="219615" y="422068"/>
                  </a:lnTo>
                  <a:lnTo>
                    <a:pt x="172062" y="405098"/>
                  </a:lnTo>
                  <a:lnTo>
                    <a:pt x="129293" y="385746"/>
                  </a:lnTo>
                  <a:lnTo>
                    <a:pt x="91787" y="364231"/>
                  </a:lnTo>
                  <a:lnTo>
                    <a:pt x="60024" y="340769"/>
                  </a:lnTo>
                  <a:lnTo>
                    <a:pt x="15646" y="288874"/>
                  </a:lnTo>
                  <a:lnTo>
                    <a:pt x="0" y="231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9" name="object 74"/>
          <p:cNvSpPr txBox="1"/>
          <p:nvPr/>
        </p:nvSpPr>
        <p:spPr>
          <a:xfrm>
            <a:off x="3673045" y="5149051"/>
            <a:ext cx="646938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1600" spc="-2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ly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</a:p>
        </p:txBody>
      </p:sp>
      <p:sp>
        <p:nvSpPr>
          <p:cNvPr id="90" name="object 75"/>
          <p:cNvSpPr txBox="1"/>
          <p:nvPr/>
        </p:nvSpPr>
        <p:spPr>
          <a:xfrm>
            <a:off x="4280740" y="5161892"/>
            <a:ext cx="5397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te</a:t>
            </a:r>
          </a:p>
        </p:txBody>
      </p:sp>
      <p:grpSp>
        <p:nvGrpSpPr>
          <p:cNvPr id="91" name="object 76"/>
          <p:cNvGrpSpPr/>
          <p:nvPr/>
        </p:nvGrpSpPr>
        <p:grpSpPr>
          <a:xfrm>
            <a:off x="4608338" y="3743036"/>
            <a:ext cx="1425575" cy="476250"/>
            <a:chOff x="3269996" y="3235960"/>
            <a:chExt cx="1425575" cy="476250"/>
          </a:xfrm>
        </p:grpSpPr>
        <p:sp>
          <p:nvSpPr>
            <p:cNvPr id="92" name="object 77"/>
            <p:cNvSpPr/>
            <p:nvPr/>
          </p:nvSpPr>
          <p:spPr>
            <a:xfrm>
              <a:off x="3276346" y="3242310"/>
              <a:ext cx="1412875" cy="463550"/>
            </a:xfrm>
            <a:custGeom>
              <a:avLst/>
              <a:gdLst/>
              <a:ahLst/>
              <a:cxnLst/>
              <a:rect l="l" t="t" r="r" b="b"/>
              <a:pathLst>
                <a:path w="1412875" h="463550">
                  <a:moveTo>
                    <a:pt x="706374" y="0"/>
                  </a:moveTo>
                  <a:lnTo>
                    <a:pt x="638341" y="1060"/>
                  </a:lnTo>
                  <a:lnTo>
                    <a:pt x="572139" y="4178"/>
                  </a:lnTo>
                  <a:lnTo>
                    <a:pt x="508064" y="9256"/>
                  </a:lnTo>
                  <a:lnTo>
                    <a:pt x="446411" y="16197"/>
                  </a:lnTo>
                  <a:lnTo>
                    <a:pt x="387476" y="24904"/>
                  </a:lnTo>
                  <a:lnTo>
                    <a:pt x="331555" y="35279"/>
                  </a:lnTo>
                  <a:lnTo>
                    <a:pt x="278945" y="47226"/>
                  </a:lnTo>
                  <a:lnTo>
                    <a:pt x="229940" y="60648"/>
                  </a:lnTo>
                  <a:lnTo>
                    <a:pt x="184837" y="75447"/>
                  </a:lnTo>
                  <a:lnTo>
                    <a:pt x="143933" y="91526"/>
                  </a:lnTo>
                  <a:lnTo>
                    <a:pt x="107522" y="108788"/>
                  </a:lnTo>
                  <a:lnTo>
                    <a:pt x="49366" y="146475"/>
                  </a:lnTo>
                  <a:lnTo>
                    <a:pt x="12736" y="187729"/>
                  </a:lnTo>
                  <a:lnTo>
                    <a:pt x="0" y="231775"/>
                  </a:lnTo>
                  <a:lnTo>
                    <a:pt x="3233" y="254098"/>
                  </a:lnTo>
                  <a:lnTo>
                    <a:pt x="28212" y="296845"/>
                  </a:lnTo>
                  <a:lnTo>
                    <a:pt x="75901" y="336412"/>
                  </a:lnTo>
                  <a:lnTo>
                    <a:pt x="143933" y="372023"/>
                  </a:lnTo>
                  <a:lnTo>
                    <a:pt x="184837" y="388102"/>
                  </a:lnTo>
                  <a:lnTo>
                    <a:pt x="229940" y="402901"/>
                  </a:lnTo>
                  <a:lnTo>
                    <a:pt x="278945" y="416323"/>
                  </a:lnTo>
                  <a:lnTo>
                    <a:pt x="331555" y="428270"/>
                  </a:lnTo>
                  <a:lnTo>
                    <a:pt x="387476" y="438645"/>
                  </a:lnTo>
                  <a:lnTo>
                    <a:pt x="446411" y="447352"/>
                  </a:lnTo>
                  <a:lnTo>
                    <a:pt x="508064" y="454293"/>
                  </a:lnTo>
                  <a:lnTo>
                    <a:pt x="572139" y="459371"/>
                  </a:lnTo>
                  <a:lnTo>
                    <a:pt x="638341" y="462489"/>
                  </a:lnTo>
                  <a:lnTo>
                    <a:pt x="706374" y="463549"/>
                  </a:lnTo>
                  <a:lnTo>
                    <a:pt x="774407" y="462489"/>
                  </a:lnTo>
                  <a:lnTo>
                    <a:pt x="840613" y="459371"/>
                  </a:lnTo>
                  <a:lnTo>
                    <a:pt x="904694" y="454293"/>
                  </a:lnTo>
                  <a:lnTo>
                    <a:pt x="966354" y="447352"/>
                  </a:lnTo>
                  <a:lnTo>
                    <a:pt x="1025298" y="438645"/>
                  </a:lnTo>
                  <a:lnTo>
                    <a:pt x="1081228" y="428270"/>
                  </a:lnTo>
                  <a:lnTo>
                    <a:pt x="1133849" y="416323"/>
                  </a:lnTo>
                  <a:lnTo>
                    <a:pt x="1182865" y="402901"/>
                  </a:lnTo>
                  <a:lnTo>
                    <a:pt x="1227979" y="388102"/>
                  </a:lnTo>
                  <a:lnTo>
                    <a:pt x="1268894" y="372023"/>
                  </a:lnTo>
                  <a:lnTo>
                    <a:pt x="1305316" y="354761"/>
                  </a:lnTo>
                  <a:lnTo>
                    <a:pt x="1363491" y="317074"/>
                  </a:lnTo>
                  <a:lnTo>
                    <a:pt x="1400134" y="275820"/>
                  </a:lnTo>
                  <a:lnTo>
                    <a:pt x="1412875" y="231775"/>
                  </a:lnTo>
                  <a:lnTo>
                    <a:pt x="1409640" y="209451"/>
                  </a:lnTo>
                  <a:lnTo>
                    <a:pt x="1384652" y="166704"/>
                  </a:lnTo>
                  <a:lnTo>
                    <a:pt x="1336947" y="127137"/>
                  </a:lnTo>
                  <a:lnTo>
                    <a:pt x="1268894" y="91526"/>
                  </a:lnTo>
                  <a:lnTo>
                    <a:pt x="1227979" y="75447"/>
                  </a:lnTo>
                  <a:lnTo>
                    <a:pt x="1182865" y="60648"/>
                  </a:lnTo>
                  <a:lnTo>
                    <a:pt x="1133849" y="47226"/>
                  </a:lnTo>
                  <a:lnTo>
                    <a:pt x="1081228" y="35279"/>
                  </a:lnTo>
                  <a:lnTo>
                    <a:pt x="1025298" y="24904"/>
                  </a:lnTo>
                  <a:lnTo>
                    <a:pt x="966354" y="16197"/>
                  </a:lnTo>
                  <a:lnTo>
                    <a:pt x="904694" y="9256"/>
                  </a:lnTo>
                  <a:lnTo>
                    <a:pt x="840613" y="4178"/>
                  </a:lnTo>
                  <a:lnTo>
                    <a:pt x="774407" y="1060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object 78"/>
            <p:cNvSpPr/>
            <p:nvPr/>
          </p:nvSpPr>
          <p:spPr>
            <a:xfrm>
              <a:off x="3276346" y="3242310"/>
              <a:ext cx="1412875" cy="463550"/>
            </a:xfrm>
            <a:custGeom>
              <a:avLst/>
              <a:gdLst/>
              <a:ahLst/>
              <a:cxnLst/>
              <a:rect l="l" t="t" r="r" b="b"/>
              <a:pathLst>
                <a:path w="1412875" h="463550">
                  <a:moveTo>
                    <a:pt x="0" y="231775"/>
                  </a:moveTo>
                  <a:lnTo>
                    <a:pt x="12736" y="187729"/>
                  </a:lnTo>
                  <a:lnTo>
                    <a:pt x="49366" y="146475"/>
                  </a:lnTo>
                  <a:lnTo>
                    <a:pt x="107522" y="108788"/>
                  </a:lnTo>
                  <a:lnTo>
                    <a:pt x="143933" y="91526"/>
                  </a:lnTo>
                  <a:lnTo>
                    <a:pt x="184837" y="75447"/>
                  </a:lnTo>
                  <a:lnTo>
                    <a:pt x="229940" y="60648"/>
                  </a:lnTo>
                  <a:lnTo>
                    <a:pt x="278945" y="47226"/>
                  </a:lnTo>
                  <a:lnTo>
                    <a:pt x="331555" y="35279"/>
                  </a:lnTo>
                  <a:lnTo>
                    <a:pt x="387476" y="24904"/>
                  </a:lnTo>
                  <a:lnTo>
                    <a:pt x="446411" y="16197"/>
                  </a:lnTo>
                  <a:lnTo>
                    <a:pt x="508064" y="9256"/>
                  </a:lnTo>
                  <a:lnTo>
                    <a:pt x="572139" y="4178"/>
                  </a:lnTo>
                  <a:lnTo>
                    <a:pt x="638341" y="1060"/>
                  </a:lnTo>
                  <a:lnTo>
                    <a:pt x="706374" y="0"/>
                  </a:lnTo>
                  <a:lnTo>
                    <a:pt x="774407" y="1060"/>
                  </a:lnTo>
                  <a:lnTo>
                    <a:pt x="840613" y="4178"/>
                  </a:lnTo>
                  <a:lnTo>
                    <a:pt x="904694" y="9256"/>
                  </a:lnTo>
                  <a:lnTo>
                    <a:pt x="966354" y="16197"/>
                  </a:lnTo>
                  <a:lnTo>
                    <a:pt x="1025298" y="24904"/>
                  </a:lnTo>
                  <a:lnTo>
                    <a:pt x="1081228" y="35279"/>
                  </a:lnTo>
                  <a:lnTo>
                    <a:pt x="1133849" y="47226"/>
                  </a:lnTo>
                  <a:lnTo>
                    <a:pt x="1182865" y="60648"/>
                  </a:lnTo>
                  <a:lnTo>
                    <a:pt x="1227979" y="75447"/>
                  </a:lnTo>
                  <a:lnTo>
                    <a:pt x="1268894" y="91526"/>
                  </a:lnTo>
                  <a:lnTo>
                    <a:pt x="1305316" y="108788"/>
                  </a:lnTo>
                  <a:lnTo>
                    <a:pt x="1363491" y="146475"/>
                  </a:lnTo>
                  <a:lnTo>
                    <a:pt x="1400134" y="187729"/>
                  </a:lnTo>
                  <a:lnTo>
                    <a:pt x="1412875" y="231775"/>
                  </a:lnTo>
                  <a:lnTo>
                    <a:pt x="1409640" y="254098"/>
                  </a:lnTo>
                  <a:lnTo>
                    <a:pt x="1384652" y="296845"/>
                  </a:lnTo>
                  <a:lnTo>
                    <a:pt x="1336947" y="336412"/>
                  </a:lnTo>
                  <a:lnTo>
                    <a:pt x="1268894" y="372023"/>
                  </a:lnTo>
                  <a:lnTo>
                    <a:pt x="1227979" y="388102"/>
                  </a:lnTo>
                  <a:lnTo>
                    <a:pt x="1182865" y="402901"/>
                  </a:lnTo>
                  <a:lnTo>
                    <a:pt x="1133849" y="416323"/>
                  </a:lnTo>
                  <a:lnTo>
                    <a:pt x="1081228" y="428270"/>
                  </a:lnTo>
                  <a:lnTo>
                    <a:pt x="1025298" y="438645"/>
                  </a:lnTo>
                  <a:lnTo>
                    <a:pt x="966354" y="447352"/>
                  </a:lnTo>
                  <a:lnTo>
                    <a:pt x="904694" y="454293"/>
                  </a:lnTo>
                  <a:lnTo>
                    <a:pt x="840613" y="459371"/>
                  </a:lnTo>
                  <a:lnTo>
                    <a:pt x="774407" y="462489"/>
                  </a:lnTo>
                  <a:lnTo>
                    <a:pt x="706374" y="463549"/>
                  </a:lnTo>
                  <a:lnTo>
                    <a:pt x="638341" y="462489"/>
                  </a:lnTo>
                  <a:lnTo>
                    <a:pt x="572139" y="459371"/>
                  </a:lnTo>
                  <a:lnTo>
                    <a:pt x="508064" y="454293"/>
                  </a:lnTo>
                  <a:lnTo>
                    <a:pt x="446411" y="447352"/>
                  </a:lnTo>
                  <a:lnTo>
                    <a:pt x="387476" y="438645"/>
                  </a:lnTo>
                  <a:lnTo>
                    <a:pt x="331555" y="428270"/>
                  </a:lnTo>
                  <a:lnTo>
                    <a:pt x="278945" y="416323"/>
                  </a:lnTo>
                  <a:lnTo>
                    <a:pt x="229940" y="402901"/>
                  </a:lnTo>
                  <a:lnTo>
                    <a:pt x="184837" y="388102"/>
                  </a:lnTo>
                  <a:lnTo>
                    <a:pt x="143933" y="372023"/>
                  </a:lnTo>
                  <a:lnTo>
                    <a:pt x="107522" y="354761"/>
                  </a:lnTo>
                  <a:lnTo>
                    <a:pt x="49366" y="317074"/>
                  </a:lnTo>
                  <a:lnTo>
                    <a:pt x="12736" y="27582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4" name="object 79"/>
          <p:cNvSpPr txBox="1"/>
          <p:nvPr/>
        </p:nvSpPr>
        <p:spPr>
          <a:xfrm>
            <a:off x="4917455" y="3851112"/>
            <a:ext cx="9200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contractId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5" name="object 80"/>
          <p:cNvGrpSpPr/>
          <p:nvPr/>
        </p:nvGrpSpPr>
        <p:grpSpPr>
          <a:xfrm>
            <a:off x="1632423" y="2361402"/>
            <a:ext cx="3793490" cy="2764790"/>
            <a:chOff x="294081" y="1854326"/>
            <a:chExt cx="3793490" cy="2764790"/>
          </a:xfrm>
        </p:grpSpPr>
        <p:sp>
          <p:nvSpPr>
            <p:cNvPr id="96" name="object 81"/>
            <p:cNvSpPr/>
            <p:nvPr/>
          </p:nvSpPr>
          <p:spPr>
            <a:xfrm>
              <a:off x="1571625" y="1857501"/>
              <a:ext cx="2512695" cy="2687955"/>
            </a:xfrm>
            <a:custGeom>
              <a:avLst/>
              <a:gdLst/>
              <a:ahLst/>
              <a:cxnLst/>
              <a:rect l="l" t="t" r="r" b="b"/>
              <a:pathLst>
                <a:path w="2512695" h="2687954">
                  <a:moveTo>
                    <a:pt x="0" y="183769"/>
                  </a:moveTo>
                  <a:lnTo>
                    <a:pt x="340360" y="352552"/>
                  </a:lnTo>
                </a:path>
                <a:path w="2512695" h="2687954">
                  <a:moveTo>
                    <a:pt x="1896745" y="183515"/>
                  </a:moveTo>
                  <a:lnTo>
                    <a:pt x="1567052" y="352552"/>
                  </a:lnTo>
                </a:path>
                <a:path w="2512695" h="2687954">
                  <a:moveTo>
                    <a:pt x="888364" y="0"/>
                  </a:moveTo>
                  <a:lnTo>
                    <a:pt x="953769" y="164211"/>
                  </a:lnTo>
                </a:path>
                <a:path w="2512695" h="2687954">
                  <a:moveTo>
                    <a:pt x="2309749" y="2512275"/>
                  </a:moveTo>
                  <a:lnTo>
                    <a:pt x="2512567" y="268787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object 82"/>
            <p:cNvSpPr/>
            <p:nvPr/>
          </p:nvSpPr>
          <p:spPr>
            <a:xfrm>
              <a:off x="3126231" y="4392599"/>
              <a:ext cx="142240" cy="223520"/>
            </a:xfrm>
            <a:custGeom>
              <a:avLst/>
              <a:gdLst/>
              <a:ahLst/>
              <a:cxnLst/>
              <a:rect l="l" t="t" r="r" b="b"/>
              <a:pathLst>
                <a:path w="142239" h="223520">
                  <a:moveTo>
                    <a:pt x="0" y="223316"/>
                  </a:moveTo>
                  <a:lnTo>
                    <a:pt x="14198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object 83"/>
            <p:cNvSpPr/>
            <p:nvPr/>
          </p:nvSpPr>
          <p:spPr>
            <a:xfrm>
              <a:off x="3785870" y="3705859"/>
              <a:ext cx="196850" cy="288290"/>
            </a:xfrm>
            <a:custGeom>
              <a:avLst/>
              <a:gdLst/>
              <a:ahLst/>
              <a:cxnLst/>
              <a:rect l="l" t="t" r="r" b="b"/>
              <a:pathLst>
                <a:path w="196850" h="288289">
                  <a:moveTo>
                    <a:pt x="196850" y="0"/>
                  </a:moveTo>
                  <a:lnTo>
                    <a:pt x="0" y="2881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object 84"/>
            <p:cNvSpPr/>
            <p:nvPr/>
          </p:nvSpPr>
          <p:spPr>
            <a:xfrm>
              <a:off x="300431" y="3345179"/>
              <a:ext cx="1028700" cy="432434"/>
            </a:xfrm>
            <a:custGeom>
              <a:avLst/>
              <a:gdLst/>
              <a:ahLst/>
              <a:cxnLst/>
              <a:rect l="l" t="t" r="r" b="b"/>
              <a:pathLst>
                <a:path w="1028700" h="432435">
                  <a:moveTo>
                    <a:pt x="514184" y="0"/>
                  </a:moveTo>
                  <a:lnTo>
                    <a:pt x="449687" y="1681"/>
                  </a:lnTo>
                  <a:lnTo>
                    <a:pt x="387580" y="6593"/>
                  </a:lnTo>
                  <a:lnTo>
                    <a:pt x="328346" y="14532"/>
                  </a:lnTo>
                  <a:lnTo>
                    <a:pt x="272465" y="25296"/>
                  </a:lnTo>
                  <a:lnTo>
                    <a:pt x="220421" y="38685"/>
                  </a:lnTo>
                  <a:lnTo>
                    <a:pt x="172696" y="54495"/>
                  </a:lnTo>
                  <a:lnTo>
                    <a:pt x="129770" y="72526"/>
                  </a:lnTo>
                  <a:lnTo>
                    <a:pt x="92126" y="92574"/>
                  </a:lnTo>
                  <a:lnTo>
                    <a:pt x="60245" y="114439"/>
                  </a:lnTo>
                  <a:lnTo>
                    <a:pt x="15703" y="162811"/>
                  </a:lnTo>
                  <a:lnTo>
                    <a:pt x="0" y="216027"/>
                  </a:lnTo>
                  <a:lnTo>
                    <a:pt x="4006" y="243114"/>
                  </a:lnTo>
                  <a:lnTo>
                    <a:pt x="34611" y="294082"/>
                  </a:lnTo>
                  <a:lnTo>
                    <a:pt x="92126" y="339423"/>
                  </a:lnTo>
                  <a:lnTo>
                    <a:pt x="129770" y="359476"/>
                  </a:lnTo>
                  <a:lnTo>
                    <a:pt x="172696" y="377514"/>
                  </a:lnTo>
                  <a:lnTo>
                    <a:pt x="220421" y="393334"/>
                  </a:lnTo>
                  <a:lnTo>
                    <a:pt x="272465" y="406732"/>
                  </a:lnTo>
                  <a:lnTo>
                    <a:pt x="328346" y="417506"/>
                  </a:lnTo>
                  <a:lnTo>
                    <a:pt x="387580" y="425453"/>
                  </a:lnTo>
                  <a:lnTo>
                    <a:pt x="449687" y="430369"/>
                  </a:lnTo>
                  <a:lnTo>
                    <a:pt x="514184" y="432054"/>
                  </a:lnTo>
                  <a:lnTo>
                    <a:pt x="578684" y="430369"/>
                  </a:lnTo>
                  <a:lnTo>
                    <a:pt x="640793" y="425453"/>
                  </a:lnTo>
                  <a:lnTo>
                    <a:pt x="700028" y="417506"/>
                  </a:lnTo>
                  <a:lnTo>
                    <a:pt x="755909" y="406732"/>
                  </a:lnTo>
                  <a:lnTo>
                    <a:pt x="807953" y="393334"/>
                  </a:lnTo>
                  <a:lnTo>
                    <a:pt x="855678" y="377514"/>
                  </a:lnTo>
                  <a:lnTo>
                    <a:pt x="898604" y="359476"/>
                  </a:lnTo>
                  <a:lnTo>
                    <a:pt x="936247" y="339423"/>
                  </a:lnTo>
                  <a:lnTo>
                    <a:pt x="968126" y="317557"/>
                  </a:lnTo>
                  <a:lnTo>
                    <a:pt x="1012666" y="269200"/>
                  </a:lnTo>
                  <a:lnTo>
                    <a:pt x="1028369" y="216027"/>
                  </a:lnTo>
                  <a:lnTo>
                    <a:pt x="1024363" y="188914"/>
                  </a:lnTo>
                  <a:lnTo>
                    <a:pt x="993760" y="137919"/>
                  </a:lnTo>
                  <a:lnTo>
                    <a:pt x="936247" y="92574"/>
                  </a:lnTo>
                  <a:lnTo>
                    <a:pt x="898604" y="72526"/>
                  </a:lnTo>
                  <a:lnTo>
                    <a:pt x="855678" y="54495"/>
                  </a:lnTo>
                  <a:lnTo>
                    <a:pt x="807953" y="38685"/>
                  </a:lnTo>
                  <a:lnTo>
                    <a:pt x="755909" y="25296"/>
                  </a:lnTo>
                  <a:lnTo>
                    <a:pt x="700028" y="14532"/>
                  </a:lnTo>
                  <a:lnTo>
                    <a:pt x="640793" y="6593"/>
                  </a:lnTo>
                  <a:lnTo>
                    <a:pt x="578684" y="1681"/>
                  </a:lnTo>
                  <a:lnTo>
                    <a:pt x="514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object 85"/>
            <p:cNvSpPr/>
            <p:nvPr/>
          </p:nvSpPr>
          <p:spPr>
            <a:xfrm>
              <a:off x="300431" y="3345179"/>
              <a:ext cx="1028700" cy="432434"/>
            </a:xfrm>
            <a:custGeom>
              <a:avLst/>
              <a:gdLst/>
              <a:ahLst/>
              <a:cxnLst/>
              <a:rect l="l" t="t" r="r" b="b"/>
              <a:pathLst>
                <a:path w="1028700" h="432435">
                  <a:moveTo>
                    <a:pt x="0" y="216027"/>
                  </a:moveTo>
                  <a:lnTo>
                    <a:pt x="15703" y="162811"/>
                  </a:lnTo>
                  <a:lnTo>
                    <a:pt x="60245" y="114439"/>
                  </a:lnTo>
                  <a:lnTo>
                    <a:pt x="92126" y="92574"/>
                  </a:lnTo>
                  <a:lnTo>
                    <a:pt x="129770" y="72526"/>
                  </a:lnTo>
                  <a:lnTo>
                    <a:pt x="172696" y="54495"/>
                  </a:lnTo>
                  <a:lnTo>
                    <a:pt x="220421" y="38685"/>
                  </a:lnTo>
                  <a:lnTo>
                    <a:pt x="272465" y="25296"/>
                  </a:lnTo>
                  <a:lnTo>
                    <a:pt x="328346" y="14532"/>
                  </a:lnTo>
                  <a:lnTo>
                    <a:pt x="387580" y="6593"/>
                  </a:lnTo>
                  <a:lnTo>
                    <a:pt x="449687" y="1681"/>
                  </a:lnTo>
                  <a:lnTo>
                    <a:pt x="514184" y="0"/>
                  </a:lnTo>
                  <a:lnTo>
                    <a:pt x="578684" y="1681"/>
                  </a:lnTo>
                  <a:lnTo>
                    <a:pt x="640793" y="6593"/>
                  </a:lnTo>
                  <a:lnTo>
                    <a:pt x="700028" y="14532"/>
                  </a:lnTo>
                  <a:lnTo>
                    <a:pt x="755909" y="25296"/>
                  </a:lnTo>
                  <a:lnTo>
                    <a:pt x="807953" y="38685"/>
                  </a:lnTo>
                  <a:lnTo>
                    <a:pt x="855678" y="54495"/>
                  </a:lnTo>
                  <a:lnTo>
                    <a:pt x="898604" y="72526"/>
                  </a:lnTo>
                  <a:lnTo>
                    <a:pt x="936247" y="92574"/>
                  </a:lnTo>
                  <a:lnTo>
                    <a:pt x="968126" y="114439"/>
                  </a:lnTo>
                  <a:lnTo>
                    <a:pt x="1012666" y="162811"/>
                  </a:lnTo>
                  <a:lnTo>
                    <a:pt x="1028369" y="216027"/>
                  </a:lnTo>
                  <a:lnTo>
                    <a:pt x="1024363" y="243114"/>
                  </a:lnTo>
                  <a:lnTo>
                    <a:pt x="993760" y="294082"/>
                  </a:lnTo>
                  <a:lnTo>
                    <a:pt x="936247" y="339423"/>
                  </a:lnTo>
                  <a:lnTo>
                    <a:pt x="898604" y="359476"/>
                  </a:lnTo>
                  <a:lnTo>
                    <a:pt x="855678" y="377514"/>
                  </a:lnTo>
                  <a:lnTo>
                    <a:pt x="807953" y="393334"/>
                  </a:lnTo>
                  <a:lnTo>
                    <a:pt x="755909" y="406732"/>
                  </a:lnTo>
                  <a:lnTo>
                    <a:pt x="700028" y="417506"/>
                  </a:lnTo>
                  <a:lnTo>
                    <a:pt x="640793" y="425453"/>
                  </a:lnTo>
                  <a:lnTo>
                    <a:pt x="578684" y="430369"/>
                  </a:lnTo>
                  <a:lnTo>
                    <a:pt x="514184" y="432054"/>
                  </a:lnTo>
                  <a:lnTo>
                    <a:pt x="449687" y="430369"/>
                  </a:lnTo>
                  <a:lnTo>
                    <a:pt x="387580" y="425453"/>
                  </a:lnTo>
                  <a:lnTo>
                    <a:pt x="328346" y="417506"/>
                  </a:lnTo>
                  <a:lnTo>
                    <a:pt x="272465" y="406732"/>
                  </a:lnTo>
                  <a:lnTo>
                    <a:pt x="220421" y="393334"/>
                  </a:lnTo>
                  <a:lnTo>
                    <a:pt x="172696" y="377514"/>
                  </a:lnTo>
                  <a:lnTo>
                    <a:pt x="129770" y="359476"/>
                  </a:lnTo>
                  <a:lnTo>
                    <a:pt x="92126" y="339423"/>
                  </a:lnTo>
                  <a:lnTo>
                    <a:pt x="60245" y="317557"/>
                  </a:lnTo>
                  <a:lnTo>
                    <a:pt x="15703" y="269200"/>
                  </a:lnTo>
                  <a:lnTo>
                    <a:pt x="0" y="2160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1" name="object 86"/>
          <p:cNvSpPr txBox="1"/>
          <p:nvPr/>
        </p:nvSpPr>
        <p:spPr>
          <a:xfrm>
            <a:off x="1849898" y="3938361"/>
            <a:ext cx="52745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salary</a:t>
            </a:r>
          </a:p>
        </p:txBody>
      </p:sp>
      <p:sp>
        <p:nvSpPr>
          <p:cNvPr id="102" name="object 87"/>
          <p:cNvSpPr/>
          <p:nvPr/>
        </p:nvSpPr>
        <p:spPr>
          <a:xfrm>
            <a:off x="2152958" y="4284310"/>
            <a:ext cx="180340" cy="217170"/>
          </a:xfrm>
          <a:custGeom>
            <a:avLst/>
            <a:gdLst/>
            <a:ahLst/>
            <a:cxnLst/>
            <a:rect l="l" t="t" r="r" b="b"/>
            <a:pathLst>
              <a:path w="180340" h="217170">
                <a:moveTo>
                  <a:pt x="0" y="0"/>
                </a:moveTo>
                <a:lnTo>
                  <a:pt x="180276" y="21673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6819" y="5864351"/>
            <a:ext cx="468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Permanent and Contract sub classes are disjoint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EBC9D0BD-685A-4779-9688-28AF021F5E95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83310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/>
      <p:bldP spid="26" grpId="0"/>
      <p:bldP spid="30" grpId="0"/>
      <p:bldP spid="35" grpId="0"/>
      <p:bldP spid="39" grpId="0"/>
      <p:bldP spid="43" grpId="0"/>
      <p:bldP spid="48" grpId="0"/>
      <p:bldP spid="52" grpId="0"/>
      <p:bldP spid="53" grpId="0" animBg="1"/>
      <p:bldP spid="54" grpId="0"/>
      <p:bldP spid="58" grpId="0"/>
      <p:bldP spid="62" grpId="0"/>
      <p:bldP spid="66" grpId="0"/>
      <p:bldP spid="70" grpId="0"/>
      <p:bldP spid="74" grpId="0"/>
      <p:bldP spid="78" grpId="0"/>
      <p:bldP spid="79" grpId="0" animBg="1"/>
      <p:bldP spid="80" grpId="0"/>
      <p:bldP spid="85" grpId="0"/>
      <p:bldP spid="89" grpId="0"/>
      <p:bldP spid="90" grpId="0"/>
      <p:bldP spid="94" grpId="0"/>
      <p:bldP spid="101" grpId="0"/>
      <p:bldP spid="102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 panose="020B0806030902050204" pitchFamily="34" charset="0"/>
                    <a:cs typeface="Calibri" panose="020F0502020204030204" pitchFamily="34" charset="0"/>
                  </a:rPr>
                  <a:t>Completeness Constraint</a:t>
                </a:r>
              </a:p>
            </p:txBody>
          </p:sp>
        </p:grpSp>
      </p:grpSp>
      <p:sp>
        <p:nvSpPr>
          <p:cNvPr id="33" name="Text Placeholder 2"/>
          <p:cNvSpPr txBox="1">
            <a:spLocks/>
          </p:cNvSpPr>
          <p:nvPr/>
        </p:nvSpPr>
        <p:spPr>
          <a:xfrm>
            <a:off x="822961" y="1835745"/>
            <a:ext cx="10873046" cy="4605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Covering Constraints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determine the entities in the subclass collectively include all the entities in the superclass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70000"/>
              </a:lnSpc>
            </a:pPr>
            <a:r>
              <a:rPr lang="en-US" spc="-20" dirty="0">
                <a:latin typeface="Calibri" panose="020F0502020204030204" pitchFamily="34" charset="0"/>
                <a:cs typeface="Calibri" panose="020F0502020204030204" pitchFamily="34" charset="0"/>
              </a:rPr>
              <a:t>Does every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belong to either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permanent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employee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pc="-15" dirty="0">
                <a:latin typeface="Calibri" panose="020F0502020204030204" pitchFamily="34" charset="0"/>
                <a:cs typeface="Calibri" panose="020F0502020204030204" pitchFamily="34" charset="0"/>
              </a:rPr>
              <a:t>contract 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employee? </a:t>
            </a:r>
            <a:r>
              <a:rPr lang="en-US" spc="-15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! </a:t>
            </a:r>
            <a:r>
              <a:rPr lang="en-US" spc="5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pc="-15" dirty="0">
                <a:latin typeface="Calibri" panose="020F0502020204030204" pitchFamily="34" charset="0"/>
                <a:cs typeface="Calibri" panose="020F0502020204030204" pitchFamily="34" charset="0"/>
              </a:rPr>
              <a:t>so,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denote this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writing </a:t>
            </a:r>
            <a:r>
              <a:rPr lang="en-US" spc="-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permanent employee and contract employee covers employee</a:t>
            </a:r>
            <a:r>
              <a:rPr lang="en-US" spc="-3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Does every </a:t>
            </a:r>
            <a:r>
              <a:rPr lang="en-US" spc="-15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university belong to either</a:t>
            </a:r>
            <a:r>
              <a:rPr lang="en-US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student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pc="-15" dirty="0">
                <a:latin typeface="Calibri" panose="020F0502020204030204" pitchFamily="34" charset="0"/>
                <a:cs typeface="Calibri" panose="020F0502020204030204" pitchFamily="34" charset="0"/>
              </a:rPr>
              <a:t>faculty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member? NO! Therefore</a:t>
            </a:r>
            <a:r>
              <a:rPr lang="en-US" spc="-15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is no covering constraint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Existence of a covering constraint is also known as having a Total Specialization </a:t>
            </a:r>
          </a:p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Absence of a covering constraint is known as having a Partial Specialization</a:t>
            </a:r>
          </a:p>
          <a:p>
            <a:pPr>
              <a:lnSpc>
                <a:spcPct val="170000"/>
              </a:lnSpc>
            </a:pP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8F17BF9-523B-4AFD-ABC8-F49054CC74F7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8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519C-9F0D-4888-81D4-4CB26D44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8E922-3717-4384-A23B-1F0B4A9EA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DBMS</a:t>
            </a:r>
          </a:p>
          <a:p>
            <a:r>
              <a:rPr lang="en-US" dirty="0"/>
              <a:t>Database Design process</a:t>
            </a:r>
          </a:p>
          <a:p>
            <a:r>
              <a:rPr lang="en-US" dirty="0"/>
              <a:t>Revision basic ER modeling</a:t>
            </a:r>
          </a:p>
          <a:p>
            <a:r>
              <a:rPr lang="en-US" dirty="0"/>
              <a:t>EER Concepts</a:t>
            </a:r>
          </a:p>
          <a:p>
            <a:pPr lvl="1"/>
            <a:r>
              <a:rPr lang="en-US" dirty="0"/>
              <a:t>Inheritance – IS-A Relationship</a:t>
            </a:r>
          </a:p>
          <a:p>
            <a:pPr lvl="1"/>
            <a:r>
              <a:rPr lang="en-US" dirty="0"/>
              <a:t>Aggregation</a:t>
            </a:r>
          </a:p>
          <a:p>
            <a:r>
              <a:rPr lang="en-US" dirty="0"/>
              <a:t>How to develop an EER</a:t>
            </a:r>
          </a:p>
          <a:p>
            <a:r>
              <a:rPr lang="en-US" dirty="0"/>
              <a:t>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ED762-92C4-42AD-9818-22AE73EB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2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 panose="020B0806030902050204" pitchFamily="34" charset="0"/>
                    <a:cs typeface="Calibri" panose="020F0502020204030204" pitchFamily="34" charset="0"/>
                  </a:rPr>
                  <a:t>Completeness Constraint</a:t>
                </a:r>
              </a:p>
            </p:txBody>
          </p:sp>
        </p:grpSp>
      </p:grpSp>
      <p:sp>
        <p:nvSpPr>
          <p:cNvPr id="11" name="object 3"/>
          <p:cNvSpPr/>
          <p:nvPr/>
        </p:nvSpPr>
        <p:spPr>
          <a:xfrm>
            <a:off x="7906222" y="2610678"/>
            <a:ext cx="1226820" cy="377190"/>
          </a:xfrm>
          <a:custGeom>
            <a:avLst/>
            <a:gdLst/>
            <a:ahLst/>
            <a:cxnLst/>
            <a:rect l="l" t="t" r="r" b="b"/>
            <a:pathLst>
              <a:path w="1226820" h="377189">
                <a:moveTo>
                  <a:pt x="0" y="376707"/>
                </a:moveTo>
                <a:lnTo>
                  <a:pt x="1226718" y="376707"/>
                </a:lnTo>
                <a:lnTo>
                  <a:pt x="1226718" y="0"/>
                </a:lnTo>
                <a:lnTo>
                  <a:pt x="0" y="0"/>
                </a:lnTo>
                <a:lnTo>
                  <a:pt x="0" y="37670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8137276" y="2666477"/>
            <a:ext cx="799511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600" spc="-45" dirty="0">
                <a:latin typeface="Calibri" panose="020F0502020204030204" pitchFamily="34" charset="0"/>
                <a:cs typeface="Calibri" panose="020F0502020204030204" pitchFamily="34" charset="0"/>
              </a:rPr>
              <a:t>PERSON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object 5"/>
          <p:cNvGrpSpPr/>
          <p:nvPr/>
        </p:nvGrpSpPr>
        <p:grpSpPr>
          <a:xfrm>
            <a:off x="6793703" y="2325461"/>
            <a:ext cx="917067" cy="341630"/>
            <a:chOff x="5138039" y="1818385"/>
            <a:chExt cx="785495" cy="341630"/>
          </a:xfrm>
        </p:grpSpPr>
        <p:sp>
          <p:nvSpPr>
            <p:cNvPr id="14" name="object 6"/>
            <p:cNvSpPr/>
            <p:nvPr/>
          </p:nvSpPr>
          <p:spPr>
            <a:xfrm>
              <a:off x="5144389" y="1824735"/>
              <a:ext cx="772795" cy="328930"/>
            </a:xfrm>
            <a:custGeom>
              <a:avLst/>
              <a:gdLst/>
              <a:ahLst/>
              <a:cxnLst/>
              <a:rect l="l" t="t" r="r" b="b"/>
              <a:pathLst>
                <a:path w="772795" h="328930">
                  <a:moveTo>
                    <a:pt x="386334" y="0"/>
                  </a:moveTo>
                  <a:lnTo>
                    <a:pt x="323670" y="2149"/>
                  </a:lnTo>
                  <a:lnTo>
                    <a:pt x="264225" y="8372"/>
                  </a:lnTo>
                  <a:lnTo>
                    <a:pt x="208794" y="18331"/>
                  </a:lnTo>
                  <a:lnTo>
                    <a:pt x="158172" y="31687"/>
                  </a:lnTo>
                  <a:lnTo>
                    <a:pt x="113157" y="48101"/>
                  </a:lnTo>
                  <a:lnTo>
                    <a:pt x="74541" y="67235"/>
                  </a:lnTo>
                  <a:lnTo>
                    <a:pt x="19696" y="112312"/>
                  </a:lnTo>
                  <a:lnTo>
                    <a:pt x="0" y="164211"/>
                  </a:lnTo>
                  <a:lnTo>
                    <a:pt x="5056" y="190843"/>
                  </a:lnTo>
                  <a:lnTo>
                    <a:pt x="43123" y="239669"/>
                  </a:lnTo>
                  <a:lnTo>
                    <a:pt x="113156" y="280320"/>
                  </a:lnTo>
                  <a:lnTo>
                    <a:pt x="158172" y="296734"/>
                  </a:lnTo>
                  <a:lnTo>
                    <a:pt x="208794" y="310090"/>
                  </a:lnTo>
                  <a:lnTo>
                    <a:pt x="264225" y="320049"/>
                  </a:lnTo>
                  <a:lnTo>
                    <a:pt x="323670" y="326272"/>
                  </a:lnTo>
                  <a:lnTo>
                    <a:pt x="386334" y="328421"/>
                  </a:lnTo>
                  <a:lnTo>
                    <a:pt x="448997" y="326272"/>
                  </a:lnTo>
                  <a:lnTo>
                    <a:pt x="508442" y="320049"/>
                  </a:lnTo>
                  <a:lnTo>
                    <a:pt x="563873" y="310090"/>
                  </a:lnTo>
                  <a:lnTo>
                    <a:pt x="614495" y="296734"/>
                  </a:lnTo>
                  <a:lnTo>
                    <a:pt x="659510" y="280320"/>
                  </a:lnTo>
                  <a:lnTo>
                    <a:pt x="698126" y="261186"/>
                  </a:lnTo>
                  <a:lnTo>
                    <a:pt x="752971" y="216109"/>
                  </a:lnTo>
                  <a:lnTo>
                    <a:pt x="772668" y="164211"/>
                  </a:lnTo>
                  <a:lnTo>
                    <a:pt x="767611" y="137578"/>
                  </a:lnTo>
                  <a:lnTo>
                    <a:pt x="729544" y="88752"/>
                  </a:lnTo>
                  <a:lnTo>
                    <a:pt x="659511" y="48101"/>
                  </a:lnTo>
                  <a:lnTo>
                    <a:pt x="614495" y="31687"/>
                  </a:lnTo>
                  <a:lnTo>
                    <a:pt x="563873" y="18331"/>
                  </a:lnTo>
                  <a:lnTo>
                    <a:pt x="508442" y="8372"/>
                  </a:lnTo>
                  <a:lnTo>
                    <a:pt x="448997" y="2149"/>
                  </a:lnTo>
                  <a:lnTo>
                    <a:pt x="3863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bject 7"/>
            <p:cNvSpPr/>
            <p:nvPr/>
          </p:nvSpPr>
          <p:spPr>
            <a:xfrm>
              <a:off x="5144389" y="1824735"/>
              <a:ext cx="772795" cy="328930"/>
            </a:xfrm>
            <a:custGeom>
              <a:avLst/>
              <a:gdLst/>
              <a:ahLst/>
              <a:cxnLst/>
              <a:rect l="l" t="t" r="r" b="b"/>
              <a:pathLst>
                <a:path w="772795" h="328930">
                  <a:moveTo>
                    <a:pt x="0" y="164211"/>
                  </a:moveTo>
                  <a:lnTo>
                    <a:pt x="19696" y="112312"/>
                  </a:lnTo>
                  <a:lnTo>
                    <a:pt x="74541" y="67235"/>
                  </a:lnTo>
                  <a:lnTo>
                    <a:pt x="113157" y="48101"/>
                  </a:lnTo>
                  <a:lnTo>
                    <a:pt x="158172" y="31687"/>
                  </a:lnTo>
                  <a:lnTo>
                    <a:pt x="208794" y="18331"/>
                  </a:lnTo>
                  <a:lnTo>
                    <a:pt x="264225" y="8372"/>
                  </a:lnTo>
                  <a:lnTo>
                    <a:pt x="323670" y="2149"/>
                  </a:lnTo>
                  <a:lnTo>
                    <a:pt x="386334" y="0"/>
                  </a:lnTo>
                  <a:lnTo>
                    <a:pt x="448997" y="2149"/>
                  </a:lnTo>
                  <a:lnTo>
                    <a:pt x="508442" y="8372"/>
                  </a:lnTo>
                  <a:lnTo>
                    <a:pt x="563873" y="18331"/>
                  </a:lnTo>
                  <a:lnTo>
                    <a:pt x="614495" y="31687"/>
                  </a:lnTo>
                  <a:lnTo>
                    <a:pt x="659511" y="48101"/>
                  </a:lnTo>
                  <a:lnTo>
                    <a:pt x="698126" y="67235"/>
                  </a:lnTo>
                  <a:lnTo>
                    <a:pt x="752971" y="112312"/>
                  </a:lnTo>
                  <a:lnTo>
                    <a:pt x="772668" y="164211"/>
                  </a:lnTo>
                  <a:lnTo>
                    <a:pt x="767611" y="190843"/>
                  </a:lnTo>
                  <a:lnTo>
                    <a:pt x="729544" y="239669"/>
                  </a:lnTo>
                  <a:lnTo>
                    <a:pt x="659510" y="280320"/>
                  </a:lnTo>
                  <a:lnTo>
                    <a:pt x="614495" y="296734"/>
                  </a:lnTo>
                  <a:lnTo>
                    <a:pt x="563873" y="310090"/>
                  </a:lnTo>
                  <a:lnTo>
                    <a:pt x="508442" y="320049"/>
                  </a:lnTo>
                  <a:lnTo>
                    <a:pt x="448997" y="326272"/>
                  </a:lnTo>
                  <a:lnTo>
                    <a:pt x="386334" y="328421"/>
                  </a:lnTo>
                  <a:lnTo>
                    <a:pt x="323670" y="326272"/>
                  </a:lnTo>
                  <a:lnTo>
                    <a:pt x="264225" y="320049"/>
                  </a:lnTo>
                  <a:lnTo>
                    <a:pt x="208794" y="310090"/>
                  </a:lnTo>
                  <a:lnTo>
                    <a:pt x="158172" y="296734"/>
                  </a:lnTo>
                  <a:lnTo>
                    <a:pt x="113156" y="280320"/>
                  </a:lnTo>
                  <a:lnTo>
                    <a:pt x="74541" y="261186"/>
                  </a:lnTo>
                  <a:lnTo>
                    <a:pt x="19696" y="216109"/>
                  </a:lnTo>
                  <a:lnTo>
                    <a:pt x="0" y="1642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object 8"/>
          <p:cNvSpPr txBox="1"/>
          <p:nvPr/>
        </p:nvSpPr>
        <p:spPr>
          <a:xfrm>
            <a:off x="7092788" y="2364578"/>
            <a:ext cx="365252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IC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object 9"/>
          <p:cNvGrpSpPr/>
          <p:nvPr/>
        </p:nvGrpSpPr>
        <p:grpSpPr>
          <a:xfrm>
            <a:off x="7884125" y="1997039"/>
            <a:ext cx="1191260" cy="438150"/>
            <a:chOff x="6096889" y="1489963"/>
            <a:chExt cx="1191260" cy="438150"/>
          </a:xfrm>
        </p:grpSpPr>
        <p:sp>
          <p:nvSpPr>
            <p:cNvPr id="24" name="object 10"/>
            <p:cNvSpPr/>
            <p:nvPr/>
          </p:nvSpPr>
          <p:spPr>
            <a:xfrm>
              <a:off x="6103239" y="1496313"/>
              <a:ext cx="1178560" cy="425450"/>
            </a:xfrm>
            <a:custGeom>
              <a:avLst/>
              <a:gdLst/>
              <a:ahLst/>
              <a:cxnLst/>
              <a:rect l="l" t="t" r="r" b="b"/>
              <a:pathLst>
                <a:path w="1178559" h="425450">
                  <a:moveTo>
                    <a:pt x="589153" y="0"/>
                  </a:moveTo>
                  <a:lnTo>
                    <a:pt x="520446" y="1429"/>
                  </a:lnTo>
                  <a:lnTo>
                    <a:pt x="454067" y="5611"/>
                  </a:lnTo>
                  <a:lnTo>
                    <a:pt x="390458" y="12386"/>
                  </a:lnTo>
                  <a:lnTo>
                    <a:pt x="330061" y="21595"/>
                  </a:lnTo>
                  <a:lnTo>
                    <a:pt x="273317" y="33078"/>
                  </a:lnTo>
                  <a:lnTo>
                    <a:pt x="220670" y="46676"/>
                  </a:lnTo>
                  <a:lnTo>
                    <a:pt x="172561" y="62230"/>
                  </a:lnTo>
                  <a:lnTo>
                    <a:pt x="129432" y="79579"/>
                  </a:lnTo>
                  <a:lnTo>
                    <a:pt x="91725" y="98566"/>
                  </a:lnTo>
                  <a:lnTo>
                    <a:pt x="34347" y="140811"/>
                  </a:lnTo>
                  <a:lnTo>
                    <a:pt x="3963" y="187691"/>
                  </a:lnTo>
                  <a:lnTo>
                    <a:pt x="0" y="212471"/>
                  </a:lnTo>
                  <a:lnTo>
                    <a:pt x="3963" y="237275"/>
                  </a:lnTo>
                  <a:lnTo>
                    <a:pt x="34347" y="284195"/>
                  </a:lnTo>
                  <a:lnTo>
                    <a:pt x="91725" y="326469"/>
                  </a:lnTo>
                  <a:lnTo>
                    <a:pt x="129432" y="345465"/>
                  </a:lnTo>
                  <a:lnTo>
                    <a:pt x="172561" y="362823"/>
                  </a:lnTo>
                  <a:lnTo>
                    <a:pt x="220670" y="378382"/>
                  </a:lnTo>
                  <a:lnTo>
                    <a:pt x="273317" y="391984"/>
                  </a:lnTo>
                  <a:lnTo>
                    <a:pt x="330061" y="403470"/>
                  </a:lnTo>
                  <a:lnTo>
                    <a:pt x="390458" y="412681"/>
                  </a:lnTo>
                  <a:lnTo>
                    <a:pt x="454067" y="419457"/>
                  </a:lnTo>
                  <a:lnTo>
                    <a:pt x="520446" y="423639"/>
                  </a:lnTo>
                  <a:lnTo>
                    <a:pt x="589153" y="425069"/>
                  </a:lnTo>
                  <a:lnTo>
                    <a:pt x="657859" y="423639"/>
                  </a:lnTo>
                  <a:lnTo>
                    <a:pt x="724238" y="419457"/>
                  </a:lnTo>
                  <a:lnTo>
                    <a:pt x="787847" y="412681"/>
                  </a:lnTo>
                  <a:lnTo>
                    <a:pt x="848244" y="403470"/>
                  </a:lnTo>
                  <a:lnTo>
                    <a:pt x="904988" y="391984"/>
                  </a:lnTo>
                  <a:lnTo>
                    <a:pt x="957635" y="378382"/>
                  </a:lnTo>
                  <a:lnTo>
                    <a:pt x="1005744" y="362823"/>
                  </a:lnTo>
                  <a:lnTo>
                    <a:pt x="1048873" y="345465"/>
                  </a:lnTo>
                  <a:lnTo>
                    <a:pt x="1086580" y="326469"/>
                  </a:lnTo>
                  <a:lnTo>
                    <a:pt x="1143958" y="284195"/>
                  </a:lnTo>
                  <a:lnTo>
                    <a:pt x="1174342" y="237275"/>
                  </a:lnTo>
                  <a:lnTo>
                    <a:pt x="1178306" y="212471"/>
                  </a:lnTo>
                  <a:lnTo>
                    <a:pt x="1174342" y="187691"/>
                  </a:lnTo>
                  <a:lnTo>
                    <a:pt x="1143958" y="140811"/>
                  </a:lnTo>
                  <a:lnTo>
                    <a:pt x="1086580" y="98566"/>
                  </a:lnTo>
                  <a:lnTo>
                    <a:pt x="1048873" y="79579"/>
                  </a:lnTo>
                  <a:lnTo>
                    <a:pt x="1005744" y="62230"/>
                  </a:lnTo>
                  <a:lnTo>
                    <a:pt x="957635" y="46676"/>
                  </a:lnTo>
                  <a:lnTo>
                    <a:pt x="904988" y="33078"/>
                  </a:lnTo>
                  <a:lnTo>
                    <a:pt x="848244" y="21595"/>
                  </a:lnTo>
                  <a:lnTo>
                    <a:pt x="787847" y="12386"/>
                  </a:lnTo>
                  <a:lnTo>
                    <a:pt x="724238" y="5611"/>
                  </a:lnTo>
                  <a:lnTo>
                    <a:pt x="657859" y="1429"/>
                  </a:lnTo>
                  <a:lnTo>
                    <a:pt x="589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bject 11"/>
            <p:cNvSpPr/>
            <p:nvPr/>
          </p:nvSpPr>
          <p:spPr>
            <a:xfrm>
              <a:off x="6103239" y="1496313"/>
              <a:ext cx="1178560" cy="425450"/>
            </a:xfrm>
            <a:custGeom>
              <a:avLst/>
              <a:gdLst/>
              <a:ahLst/>
              <a:cxnLst/>
              <a:rect l="l" t="t" r="r" b="b"/>
              <a:pathLst>
                <a:path w="1178559" h="425450">
                  <a:moveTo>
                    <a:pt x="0" y="212471"/>
                  </a:moveTo>
                  <a:lnTo>
                    <a:pt x="15560" y="163752"/>
                  </a:lnTo>
                  <a:lnTo>
                    <a:pt x="59883" y="119030"/>
                  </a:lnTo>
                  <a:lnTo>
                    <a:pt x="129432" y="79579"/>
                  </a:lnTo>
                  <a:lnTo>
                    <a:pt x="172561" y="62230"/>
                  </a:lnTo>
                  <a:lnTo>
                    <a:pt x="220670" y="46676"/>
                  </a:lnTo>
                  <a:lnTo>
                    <a:pt x="273317" y="33078"/>
                  </a:lnTo>
                  <a:lnTo>
                    <a:pt x="330061" y="21595"/>
                  </a:lnTo>
                  <a:lnTo>
                    <a:pt x="390458" y="12386"/>
                  </a:lnTo>
                  <a:lnTo>
                    <a:pt x="454067" y="5611"/>
                  </a:lnTo>
                  <a:lnTo>
                    <a:pt x="520446" y="1429"/>
                  </a:lnTo>
                  <a:lnTo>
                    <a:pt x="589153" y="0"/>
                  </a:lnTo>
                  <a:lnTo>
                    <a:pt x="657859" y="1429"/>
                  </a:lnTo>
                  <a:lnTo>
                    <a:pt x="724238" y="5611"/>
                  </a:lnTo>
                  <a:lnTo>
                    <a:pt x="787847" y="12386"/>
                  </a:lnTo>
                  <a:lnTo>
                    <a:pt x="848244" y="21595"/>
                  </a:lnTo>
                  <a:lnTo>
                    <a:pt x="904988" y="33078"/>
                  </a:lnTo>
                  <a:lnTo>
                    <a:pt x="957635" y="46676"/>
                  </a:lnTo>
                  <a:lnTo>
                    <a:pt x="1005744" y="62230"/>
                  </a:lnTo>
                  <a:lnTo>
                    <a:pt x="1048873" y="79579"/>
                  </a:lnTo>
                  <a:lnTo>
                    <a:pt x="1086580" y="98566"/>
                  </a:lnTo>
                  <a:lnTo>
                    <a:pt x="1143958" y="140811"/>
                  </a:lnTo>
                  <a:lnTo>
                    <a:pt x="1174342" y="187691"/>
                  </a:lnTo>
                  <a:lnTo>
                    <a:pt x="1178306" y="212471"/>
                  </a:lnTo>
                  <a:lnTo>
                    <a:pt x="1174342" y="237275"/>
                  </a:lnTo>
                  <a:lnTo>
                    <a:pt x="1143958" y="284195"/>
                  </a:lnTo>
                  <a:lnTo>
                    <a:pt x="1086580" y="326469"/>
                  </a:lnTo>
                  <a:lnTo>
                    <a:pt x="1048873" y="345465"/>
                  </a:lnTo>
                  <a:lnTo>
                    <a:pt x="1005744" y="362823"/>
                  </a:lnTo>
                  <a:lnTo>
                    <a:pt x="957635" y="378382"/>
                  </a:lnTo>
                  <a:lnTo>
                    <a:pt x="904988" y="391984"/>
                  </a:lnTo>
                  <a:lnTo>
                    <a:pt x="848244" y="403470"/>
                  </a:lnTo>
                  <a:lnTo>
                    <a:pt x="787847" y="412681"/>
                  </a:lnTo>
                  <a:lnTo>
                    <a:pt x="724238" y="419457"/>
                  </a:lnTo>
                  <a:lnTo>
                    <a:pt x="657859" y="423639"/>
                  </a:lnTo>
                  <a:lnTo>
                    <a:pt x="589153" y="425069"/>
                  </a:lnTo>
                  <a:lnTo>
                    <a:pt x="520446" y="423639"/>
                  </a:lnTo>
                  <a:lnTo>
                    <a:pt x="454067" y="419457"/>
                  </a:lnTo>
                  <a:lnTo>
                    <a:pt x="390458" y="412681"/>
                  </a:lnTo>
                  <a:lnTo>
                    <a:pt x="330061" y="403470"/>
                  </a:lnTo>
                  <a:lnTo>
                    <a:pt x="273317" y="391984"/>
                  </a:lnTo>
                  <a:lnTo>
                    <a:pt x="220670" y="378382"/>
                  </a:lnTo>
                  <a:lnTo>
                    <a:pt x="172561" y="362823"/>
                  </a:lnTo>
                  <a:lnTo>
                    <a:pt x="129432" y="345465"/>
                  </a:lnTo>
                  <a:lnTo>
                    <a:pt x="91725" y="326469"/>
                  </a:lnTo>
                  <a:lnTo>
                    <a:pt x="34347" y="284195"/>
                  </a:lnTo>
                  <a:lnTo>
                    <a:pt x="3963" y="237275"/>
                  </a:lnTo>
                  <a:lnTo>
                    <a:pt x="0" y="21247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" name="object 12"/>
          <p:cNvSpPr txBox="1"/>
          <p:nvPr/>
        </p:nvSpPr>
        <p:spPr>
          <a:xfrm>
            <a:off x="8225985" y="2101228"/>
            <a:ext cx="63182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grpSp>
        <p:nvGrpSpPr>
          <p:cNvPr id="27" name="object 13"/>
          <p:cNvGrpSpPr/>
          <p:nvPr/>
        </p:nvGrpSpPr>
        <p:grpSpPr>
          <a:xfrm>
            <a:off x="9374089" y="2267549"/>
            <a:ext cx="747395" cy="408940"/>
            <a:chOff x="7586853" y="1760473"/>
            <a:chExt cx="747395" cy="408940"/>
          </a:xfrm>
        </p:grpSpPr>
        <p:sp>
          <p:nvSpPr>
            <p:cNvPr id="28" name="object 14"/>
            <p:cNvSpPr/>
            <p:nvPr/>
          </p:nvSpPr>
          <p:spPr>
            <a:xfrm>
              <a:off x="7593203" y="1766823"/>
              <a:ext cx="734695" cy="396240"/>
            </a:xfrm>
            <a:custGeom>
              <a:avLst/>
              <a:gdLst/>
              <a:ahLst/>
              <a:cxnLst/>
              <a:rect l="l" t="t" r="r" b="b"/>
              <a:pathLst>
                <a:path w="734695" h="396239">
                  <a:moveTo>
                    <a:pt x="367029" y="0"/>
                  </a:moveTo>
                  <a:lnTo>
                    <a:pt x="307499" y="2591"/>
                  </a:lnTo>
                  <a:lnTo>
                    <a:pt x="251025" y="10093"/>
                  </a:lnTo>
                  <a:lnTo>
                    <a:pt x="198364" y="22099"/>
                  </a:lnTo>
                  <a:lnTo>
                    <a:pt x="150272" y="38201"/>
                  </a:lnTo>
                  <a:lnTo>
                    <a:pt x="107505" y="57991"/>
                  </a:lnTo>
                  <a:lnTo>
                    <a:pt x="70819" y="81061"/>
                  </a:lnTo>
                  <a:lnTo>
                    <a:pt x="40969" y="107004"/>
                  </a:lnTo>
                  <a:lnTo>
                    <a:pt x="4804" y="165877"/>
                  </a:lnTo>
                  <a:lnTo>
                    <a:pt x="0" y="197993"/>
                  </a:lnTo>
                  <a:lnTo>
                    <a:pt x="4804" y="230108"/>
                  </a:lnTo>
                  <a:lnTo>
                    <a:pt x="40969" y="288981"/>
                  </a:lnTo>
                  <a:lnTo>
                    <a:pt x="70819" y="314924"/>
                  </a:lnTo>
                  <a:lnTo>
                    <a:pt x="107505" y="337994"/>
                  </a:lnTo>
                  <a:lnTo>
                    <a:pt x="150272" y="357784"/>
                  </a:lnTo>
                  <a:lnTo>
                    <a:pt x="198364" y="373886"/>
                  </a:lnTo>
                  <a:lnTo>
                    <a:pt x="251025" y="385892"/>
                  </a:lnTo>
                  <a:lnTo>
                    <a:pt x="307499" y="393394"/>
                  </a:lnTo>
                  <a:lnTo>
                    <a:pt x="367029" y="395986"/>
                  </a:lnTo>
                  <a:lnTo>
                    <a:pt x="426595" y="393394"/>
                  </a:lnTo>
                  <a:lnTo>
                    <a:pt x="483096" y="385892"/>
                  </a:lnTo>
                  <a:lnTo>
                    <a:pt x="535779" y="373886"/>
                  </a:lnTo>
                  <a:lnTo>
                    <a:pt x="583887" y="357784"/>
                  </a:lnTo>
                  <a:lnTo>
                    <a:pt x="626665" y="337994"/>
                  </a:lnTo>
                  <a:lnTo>
                    <a:pt x="663359" y="314924"/>
                  </a:lnTo>
                  <a:lnTo>
                    <a:pt x="693213" y="288981"/>
                  </a:lnTo>
                  <a:lnTo>
                    <a:pt x="729382" y="230108"/>
                  </a:lnTo>
                  <a:lnTo>
                    <a:pt x="734187" y="197993"/>
                  </a:lnTo>
                  <a:lnTo>
                    <a:pt x="729382" y="165877"/>
                  </a:lnTo>
                  <a:lnTo>
                    <a:pt x="693213" y="107004"/>
                  </a:lnTo>
                  <a:lnTo>
                    <a:pt x="663359" y="81061"/>
                  </a:lnTo>
                  <a:lnTo>
                    <a:pt x="626665" y="57991"/>
                  </a:lnTo>
                  <a:lnTo>
                    <a:pt x="583887" y="38201"/>
                  </a:lnTo>
                  <a:lnTo>
                    <a:pt x="535779" y="22099"/>
                  </a:lnTo>
                  <a:lnTo>
                    <a:pt x="483096" y="10093"/>
                  </a:lnTo>
                  <a:lnTo>
                    <a:pt x="426595" y="2591"/>
                  </a:lnTo>
                  <a:lnTo>
                    <a:pt x="3670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object 15"/>
            <p:cNvSpPr/>
            <p:nvPr/>
          </p:nvSpPr>
          <p:spPr>
            <a:xfrm>
              <a:off x="7593203" y="1766823"/>
              <a:ext cx="734695" cy="396240"/>
            </a:xfrm>
            <a:custGeom>
              <a:avLst/>
              <a:gdLst/>
              <a:ahLst/>
              <a:cxnLst/>
              <a:rect l="l" t="t" r="r" b="b"/>
              <a:pathLst>
                <a:path w="734695" h="396239">
                  <a:moveTo>
                    <a:pt x="0" y="197993"/>
                  </a:moveTo>
                  <a:lnTo>
                    <a:pt x="18712" y="135412"/>
                  </a:lnTo>
                  <a:lnTo>
                    <a:pt x="70819" y="81061"/>
                  </a:lnTo>
                  <a:lnTo>
                    <a:pt x="107505" y="57991"/>
                  </a:lnTo>
                  <a:lnTo>
                    <a:pt x="150272" y="38201"/>
                  </a:lnTo>
                  <a:lnTo>
                    <a:pt x="198364" y="22099"/>
                  </a:lnTo>
                  <a:lnTo>
                    <a:pt x="251025" y="10093"/>
                  </a:lnTo>
                  <a:lnTo>
                    <a:pt x="307499" y="2591"/>
                  </a:lnTo>
                  <a:lnTo>
                    <a:pt x="367029" y="0"/>
                  </a:lnTo>
                  <a:lnTo>
                    <a:pt x="426595" y="2591"/>
                  </a:lnTo>
                  <a:lnTo>
                    <a:pt x="483096" y="10093"/>
                  </a:lnTo>
                  <a:lnTo>
                    <a:pt x="535779" y="22099"/>
                  </a:lnTo>
                  <a:lnTo>
                    <a:pt x="583887" y="38201"/>
                  </a:lnTo>
                  <a:lnTo>
                    <a:pt x="626665" y="57991"/>
                  </a:lnTo>
                  <a:lnTo>
                    <a:pt x="663359" y="81061"/>
                  </a:lnTo>
                  <a:lnTo>
                    <a:pt x="693213" y="107004"/>
                  </a:lnTo>
                  <a:lnTo>
                    <a:pt x="729382" y="165877"/>
                  </a:lnTo>
                  <a:lnTo>
                    <a:pt x="734187" y="197993"/>
                  </a:lnTo>
                  <a:lnTo>
                    <a:pt x="729382" y="230108"/>
                  </a:lnTo>
                  <a:lnTo>
                    <a:pt x="693213" y="288981"/>
                  </a:lnTo>
                  <a:lnTo>
                    <a:pt x="663359" y="314924"/>
                  </a:lnTo>
                  <a:lnTo>
                    <a:pt x="626665" y="337994"/>
                  </a:lnTo>
                  <a:lnTo>
                    <a:pt x="583887" y="357784"/>
                  </a:lnTo>
                  <a:lnTo>
                    <a:pt x="535779" y="373886"/>
                  </a:lnTo>
                  <a:lnTo>
                    <a:pt x="483096" y="385892"/>
                  </a:lnTo>
                  <a:lnTo>
                    <a:pt x="426595" y="393394"/>
                  </a:lnTo>
                  <a:lnTo>
                    <a:pt x="367029" y="395986"/>
                  </a:lnTo>
                  <a:lnTo>
                    <a:pt x="307499" y="393394"/>
                  </a:lnTo>
                  <a:lnTo>
                    <a:pt x="251025" y="385892"/>
                  </a:lnTo>
                  <a:lnTo>
                    <a:pt x="198364" y="373886"/>
                  </a:lnTo>
                  <a:lnTo>
                    <a:pt x="150272" y="357784"/>
                  </a:lnTo>
                  <a:lnTo>
                    <a:pt x="107505" y="337994"/>
                  </a:lnTo>
                  <a:lnTo>
                    <a:pt x="70819" y="314924"/>
                  </a:lnTo>
                  <a:lnTo>
                    <a:pt x="40969" y="288981"/>
                  </a:lnTo>
                  <a:lnTo>
                    <a:pt x="4804" y="230108"/>
                  </a:lnTo>
                  <a:lnTo>
                    <a:pt x="0" y="19799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0" name="object 16"/>
          <p:cNvSpPr txBox="1"/>
          <p:nvPr/>
        </p:nvSpPr>
        <p:spPr>
          <a:xfrm>
            <a:off x="9484822" y="2340575"/>
            <a:ext cx="406283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600" spc="5" dirty="0">
                <a:latin typeface="Calibri" panose="020F0502020204030204" pitchFamily="34" charset="0"/>
                <a:cs typeface="Calibri" panose="020F0502020204030204" pitchFamily="34" charset="0"/>
              </a:rPr>
              <a:t>DOB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object 17"/>
          <p:cNvGrpSpPr/>
          <p:nvPr/>
        </p:nvGrpSpPr>
        <p:grpSpPr>
          <a:xfrm>
            <a:off x="8060527" y="3339683"/>
            <a:ext cx="892175" cy="592455"/>
            <a:chOff x="6273291" y="2832607"/>
            <a:chExt cx="892175" cy="592455"/>
          </a:xfrm>
        </p:grpSpPr>
        <p:sp>
          <p:nvSpPr>
            <p:cNvPr id="32" name="object 18"/>
            <p:cNvSpPr/>
            <p:nvPr/>
          </p:nvSpPr>
          <p:spPr>
            <a:xfrm>
              <a:off x="6279641" y="2838957"/>
              <a:ext cx="879475" cy="579755"/>
            </a:xfrm>
            <a:custGeom>
              <a:avLst/>
              <a:gdLst/>
              <a:ahLst/>
              <a:cxnLst/>
              <a:rect l="l" t="t" r="r" b="b"/>
              <a:pathLst>
                <a:path w="879475" h="579754">
                  <a:moveTo>
                    <a:pt x="439419" y="0"/>
                  </a:moveTo>
                  <a:lnTo>
                    <a:pt x="0" y="579628"/>
                  </a:lnTo>
                  <a:lnTo>
                    <a:pt x="878966" y="579628"/>
                  </a:lnTo>
                  <a:lnTo>
                    <a:pt x="4394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object 19"/>
            <p:cNvSpPr/>
            <p:nvPr/>
          </p:nvSpPr>
          <p:spPr>
            <a:xfrm>
              <a:off x="6279641" y="2838957"/>
              <a:ext cx="879475" cy="579755"/>
            </a:xfrm>
            <a:custGeom>
              <a:avLst/>
              <a:gdLst/>
              <a:ahLst/>
              <a:cxnLst/>
              <a:rect l="l" t="t" r="r" b="b"/>
              <a:pathLst>
                <a:path w="879475" h="579754">
                  <a:moveTo>
                    <a:pt x="0" y="579628"/>
                  </a:moveTo>
                  <a:lnTo>
                    <a:pt x="439419" y="0"/>
                  </a:lnTo>
                  <a:lnTo>
                    <a:pt x="878966" y="579628"/>
                  </a:lnTo>
                  <a:lnTo>
                    <a:pt x="0" y="579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object 20"/>
          <p:cNvSpPr txBox="1"/>
          <p:nvPr/>
        </p:nvSpPr>
        <p:spPr>
          <a:xfrm>
            <a:off x="8329195" y="3651810"/>
            <a:ext cx="35483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" name="object 21"/>
          <p:cNvGrpSpPr/>
          <p:nvPr/>
        </p:nvGrpSpPr>
        <p:grpSpPr>
          <a:xfrm>
            <a:off x="7065228" y="4558490"/>
            <a:ext cx="1220470" cy="388620"/>
            <a:chOff x="5277992" y="4051414"/>
            <a:chExt cx="1220470" cy="388620"/>
          </a:xfrm>
        </p:grpSpPr>
        <p:sp>
          <p:nvSpPr>
            <p:cNvPr id="37" name="object 22"/>
            <p:cNvSpPr/>
            <p:nvPr/>
          </p:nvSpPr>
          <p:spPr>
            <a:xfrm>
              <a:off x="5284342" y="4057764"/>
              <a:ext cx="1207770" cy="375920"/>
            </a:xfrm>
            <a:custGeom>
              <a:avLst/>
              <a:gdLst/>
              <a:ahLst/>
              <a:cxnLst/>
              <a:rect l="l" t="t" r="r" b="b"/>
              <a:pathLst>
                <a:path w="1207770" h="375920">
                  <a:moveTo>
                    <a:pt x="1207769" y="0"/>
                  </a:moveTo>
                  <a:lnTo>
                    <a:pt x="0" y="0"/>
                  </a:lnTo>
                  <a:lnTo>
                    <a:pt x="0" y="375831"/>
                  </a:lnTo>
                  <a:lnTo>
                    <a:pt x="1207769" y="375831"/>
                  </a:lnTo>
                  <a:lnTo>
                    <a:pt x="12077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object 23"/>
            <p:cNvSpPr/>
            <p:nvPr/>
          </p:nvSpPr>
          <p:spPr>
            <a:xfrm>
              <a:off x="5284342" y="4057764"/>
              <a:ext cx="1207770" cy="375920"/>
            </a:xfrm>
            <a:custGeom>
              <a:avLst/>
              <a:gdLst/>
              <a:ahLst/>
              <a:cxnLst/>
              <a:rect l="l" t="t" r="r" b="b"/>
              <a:pathLst>
                <a:path w="1207770" h="375920">
                  <a:moveTo>
                    <a:pt x="0" y="375831"/>
                  </a:moveTo>
                  <a:lnTo>
                    <a:pt x="1207769" y="375831"/>
                  </a:lnTo>
                  <a:lnTo>
                    <a:pt x="1207769" y="0"/>
                  </a:lnTo>
                  <a:lnTo>
                    <a:pt x="0" y="0"/>
                  </a:lnTo>
                  <a:lnTo>
                    <a:pt x="0" y="37583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9" name="object 24"/>
          <p:cNvSpPr txBox="1"/>
          <p:nvPr/>
        </p:nvSpPr>
        <p:spPr>
          <a:xfrm>
            <a:off x="6992956" y="4564840"/>
            <a:ext cx="1179321" cy="31867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565"/>
              </a:spcBef>
            </a:pPr>
            <a:r>
              <a:rPr lang="en-US"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0" name="object 25"/>
          <p:cNvGrpSpPr/>
          <p:nvPr/>
        </p:nvGrpSpPr>
        <p:grpSpPr>
          <a:xfrm>
            <a:off x="8788238" y="4558490"/>
            <a:ext cx="1621155" cy="388620"/>
            <a:chOff x="7001002" y="4051414"/>
            <a:chExt cx="1621155" cy="388620"/>
          </a:xfrm>
        </p:grpSpPr>
        <p:sp>
          <p:nvSpPr>
            <p:cNvPr id="41" name="object 26"/>
            <p:cNvSpPr/>
            <p:nvPr/>
          </p:nvSpPr>
          <p:spPr>
            <a:xfrm>
              <a:off x="7007352" y="4057764"/>
              <a:ext cx="1608455" cy="375920"/>
            </a:xfrm>
            <a:custGeom>
              <a:avLst/>
              <a:gdLst/>
              <a:ahLst/>
              <a:cxnLst/>
              <a:rect l="l" t="t" r="r" b="b"/>
              <a:pathLst>
                <a:path w="1608454" h="375920">
                  <a:moveTo>
                    <a:pt x="1608201" y="0"/>
                  </a:moveTo>
                  <a:lnTo>
                    <a:pt x="0" y="0"/>
                  </a:lnTo>
                  <a:lnTo>
                    <a:pt x="0" y="375831"/>
                  </a:lnTo>
                  <a:lnTo>
                    <a:pt x="1608201" y="375831"/>
                  </a:lnTo>
                  <a:lnTo>
                    <a:pt x="16082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object 27"/>
            <p:cNvSpPr/>
            <p:nvPr/>
          </p:nvSpPr>
          <p:spPr>
            <a:xfrm>
              <a:off x="7007352" y="4057764"/>
              <a:ext cx="1608455" cy="375920"/>
            </a:xfrm>
            <a:custGeom>
              <a:avLst/>
              <a:gdLst/>
              <a:ahLst/>
              <a:cxnLst/>
              <a:rect l="l" t="t" r="r" b="b"/>
              <a:pathLst>
                <a:path w="1608454" h="375920">
                  <a:moveTo>
                    <a:pt x="0" y="375831"/>
                  </a:moveTo>
                  <a:lnTo>
                    <a:pt x="1608201" y="375831"/>
                  </a:lnTo>
                  <a:lnTo>
                    <a:pt x="1608201" y="0"/>
                  </a:lnTo>
                  <a:lnTo>
                    <a:pt x="0" y="0"/>
                  </a:lnTo>
                  <a:lnTo>
                    <a:pt x="0" y="37583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3" name="object 28"/>
          <p:cNvSpPr txBox="1"/>
          <p:nvPr/>
        </p:nvSpPr>
        <p:spPr>
          <a:xfrm>
            <a:off x="8624223" y="4550225"/>
            <a:ext cx="1880006" cy="31867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565"/>
              </a:spcBef>
            </a:pPr>
            <a:r>
              <a:rPr lang="en-US"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FACULTY MEMBER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" name="object 29"/>
          <p:cNvGrpSpPr/>
          <p:nvPr/>
        </p:nvGrpSpPr>
        <p:grpSpPr>
          <a:xfrm>
            <a:off x="6762461" y="2983321"/>
            <a:ext cx="2839720" cy="1584960"/>
            <a:chOff x="4975225" y="2476245"/>
            <a:chExt cx="2839720" cy="1584960"/>
          </a:xfrm>
        </p:grpSpPr>
        <p:sp>
          <p:nvSpPr>
            <p:cNvPr id="45" name="object 30"/>
            <p:cNvSpPr/>
            <p:nvPr/>
          </p:nvSpPr>
          <p:spPr>
            <a:xfrm>
              <a:off x="5688076" y="2479420"/>
              <a:ext cx="2123440" cy="1578610"/>
            </a:xfrm>
            <a:custGeom>
              <a:avLst/>
              <a:gdLst/>
              <a:ahLst/>
              <a:cxnLst/>
              <a:rect l="l" t="t" r="r" b="b"/>
              <a:pathLst>
                <a:path w="2123440" h="1578610">
                  <a:moveTo>
                    <a:pt x="1030985" y="359537"/>
                  </a:moveTo>
                  <a:lnTo>
                    <a:pt x="1030985" y="0"/>
                  </a:lnTo>
                </a:path>
                <a:path w="2123440" h="1578610">
                  <a:moveTo>
                    <a:pt x="804037" y="939165"/>
                  </a:moveTo>
                  <a:lnTo>
                    <a:pt x="0" y="1578343"/>
                  </a:lnTo>
                </a:path>
                <a:path w="2123440" h="1578610">
                  <a:moveTo>
                    <a:pt x="1191768" y="939165"/>
                  </a:moveTo>
                  <a:lnTo>
                    <a:pt x="2123313" y="157834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bject 31"/>
            <p:cNvSpPr/>
            <p:nvPr/>
          </p:nvSpPr>
          <p:spPr>
            <a:xfrm>
              <a:off x="4981575" y="3418585"/>
              <a:ext cx="800100" cy="464184"/>
            </a:xfrm>
            <a:custGeom>
              <a:avLst/>
              <a:gdLst/>
              <a:ahLst/>
              <a:cxnLst/>
              <a:rect l="l" t="t" r="r" b="b"/>
              <a:pathLst>
                <a:path w="800100" h="464185">
                  <a:moveTo>
                    <a:pt x="399923" y="0"/>
                  </a:moveTo>
                  <a:lnTo>
                    <a:pt x="340829" y="2512"/>
                  </a:lnTo>
                  <a:lnTo>
                    <a:pt x="284426" y="9812"/>
                  </a:lnTo>
                  <a:lnTo>
                    <a:pt x="231333" y="21540"/>
                  </a:lnTo>
                  <a:lnTo>
                    <a:pt x="182168" y="37337"/>
                  </a:lnTo>
                  <a:lnTo>
                    <a:pt x="137551" y="56847"/>
                  </a:lnTo>
                  <a:lnTo>
                    <a:pt x="98100" y="79709"/>
                  </a:lnTo>
                  <a:lnTo>
                    <a:pt x="64434" y="105566"/>
                  </a:lnTo>
                  <a:lnTo>
                    <a:pt x="37172" y="134060"/>
                  </a:lnTo>
                  <a:lnTo>
                    <a:pt x="4336" y="197522"/>
                  </a:lnTo>
                  <a:lnTo>
                    <a:pt x="0" y="231775"/>
                  </a:lnTo>
                  <a:lnTo>
                    <a:pt x="4336" y="266027"/>
                  </a:lnTo>
                  <a:lnTo>
                    <a:pt x="37172" y="329492"/>
                  </a:lnTo>
                  <a:lnTo>
                    <a:pt x="64434" y="357987"/>
                  </a:lnTo>
                  <a:lnTo>
                    <a:pt x="98100" y="383846"/>
                  </a:lnTo>
                  <a:lnTo>
                    <a:pt x="137551" y="406710"/>
                  </a:lnTo>
                  <a:lnTo>
                    <a:pt x="182168" y="426221"/>
                  </a:lnTo>
                  <a:lnTo>
                    <a:pt x="231333" y="442020"/>
                  </a:lnTo>
                  <a:lnTo>
                    <a:pt x="284426" y="453749"/>
                  </a:lnTo>
                  <a:lnTo>
                    <a:pt x="340829" y="461049"/>
                  </a:lnTo>
                  <a:lnTo>
                    <a:pt x="399923" y="463562"/>
                  </a:lnTo>
                  <a:lnTo>
                    <a:pt x="458984" y="461049"/>
                  </a:lnTo>
                  <a:lnTo>
                    <a:pt x="515361" y="453749"/>
                  </a:lnTo>
                  <a:lnTo>
                    <a:pt x="568434" y="442020"/>
                  </a:lnTo>
                  <a:lnTo>
                    <a:pt x="617582" y="426221"/>
                  </a:lnTo>
                  <a:lnTo>
                    <a:pt x="662188" y="406710"/>
                  </a:lnTo>
                  <a:lnTo>
                    <a:pt x="701630" y="383846"/>
                  </a:lnTo>
                  <a:lnTo>
                    <a:pt x="735290" y="357987"/>
                  </a:lnTo>
                  <a:lnTo>
                    <a:pt x="762548" y="329492"/>
                  </a:lnTo>
                  <a:lnTo>
                    <a:pt x="795382" y="266027"/>
                  </a:lnTo>
                  <a:lnTo>
                    <a:pt x="799719" y="231775"/>
                  </a:lnTo>
                  <a:lnTo>
                    <a:pt x="795382" y="197522"/>
                  </a:lnTo>
                  <a:lnTo>
                    <a:pt x="762548" y="134060"/>
                  </a:lnTo>
                  <a:lnTo>
                    <a:pt x="735290" y="105566"/>
                  </a:lnTo>
                  <a:lnTo>
                    <a:pt x="701630" y="79709"/>
                  </a:lnTo>
                  <a:lnTo>
                    <a:pt x="662188" y="56847"/>
                  </a:lnTo>
                  <a:lnTo>
                    <a:pt x="617582" y="37337"/>
                  </a:lnTo>
                  <a:lnTo>
                    <a:pt x="568434" y="21540"/>
                  </a:lnTo>
                  <a:lnTo>
                    <a:pt x="515361" y="9812"/>
                  </a:lnTo>
                  <a:lnTo>
                    <a:pt x="458984" y="2512"/>
                  </a:lnTo>
                  <a:lnTo>
                    <a:pt x="399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object 32"/>
            <p:cNvSpPr/>
            <p:nvPr/>
          </p:nvSpPr>
          <p:spPr>
            <a:xfrm>
              <a:off x="4981575" y="3418585"/>
              <a:ext cx="800100" cy="464184"/>
            </a:xfrm>
            <a:custGeom>
              <a:avLst/>
              <a:gdLst/>
              <a:ahLst/>
              <a:cxnLst/>
              <a:rect l="l" t="t" r="r" b="b"/>
              <a:pathLst>
                <a:path w="800100" h="464185">
                  <a:moveTo>
                    <a:pt x="0" y="231775"/>
                  </a:moveTo>
                  <a:lnTo>
                    <a:pt x="16933" y="164831"/>
                  </a:lnTo>
                  <a:lnTo>
                    <a:pt x="64434" y="105566"/>
                  </a:lnTo>
                  <a:lnTo>
                    <a:pt x="98100" y="79709"/>
                  </a:lnTo>
                  <a:lnTo>
                    <a:pt x="137551" y="56847"/>
                  </a:lnTo>
                  <a:lnTo>
                    <a:pt x="182168" y="37337"/>
                  </a:lnTo>
                  <a:lnTo>
                    <a:pt x="231333" y="21540"/>
                  </a:lnTo>
                  <a:lnTo>
                    <a:pt x="284426" y="9812"/>
                  </a:lnTo>
                  <a:lnTo>
                    <a:pt x="340829" y="2512"/>
                  </a:lnTo>
                  <a:lnTo>
                    <a:pt x="399923" y="0"/>
                  </a:lnTo>
                  <a:lnTo>
                    <a:pt x="458984" y="2512"/>
                  </a:lnTo>
                  <a:lnTo>
                    <a:pt x="515361" y="9812"/>
                  </a:lnTo>
                  <a:lnTo>
                    <a:pt x="568434" y="21540"/>
                  </a:lnTo>
                  <a:lnTo>
                    <a:pt x="617582" y="37337"/>
                  </a:lnTo>
                  <a:lnTo>
                    <a:pt x="662188" y="56847"/>
                  </a:lnTo>
                  <a:lnTo>
                    <a:pt x="701630" y="79709"/>
                  </a:lnTo>
                  <a:lnTo>
                    <a:pt x="735290" y="105566"/>
                  </a:lnTo>
                  <a:lnTo>
                    <a:pt x="762548" y="134060"/>
                  </a:lnTo>
                  <a:lnTo>
                    <a:pt x="795382" y="197522"/>
                  </a:lnTo>
                  <a:lnTo>
                    <a:pt x="799719" y="231775"/>
                  </a:lnTo>
                  <a:lnTo>
                    <a:pt x="795382" y="266027"/>
                  </a:lnTo>
                  <a:lnTo>
                    <a:pt x="762548" y="329492"/>
                  </a:lnTo>
                  <a:lnTo>
                    <a:pt x="735290" y="357987"/>
                  </a:lnTo>
                  <a:lnTo>
                    <a:pt x="701630" y="383846"/>
                  </a:lnTo>
                  <a:lnTo>
                    <a:pt x="662188" y="406710"/>
                  </a:lnTo>
                  <a:lnTo>
                    <a:pt x="617582" y="426221"/>
                  </a:lnTo>
                  <a:lnTo>
                    <a:pt x="568434" y="442020"/>
                  </a:lnTo>
                  <a:lnTo>
                    <a:pt x="515361" y="453749"/>
                  </a:lnTo>
                  <a:lnTo>
                    <a:pt x="458984" y="461049"/>
                  </a:lnTo>
                  <a:lnTo>
                    <a:pt x="399923" y="463562"/>
                  </a:lnTo>
                  <a:lnTo>
                    <a:pt x="340829" y="461049"/>
                  </a:lnTo>
                  <a:lnTo>
                    <a:pt x="284426" y="453749"/>
                  </a:lnTo>
                  <a:lnTo>
                    <a:pt x="231333" y="442020"/>
                  </a:lnTo>
                  <a:lnTo>
                    <a:pt x="182168" y="426221"/>
                  </a:lnTo>
                  <a:lnTo>
                    <a:pt x="137551" y="406710"/>
                  </a:lnTo>
                  <a:lnTo>
                    <a:pt x="98100" y="383846"/>
                  </a:lnTo>
                  <a:lnTo>
                    <a:pt x="64434" y="357987"/>
                  </a:lnTo>
                  <a:lnTo>
                    <a:pt x="37172" y="329492"/>
                  </a:lnTo>
                  <a:lnTo>
                    <a:pt x="4336" y="266027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8" name="object 33"/>
          <p:cNvSpPr txBox="1"/>
          <p:nvPr/>
        </p:nvSpPr>
        <p:spPr>
          <a:xfrm>
            <a:off x="6938614" y="4028873"/>
            <a:ext cx="4350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1600" spc="-114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grpSp>
        <p:nvGrpSpPr>
          <p:cNvPr id="49" name="object 34"/>
          <p:cNvGrpSpPr/>
          <p:nvPr/>
        </p:nvGrpSpPr>
        <p:grpSpPr>
          <a:xfrm>
            <a:off x="9289506" y="3806790"/>
            <a:ext cx="1425575" cy="476884"/>
            <a:chOff x="7502270" y="3299714"/>
            <a:chExt cx="1425575" cy="476884"/>
          </a:xfrm>
        </p:grpSpPr>
        <p:sp>
          <p:nvSpPr>
            <p:cNvPr id="50" name="object 35"/>
            <p:cNvSpPr/>
            <p:nvPr/>
          </p:nvSpPr>
          <p:spPr>
            <a:xfrm>
              <a:off x="7508620" y="3306064"/>
              <a:ext cx="1412875" cy="464184"/>
            </a:xfrm>
            <a:custGeom>
              <a:avLst/>
              <a:gdLst/>
              <a:ahLst/>
              <a:cxnLst/>
              <a:rect l="l" t="t" r="r" b="b"/>
              <a:pathLst>
                <a:path w="1412875" h="464185">
                  <a:moveTo>
                    <a:pt x="706501" y="0"/>
                  </a:moveTo>
                  <a:lnTo>
                    <a:pt x="638467" y="1060"/>
                  </a:lnTo>
                  <a:lnTo>
                    <a:pt x="572261" y="4178"/>
                  </a:lnTo>
                  <a:lnTo>
                    <a:pt x="508180" y="9256"/>
                  </a:lnTo>
                  <a:lnTo>
                    <a:pt x="446520" y="16197"/>
                  </a:lnTo>
                  <a:lnTo>
                    <a:pt x="387576" y="24904"/>
                  </a:lnTo>
                  <a:lnTo>
                    <a:pt x="331646" y="35279"/>
                  </a:lnTo>
                  <a:lnTo>
                    <a:pt x="279025" y="47226"/>
                  </a:lnTo>
                  <a:lnTo>
                    <a:pt x="230009" y="60648"/>
                  </a:lnTo>
                  <a:lnTo>
                    <a:pt x="184895" y="75447"/>
                  </a:lnTo>
                  <a:lnTo>
                    <a:pt x="143980" y="91526"/>
                  </a:lnTo>
                  <a:lnTo>
                    <a:pt x="107558" y="108788"/>
                  </a:lnTo>
                  <a:lnTo>
                    <a:pt x="49383" y="146475"/>
                  </a:lnTo>
                  <a:lnTo>
                    <a:pt x="12740" y="187729"/>
                  </a:lnTo>
                  <a:lnTo>
                    <a:pt x="0" y="231775"/>
                  </a:lnTo>
                  <a:lnTo>
                    <a:pt x="3234" y="254099"/>
                  </a:lnTo>
                  <a:lnTo>
                    <a:pt x="28222" y="296855"/>
                  </a:lnTo>
                  <a:lnTo>
                    <a:pt x="75927" y="336438"/>
                  </a:lnTo>
                  <a:lnTo>
                    <a:pt x="143980" y="372070"/>
                  </a:lnTo>
                  <a:lnTo>
                    <a:pt x="184895" y="388160"/>
                  </a:lnTo>
                  <a:lnTo>
                    <a:pt x="230009" y="402970"/>
                  </a:lnTo>
                  <a:lnTo>
                    <a:pt x="279025" y="416403"/>
                  </a:lnTo>
                  <a:lnTo>
                    <a:pt x="331646" y="428361"/>
                  </a:lnTo>
                  <a:lnTo>
                    <a:pt x="387576" y="438746"/>
                  </a:lnTo>
                  <a:lnTo>
                    <a:pt x="446520" y="447461"/>
                  </a:lnTo>
                  <a:lnTo>
                    <a:pt x="508180" y="454409"/>
                  </a:lnTo>
                  <a:lnTo>
                    <a:pt x="572261" y="459493"/>
                  </a:lnTo>
                  <a:lnTo>
                    <a:pt x="638467" y="462614"/>
                  </a:lnTo>
                  <a:lnTo>
                    <a:pt x="706501" y="463677"/>
                  </a:lnTo>
                  <a:lnTo>
                    <a:pt x="774533" y="462614"/>
                  </a:lnTo>
                  <a:lnTo>
                    <a:pt x="840735" y="459493"/>
                  </a:lnTo>
                  <a:lnTo>
                    <a:pt x="904810" y="454409"/>
                  </a:lnTo>
                  <a:lnTo>
                    <a:pt x="966463" y="447461"/>
                  </a:lnTo>
                  <a:lnTo>
                    <a:pt x="1025398" y="438746"/>
                  </a:lnTo>
                  <a:lnTo>
                    <a:pt x="1081319" y="428361"/>
                  </a:lnTo>
                  <a:lnTo>
                    <a:pt x="1133929" y="416403"/>
                  </a:lnTo>
                  <a:lnTo>
                    <a:pt x="1182934" y="402970"/>
                  </a:lnTo>
                  <a:lnTo>
                    <a:pt x="1228037" y="388160"/>
                  </a:lnTo>
                  <a:lnTo>
                    <a:pt x="1268941" y="372070"/>
                  </a:lnTo>
                  <a:lnTo>
                    <a:pt x="1305352" y="354797"/>
                  </a:lnTo>
                  <a:lnTo>
                    <a:pt x="1363508" y="317092"/>
                  </a:lnTo>
                  <a:lnTo>
                    <a:pt x="1400138" y="275825"/>
                  </a:lnTo>
                  <a:lnTo>
                    <a:pt x="1412875" y="231775"/>
                  </a:lnTo>
                  <a:lnTo>
                    <a:pt x="1409641" y="209451"/>
                  </a:lnTo>
                  <a:lnTo>
                    <a:pt x="1384662" y="166704"/>
                  </a:lnTo>
                  <a:lnTo>
                    <a:pt x="1336973" y="127137"/>
                  </a:lnTo>
                  <a:lnTo>
                    <a:pt x="1268941" y="91526"/>
                  </a:lnTo>
                  <a:lnTo>
                    <a:pt x="1228037" y="75447"/>
                  </a:lnTo>
                  <a:lnTo>
                    <a:pt x="1182934" y="60648"/>
                  </a:lnTo>
                  <a:lnTo>
                    <a:pt x="1133929" y="47226"/>
                  </a:lnTo>
                  <a:lnTo>
                    <a:pt x="1081319" y="35279"/>
                  </a:lnTo>
                  <a:lnTo>
                    <a:pt x="1025398" y="24904"/>
                  </a:lnTo>
                  <a:lnTo>
                    <a:pt x="966463" y="16197"/>
                  </a:lnTo>
                  <a:lnTo>
                    <a:pt x="904810" y="9256"/>
                  </a:lnTo>
                  <a:lnTo>
                    <a:pt x="840735" y="4178"/>
                  </a:lnTo>
                  <a:lnTo>
                    <a:pt x="774533" y="1060"/>
                  </a:lnTo>
                  <a:lnTo>
                    <a:pt x="7065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object 36"/>
            <p:cNvSpPr/>
            <p:nvPr/>
          </p:nvSpPr>
          <p:spPr>
            <a:xfrm>
              <a:off x="7508620" y="3306064"/>
              <a:ext cx="1412875" cy="464184"/>
            </a:xfrm>
            <a:custGeom>
              <a:avLst/>
              <a:gdLst/>
              <a:ahLst/>
              <a:cxnLst/>
              <a:rect l="l" t="t" r="r" b="b"/>
              <a:pathLst>
                <a:path w="1412875" h="464185">
                  <a:moveTo>
                    <a:pt x="0" y="231775"/>
                  </a:moveTo>
                  <a:lnTo>
                    <a:pt x="12740" y="187729"/>
                  </a:lnTo>
                  <a:lnTo>
                    <a:pt x="49383" y="146475"/>
                  </a:lnTo>
                  <a:lnTo>
                    <a:pt x="107558" y="108788"/>
                  </a:lnTo>
                  <a:lnTo>
                    <a:pt x="143980" y="91526"/>
                  </a:lnTo>
                  <a:lnTo>
                    <a:pt x="184895" y="75447"/>
                  </a:lnTo>
                  <a:lnTo>
                    <a:pt x="230009" y="60648"/>
                  </a:lnTo>
                  <a:lnTo>
                    <a:pt x="279025" y="47226"/>
                  </a:lnTo>
                  <a:lnTo>
                    <a:pt x="331646" y="35279"/>
                  </a:lnTo>
                  <a:lnTo>
                    <a:pt x="387576" y="24904"/>
                  </a:lnTo>
                  <a:lnTo>
                    <a:pt x="446520" y="16197"/>
                  </a:lnTo>
                  <a:lnTo>
                    <a:pt x="508180" y="9256"/>
                  </a:lnTo>
                  <a:lnTo>
                    <a:pt x="572261" y="4178"/>
                  </a:lnTo>
                  <a:lnTo>
                    <a:pt x="638467" y="1060"/>
                  </a:lnTo>
                  <a:lnTo>
                    <a:pt x="706501" y="0"/>
                  </a:lnTo>
                  <a:lnTo>
                    <a:pt x="774533" y="1060"/>
                  </a:lnTo>
                  <a:lnTo>
                    <a:pt x="840735" y="4178"/>
                  </a:lnTo>
                  <a:lnTo>
                    <a:pt x="904810" y="9256"/>
                  </a:lnTo>
                  <a:lnTo>
                    <a:pt x="966463" y="16197"/>
                  </a:lnTo>
                  <a:lnTo>
                    <a:pt x="1025398" y="24904"/>
                  </a:lnTo>
                  <a:lnTo>
                    <a:pt x="1081319" y="35279"/>
                  </a:lnTo>
                  <a:lnTo>
                    <a:pt x="1133929" y="47226"/>
                  </a:lnTo>
                  <a:lnTo>
                    <a:pt x="1182934" y="60648"/>
                  </a:lnTo>
                  <a:lnTo>
                    <a:pt x="1228037" y="75447"/>
                  </a:lnTo>
                  <a:lnTo>
                    <a:pt x="1268941" y="91526"/>
                  </a:lnTo>
                  <a:lnTo>
                    <a:pt x="1305352" y="108788"/>
                  </a:lnTo>
                  <a:lnTo>
                    <a:pt x="1363508" y="146475"/>
                  </a:lnTo>
                  <a:lnTo>
                    <a:pt x="1400138" y="187729"/>
                  </a:lnTo>
                  <a:lnTo>
                    <a:pt x="1412875" y="231775"/>
                  </a:lnTo>
                  <a:lnTo>
                    <a:pt x="1409641" y="254099"/>
                  </a:lnTo>
                  <a:lnTo>
                    <a:pt x="1384662" y="296855"/>
                  </a:lnTo>
                  <a:lnTo>
                    <a:pt x="1336973" y="336438"/>
                  </a:lnTo>
                  <a:lnTo>
                    <a:pt x="1268941" y="372070"/>
                  </a:lnTo>
                  <a:lnTo>
                    <a:pt x="1228037" y="388160"/>
                  </a:lnTo>
                  <a:lnTo>
                    <a:pt x="1182934" y="402970"/>
                  </a:lnTo>
                  <a:lnTo>
                    <a:pt x="1133929" y="416403"/>
                  </a:lnTo>
                  <a:lnTo>
                    <a:pt x="1081319" y="428361"/>
                  </a:lnTo>
                  <a:lnTo>
                    <a:pt x="1025398" y="438746"/>
                  </a:lnTo>
                  <a:lnTo>
                    <a:pt x="966463" y="447461"/>
                  </a:lnTo>
                  <a:lnTo>
                    <a:pt x="904810" y="454409"/>
                  </a:lnTo>
                  <a:lnTo>
                    <a:pt x="840735" y="459493"/>
                  </a:lnTo>
                  <a:lnTo>
                    <a:pt x="774533" y="462614"/>
                  </a:lnTo>
                  <a:lnTo>
                    <a:pt x="706501" y="463677"/>
                  </a:lnTo>
                  <a:lnTo>
                    <a:pt x="638467" y="462614"/>
                  </a:lnTo>
                  <a:lnTo>
                    <a:pt x="572261" y="459493"/>
                  </a:lnTo>
                  <a:lnTo>
                    <a:pt x="508180" y="454409"/>
                  </a:lnTo>
                  <a:lnTo>
                    <a:pt x="446520" y="447461"/>
                  </a:lnTo>
                  <a:lnTo>
                    <a:pt x="387576" y="438746"/>
                  </a:lnTo>
                  <a:lnTo>
                    <a:pt x="331646" y="428361"/>
                  </a:lnTo>
                  <a:lnTo>
                    <a:pt x="279025" y="416403"/>
                  </a:lnTo>
                  <a:lnTo>
                    <a:pt x="230009" y="402970"/>
                  </a:lnTo>
                  <a:lnTo>
                    <a:pt x="184895" y="388160"/>
                  </a:lnTo>
                  <a:lnTo>
                    <a:pt x="143980" y="372070"/>
                  </a:lnTo>
                  <a:lnTo>
                    <a:pt x="107558" y="354797"/>
                  </a:lnTo>
                  <a:lnTo>
                    <a:pt x="49383" y="317092"/>
                  </a:lnTo>
                  <a:lnTo>
                    <a:pt x="12740" y="275825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2" name="object 37"/>
          <p:cNvSpPr txBox="1"/>
          <p:nvPr/>
        </p:nvSpPr>
        <p:spPr>
          <a:xfrm>
            <a:off x="9700352" y="3914816"/>
            <a:ext cx="530732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</a:p>
        </p:txBody>
      </p:sp>
      <p:sp>
        <p:nvSpPr>
          <p:cNvPr id="53" name="object 38"/>
          <p:cNvSpPr/>
          <p:nvPr/>
        </p:nvSpPr>
        <p:spPr>
          <a:xfrm>
            <a:off x="7081612" y="2428458"/>
            <a:ext cx="2921000" cy="2136775"/>
          </a:xfrm>
          <a:custGeom>
            <a:avLst/>
            <a:gdLst/>
            <a:ahLst/>
            <a:cxnLst/>
            <a:rect l="l" t="t" r="r" b="b"/>
            <a:pathLst>
              <a:path w="2921000" h="2136775">
                <a:moveTo>
                  <a:pt x="509524" y="183642"/>
                </a:moveTo>
                <a:lnTo>
                  <a:pt x="824611" y="370586"/>
                </a:lnTo>
              </a:path>
              <a:path w="2921000" h="2136775">
                <a:moveTo>
                  <a:pt x="2406396" y="183387"/>
                </a:moveTo>
                <a:lnTo>
                  <a:pt x="2051303" y="370586"/>
                </a:lnTo>
              </a:path>
              <a:path w="2921000" h="2136775">
                <a:moveTo>
                  <a:pt x="1398016" y="0"/>
                </a:moveTo>
                <a:lnTo>
                  <a:pt x="1437894" y="182244"/>
                </a:lnTo>
              </a:path>
              <a:path w="2921000" h="2136775">
                <a:moveTo>
                  <a:pt x="0" y="1960765"/>
                </a:moveTo>
                <a:lnTo>
                  <a:pt x="202819" y="2136381"/>
                </a:lnTo>
              </a:path>
              <a:path w="2921000" h="2136775">
                <a:moveTo>
                  <a:pt x="2920746" y="1848358"/>
                </a:moveTo>
                <a:lnTo>
                  <a:pt x="2723896" y="213638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object 39"/>
          <p:cNvSpPr txBox="1"/>
          <p:nvPr/>
        </p:nvSpPr>
        <p:spPr>
          <a:xfrm>
            <a:off x="7890475" y="5467742"/>
            <a:ext cx="322334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pc="-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Faculty M</a:t>
            </a:r>
            <a:r>
              <a:rPr spc="-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ember</a:t>
            </a:r>
            <a:r>
              <a:rPr lang="en-US" spc="-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does not cover Person</a:t>
            </a:r>
            <a:endParaRPr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5" name="object 40"/>
          <p:cNvGrpSpPr/>
          <p:nvPr/>
        </p:nvGrpSpPr>
        <p:grpSpPr>
          <a:xfrm>
            <a:off x="3243977" y="2522540"/>
            <a:ext cx="1239520" cy="389890"/>
            <a:chOff x="1905635" y="2015464"/>
            <a:chExt cx="1239520" cy="389890"/>
          </a:xfrm>
        </p:grpSpPr>
        <p:sp>
          <p:nvSpPr>
            <p:cNvPr id="56" name="object 41"/>
            <p:cNvSpPr/>
            <p:nvPr/>
          </p:nvSpPr>
          <p:spPr>
            <a:xfrm>
              <a:off x="1911985" y="2021814"/>
              <a:ext cx="1226820" cy="377190"/>
            </a:xfrm>
            <a:custGeom>
              <a:avLst/>
              <a:gdLst/>
              <a:ahLst/>
              <a:cxnLst/>
              <a:rect l="l" t="t" r="r" b="b"/>
              <a:pathLst>
                <a:path w="1226820" h="377189">
                  <a:moveTo>
                    <a:pt x="1226718" y="0"/>
                  </a:moveTo>
                  <a:lnTo>
                    <a:pt x="0" y="0"/>
                  </a:lnTo>
                  <a:lnTo>
                    <a:pt x="0" y="376707"/>
                  </a:lnTo>
                  <a:lnTo>
                    <a:pt x="1226718" y="376707"/>
                  </a:lnTo>
                  <a:lnTo>
                    <a:pt x="1226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bject 42"/>
            <p:cNvSpPr/>
            <p:nvPr/>
          </p:nvSpPr>
          <p:spPr>
            <a:xfrm>
              <a:off x="1911985" y="2021814"/>
              <a:ext cx="1226820" cy="377190"/>
            </a:xfrm>
            <a:custGeom>
              <a:avLst/>
              <a:gdLst/>
              <a:ahLst/>
              <a:cxnLst/>
              <a:rect l="l" t="t" r="r" b="b"/>
              <a:pathLst>
                <a:path w="1226820" h="377189">
                  <a:moveTo>
                    <a:pt x="0" y="376707"/>
                  </a:moveTo>
                  <a:lnTo>
                    <a:pt x="1226718" y="376707"/>
                  </a:lnTo>
                  <a:lnTo>
                    <a:pt x="1226718" y="0"/>
                  </a:lnTo>
                  <a:lnTo>
                    <a:pt x="0" y="0"/>
                  </a:lnTo>
                  <a:lnTo>
                    <a:pt x="0" y="3767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8" name="object 43"/>
          <p:cNvSpPr txBox="1"/>
          <p:nvPr/>
        </p:nvSpPr>
        <p:spPr>
          <a:xfrm>
            <a:off x="3167437" y="2537555"/>
            <a:ext cx="1269874" cy="31739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555"/>
              </a:spcBef>
            </a:pPr>
            <a:r>
              <a:rPr lang="en-US"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9" name="object 44"/>
          <p:cNvGrpSpPr/>
          <p:nvPr/>
        </p:nvGrpSpPr>
        <p:grpSpPr>
          <a:xfrm>
            <a:off x="1999123" y="2261708"/>
            <a:ext cx="1030364" cy="341630"/>
            <a:chOff x="905649" y="1754632"/>
            <a:chExt cx="785495" cy="341630"/>
          </a:xfrm>
        </p:grpSpPr>
        <p:sp>
          <p:nvSpPr>
            <p:cNvPr id="60" name="object 45"/>
            <p:cNvSpPr/>
            <p:nvPr/>
          </p:nvSpPr>
          <p:spPr>
            <a:xfrm>
              <a:off x="911999" y="1760982"/>
              <a:ext cx="772795" cy="328930"/>
            </a:xfrm>
            <a:custGeom>
              <a:avLst/>
              <a:gdLst/>
              <a:ahLst/>
              <a:cxnLst/>
              <a:rect l="l" t="t" r="r" b="b"/>
              <a:pathLst>
                <a:path w="772794" h="328930">
                  <a:moveTo>
                    <a:pt x="386321" y="0"/>
                  </a:moveTo>
                  <a:lnTo>
                    <a:pt x="323663" y="2149"/>
                  </a:lnTo>
                  <a:lnTo>
                    <a:pt x="264223" y="8372"/>
                  </a:lnTo>
                  <a:lnTo>
                    <a:pt x="208795" y="18331"/>
                  </a:lnTo>
                  <a:lnTo>
                    <a:pt x="158175" y="31687"/>
                  </a:lnTo>
                  <a:lnTo>
                    <a:pt x="113160" y="48101"/>
                  </a:lnTo>
                  <a:lnTo>
                    <a:pt x="74544" y="67235"/>
                  </a:lnTo>
                  <a:lnTo>
                    <a:pt x="19697" y="112312"/>
                  </a:lnTo>
                  <a:lnTo>
                    <a:pt x="0" y="164210"/>
                  </a:lnTo>
                  <a:lnTo>
                    <a:pt x="5056" y="190843"/>
                  </a:lnTo>
                  <a:lnTo>
                    <a:pt x="43125" y="239669"/>
                  </a:lnTo>
                  <a:lnTo>
                    <a:pt x="113160" y="280320"/>
                  </a:lnTo>
                  <a:lnTo>
                    <a:pt x="158175" y="296734"/>
                  </a:lnTo>
                  <a:lnTo>
                    <a:pt x="208795" y="310090"/>
                  </a:lnTo>
                  <a:lnTo>
                    <a:pt x="264223" y="320049"/>
                  </a:lnTo>
                  <a:lnTo>
                    <a:pt x="323663" y="326272"/>
                  </a:lnTo>
                  <a:lnTo>
                    <a:pt x="386321" y="328421"/>
                  </a:lnTo>
                  <a:lnTo>
                    <a:pt x="449019" y="326272"/>
                  </a:lnTo>
                  <a:lnTo>
                    <a:pt x="508492" y="320049"/>
                  </a:lnTo>
                  <a:lnTo>
                    <a:pt x="563944" y="310090"/>
                  </a:lnTo>
                  <a:lnTo>
                    <a:pt x="614581" y="296734"/>
                  </a:lnTo>
                  <a:lnTo>
                    <a:pt x="659609" y="280320"/>
                  </a:lnTo>
                  <a:lnTo>
                    <a:pt x="698232" y="261186"/>
                  </a:lnTo>
                  <a:lnTo>
                    <a:pt x="753085" y="216109"/>
                  </a:lnTo>
                  <a:lnTo>
                    <a:pt x="772782" y="164210"/>
                  </a:lnTo>
                  <a:lnTo>
                    <a:pt x="767725" y="137578"/>
                  </a:lnTo>
                  <a:lnTo>
                    <a:pt x="729655" y="88752"/>
                  </a:lnTo>
                  <a:lnTo>
                    <a:pt x="659609" y="48101"/>
                  </a:lnTo>
                  <a:lnTo>
                    <a:pt x="614581" y="31687"/>
                  </a:lnTo>
                  <a:lnTo>
                    <a:pt x="563944" y="18331"/>
                  </a:lnTo>
                  <a:lnTo>
                    <a:pt x="508492" y="8372"/>
                  </a:lnTo>
                  <a:lnTo>
                    <a:pt x="449019" y="2149"/>
                  </a:lnTo>
                  <a:lnTo>
                    <a:pt x="386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object 46"/>
            <p:cNvSpPr/>
            <p:nvPr/>
          </p:nvSpPr>
          <p:spPr>
            <a:xfrm>
              <a:off x="911999" y="1760982"/>
              <a:ext cx="772795" cy="328930"/>
            </a:xfrm>
            <a:custGeom>
              <a:avLst/>
              <a:gdLst/>
              <a:ahLst/>
              <a:cxnLst/>
              <a:rect l="l" t="t" r="r" b="b"/>
              <a:pathLst>
                <a:path w="772794" h="328930">
                  <a:moveTo>
                    <a:pt x="0" y="164210"/>
                  </a:moveTo>
                  <a:lnTo>
                    <a:pt x="19697" y="112312"/>
                  </a:lnTo>
                  <a:lnTo>
                    <a:pt x="74544" y="67235"/>
                  </a:lnTo>
                  <a:lnTo>
                    <a:pt x="113160" y="48101"/>
                  </a:lnTo>
                  <a:lnTo>
                    <a:pt x="158175" y="31687"/>
                  </a:lnTo>
                  <a:lnTo>
                    <a:pt x="208795" y="18331"/>
                  </a:lnTo>
                  <a:lnTo>
                    <a:pt x="264223" y="8372"/>
                  </a:lnTo>
                  <a:lnTo>
                    <a:pt x="323663" y="2149"/>
                  </a:lnTo>
                  <a:lnTo>
                    <a:pt x="386321" y="0"/>
                  </a:lnTo>
                  <a:lnTo>
                    <a:pt x="449019" y="2149"/>
                  </a:lnTo>
                  <a:lnTo>
                    <a:pt x="508492" y="8372"/>
                  </a:lnTo>
                  <a:lnTo>
                    <a:pt x="563944" y="18331"/>
                  </a:lnTo>
                  <a:lnTo>
                    <a:pt x="614581" y="31687"/>
                  </a:lnTo>
                  <a:lnTo>
                    <a:pt x="659609" y="48101"/>
                  </a:lnTo>
                  <a:lnTo>
                    <a:pt x="698232" y="67235"/>
                  </a:lnTo>
                  <a:lnTo>
                    <a:pt x="753085" y="112312"/>
                  </a:lnTo>
                  <a:lnTo>
                    <a:pt x="772782" y="164210"/>
                  </a:lnTo>
                  <a:lnTo>
                    <a:pt x="767725" y="190843"/>
                  </a:lnTo>
                  <a:lnTo>
                    <a:pt x="729655" y="239669"/>
                  </a:lnTo>
                  <a:lnTo>
                    <a:pt x="659609" y="280320"/>
                  </a:lnTo>
                  <a:lnTo>
                    <a:pt x="614581" y="296734"/>
                  </a:lnTo>
                  <a:lnTo>
                    <a:pt x="563944" y="310090"/>
                  </a:lnTo>
                  <a:lnTo>
                    <a:pt x="508492" y="320049"/>
                  </a:lnTo>
                  <a:lnTo>
                    <a:pt x="449019" y="326272"/>
                  </a:lnTo>
                  <a:lnTo>
                    <a:pt x="386321" y="328421"/>
                  </a:lnTo>
                  <a:lnTo>
                    <a:pt x="323663" y="326272"/>
                  </a:lnTo>
                  <a:lnTo>
                    <a:pt x="264223" y="320049"/>
                  </a:lnTo>
                  <a:lnTo>
                    <a:pt x="208795" y="310090"/>
                  </a:lnTo>
                  <a:lnTo>
                    <a:pt x="158175" y="296734"/>
                  </a:lnTo>
                  <a:lnTo>
                    <a:pt x="113160" y="280320"/>
                  </a:lnTo>
                  <a:lnTo>
                    <a:pt x="74544" y="261186"/>
                  </a:lnTo>
                  <a:lnTo>
                    <a:pt x="19697" y="216109"/>
                  </a:lnTo>
                  <a:lnTo>
                    <a:pt x="0" y="1642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2" name="object 47"/>
          <p:cNvSpPr txBox="1"/>
          <p:nvPr/>
        </p:nvSpPr>
        <p:spPr>
          <a:xfrm>
            <a:off x="2304812" y="2300951"/>
            <a:ext cx="45887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object 48"/>
          <p:cNvGrpSpPr/>
          <p:nvPr/>
        </p:nvGrpSpPr>
        <p:grpSpPr>
          <a:xfrm>
            <a:off x="3202828" y="1933286"/>
            <a:ext cx="1191260" cy="438150"/>
            <a:chOff x="1864486" y="1426210"/>
            <a:chExt cx="1191260" cy="438150"/>
          </a:xfrm>
        </p:grpSpPr>
        <p:sp>
          <p:nvSpPr>
            <p:cNvPr id="64" name="object 49"/>
            <p:cNvSpPr/>
            <p:nvPr/>
          </p:nvSpPr>
          <p:spPr>
            <a:xfrm>
              <a:off x="1870836" y="1432560"/>
              <a:ext cx="1178560" cy="425450"/>
            </a:xfrm>
            <a:custGeom>
              <a:avLst/>
              <a:gdLst/>
              <a:ahLst/>
              <a:cxnLst/>
              <a:rect l="l" t="t" r="r" b="b"/>
              <a:pathLst>
                <a:path w="1178560" h="425450">
                  <a:moveTo>
                    <a:pt x="589152" y="0"/>
                  </a:moveTo>
                  <a:lnTo>
                    <a:pt x="520446" y="1429"/>
                  </a:lnTo>
                  <a:lnTo>
                    <a:pt x="454067" y="5611"/>
                  </a:lnTo>
                  <a:lnTo>
                    <a:pt x="390458" y="12386"/>
                  </a:lnTo>
                  <a:lnTo>
                    <a:pt x="330061" y="21595"/>
                  </a:lnTo>
                  <a:lnTo>
                    <a:pt x="273317" y="33078"/>
                  </a:lnTo>
                  <a:lnTo>
                    <a:pt x="220670" y="46676"/>
                  </a:lnTo>
                  <a:lnTo>
                    <a:pt x="172561" y="62230"/>
                  </a:lnTo>
                  <a:lnTo>
                    <a:pt x="129432" y="79579"/>
                  </a:lnTo>
                  <a:lnTo>
                    <a:pt x="91725" y="98566"/>
                  </a:lnTo>
                  <a:lnTo>
                    <a:pt x="34347" y="140811"/>
                  </a:lnTo>
                  <a:lnTo>
                    <a:pt x="3963" y="187691"/>
                  </a:lnTo>
                  <a:lnTo>
                    <a:pt x="0" y="212470"/>
                  </a:lnTo>
                  <a:lnTo>
                    <a:pt x="3963" y="237250"/>
                  </a:lnTo>
                  <a:lnTo>
                    <a:pt x="34347" y="284130"/>
                  </a:lnTo>
                  <a:lnTo>
                    <a:pt x="91725" y="326375"/>
                  </a:lnTo>
                  <a:lnTo>
                    <a:pt x="129432" y="345362"/>
                  </a:lnTo>
                  <a:lnTo>
                    <a:pt x="172561" y="362711"/>
                  </a:lnTo>
                  <a:lnTo>
                    <a:pt x="220670" y="378265"/>
                  </a:lnTo>
                  <a:lnTo>
                    <a:pt x="273317" y="391863"/>
                  </a:lnTo>
                  <a:lnTo>
                    <a:pt x="330061" y="403346"/>
                  </a:lnTo>
                  <a:lnTo>
                    <a:pt x="390458" y="412555"/>
                  </a:lnTo>
                  <a:lnTo>
                    <a:pt x="454067" y="419330"/>
                  </a:lnTo>
                  <a:lnTo>
                    <a:pt x="520446" y="423512"/>
                  </a:lnTo>
                  <a:lnTo>
                    <a:pt x="589152" y="424941"/>
                  </a:lnTo>
                  <a:lnTo>
                    <a:pt x="657861" y="423512"/>
                  </a:lnTo>
                  <a:lnTo>
                    <a:pt x="724245" y="419330"/>
                  </a:lnTo>
                  <a:lnTo>
                    <a:pt x="787862" y="412555"/>
                  </a:lnTo>
                  <a:lnTo>
                    <a:pt x="848270" y="403346"/>
                  </a:lnTo>
                  <a:lnTo>
                    <a:pt x="905025" y="391863"/>
                  </a:lnTo>
                  <a:lnTo>
                    <a:pt x="957685" y="378265"/>
                  </a:lnTo>
                  <a:lnTo>
                    <a:pt x="1005808" y="362711"/>
                  </a:lnTo>
                  <a:lnTo>
                    <a:pt x="1048950" y="345362"/>
                  </a:lnTo>
                  <a:lnTo>
                    <a:pt x="1086670" y="326375"/>
                  </a:lnTo>
                  <a:lnTo>
                    <a:pt x="1144070" y="284130"/>
                  </a:lnTo>
                  <a:lnTo>
                    <a:pt x="1174467" y="237250"/>
                  </a:lnTo>
                  <a:lnTo>
                    <a:pt x="1178433" y="212470"/>
                  </a:lnTo>
                  <a:lnTo>
                    <a:pt x="1174467" y="187691"/>
                  </a:lnTo>
                  <a:lnTo>
                    <a:pt x="1144070" y="140811"/>
                  </a:lnTo>
                  <a:lnTo>
                    <a:pt x="1086670" y="98566"/>
                  </a:lnTo>
                  <a:lnTo>
                    <a:pt x="1048950" y="79579"/>
                  </a:lnTo>
                  <a:lnTo>
                    <a:pt x="1005808" y="62230"/>
                  </a:lnTo>
                  <a:lnTo>
                    <a:pt x="957685" y="46676"/>
                  </a:lnTo>
                  <a:lnTo>
                    <a:pt x="905025" y="33078"/>
                  </a:lnTo>
                  <a:lnTo>
                    <a:pt x="848270" y="21595"/>
                  </a:lnTo>
                  <a:lnTo>
                    <a:pt x="787862" y="12386"/>
                  </a:lnTo>
                  <a:lnTo>
                    <a:pt x="724245" y="5611"/>
                  </a:lnTo>
                  <a:lnTo>
                    <a:pt x="657861" y="1429"/>
                  </a:lnTo>
                  <a:lnTo>
                    <a:pt x="589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bject 50"/>
            <p:cNvSpPr/>
            <p:nvPr/>
          </p:nvSpPr>
          <p:spPr>
            <a:xfrm>
              <a:off x="1870836" y="1432560"/>
              <a:ext cx="1178560" cy="425450"/>
            </a:xfrm>
            <a:custGeom>
              <a:avLst/>
              <a:gdLst/>
              <a:ahLst/>
              <a:cxnLst/>
              <a:rect l="l" t="t" r="r" b="b"/>
              <a:pathLst>
                <a:path w="1178560" h="425450">
                  <a:moveTo>
                    <a:pt x="0" y="212470"/>
                  </a:moveTo>
                  <a:lnTo>
                    <a:pt x="15560" y="163752"/>
                  </a:lnTo>
                  <a:lnTo>
                    <a:pt x="59883" y="119030"/>
                  </a:lnTo>
                  <a:lnTo>
                    <a:pt x="129432" y="79579"/>
                  </a:lnTo>
                  <a:lnTo>
                    <a:pt x="172561" y="62230"/>
                  </a:lnTo>
                  <a:lnTo>
                    <a:pt x="220670" y="46676"/>
                  </a:lnTo>
                  <a:lnTo>
                    <a:pt x="273317" y="33078"/>
                  </a:lnTo>
                  <a:lnTo>
                    <a:pt x="330061" y="21595"/>
                  </a:lnTo>
                  <a:lnTo>
                    <a:pt x="390458" y="12386"/>
                  </a:lnTo>
                  <a:lnTo>
                    <a:pt x="454067" y="5611"/>
                  </a:lnTo>
                  <a:lnTo>
                    <a:pt x="520446" y="1429"/>
                  </a:lnTo>
                  <a:lnTo>
                    <a:pt x="589152" y="0"/>
                  </a:lnTo>
                  <a:lnTo>
                    <a:pt x="657861" y="1429"/>
                  </a:lnTo>
                  <a:lnTo>
                    <a:pt x="724245" y="5611"/>
                  </a:lnTo>
                  <a:lnTo>
                    <a:pt x="787862" y="12386"/>
                  </a:lnTo>
                  <a:lnTo>
                    <a:pt x="848270" y="21595"/>
                  </a:lnTo>
                  <a:lnTo>
                    <a:pt x="905025" y="33078"/>
                  </a:lnTo>
                  <a:lnTo>
                    <a:pt x="957685" y="46676"/>
                  </a:lnTo>
                  <a:lnTo>
                    <a:pt x="1005808" y="62230"/>
                  </a:lnTo>
                  <a:lnTo>
                    <a:pt x="1048950" y="79579"/>
                  </a:lnTo>
                  <a:lnTo>
                    <a:pt x="1086670" y="98566"/>
                  </a:lnTo>
                  <a:lnTo>
                    <a:pt x="1144070" y="140811"/>
                  </a:lnTo>
                  <a:lnTo>
                    <a:pt x="1174467" y="187691"/>
                  </a:lnTo>
                  <a:lnTo>
                    <a:pt x="1178433" y="212470"/>
                  </a:lnTo>
                  <a:lnTo>
                    <a:pt x="1174467" y="237250"/>
                  </a:lnTo>
                  <a:lnTo>
                    <a:pt x="1144070" y="284130"/>
                  </a:lnTo>
                  <a:lnTo>
                    <a:pt x="1086670" y="326375"/>
                  </a:lnTo>
                  <a:lnTo>
                    <a:pt x="1048950" y="345362"/>
                  </a:lnTo>
                  <a:lnTo>
                    <a:pt x="1005808" y="362711"/>
                  </a:lnTo>
                  <a:lnTo>
                    <a:pt x="957685" y="378265"/>
                  </a:lnTo>
                  <a:lnTo>
                    <a:pt x="905025" y="391863"/>
                  </a:lnTo>
                  <a:lnTo>
                    <a:pt x="848270" y="403346"/>
                  </a:lnTo>
                  <a:lnTo>
                    <a:pt x="787862" y="412555"/>
                  </a:lnTo>
                  <a:lnTo>
                    <a:pt x="724245" y="419330"/>
                  </a:lnTo>
                  <a:lnTo>
                    <a:pt x="657861" y="423512"/>
                  </a:lnTo>
                  <a:lnTo>
                    <a:pt x="589152" y="424941"/>
                  </a:lnTo>
                  <a:lnTo>
                    <a:pt x="520446" y="423512"/>
                  </a:lnTo>
                  <a:lnTo>
                    <a:pt x="454067" y="419330"/>
                  </a:lnTo>
                  <a:lnTo>
                    <a:pt x="390458" y="412555"/>
                  </a:lnTo>
                  <a:lnTo>
                    <a:pt x="330061" y="403346"/>
                  </a:lnTo>
                  <a:lnTo>
                    <a:pt x="273317" y="391863"/>
                  </a:lnTo>
                  <a:lnTo>
                    <a:pt x="220670" y="378265"/>
                  </a:lnTo>
                  <a:lnTo>
                    <a:pt x="172561" y="362711"/>
                  </a:lnTo>
                  <a:lnTo>
                    <a:pt x="129432" y="345362"/>
                  </a:lnTo>
                  <a:lnTo>
                    <a:pt x="91725" y="326375"/>
                  </a:lnTo>
                  <a:lnTo>
                    <a:pt x="34347" y="284130"/>
                  </a:lnTo>
                  <a:lnTo>
                    <a:pt x="3963" y="237250"/>
                  </a:lnTo>
                  <a:lnTo>
                    <a:pt x="0" y="21247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6" name="object 51"/>
          <p:cNvSpPr txBox="1"/>
          <p:nvPr/>
        </p:nvSpPr>
        <p:spPr>
          <a:xfrm>
            <a:off x="3490127" y="2020534"/>
            <a:ext cx="64840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grpSp>
        <p:nvGrpSpPr>
          <p:cNvPr id="67" name="object 52"/>
          <p:cNvGrpSpPr/>
          <p:nvPr/>
        </p:nvGrpSpPr>
        <p:grpSpPr>
          <a:xfrm>
            <a:off x="4692793" y="2203668"/>
            <a:ext cx="747395" cy="408940"/>
            <a:chOff x="3354451" y="1696592"/>
            <a:chExt cx="747395" cy="408940"/>
          </a:xfrm>
        </p:grpSpPr>
        <p:sp>
          <p:nvSpPr>
            <p:cNvPr id="68" name="object 53"/>
            <p:cNvSpPr/>
            <p:nvPr/>
          </p:nvSpPr>
          <p:spPr>
            <a:xfrm>
              <a:off x="3360801" y="1702942"/>
              <a:ext cx="734695" cy="396240"/>
            </a:xfrm>
            <a:custGeom>
              <a:avLst/>
              <a:gdLst/>
              <a:ahLst/>
              <a:cxnLst/>
              <a:rect l="l" t="t" r="r" b="b"/>
              <a:pathLst>
                <a:path w="734695" h="396239">
                  <a:moveTo>
                    <a:pt x="367157" y="0"/>
                  </a:moveTo>
                  <a:lnTo>
                    <a:pt x="307591" y="2594"/>
                  </a:lnTo>
                  <a:lnTo>
                    <a:pt x="251090" y="10107"/>
                  </a:lnTo>
                  <a:lnTo>
                    <a:pt x="198407" y="22127"/>
                  </a:lnTo>
                  <a:lnTo>
                    <a:pt x="150299" y="38246"/>
                  </a:lnTo>
                  <a:lnTo>
                    <a:pt x="107521" y="58054"/>
                  </a:lnTo>
                  <a:lnTo>
                    <a:pt x="70827" y="81143"/>
                  </a:lnTo>
                  <a:lnTo>
                    <a:pt x="40973" y="107104"/>
                  </a:lnTo>
                  <a:lnTo>
                    <a:pt x="4804" y="166001"/>
                  </a:lnTo>
                  <a:lnTo>
                    <a:pt x="0" y="198120"/>
                  </a:lnTo>
                  <a:lnTo>
                    <a:pt x="4804" y="230235"/>
                  </a:lnTo>
                  <a:lnTo>
                    <a:pt x="40973" y="289108"/>
                  </a:lnTo>
                  <a:lnTo>
                    <a:pt x="70827" y="315051"/>
                  </a:lnTo>
                  <a:lnTo>
                    <a:pt x="107521" y="338121"/>
                  </a:lnTo>
                  <a:lnTo>
                    <a:pt x="150299" y="357911"/>
                  </a:lnTo>
                  <a:lnTo>
                    <a:pt x="198407" y="374013"/>
                  </a:lnTo>
                  <a:lnTo>
                    <a:pt x="251090" y="386019"/>
                  </a:lnTo>
                  <a:lnTo>
                    <a:pt x="307591" y="393521"/>
                  </a:lnTo>
                  <a:lnTo>
                    <a:pt x="367157" y="396113"/>
                  </a:lnTo>
                  <a:lnTo>
                    <a:pt x="426687" y="393521"/>
                  </a:lnTo>
                  <a:lnTo>
                    <a:pt x="483161" y="386019"/>
                  </a:lnTo>
                  <a:lnTo>
                    <a:pt x="535822" y="374013"/>
                  </a:lnTo>
                  <a:lnTo>
                    <a:pt x="583914" y="357911"/>
                  </a:lnTo>
                  <a:lnTo>
                    <a:pt x="626681" y="338121"/>
                  </a:lnTo>
                  <a:lnTo>
                    <a:pt x="663367" y="315051"/>
                  </a:lnTo>
                  <a:lnTo>
                    <a:pt x="693217" y="289108"/>
                  </a:lnTo>
                  <a:lnTo>
                    <a:pt x="729382" y="230235"/>
                  </a:lnTo>
                  <a:lnTo>
                    <a:pt x="734187" y="198120"/>
                  </a:lnTo>
                  <a:lnTo>
                    <a:pt x="729382" y="166001"/>
                  </a:lnTo>
                  <a:lnTo>
                    <a:pt x="693217" y="107104"/>
                  </a:lnTo>
                  <a:lnTo>
                    <a:pt x="663367" y="81143"/>
                  </a:lnTo>
                  <a:lnTo>
                    <a:pt x="626681" y="58054"/>
                  </a:lnTo>
                  <a:lnTo>
                    <a:pt x="583914" y="38246"/>
                  </a:lnTo>
                  <a:lnTo>
                    <a:pt x="535822" y="22127"/>
                  </a:lnTo>
                  <a:lnTo>
                    <a:pt x="483161" y="10107"/>
                  </a:lnTo>
                  <a:lnTo>
                    <a:pt x="426687" y="2594"/>
                  </a:lnTo>
                  <a:lnTo>
                    <a:pt x="367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object 54"/>
            <p:cNvSpPr/>
            <p:nvPr/>
          </p:nvSpPr>
          <p:spPr>
            <a:xfrm>
              <a:off x="3360801" y="1702942"/>
              <a:ext cx="734695" cy="396240"/>
            </a:xfrm>
            <a:custGeom>
              <a:avLst/>
              <a:gdLst/>
              <a:ahLst/>
              <a:cxnLst/>
              <a:rect l="l" t="t" r="r" b="b"/>
              <a:pathLst>
                <a:path w="734695" h="396239">
                  <a:moveTo>
                    <a:pt x="0" y="198120"/>
                  </a:moveTo>
                  <a:lnTo>
                    <a:pt x="18713" y="135526"/>
                  </a:lnTo>
                  <a:lnTo>
                    <a:pt x="70827" y="81143"/>
                  </a:lnTo>
                  <a:lnTo>
                    <a:pt x="107521" y="58054"/>
                  </a:lnTo>
                  <a:lnTo>
                    <a:pt x="150299" y="38246"/>
                  </a:lnTo>
                  <a:lnTo>
                    <a:pt x="198407" y="22127"/>
                  </a:lnTo>
                  <a:lnTo>
                    <a:pt x="251090" y="10107"/>
                  </a:lnTo>
                  <a:lnTo>
                    <a:pt x="307591" y="2594"/>
                  </a:lnTo>
                  <a:lnTo>
                    <a:pt x="367157" y="0"/>
                  </a:lnTo>
                  <a:lnTo>
                    <a:pt x="426687" y="2594"/>
                  </a:lnTo>
                  <a:lnTo>
                    <a:pt x="483161" y="10107"/>
                  </a:lnTo>
                  <a:lnTo>
                    <a:pt x="535822" y="22127"/>
                  </a:lnTo>
                  <a:lnTo>
                    <a:pt x="583914" y="38246"/>
                  </a:lnTo>
                  <a:lnTo>
                    <a:pt x="626681" y="58054"/>
                  </a:lnTo>
                  <a:lnTo>
                    <a:pt x="663367" y="81143"/>
                  </a:lnTo>
                  <a:lnTo>
                    <a:pt x="693217" y="107104"/>
                  </a:lnTo>
                  <a:lnTo>
                    <a:pt x="729382" y="166001"/>
                  </a:lnTo>
                  <a:lnTo>
                    <a:pt x="734187" y="198120"/>
                  </a:lnTo>
                  <a:lnTo>
                    <a:pt x="729382" y="230235"/>
                  </a:lnTo>
                  <a:lnTo>
                    <a:pt x="693217" y="289108"/>
                  </a:lnTo>
                  <a:lnTo>
                    <a:pt x="663367" y="315051"/>
                  </a:lnTo>
                  <a:lnTo>
                    <a:pt x="626681" y="338121"/>
                  </a:lnTo>
                  <a:lnTo>
                    <a:pt x="583914" y="357911"/>
                  </a:lnTo>
                  <a:lnTo>
                    <a:pt x="535822" y="374013"/>
                  </a:lnTo>
                  <a:lnTo>
                    <a:pt x="483161" y="386019"/>
                  </a:lnTo>
                  <a:lnTo>
                    <a:pt x="426687" y="393521"/>
                  </a:lnTo>
                  <a:lnTo>
                    <a:pt x="367157" y="396113"/>
                  </a:lnTo>
                  <a:lnTo>
                    <a:pt x="307591" y="393521"/>
                  </a:lnTo>
                  <a:lnTo>
                    <a:pt x="251090" y="386019"/>
                  </a:lnTo>
                  <a:lnTo>
                    <a:pt x="198407" y="374013"/>
                  </a:lnTo>
                  <a:lnTo>
                    <a:pt x="150299" y="357911"/>
                  </a:lnTo>
                  <a:lnTo>
                    <a:pt x="107521" y="338121"/>
                  </a:lnTo>
                  <a:lnTo>
                    <a:pt x="70827" y="315051"/>
                  </a:lnTo>
                  <a:lnTo>
                    <a:pt x="40973" y="289108"/>
                  </a:lnTo>
                  <a:lnTo>
                    <a:pt x="4804" y="230235"/>
                  </a:lnTo>
                  <a:lnTo>
                    <a:pt x="0" y="19812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0" name="object 55"/>
          <p:cNvSpPr txBox="1"/>
          <p:nvPr/>
        </p:nvSpPr>
        <p:spPr>
          <a:xfrm>
            <a:off x="4806712" y="2276516"/>
            <a:ext cx="51435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600" spc="5" dirty="0">
                <a:latin typeface="Calibri" panose="020F0502020204030204" pitchFamily="34" charset="0"/>
                <a:cs typeface="Calibri" panose="020F0502020204030204" pitchFamily="34" charset="0"/>
              </a:rPr>
              <a:t>DOB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1" name="object 56"/>
          <p:cNvGrpSpPr/>
          <p:nvPr/>
        </p:nvGrpSpPr>
        <p:grpSpPr>
          <a:xfrm>
            <a:off x="3379231" y="3275930"/>
            <a:ext cx="892175" cy="592455"/>
            <a:chOff x="2040889" y="2768854"/>
            <a:chExt cx="892175" cy="592455"/>
          </a:xfrm>
        </p:grpSpPr>
        <p:sp>
          <p:nvSpPr>
            <p:cNvPr id="72" name="object 57"/>
            <p:cNvSpPr/>
            <p:nvPr/>
          </p:nvSpPr>
          <p:spPr>
            <a:xfrm>
              <a:off x="2047239" y="2775204"/>
              <a:ext cx="879475" cy="579755"/>
            </a:xfrm>
            <a:custGeom>
              <a:avLst/>
              <a:gdLst/>
              <a:ahLst/>
              <a:cxnLst/>
              <a:rect l="l" t="t" r="r" b="b"/>
              <a:pathLst>
                <a:path w="879475" h="579754">
                  <a:moveTo>
                    <a:pt x="439420" y="0"/>
                  </a:moveTo>
                  <a:lnTo>
                    <a:pt x="0" y="579501"/>
                  </a:lnTo>
                  <a:lnTo>
                    <a:pt x="878967" y="579501"/>
                  </a:lnTo>
                  <a:lnTo>
                    <a:pt x="439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object 58"/>
            <p:cNvSpPr/>
            <p:nvPr/>
          </p:nvSpPr>
          <p:spPr>
            <a:xfrm>
              <a:off x="2047239" y="2775204"/>
              <a:ext cx="879475" cy="579755"/>
            </a:xfrm>
            <a:custGeom>
              <a:avLst/>
              <a:gdLst/>
              <a:ahLst/>
              <a:cxnLst/>
              <a:rect l="l" t="t" r="r" b="b"/>
              <a:pathLst>
                <a:path w="879475" h="579754">
                  <a:moveTo>
                    <a:pt x="0" y="579501"/>
                  </a:moveTo>
                  <a:lnTo>
                    <a:pt x="439420" y="0"/>
                  </a:lnTo>
                  <a:lnTo>
                    <a:pt x="878967" y="579501"/>
                  </a:lnTo>
                  <a:lnTo>
                    <a:pt x="0" y="5795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4" name="object 59"/>
          <p:cNvSpPr txBox="1"/>
          <p:nvPr/>
        </p:nvSpPr>
        <p:spPr>
          <a:xfrm>
            <a:off x="3674454" y="3584231"/>
            <a:ext cx="386639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5" name="object 60"/>
          <p:cNvGrpSpPr/>
          <p:nvPr/>
        </p:nvGrpSpPr>
        <p:grpSpPr>
          <a:xfrm>
            <a:off x="1983552" y="4494698"/>
            <a:ext cx="1621155" cy="388620"/>
            <a:chOff x="645210" y="3987622"/>
            <a:chExt cx="1621155" cy="388620"/>
          </a:xfrm>
        </p:grpSpPr>
        <p:sp>
          <p:nvSpPr>
            <p:cNvPr id="76" name="object 61"/>
            <p:cNvSpPr/>
            <p:nvPr/>
          </p:nvSpPr>
          <p:spPr>
            <a:xfrm>
              <a:off x="651560" y="3993972"/>
              <a:ext cx="1608455" cy="375920"/>
            </a:xfrm>
            <a:custGeom>
              <a:avLst/>
              <a:gdLst/>
              <a:ahLst/>
              <a:cxnLst/>
              <a:rect l="l" t="t" r="r" b="b"/>
              <a:pathLst>
                <a:path w="1608455" h="375920">
                  <a:moveTo>
                    <a:pt x="1608201" y="0"/>
                  </a:moveTo>
                  <a:lnTo>
                    <a:pt x="0" y="0"/>
                  </a:lnTo>
                  <a:lnTo>
                    <a:pt x="0" y="375831"/>
                  </a:lnTo>
                  <a:lnTo>
                    <a:pt x="1608201" y="375831"/>
                  </a:lnTo>
                  <a:lnTo>
                    <a:pt x="16082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object 62"/>
            <p:cNvSpPr/>
            <p:nvPr/>
          </p:nvSpPr>
          <p:spPr>
            <a:xfrm>
              <a:off x="651560" y="3993972"/>
              <a:ext cx="1608455" cy="375920"/>
            </a:xfrm>
            <a:custGeom>
              <a:avLst/>
              <a:gdLst/>
              <a:ahLst/>
              <a:cxnLst/>
              <a:rect l="l" t="t" r="r" b="b"/>
              <a:pathLst>
                <a:path w="1608455" h="375920">
                  <a:moveTo>
                    <a:pt x="0" y="375831"/>
                  </a:moveTo>
                  <a:lnTo>
                    <a:pt x="1608201" y="375831"/>
                  </a:lnTo>
                  <a:lnTo>
                    <a:pt x="1608201" y="0"/>
                  </a:lnTo>
                  <a:lnTo>
                    <a:pt x="0" y="0"/>
                  </a:lnTo>
                  <a:lnTo>
                    <a:pt x="0" y="37583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8" name="object 63"/>
          <p:cNvSpPr txBox="1"/>
          <p:nvPr/>
        </p:nvSpPr>
        <p:spPr>
          <a:xfrm>
            <a:off x="1878958" y="4617788"/>
            <a:ext cx="16084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ts val="1405"/>
              </a:lnSpc>
            </a:pPr>
            <a:r>
              <a:rPr lang="en-US"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PERMANENT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object 64"/>
          <p:cNvSpPr/>
          <p:nvPr/>
        </p:nvSpPr>
        <p:spPr>
          <a:xfrm>
            <a:off x="4113292" y="4501048"/>
            <a:ext cx="1608455" cy="375920"/>
          </a:xfrm>
          <a:custGeom>
            <a:avLst/>
            <a:gdLst/>
            <a:ahLst/>
            <a:cxnLst/>
            <a:rect l="l" t="t" r="r" b="b"/>
            <a:pathLst>
              <a:path w="1608454" h="375920">
                <a:moveTo>
                  <a:pt x="0" y="375831"/>
                </a:moveTo>
                <a:lnTo>
                  <a:pt x="1608201" y="375831"/>
                </a:lnTo>
                <a:lnTo>
                  <a:pt x="1608201" y="0"/>
                </a:lnTo>
                <a:lnTo>
                  <a:pt x="0" y="0"/>
                </a:lnTo>
                <a:lnTo>
                  <a:pt x="0" y="37583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object 65"/>
          <p:cNvSpPr txBox="1"/>
          <p:nvPr/>
        </p:nvSpPr>
        <p:spPr>
          <a:xfrm>
            <a:off x="4341257" y="4593101"/>
            <a:ext cx="139890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CONTRACT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1" name="object 66"/>
          <p:cNvGrpSpPr/>
          <p:nvPr/>
        </p:nvGrpSpPr>
        <p:grpSpPr>
          <a:xfrm>
            <a:off x="2794016" y="2922743"/>
            <a:ext cx="3319334" cy="2645508"/>
            <a:chOff x="1455674" y="2415667"/>
            <a:chExt cx="3319334" cy="2645508"/>
          </a:xfrm>
        </p:grpSpPr>
        <p:sp>
          <p:nvSpPr>
            <p:cNvPr id="82" name="object 67"/>
            <p:cNvSpPr/>
            <p:nvPr/>
          </p:nvSpPr>
          <p:spPr>
            <a:xfrm>
              <a:off x="1455674" y="2415667"/>
              <a:ext cx="2123440" cy="1578610"/>
            </a:xfrm>
            <a:custGeom>
              <a:avLst/>
              <a:gdLst/>
              <a:ahLst/>
              <a:cxnLst/>
              <a:rect l="l" t="t" r="r" b="b"/>
              <a:pathLst>
                <a:path w="2123440" h="1578610">
                  <a:moveTo>
                    <a:pt x="1030986" y="359537"/>
                  </a:moveTo>
                  <a:lnTo>
                    <a:pt x="1030986" y="0"/>
                  </a:lnTo>
                </a:path>
                <a:path w="2123440" h="1578610">
                  <a:moveTo>
                    <a:pt x="804037" y="939038"/>
                  </a:moveTo>
                  <a:lnTo>
                    <a:pt x="0" y="1578305"/>
                  </a:lnTo>
                </a:path>
                <a:path w="2123440" h="1578610">
                  <a:moveTo>
                    <a:pt x="1191895" y="939038"/>
                  </a:moveTo>
                  <a:lnTo>
                    <a:pt x="2123313" y="157830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object 68"/>
            <p:cNvSpPr/>
            <p:nvPr/>
          </p:nvSpPr>
          <p:spPr>
            <a:xfrm>
              <a:off x="3598418" y="4545419"/>
              <a:ext cx="1024890" cy="464184"/>
            </a:xfrm>
            <a:custGeom>
              <a:avLst/>
              <a:gdLst/>
              <a:ahLst/>
              <a:cxnLst/>
              <a:rect l="l" t="t" r="r" b="b"/>
              <a:pathLst>
                <a:path w="1024889" h="464185">
                  <a:moveTo>
                    <a:pt x="512318" y="0"/>
                  </a:moveTo>
                  <a:lnTo>
                    <a:pt x="448051" y="1805"/>
                  </a:lnTo>
                  <a:lnTo>
                    <a:pt x="386168" y="7078"/>
                  </a:lnTo>
                  <a:lnTo>
                    <a:pt x="327147" y="15601"/>
                  </a:lnTo>
                  <a:lnTo>
                    <a:pt x="271470" y="27157"/>
                  </a:lnTo>
                  <a:lnTo>
                    <a:pt x="219615" y="41528"/>
                  </a:lnTo>
                  <a:lnTo>
                    <a:pt x="172062" y="58498"/>
                  </a:lnTo>
                  <a:lnTo>
                    <a:pt x="129293" y="77848"/>
                  </a:lnTo>
                  <a:lnTo>
                    <a:pt x="91787" y="99363"/>
                  </a:lnTo>
                  <a:lnTo>
                    <a:pt x="60024" y="122825"/>
                  </a:lnTo>
                  <a:lnTo>
                    <a:pt x="15646" y="174722"/>
                  </a:lnTo>
                  <a:lnTo>
                    <a:pt x="0" y="231800"/>
                  </a:lnTo>
                  <a:lnTo>
                    <a:pt x="3991" y="260876"/>
                  </a:lnTo>
                  <a:lnTo>
                    <a:pt x="34483" y="315577"/>
                  </a:lnTo>
                  <a:lnTo>
                    <a:pt x="91787" y="364231"/>
                  </a:lnTo>
                  <a:lnTo>
                    <a:pt x="129293" y="385746"/>
                  </a:lnTo>
                  <a:lnTo>
                    <a:pt x="172062" y="405098"/>
                  </a:lnTo>
                  <a:lnTo>
                    <a:pt x="219615" y="422068"/>
                  </a:lnTo>
                  <a:lnTo>
                    <a:pt x="271470" y="436440"/>
                  </a:lnTo>
                  <a:lnTo>
                    <a:pt x="327147" y="447997"/>
                  </a:lnTo>
                  <a:lnTo>
                    <a:pt x="386168" y="456521"/>
                  </a:lnTo>
                  <a:lnTo>
                    <a:pt x="448051" y="461794"/>
                  </a:lnTo>
                  <a:lnTo>
                    <a:pt x="512318" y="463600"/>
                  </a:lnTo>
                  <a:lnTo>
                    <a:pt x="576559" y="461794"/>
                  </a:lnTo>
                  <a:lnTo>
                    <a:pt x="638425" y="456521"/>
                  </a:lnTo>
                  <a:lnTo>
                    <a:pt x="697436" y="447997"/>
                  </a:lnTo>
                  <a:lnTo>
                    <a:pt x="753109" y="436440"/>
                  </a:lnTo>
                  <a:lnTo>
                    <a:pt x="804965" y="422068"/>
                  </a:lnTo>
                  <a:lnTo>
                    <a:pt x="852522" y="405098"/>
                  </a:lnTo>
                  <a:lnTo>
                    <a:pt x="895298" y="385746"/>
                  </a:lnTo>
                  <a:lnTo>
                    <a:pt x="932813" y="364231"/>
                  </a:lnTo>
                  <a:lnTo>
                    <a:pt x="964587" y="340769"/>
                  </a:lnTo>
                  <a:lnTo>
                    <a:pt x="1008982" y="288874"/>
                  </a:lnTo>
                  <a:lnTo>
                    <a:pt x="1024636" y="231800"/>
                  </a:lnTo>
                  <a:lnTo>
                    <a:pt x="1020642" y="202722"/>
                  </a:lnTo>
                  <a:lnTo>
                    <a:pt x="990136" y="148017"/>
                  </a:lnTo>
                  <a:lnTo>
                    <a:pt x="932813" y="99363"/>
                  </a:lnTo>
                  <a:lnTo>
                    <a:pt x="895298" y="77848"/>
                  </a:lnTo>
                  <a:lnTo>
                    <a:pt x="852522" y="58498"/>
                  </a:lnTo>
                  <a:lnTo>
                    <a:pt x="804965" y="41528"/>
                  </a:lnTo>
                  <a:lnTo>
                    <a:pt x="753109" y="27157"/>
                  </a:lnTo>
                  <a:lnTo>
                    <a:pt x="697436" y="15601"/>
                  </a:lnTo>
                  <a:lnTo>
                    <a:pt x="638425" y="7078"/>
                  </a:lnTo>
                  <a:lnTo>
                    <a:pt x="576559" y="1805"/>
                  </a:lnTo>
                  <a:lnTo>
                    <a:pt x="5123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object 69"/>
            <p:cNvSpPr/>
            <p:nvPr/>
          </p:nvSpPr>
          <p:spPr>
            <a:xfrm>
              <a:off x="3482147" y="4545418"/>
              <a:ext cx="1292861" cy="515757"/>
            </a:xfrm>
            <a:custGeom>
              <a:avLst/>
              <a:gdLst/>
              <a:ahLst/>
              <a:cxnLst/>
              <a:rect l="l" t="t" r="r" b="b"/>
              <a:pathLst>
                <a:path w="1024889" h="464185">
                  <a:moveTo>
                    <a:pt x="0" y="231800"/>
                  </a:moveTo>
                  <a:lnTo>
                    <a:pt x="15646" y="174722"/>
                  </a:lnTo>
                  <a:lnTo>
                    <a:pt x="60024" y="122825"/>
                  </a:lnTo>
                  <a:lnTo>
                    <a:pt x="91787" y="99363"/>
                  </a:lnTo>
                  <a:lnTo>
                    <a:pt x="129293" y="77848"/>
                  </a:lnTo>
                  <a:lnTo>
                    <a:pt x="172062" y="58498"/>
                  </a:lnTo>
                  <a:lnTo>
                    <a:pt x="219615" y="41528"/>
                  </a:lnTo>
                  <a:lnTo>
                    <a:pt x="271470" y="27157"/>
                  </a:lnTo>
                  <a:lnTo>
                    <a:pt x="327147" y="15601"/>
                  </a:lnTo>
                  <a:lnTo>
                    <a:pt x="386168" y="7078"/>
                  </a:lnTo>
                  <a:lnTo>
                    <a:pt x="448051" y="1805"/>
                  </a:lnTo>
                  <a:lnTo>
                    <a:pt x="512318" y="0"/>
                  </a:lnTo>
                  <a:lnTo>
                    <a:pt x="576559" y="1805"/>
                  </a:lnTo>
                  <a:lnTo>
                    <a:pt x="638425" y="7078"/>
                  </a:lnTo>
                  <a:lnTo>
                    <a:pt x="697436" y="15601"/>
                  </a:lnTo>
                  <a:lnTo>
                    <a:pt x="753109" y="27157"/>
                  </a:lnTo>
                  <a:lnTo>
                    <a:pt x="804965" y="41528"/>
                  </a:lnTo>
                  <a:lnTo>
                    <a:pt x="852522" y="58498"/>
                  </a:lnTo>
                  <a:lnTo>
                    <a:pt x="895298" y="77848"/>
                  </a:lnTo>
                  <a:lnTo>
                    <a:pt x="932813" y="99363"/>
                  </a:lnTo>
                  <a:lnTo>
                    <a:pt x="964587" y="122825"/>
                  </a:lnTo>
                  <a:lnTo>
                    <a:pt x="1008982" y="174722"/>
                  </a:lnTo>
                  <a:lnTo>
                    <a:pt x="1024636" y="231800"/>
                  </a:lnTo>
                  <a:lnTo>
                    <a:pt x="1020642" y="260876"/>
                  </a:lnTo>
                  <a:lnTo>
                    <a:pt x="990136" y="315577"/>
                  </a:lnTo>
                  <a:lnTo>
                    <a:pt x="932813" y="364231"/>
                  </a:lnTo>
                  <a:lnTo>
                    <a:pt x="895298" y="385746"/>
                  </a:lnTo>
                  <a:lnTo>
                    <a:pt x="852522" y="405098"/>
                  </a:lnTo>
                  <a:lnTo>
                    <a:pt x="804965" y="422068"/>
                  </a:lnTo>
                  <a:lnTo>
                    <a:pt x="753109" y="436440"/>
                  </a:lnTo>
                  <a:lnTo>
                    <a:pt x="697436" y="447997"/>
                  </a:lnTo>
                  <a:lnTo>
                    <a:pt x="638425" y="456521"/>
                  </a:lnTo>
                  <a:lnTo>
                    <a:pt x="576559" y="461794"/>
                  </a:lnTo>
                  <a:lnTo>
                    <a:pt x="512318" y="463600"/>
                  </a:lnTo>
                  <a:lnTo>
                    <a:pt x="448051" y="461794"/>
                  </a:lnTo>
                  <a:lnTo>
                    <a:pt x="386168" y="456521"/>
                  </a:lnTo>
                  <a:lnTo>
                    <a:pt x="327147" y="447997"/>
                  </a:lnTo>
                  <a:lnTo>
                    <a:pt x="271470" y="436440"/>
                  </a:lnTo>
                  <a:lnTo>
                    <a:pt x="219615" y="422068"/>
                  </a:lnTo>
                  <a:lnTo>
                    <a:pt x="172062" y="405098"/>
                  </a:lnTo>
                  <a:lnTo>
                    <a:pt x="129293" y="385746"/>
                  </a:lnTo>
                  <a:lnTo>
                    <a:pt x="91787" y="364231"/>
                  </a:lnTo>
                  <a:lnTo>
                    <a:pt x="60024" y="340769"/>
                  </a:lnTo>
                  <a:lnTo>
                    <a:pt x="15646" y="288874"/>
                  </a:lnTo>
                  <a:lnTo>
                    <a:pt x="0" y="231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5" name="object 70"/>
          <p:cNvSpPr txBox="1"/>
          <p:nvPr/>
        </p:nvSpPr>
        <p:spPr>
          <a:xfrm>
            <a:off x="4822564" y="5170471"/>
            <a:ext cx="131203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lang="en-US" sz="1600" spc="-1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1600" spc="-10" dirty="0" err="1">
                <a:latin typeface="Calibri" panose="020F0502020204030204" pitchFamily="34" charset="0"/>
                <a:cs typeface="Calibri" panose="020F0502020204030204" pitchFamily="34" charset="0"/>
              </a:rPr>
              <a:t>ours_</a:t>
            </a:r>
            <a:r>
              <a:rPr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1600" spc="15" dirty="0" err="1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600" spc="1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600" spc="-25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1600" spc="-15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6" name="object 71"/>
          <p:cNvGrpSpPr/>
          <p:nvPr/>
        </p:nvGrpSpPr>
        <p:grpSpPr>
          <a:xfrm>
            <a:off x="3583702" y="5048761"/>
            <a:ext cx="1037590" cy="476884"/>
            <a:chOff x="2245360" y="4541685"/>
            <a:chExt cx="1037590" cy="476884"/>
          </a:xfrm>
        </p:grpSpPr>
        <p:sp>
          <p:nvSpPr>
            <p:cNvPr id="87" name="object 72"/>
            <p:cNvSpPr/>
            <p:nvPr/>
          </p:nvSpPr>
          <p:spPr>
            <a:xfrm>
              <a:off x="2251710" y="4548035"/>
              <a:ext cx="1024890" cy="464184"/>
            </a:xfrm>
            <a:custGeom>
              <a:avLst/>
              <a:gdLst/>
              <a:ahLst/>
              <a:cxnLst/>
              <a:rect l="l" t="t" r="r" b="b"/>
              <a:pathLst>
                <a:path w="1024889" h="464185">
                  <a:moveTo>
                    <a:pt x="512317" y="0"/>
                  </a:moveTo>
                  <a:lnTo>
                    <a:pt x="448051" y="1805"/>
                  </a:lnTo>
                  <a:lnTo>
                    <a:pt x="386168" y="7078"/>
                  </a:lnTo>
                  <a:lnTo>
                    <a:pt x="327147" y="15601"/>
                  </a:lnTo>
                  <a:lnTo>
                    <a:pt x="271470" y="27157"/>
                  </a:lnTo>
                  <a:lnTo>
                    <a:pt x="219615" y="41528"/>
                  </a:lnTo>
                  <a:lnTo>
                    <a:pt x="172062" y="58498"/>
                  </a:lnTo>
                  <a:lnTo>
                    <a:pt x="129293" y="77848"/>
                  </a:lnTo>
                  <a:lnTo>
                    <a:pt x="91787" y="99363"/>
                  </a:lnTo>
                  <a:lnTo>
                    <a:pt x="60024" y="122825"/>
                  </a:lnTo>
                  <a:lnTo>
                    <a:pt x="15646" y="174722"/>
                  </a:lnTo>
                  <a:lnTo>
                    <a:pt x="0" y="231800"/>
                  </a:lnTo>
                  <a:lnTo>
                    <a:pt x="3991" y="260876"/>
                  </a:lnTo>
                  <a:lnTo>
                    <a:pt x="34483" y="315577"/>
                  </a:lnTo>
                  <a:lnTo>
                    <a:pt x="91787" y="364231"/>
                  </a:lnTo>
                  <a:lnTo>
                    <a:pt x="129293" y="385746"/>
                  </a:lnTo>
                  <a:lnTo>
                    <a:pt x="172062" y="405098"/>
                  </a:lnTo>
                  <a:lnTo>
                    <a:pt x="219615" y="422068"/>
                  </a:lnTo>
                  <a:lnTo>
                    <a:pt x="271470" y="436440"/>
                  </a:lnTo>
                  <a:lnTo>
                    <a:pt x="327147" y="447997"/>
                  </a:lnTo>
                  <a:lnTo>
                    <a:pt x="386168" y="456521"/>
                  </a:lnTo>
                  <a:lnTo>
                    <a:pt x="448051" y="461794"/>
                  </a:lnTo>
                  <a:lnTo>
                    <a:pt x="512317" y="463600"/>
                  </a:lnTo>
                  <a:lnTo>
                    <a:pt x="576584" y="461794"/>
                  </a:lnTo>
                  <a:lnTo>
                    <a:pt x="638467" y="456521"/>
                  </a:lnTo>
                  <a:lnTo>
                    <a:pt x="697488" y="447997"/>
                  </a:lnTo>
                  <a:lnTo>
                    <a:pt x="753165" y="436440"/>
                  </a:lnTo>
                  <a:lnTo>
                    <a:pt x="805020" y="422068"/>
                  </a:lnTo>
                  <a:lnTo>
                    <a:pt x="852573" y="405098"/>
                  </a:lnTo>
                  <a:lnTo>
                    <a:pt x="895342" y="385746"/>
                  </a:lnTo>
                  <a:lnTo>
                    <a:pt x="932848" y="364231"/>
                  </a:lnTo>
                  <a:lnTo>
                    <a:pt x="964611" y="340769"/>
                  </a:lnTo>
                  <a:lnTo>
                    <a:pt x="1008989" y="288874"/>
                  </a:lnTo>
                  <a:lnTo>
                    <a:pt x="1024636" y="231800"/>
                  </a:lnTo>
                  <a:lnTo>
                    <a:pt x="1020644" y="202722"/>
                  </a:lnTo>
                  <a:lnTo>
                    <a:pt x="990152" y="148017"/>
                  </a:lnTo>
                  <a:lnTo>
                    <a:pt x="932848" y="99363"/>
                  </a:lnTo>
                  <a:lnTo>
                    <a:pt x="895342" y="77848"/>
                  </a:lnTo>
                  <a:lnTo>
                    <a:pt x="852573" y="58498"/>
                  </a:lnTo>
                  <a:lnTo>
                    <a:pt x="805020" y="41528"/>
                  </a:lnTo>
                  <a:lnTo>
                    <a:pt x="753165" y="27157"/>
                  </a:lnTo>
                  <a:lnTo>
                    <a:pt x="697488" y="15601"/>
                  </a:lnTo>
                  <a:lnTo>
                    <a:pt x="638467" y="7078"/>
                  </a:lnTo>
                  <a:lnTo>
                    <a:pt x="576584" y="1805"/>
                  </a:lnTo>
                  <a:lnTo>
                    <a:pt x="51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object 73"/>
            <p:cNvSpPr/>
            <p:nvPr/>
          </p:nvSpPr>
          <p:spPr>
            <a:xfrm>
              <a:off x="2251710" y="4548035"/>
              <a:ext cx="1024890" cy="464184"/>
            </a:xfrm>
            <a:custGeom>
              <a:avLst/>
              <a:gdLst/>
              <a:ahLst/>
              <a:cxnLst/>
              <a:rect l="l" t="t" r="r" b="b"/>
              <a:pathLst>
                <a:path w="1024889" h="464185">
                  <a:moveTo>
                    <a:pt x="0" y="231800"/>
                  </a:moveTo>
                  <a:lnTo>
                    <a:pt x="15646" y="174722"/>
                  </a:lnTo>
                  <a:lnTo>
                    <a:pt x="60024" y="122825"/>
                  </a:lnTo>
                  <a:lnTo>
                    <a:pt x="91787" y="99363"/>
                  </a:lnTo>
                  <a:lnTo>
                    <a:pt x="129293" y="77848"/>
                  </a:lnTo>
                  <a:lnTo>
                    <a:pt x="172062" y="58498"/>
                  </a:lnTo>
                  <a:lnTo>
                    <a:pt x="219615" y="41528"/>
                  </a:lnTo>
                  <a:lnTo>
                    <a:pt x="271470" y="27157"/>
                  </a:lnTo>
                  <a:lnTo>
                    <a:pt x="327147" y="15601"/>
                  </a:lnTo>
                  <a:lnTo>
                    <a:pt x="386168" y="7078"/>
                  </a:lnTo>
                  <a:lnTo>
                    <a:pt x="448051" y="1805"/>
                  </a:lnTo>
                  <a:lnTo>
                    <a:pt x="512317" y="0"/>
                  </a:lnTo>
                  <a:lnTo>
                    <a:pt x="576584" y="1805"/>
                  </a:lnTo>
                  <a:lnTo>
                    <a:pt x="638467" y="7078"/>
                  </a:lnTo>
                  <a:lnTo>
                    <a:pt x="697488" y="15601"/>
                  </a:lnTo>
                  <a:lnTo>
                    <a:pt x="753165" y="27157"/>
                  </a:lnTo>
                  <a:lnTo>
                    <a:pt x="805020" y="41528"/>
                  </a:lnTo>
                  <a:lnTo>
                    <a:pt x="852573" y="58498"/>
                  </a:lnTo>
                  <a:lnTo>
                    <a:pt x="895342" y="77848"/>
                  </a:lnTo>
                  <a:lnTo>
                    <a:pt x="932848" y="99363"/>
                  </a:lnTo>
                  <a:lnTo>
                    <a:pt x="964611" y="122825"/>
                  </a:lnTo>
                  <a:lnTo>
                    <a:pt x="1008989" y="174722"/>
                  </a:lnTo>
                  <a:lnTo>
                    <a:pt x="1024636" y="231800"/>
                  </a:lnTo>
                  <a:lnTo>
                    <a:pt x="1020644" y="260876"/>
                  </a:lnTo>
                  <a:lnTo>
                    <a:pt x="990152" y="315577"/>
                  </a:lnTo>
                  <a:lnTo>
                    <a:pt x="932848" y="364231"/>
                  </a:lnTo>
                  <a:lnTo>
                    <a:pt x="895342" y="385746"/>
                  </a:lnTo>
                  <a:lnTo>
                    <a:pt x="852573" y="405098"/>
                  </a:lnTo>
                  <a:lnTo>
                    <a:pt x="805020" y="422068"/>
                  </a:lnTo>
                  <a:lnTo>
                    <a:pt x="753165" y="436440"/>
                  </a:lnTo>
                  <a:lnTo>
                    <a:pt x="697488" y="447997"/>
                  </a:lnTo>
                  <a:lnTo>
                    <a:pt x="638467" y="456521"/>
                  </a:lnTo>
                  <a:lnTo>
                    <a:pt x="576584" y="461794"/>
                  </a:lnTo>
                  <a:lnTo>
                    <a:pt x="512317" y="463600"/>
                  </a:lnTo>
                  <a:lnTo>
                    <a:pt x="448051" y="461794"/>
                  </a:lnTo>
                  <a:lnTo>
                    <a:pt x="386168" y="456521"/>
                  </a:lnTo>
                  <a:lnTo>
                    <a:pt x="327147" y="447997"/>
                  </a:lnTo>
                  <a:lnTo>
                    <a:pt x="271470" y="436440"/>
                  </a:lnTo>
                  <a:lnTo>
                    <a:pt x="219615" y="422068"/>
                  </a:lnTo>
                  <a:lnTo>
                    <a:pt x="172062" y="405098"/>
                  </a:lnTo>
                  <a:lnTo>
                    <a:pt x="129293" y="385746"/>
                  </a:lnTo>
                  <a:lnTo>
                    <a:pt x="91787" y="364231"/>
                  </a:lnTo>
                  <a:lnTo>
                    <a:pt x="60024" y="340769"/>
                  </a:lnTo>
                  <a:lnTo>
                    <a:pt x="15646" y="288874"/>
                  </a:lnTo>
                  <a:lnTo>
                    <a:pt x="0" y="231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9" name="object 74"/>
          <p:cNvSpPr txBox="1"/>
          <p:nvPr/>
        </p:nvSpPr>
        <p:spPr>
          <a:xfrm>
            <a:off x="3673045" y="5149051"/>
            <a:ext cx="646938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1600" spc="-2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ly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</a:p>
        </p:txBody>
      </p:sp>
      <p:sp>
        <p:nvSpPr>
          <p:cNvPr id="90" name="object 75"/>
          <p:cNvSpPr txBox="1"/>
          <p:nvPr/>
        </p:nvSpPr>
        <p:spPr>
          <a:xfrm>
            <a:off x="4280740" y="5161892"/>
            <a:ext cx="5397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te</a:t>
            </a:r>
          </a:p>
        </p:txBody>
      </p:sp>
      <p:grpSp>
        <p:nvGrpSpPr>
          <p:cNvPr id="91" name="object 76"/>
          <p:cNvGrpSpPr/>
          <p:nvPr/>
        </p:nvGrpSpPr>
        <p:grpSpPr>
          <a:xfrm>
            <a:off x="4608338" y="3743036"/>
            <a:ext cx="1425575" cy="476250"/>
            <a:chOff x="3269996" y="3235960"/>
            <a:chExt cx="1425575" cy="476250"/>
          </a:xfrm>
        </p:grpSpPr>
        <p:sp>
          <p:nvSpPr>
            <p:cNvPr id="92" name="object 77"/>
            <p:cNvSpPr/>
            <p:nvPr/>
          </p:nvSpPr>
          <p:spPr>
            <a:xfrm>
              <a:off x="3276346" y="3242310"/>
              <a:ext cx="1412875" cy="463550"/>
            </a:xfrm>
            <a:custGeom>
              <a:avLst/>
              <a:gdLst/>
              <a:ahLst/>
              <a:cxnLst/>
              <a:rect l="l" t="t" r="r" b="b"/>
              <a:pathLst>
                <a:path w="1412875" h="463550">
                  <a:moveTo>
                    <a:pt x="706374" y="0"/>
                  </a:moveTo>
                  <a:lnTo>
                    <a:pt x="638341" y="1060"/>
                  </a:lnTo>
                  <a:lnTo>
                    <a:pt x="572139" y="4178"/>
                  </a:lnTo>
                  <a:lnTo>
                    <a:pt x="508064" y="9256"/>
                  </a:lnTo>
                  <a:lnTo>
                    <a:pt x="446411" y="16197"/>
                  </a:lnTo>
                  <a:lnTo>
                    <a:pt x="387476" y="24904"/>
                  </a:lnTo>
                  <a:lnTo>
                    <a:pt x="331555" y="35279"/>
                  </a:lnTo>
                  <a:lnTo>
                    <a:pt x="278945" y="47226"/>
                  </a:lnTo>
                  <a:lnTo>
                    <a:pt x="229940" y="60648"/>
                  </a:lnTo>
                  <a:lnTo>
                    <a:pt x="184837" y="75447"/>
                  </a:lnTo>
                  <a:lnTo>
                    <a:pt x="143933" y="91526"/>
                  </a:lnTo>
                  <a:lnTo>
                    <a:pt x="107522" y="108788"/>
                  </a:lnTo>
                  <a:lnTo>
                    <a:pt x="49366" y="146475"/>
                  </a:lnTo>
                  <a:lnTo>
                    <a:pt x="12736" y="187729"/>
                  </a:lnTo>
                  <a:lnTo>
                    <a:pt x="0" y="231775"/>
                  </a:lnTo>
                  <a:lnTo>
                    <a:pt x="3233" y="254098"/>
                  </a:lnTo>
                  <a:lnTo>
                    <a:pt x="28212" y="296845"/>
                  </a:lnTo>
                  <a:lnTo>
                    <a:pt x="75901" y="336412"/>
                  </a:lnTo>
                  <a:lnTo>
                    <a:pt x="143933" y="372023"/>
                  </a:lnTo>
                  <a:lnTo>
                    <a:pt x="184837" y="388102"/>
                  </a:lnTo>
                  <a:lnTo>
                    <a:pt x="229940" y="402901"/>
                  </a:lnTo>
                  <a:lnTo>
                    <a:pt x="278945" y="416323"/>
                  </a:lnTo>
                  <a:lnTo>
                    <a:pt x="331555" y="428270"/>
                  </a:lnTo>
                  <a:lnTo>
                    <a:pt x="387476" y="438645"/>
                  </a:lnTo>
                  <a:lnTo>
                    <a:pt x="446411" y="447352"/>
                  </a:lnTo>
                  <a:lnTo>
                    <a:pt x="508064" y="454293"/>
                  </a:lnTo>
                  <a:lnTo>
                    <a:pt x="572139" y="459371"/>
                  </a:lnTo>
                  <a:lnTo>
                    <a:pt x="638341" y="462489"/>
                  </a:lnTo>
                  <a:lnTo>
                    <a:pt x="706374" y="463549"/>
                  </a:lnTo>
                  <a:lnTo>
                    <a:pt x="774407" y="462489"/>
                  </a:lnTo>
                  <a:lnTo>
                    <a:pt x="840613" y="459371"/>
                  </a:lnTo>
                  <a:lnTo>
                    <a:pt x="904694" y="454293"/>
                  </a:lnTo>
                  <a:lnTo>
                    <a:pt x="966354" y="447352"/>
                  </a:lnTo>
                  <a:lnTo>
                    <a:pt x="1025298" y="438645"/>
                  </a:lnTo>
                  <a:lnTo>
                    <a:pt x="1081228" y="428270"/>
                  </a:lnTo>
                  <a:lnTo>
                    <a:pt x="1133849" y="416323"/>
                  </a:lnTo>
                  <a:lnTo>
                    <a:pt x="1182865" y="402901"/>
                  </a:lnTo>
                  <a:lnTo>
                    <a:pt x="1227979" y="388102"/>
                  </a:lnTo>
                  <a:lnTo>
                    <a:pt x="1268894" y="372023"/>
                  </a:lnTo>
                  <a:lnTo>
                    <a:pt x="1305316" y="354761"/>
                  </a:lnTo>
                  <a:lnTo>
                    <a:pt x="1363491" y="317074"/>
                  </a:lnTo>
                  <a:lnTo>
                    <a:pt x="1400134" y="275820"/>
                  </a:lnTo>
                  <a:lnTo>
                    <a:pt x="1412875" y="231775"/>
                  </a:lnTo>
                  <a:lnTo>
                    <a:pt x="1409640" y="209451"/>
                  </a:lnTo>
                  <a:lnTo>
                    <a:pt x="1384652" y="166704"/>
                  </a:lnTo>
                  <a:lnTo>
                    <a:pt x="1336947" y="127137"/>
                  </a:lnTo>
                  <a:lnTo>
                    <a:pt x="1268894" y="91526"/>
                  </a:lnTo>
                  <a:lnTo>
                    <a:pt x="1227979" y="75447"/>
                  </a:lnTo>
                  <a:lnTo>
                    <a:pt x="1182865" y="60648"/>
                  </a:lnTo>
                  <a:lnTo>
                    <a:pt x="1133849" y="47226"/>
                  </a:lnTo>
                  <a:lnTo>
                    <a:pt x="1081228" y="35279"/>
                  </a:lnTo>
                  <a:lnTo>
                    <a:pt x="1025298" y="24904"/>
                  </a:lnTo>
                  <a:lnTo>
                    <a:pt x="966354" y="16197"/>
                  </a:lnTo>
                  <a:lnTo>
                    <a:pt x="904694" y="9256"/>
                  </a:lnTo>
                  <a:lnTo>
                    <a:pt x="840613" y="4178"/>
                  </a:lnTo>
                  <a:lnTo>
                    <a:pt x="774407" y="1060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object 78"/>
            <p:cNvSpPr/>
            <p:nvPr/>
          </p:nvSpPr>
          <p:spPr>
            <a:xfrm>
              <a:off x="3276346" y="3242310"/>
              <a:ext cx="1412875" cy="463550"/>
            </a:xfrm>
            <a:custGeom>
              <a:avLst/>
              <a:gdLst/>
              <a:ahLst/>
              <a:cxnLst/>
              <a:rect l="l" t="t" r="r" b="b"/>
              <a:pathLst>
                <a:path w="1412875" h="463550">
                  <a:moveTo>
                    <a:pt x="0" y="231775"/>
                  </a:moveTo>
                  <a:lnTo>
                    <a:pt x="12736" y="187729"/>
                  </a:lnTo>
                  <a:lnTo>
                    <a:pt x="49366" y="146475"/>
                  </a:lnTo>
                  <a:lnTo>
                    <a:pt x="107522" y="108788"/>
                  </a:lnTo>
                  <a:lnTo>
                    <a:pt x="143933" y="91526"/>
                  </a:lnTo>
                  <a:lnTo>
                    <a:pt x="184837" y="75447"/>
                  </a:lnTo>
                  <a:lnTo>
                    <a:pt x="229940" y="60648"/>
                  </a:lnTo>
                  <a:lnTo>
                    <a:pt x="278945" y="47226"/>
                  </a:lnTo>
                  <a:lnTo>
                    <a:pt x="331555" y="35279"/>
                  </a:lnTo>
                  <a:lnTo>
                    <a:pt x="387476" y="24904"/>
                  </a:lnTo>
                  <a:lnTo>
                    <a:pt x="446411" y="16197"/>
                  </a:lnTo>
                  <a:lnTo>
                    <a:pt x="508064" y="9256"/>
                  </a:lnTo>
                  <a:lnTo>
                    <a:pt x="572139" y="4178"/>
                  </a:lnTo>
                  <a:lnTo>
                    <a:pt x="638341" y="1060"/>
                  </a:lnTo>
                  <a:lnTo>
                    <a:pt x="706374" y="0"/>
                  </a:lnTo>
                  <a:lnTo>
                    <a:pt x="774407" y="1060"/>
                  </a:lnTo>
                  <a:lnTo>
                    <a:pt x="840613" y="4178"/>
                  </a:lnTo>
                  <a:lnTo>
                    <a:pt x="904694" y="9256"/>
                  </a:lnTo>
                  <a:lnTo>
                    <a:pt x="966354" y="16197"/>
                  </a:lnTo>
                  <a:lnTo>
                    <a:pt x="1025298" y="24904"/>
                  </a:lnTo>
                  <a:lnTo>
                    <a:pt x="1081228" y="35279"/>
                  </a:lnTo>
                  <a:lnTo>
                    <a:pt x="1133849" y="47226"/>
                  </a:lnTo>
                  <a:lnTo>
                    <a:pt x="1182865" y="60648"/>
                  </a:lnTo>
                  <a:lnTo>
                    <a:pt x="1227979" y="75447"/>
                  </a:lnTo>
                  <a:lnTo>
                    <a:pt x="1268894" y="91526"/>
                  </a:lnTo>
                  <a:lnTo>
                    <a:pt x="1305316" y="108788"/>
                  </a:lnTo>
                  <a:lnTo>
                    <a:pt x="1363491" y="146475"/>
                  </a:lnTo>
                  <a:lnTo>
                    <a:pt x="1400134" y="187729"/>
                  </a:lnTo>
                  <a:lnTo>
                    <a:pt x="1412875" y="231775"/>
                  </a:lnTo>
                  <a:lnTo>
                    <a:pt x="1409640" y="254098"/>
                  </a:lnTo>
                  <a:lnTo>
                    <a:pt x="1384652" y="296845"/>
                  </a:lnTo>
                  <a:lnTo>
                    <a:pt x="1336947" y="336412"/>
                  </a:lnTo>
                  <a:lnTo>
                    <a:pt x="1268894" y="372023"/>
                  </a:lnTo>
                  <a:lnTo>
                    <a:pt x="1227979" y="388102"/>
                  </a:lnTo>
                  <a:lnTo>
                    <a:pt x="1182865" y="402901"/>
                  </a:lnTo>
                  <a:lnTo>
                    <a:pt x="1133849" y="416323"/>
                  </a:lnTo>
                  <a:lnTo>
                    <a:pt x="1081228" y="428270"/>
                  </a:lnTo>
                  <a:lnTo>
                    <a:pt x="1025298" y="438645"/>
                  </a:lnTo>
                  <a:lnTo>
                    <a:pt x="966354" y="447352"/>
                  </a:lnTo>
                  <a:lnTo>
                    <a:pt x="904694" y="454293"/>
                  </a:lnTo>
                  <a:lnTo>
                    <a:pt x="840613" y="459371"/>
                  </a:lnTo>
                  <a:lnTo>
                    <a:pt x="774407" y="462489"/>
                  </a:lnTo>
                  <a:lnTo>
                    <a:pt x="706374" y="463549"/>
                  </a:lnTo>
                  <a:lnTo>
                    <a:pt x="638341" y="462489"/>
                  </a:lnTo>
                  <a:lnTo>
                    <a:pt x="572139" y="459371"/>
                  </a:lnTo>
                  <a:lnTo>
                    <a:pt x="508064" y="454293"/>
                  </a:lnTo>
                  <a:lnTo>
                    <a:pt x="446411" y="447352"/>
                  </a:lnTo>
                  <a:lnTo>
                    <a:pt x="387476" y="438645"/>
                  </a:lnTo>
                  <a:lnTo>
                    <a:pt x="331555" y="428270"/>
                  </a:lnTo>
                  <a:lnTo>
                    <a:pt x="278945" y="416323"/>
                  </a:lnTo>
                  <a:lnTo>
                    <a:pt x="229940" y="402901"/>
                  </a:lnTo>
                  <a:lnTo>
                    <a:pt x="184837" y="388102"/>
                  </a:lnTo>
                  <a:lnTo>
                    <a:pt x="143933" y="372023"/>
                  </a:lnTo>
                  <a:lnTo>
                    <a:pt x="107522" y="354761"/>
                  </a:lnTo>
                  <a:lnTo>
                    <a:pt x="49366" y="317074"/>
                  </a:lnTo>
                  <a:lnTo>
                    <a:pt x="12736" y="27582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4" name="object 79"/>
          <p:cNvSpPr txBox="1"/>
          <p:nvPr/>
        </p:nvSpPr>
        <p:spPr>
          <a:xfrm>
            <a:off x="4917455" y="3851112"/>
            <a:ext cx="9200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contractId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5" name="object 80"/>
          <p:cNvGrpSpPr/>
          <p:nvPr/>
        </p:nvGrpSpPr>
        <p:grpSpPr>
          <a:xfrm>
            <a:off x="1632423" y="2361402"/>
            <a:ext cx="3793490" cy="2764790"/>
            <a:chOff x="294081" y="1854326"/>
            <a:chExt cx="3793490" cy="2764790"/>
          </a:xfrm>
        </p:grpSpPr>
        <p:sp>
          <p:nvSpPr>
            <p:cNvPr id="96" name="object 81"/>
            <p:cNvSpPr/>
            <p:nvPr/>
          </p:nvSpPr>
          <p:spPr>
            <a:xfrm>
              <a:off x="1571625" y="1857501"/>
              <a:ext cx="2512695" cy="2687955"/>
            </a:xfrm>
            <a:custGeom>
              <a:avLst/>
              <a:gdLst/>
              <a:ahLst/>
              <a:cxnLst/>
              <a:rect l="l" t="t" r="r" b="b"/>
              <a:pathLst>
                <a:path w="2512695" h="2687954">
                  <a:moveTo>
                    <a:pt x="0" y="183769"/>
                  </a:moveTo>
                  <a:lnTo>
                    <a:pt x="340360" y="352552"/>
                  </a:lnTo>
                </a:path>
                <a:path w="2512695" h="2687954">
                  <a:moveTo>
                    <a:pt x="1896745" y="183515"/>
                  </a:moveTo>
                  <a:lnTo>
                    <a:pt x="1567052" y="352552"/>
                  </a:lnTo>
                </a:path>
                <a:path w="2512695" h="2687954">
                  <a:moveTo>
                    <a:pt x="888364" y="0"/>
                  </a:moveTo>
                  <a:lnTo>
                    <a:pt x="953769" y="164211"/>
                  </a:lnTo>
                </a:path>
                <a:path w="2512695" h="2687954">
                  <a:moveTo>
                    <a:pt x="2309749" y="2512275"/>
                  </a:moveTo>
                  <a:lnTo>
                    <a:pt x="2512567" y="268787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object 82"/>
            <p:cNvSpPr/>
            <p:nvPr/>
          </p:nvSpPr>
          <p:spPr>
            <a:xfrm>
              <a:off x="3126231" y="4392599"/>
              <a:ext cx="142240" cy="223520"/>
            </a:xfrm>
            <a:custGeom>
              <a:avLst/>
              <a:gdLst/>
              <a:ahLst/>
              <a:cxnLst/>
              <a:rect l="l" t="t" r="r" b="b"/>
              <a:pathLst>
                <a:path w="142239" h="223520">
                  <a:moveTo>
                    <a:pt x="0" y="223316"/>
                  </a:moveTo>
                  <a:lnTo>
                    <a:pt x="14198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object 83"/>
            <p:cNvSpPr/>
            <p:nvPr/>
          </p:nvSpPr>
          <p:spPr>
            <a:xfrm>
              <a:off x="3785870" y="3705859"/>
              <a:ext cx="196850" cy="288290"/>
            </a:xfrm>
            <a:custGeom>
              <a:avLst/>
              <a:gdLst/>
              <a:ahLst/>
              <a:cxnLst/>
              <a:rect l="l" t="t" r="r" b="b"/>
              <a:pathLst>
                <a:path w="196850" h="288289">
                  <a:moveTo>
                    <a:pt x="196850" y="0"/>
                  </a:moveTo>
                  <a:lnTo>
                    <a:pt x="0" y="2881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object 84"/>
            <p:cNvSpPr/>
            <p:nvPr/>
          </p:nvSpPr>
          <p:spPr>
            <a:xfrm>
              <a:off x="300431" y="3345179"/>
              <a:ext cx="1028700" cy="432434"/>
            </a:xfrm>
            <a:custGeom>
              <a:avLst/>
              <a:gdLst/>
              <a:ahLst/>
              <a:cxnLst/>
              <a:rect l="l" t="t" r="r" b="b"/>
              <a:pathLst>
                <a:path w="1028700" h="432435">
                  <a:moveTo>
                    <a:pt x="514184" y="0"/>
                  </a:moveTo>
                  <a:lnTo>
                    <a:pt x="449687" y="1681"/>
                  </a:lnTo>
                  <a:lnTo>
                    <a:pt x="387580" y="6593"/>
                  </a:lnTo>
                  <a:lnTo>
                    <a:pt x="328346" y="14532"/>
                  </a:lnTo>
                  <a:lnTo>
                    <a:pt x="272465" y="25296"/>
                  </a:lnTo>
                  <a:lnTo>
                    <a:pt x="220421" y="38685"/>
                  </a:lnTo>
                  <a:lnTo>
                    <a:pt x="172696" y="54495"/>
                  </a:lnTo>
                  <a:lnTo>
                    <a:pt x="129770" y="72526"/>
                  </a:lnTo>
                  <a:lnTo>
                    <a:pt x="92126" y="92574"/>
                  </a:lnTo>
                  <a:lnTo>
                    <a:pt x="60245" y="114439"/>
                  </a:lnTo>
                  <a:lnTo>
                    <a:pt x="15703" y="162811"/>
                  </a:lnTo>
                  <a:lnTo>
                    <a:pt x="0" y="216027"/>
                  </a:lnTo>
                  <a:lnTo>
                    <a:pt x="4006" y="243114"/>
                  </a:lnTo>
                  <a:lnTo>
                    <a:pt x="34611" y="294082"/>
                  </a:lnTo>
                  <a:lnTo>
                    <a:pt x="92126" y="339423"/>
                  </a:lnTo>
                  <a:lnTo>
                    <a:pt x="129770" y="359476"/>
                  </a:lnTo>
                  <a:lnTo>
                    <a:pt x="172696" y="377514"/>
                  </a:lnTo>
                  <a:lnTo>
                    <a:pt x="220421" y="393334"/>
                  </a:lnTo>
                  <a:lnTo>
                    <a:pt x="272465" y="406732"/>
                  </a:lnTo>
                  <a:lnTo>
                    <a:pt x="328346" y="417506"/>
                  </a:lnTo>
                  <a:lnTo>
                    <a:pt x="387580" y="425453"/>
                  </a:lnTo>
                  <a:lnTo>
                    <a:pt x="449687" y="430369"/>
                  </a:lnTo>
                  <a:lnTo>
                    <a:pt x="514184" y="432054"/>
                  </a:lnTo>
                  <a:lnTo>
                    <a:pt x="578684" y="430369"/>
                  </a:lnTo>
                  <a:lnTo>
                    <a:pt x="640793" y="425453"/>
                  </a:lnTo>
                  <a:lnTo>
                    <a:pt x="700028" y="417506"/>
                  </a:lnTo>
                  <a:lnTo>
                    <a:pt x="755909" y="406732"/>
                  </a:lnTo>
                  <a:lnTo>
                    <a:pt x="807953" y="393334"/>
                  </a:lnTo>
                  <a:lnTo>
                    <a:pt x="855678" y="377514"/>
                  </a:lnTo>
                  <a:lnTo>
                    <a:pt x="898604" y="359476"/>
                  </a:lnTo>
                  <a:lnTo>
                    <a:pt x="936247" y="339423"/>
                  </a:lnTo>
                  <a:lnTo>
                    <a:pt x="968126" y="317557"/>
                  </a:lnTo>
                  <a:lnTo>
                    <a:pt x="1012666" y="269200"/>
                  </a:lnTo>
                  <a:lnTo>
                    <a:pt x="1028369" y="216027"/>
                  </a:lnTo>
                  <a:lnTo>
                    <a:pt x="1024363" y="188914"/>
                  </a:lnTo>
                  <a:lnTo>
                    <a:pt x="993760" y="137919"/>
                  </a:lnTo>
                  <a:lnTo>
                    <a:pt x="936247" y="92574"/>
                  </a:lnTo>
                  <a:lnTo>
                    <a:pt x="898604" y="72526"/>
                  </a:lnTo>
                  <a:lnTo>
                    <a:pt x="855678" y="54495"/>
                  </a:lnTo>
                  <a:lnTo>
                    <a:pt x="807953" y="38685"/>
                  </a:lnTo>
                  <a:lnTo>
                    <a:pt x="755909" y="25296"/>
                  </a:lnTo>
                  <a:lnTo>
                    <a:pt x="700028" y="14532"/>
                  </a:lnTo>
                  <a:lnTo>
                    <a:pt x="640793" y="6593"/>
                  </a:lnTo>
                  <a:lnTo>
                    <a:pt x="578684" y="1681"/>
                  </a:lnTo>
                  <a:lnTo>
                    <a:pt x="514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object 85"/>
            <p:cNvSpPr/>
            <p:nvPr/>
          </p:nvSpPr>
          <p:spPr>
            <a:xfrm>
              <a:off x="300431" y="3345179"/>
              <a:ext cx="1028700" cy="432434"/>
            </a:xfrm>
            <a:custGeom>
              <a:avLst/>
              <a:gdLst/>
              <a:ahLst/>
              <a:cxnLst/>
              <a:rect l="l" t="t" r="r" b="b"/>
              <a:pathLst>
                <a:path w="1028700" h="432435">
                  <a:moveTo>
                    <a:pt x="0" y="216027"/>
                  </a:moveTo>
                  <a:lnTo>
                    <a:pt x="15703" y="162811"/>
                  </a:lnTo>
                  <a:lnTo>
                    <a:pt x="60245" y="114439"/>
                  </a:lnTo>
                  <a:lnTo>
                    <a:pt x="92126" y="92574"/>
                  </a:lnTo>
                  <a:lnTo>
                    <a:pt x="129770" y="72526"/>
                  </a:lnTo>
                  <a:lnTo>
                    <a:pt x="172696" y="54495"/>
                  </a:lnTo>
                  <a:lnTo>
                    <a:pt x="220421" y="38685"/>
                  </a:lnTo>
                  <a:lnTo>
                    <a:pt x="272465" y="25296"/>
                  </a:lnTo>
                  <a:lnTo>
                    <a:pt x="328346" y="14532"/>
                  </a:lnTo>
                  <a:lnTo>
                    <a:pt x="387580" y="6593"/>
                  </a:lnTo>
                  <a:lnTo>
                    <a:pt x="449687" y="1681"/>
                  </a:lnTo>
                  <a:lnTo>
                    <a:pt x="514184" y="0"/>
                  </a:lnTo>
                  <a:lnTo>
                    <a:pt x="578684" y="1681"/>
                  </a:lnTo>
                  <a:lnTo>
                    <a:pt x="640793" y="6593"/>
                  </a:lnTo>
                  <a:lnTo>
                    <a:pt x="700028" y="14532"/>
                  </a:lnTo>
                  <a:lnTo>
                    <a:pt x="755909" y="25296"/>
                  </a:lnTo>
                  <a:lnTo>
                    <a:pt x="807953" y="38685"/>
                  </a:lnTo>
                  <a:lnTo>
                    <a:pt x="855678" y="54495"/>
                  </a:lnTo>
                  <a:lnTo>
                    <a:pt x="898604" y="72526"/>
                  </a:lnTo>
                  <a:lnTo>
                    <a:pt x="936247" y="92574"/>
                  </a:lnTo>
                  <a:lnTo>
                    <a:pt x="968126" y="114439"/>
                  </a:lnTo>
                  <a:lnTo>
                    <a:pt x="1012666" y="162811"/>
                  </a:lnTo>
                  <a:lnTo>
                    <a:pt x="1028369" y="216027"/>
                  </a:lnTo>
                  <a:lnTo>
                    <a:pt x="1024363" y="243114"/>
                  </a:lnTo>
                  <a:lnTo>
                    <a:pt x="993760" y="294082"/>
                  </a:lnTo>
                  <a:lnTo>
                    <a:pt x="936247" y="339423"/>
                  </a:lnTo>
                  <a:lnTo>
                    <a:pt x="898604" y="359476"/>
                  </a:lnTo>
                  <a:lnTo>
                    <a:pt x="855678" y="377514"/>
                  </a:lnTo>
                  <a:lnTo>
                    <a:pt x="807953" y="393334"/>
                  </a:lnTo>
                  <a:lnTo>
                    <a:pt x="755909" y="406732"/>
                  </a:lnTo>
                  <a:lnTo>
                    <a:pt x="700028" y="417506"/>
                  </a:lnTo>
                  <a:lnTo>
                    <a:pt x="640793" y="425453"/>
                  </a:lnTo>
                  <a:lnTo>
                    <a:pt x="578684" y="430369"/>
                  </a:lnTo>
                  <a:lnTo>
                    <a:pt x="514184" y="432054"/>
                  </a:lnTo>
                  <a:lnTo>
                    <a:pt x="449687" y="430369"/>
                  </a:lnTo>
                  <a:lnTo>
                    <a:pt x="387580" y="425453"/>
                  </a:lnTo>
                  <a:lnTo>
                    <a:pt x="328346" y="417506"/>
                  </a:lnTo>
                  <a:lnTo>
                    <a:pt x="272465" y="406732"/>
                  </a:lnTo>
                  <a:lnTo>
                    <a:pt x="220421" y="393334"/>
                  </a:lnTo>
                  <a:lnTo>
                    <a:pt x="172696" y="377514"/>
                  </a:lnTo>
                  <a:lnTo>
                    <a:pt x="129770" y="359476"/>
                  </a:lnTo>
                  <a:lnTo>
                    <a:pt x="92126" y="339423"/>
                  </a:lnTo>
                  <a:lnTo>
                    <a:pt x="60245" y="317557"/>
                  </a:lnTo>
                  <a:lnTo>
                    <a:pt x="15703" y="269200"/>
                  </a:lnTo>
                  <a:lnTo>
                    <a:pt x="0" y="2160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1" name="object 86"/>
          <p:cNvSpPr txBox="1"/>
          <p:nvPr/>
        </p:nvSpPr>
        <p:spPr>
          <a:xfrm>
            <a:off x="1849898" y="3938361"/>
            <a:ext cx="52745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salary</a:t>
            </a:r>
          </a:p>
        </p:txBody>
      </p:sp>
      <p:sp>
        <p:nvSpPr>
          <p:cNvPr id="102" name="object 87"/>
          <p:cNvSpPr/>
          <p:nvPr/>
        </p:nvSpPr>
        <p:spPr>
          <a:xfrm>
            <a:off x="2152958" y="4284310"/>
            <a:ext cx="180340" cy="217170"/>
          </a:xfrm>
          <a:custGeom>
            <a:avLst/>
            <a:gdLst/>
            <a:ahLst/>
            <a:cxnLst/>
            <a:rect l="l" t="t" r="r" b="b"/>
            <a:pathLst>
              <a:path w="180340" h="217170">
                <a:moveTo>
                  <a:pt x="0" y="0"/>
                </a:moveTo>
                <a:lnTo>
                  <a:pt x="180276" y="21673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114" y="5756620"/>
            <a:ext cx="609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Permanent Employee and Contract Employee Covers Employee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DE46FE74-1A73-4884-8557-0C60A5886172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38987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/>
      <p:bldP spid="26" grpId="0"/>
      <p:bldP spid="30" grpId="0"/>
      <p:bldP spid="35" grpId="0"/>
      <p:bldP spid="39" grpId="0"/>
      <p:bldP spid="43" grpId="0"/>
      <p:bldP spid="48" grpId="0"/>
      <p:bldP spid="52" grpId="0"/>
      <p:bldP spid="53" grpId="0" animBg="1"/>
      <p:bldP spid="54" grpId="0"/>
      <p:bldP spid="58" grpId="0"/>
      <p:bldP spid="62" grpId="0"/>
      <p:bldP spid="66" grpId="0"/>
      <p:bldP spid="70" grpId="0"/>
      <p:bldP spid="74" grpId="0"/>
      <p:bldP spid="78" grpId="0"/>
      <p:bldP spid="79" grpId="0" animBg="1"/>
      <p:bldP spid="80" grpId="0"/>
      <p:bldP spid="85" grpId="0"/>
      <p:bldP spid="89" grpId="0"/>
      <p:bldP spid="90" grpId="0"/>
      <p:bldP spid="94" grpId="0"/>
      <p:bldP spid="101" grpId="0"/>
      <p:bldP spid="102" grpId="0" animBg="1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E643-8992-4DB4-A1A6-964D9BB6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3624-D361-435E-9685-62F946C0B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8651B-2FC9-438C-A2EB-3F297551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78158B-ADF0-4072-86DA-17F31AB11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53549"/>
              </p:ext>
            </p:extLst>
          </p:nvPr>
        </p:nvGraphicFramePr>
        <p:xfrm>
          <a:off x="838200" y="1646238"/>
          <a:ext cx="10515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157">
                  <a:extLst>
                    <a:ext uri="{9D8B030D-6E8A-4147-A177-3AD203B41FA5}">
                      <a16:colId xmlns:a16="http://schemas.microsoft.com/office/drawing/2014/main" val="1013313917"/>
                    </a:ext>
                  </a:extLst>
                </a:gridCol>
                <a:gridCol w="3869634">
                  <a:extLst>
                    <a:ext uri="{9D8B030D-6E8A-4147-A177-3AD203B41FA5}">
                      <a16:colId xmlns:a16="http://schemas.microsoft.com/office/drawing/2014/main" val="4004993316"/>
                    </a:ext>
                  </a:extLst>
                </a:gridCol>
                <a:gridCol w="1722783">
                  <a:extLst>
                    <a:ext uri="{9D8B030D-6E8A-4147-A177-3AD203B41FA5}">
                      <a16:colId xmlns:a16="http://schemas.microsoft.com/office/drawing/2014/main" val="477651228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728192112"/>
                    </a:ext>
                  </a:extLst>
                </a:gridCol>
                <a:gridCol w="1192695">
                  <a:extLst>
                    <a:ext uri="{9D8B030D-6E8A-4147-A177-3AD203B41FA5}">
                      <a16:colId xmlns:a16="http://schemas.microsoft.com/office/drawing/2014/main" val="1122771320"/>
                    </a:ext>
                  </a:extLst>
                </a:gridCol>
                <a:gridCol w="1268896">
                  <a:extLst>
                    <a:ext uri="{9D8B030D-6E8A-4147-A177-3AD203B41FA5}">
                      <a16:colId xmlns:a16="http://schemas.microsoft.com/office/drawing/2014/main" val="2746080669"/>
                    </a:ext>
                  </a:extLst>
                </a:gridCol>
              </a:tblGrid>
              <a:tr h="2886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Overlapping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Disjoint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51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Option 1</a:t>
                      </a:r>
                    </a:p>
                    <a:p>
                      <a:r>
                        <a:rPr lang="en-US" dirty="0"/>
                        <a:t>(Multi Relation)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additional separate tables for subclasses with same 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Option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(Multi Relation)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tables for just the subclasses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5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Option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(Single Relation)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table for superclass only with single type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1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Option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(Single Relation)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table for superclass only with separate  (Boolean) type attribute for each subclass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372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135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 panose="020B0806030902050204" pitchFamily="34" charset="0"/>
                    <a:cs typeface="Calibri" panose="020F0502020204030204" pitchFamily="34" charset="0"/>
                  </a:rPr>
                  <a:t>Aggregation</a:t>
                </a:r>
              </a:p>
            </p:txBody>
          </p:sp>
        </p:grpSp>
      </p:grpSp>
      <p:sp>
        <p:nvSpPr>
          <p:cNvPr id="33" name="Text Placeholder 2"/>
          <p:cNvSpPr txBox="1">
            <a:spLocks/>
          </p:cNvSpPr>
          <p:nvPr/>
        </p:nvSpPr>
        <p:spPr>
          <a:xfrm>
            <a:off x="1111717" y="1943814"/>
            <a:ext cx="10550894" cy="314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Sometimes it is possible for a relationship to participate in another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Difference between ternary and aggregation is that </a:t>
            </a:r>
            <a:r>
              <a:rPr lang="en-US" altLang="en-US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contains </a:t>
            </a:r>
            <a:r>
              <a:rPr lang="en-US" altLang="en-US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independent relationships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whereas in ternary there is only one</a:t>
            </a:r>
          </a:p>
          <a:p>
            <a:endParaRPr lang="en-US" alt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84D3082-FF95-47DF-9D7D-FC814EF777C5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6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 panose="020B0806030902050204" pitchFamily="34" charset="0"/>
                    <a:cs typeface="Calibri" panose="020F0502020204030204" pitchFamily="34" charset="0"/>
                  </a:rPr>
                  <a:t>Aggregation</a:t>
                </a:r>
              </a:p>
            </p:txBody>
          </p:sp>
        </p:grpSp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823411" y="2157997"/>
            <a:ext cx="192563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PLAYER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598611" y="2177047"/>
            <a:ext cx="192563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GAME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569786" y="1869072"/>
            <a:ext cx="1214438" cy="1214438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Plays</a:t>
            </a: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4741111" y="246914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6757236" y="245009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2594811" y="1742243"/>
            <a:ext cx="7315200" cy="16002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5566611" y="3964282"/>
            <a:ext cx="1214438" cy="1214438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Wins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6176211" y="3359069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7158498" y="4946073"/>
            <a:ext cx="1037851" cy="613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 dirty="0" err="1">
                <a:latin typeface="Calibri" panose="020F0502020204030204" pitchFamily="34" charset="0"/>
                <a:cs typeface="Calibri" panose="020F0502020204030204" pitchFamily="34" charset="0"/>
              </a:rPr>
              <a:t>titleno</a:t>
            </a:r>
            <a:endParaRPr lang="en-US" alt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 flipH="1">
            <a:off x="7109661" y="5542547"/>
            <a:ext cx="378576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176837" y="5771812"/>
            <a:ext cx="192563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AWARD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82200" y="1164834"/>
            <a:ext cx="20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Imaginary Entity</a:t>
            </a:r>
          </a:p>
        </p:txBody>
      </p:sp>
      <p:cxnSp>
        <p:nvCxnSpPr>
          <p:cNvPr id="6" name="Curved Connector 5"/>
          <p:cNvCxnSpPr/>
          <p:nvPr/>
        </p:nvCxnSpPr>
        <p:spPr>
          <a:xfrm rot="10800000" flipV="1">
            <a:off x="10090279" y="1654231"/>
            <a:ext cx="1003692" cy="81491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6466" y="3796331"/>
            <a:ext cx="3706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Player plays games. Based on the performance of the match, player wins an award.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182992" y="5162153"/>
            <a:ext cx="1588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D7043B51-71A2-458B-A3F4-C5019A6E30B0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55177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4" grpId="0" animBg="1"/>
      <p:bldP spid="25" grpId="0" animBg="1"/>
      <p:bldP spid="27" grpId="0" animBg="1"/>
      <p:bldP spid="29" grpId="0" animBg="1"/>
      <p:bldP spid="30" grpId="0" animBg="1"/>
      <p:bldP spid="2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934F-51E5-4154-A0DB-B335D1BB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0F5B-FDEB-4944-8407-4AB7FE00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1 - First map relationship R as a new entity</a:t>
            </a:r>
          </a:p>
          <a:p>
            <a:r>
              <a:rPr lang="en-US" dirty="0"/>
              <a:t>Step 2 – To map the aggregate relationship treat the R entity as a normal entity and use the primary key of R in the mapping</a:t>
            </a:r>
          </a:p>
          <a:p>
            <a:endParaRPr lang="en-US" dirty="0"/>
          </a:p>
          <a:p>
            <a:r>
              <a:rPr lang="en-US" b="1" dirty="0"/>
              <a:t>Important</a:t>
            </a:r>
            <a:r>
              <a:rPr lang="en-US" dirty="0"/>
              <a:t> – the cardinality of each relationship can be any of the possible options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D000-7EF1-4E2B-9063-2B5F1F91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89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0C89-BF76-493A-BF3A-4DE31D18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42CCD4-FE44-419D-B3FF-09FBCCEC0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5359"/>
            <a:ext cx="6374296" cy="45957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04874-C9F4-4C7B-8B6A-885F9D06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F6D5DC-D8B5-49AA-ACBC-087BFC00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912" y="2101505"/>
            <a:ext cx="3892494" cy="1542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4144CB-5193-4753-9774-834DA3C7C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293" y="5144110"/>
            <a:ext cx="4501113" cy="4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41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6D31-97D6-4EDD-82B4-272B7427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91842C-7243-4F7E-80B0-06C3E24A6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626" y="1499616"/>
            <a:ext cx="10324174" cy="46418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B311B-91EE-489D-A9EC-DF05E3E6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 panose="020B0806030902050204" pitchFamily="34" charset="0"/>
                    <a:cs typeface="Calibri" panose="020F0502020204030204" pitchFamily="34" charset="0"/>
                  </a:rPr>
                  <a:t>Chen Notation</a:t>
                </a:r>
              </a:p>
            </p:txBody>
          </p:sp>
        </p:grp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70C22B99-C2E3-4A0F-8D55-E54D10332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908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Entity</a:t>
            </a:r>
          </a:p>
        </p:txBody>
      </p:sp>
      <p:pic>
        <p:nvPicPr>
          <p:cNvPr id="31" name="Picture 4" descr="http://www.smartdraw.com/tutorials/software-erd/images/erdentity.gif">
            <a:extLst>
              <a:ext uri="{FF2B5EF4-FFF2-40B4-BE49-F238E27FC236}">
                <a16:creationId xmlns:a16="http://schemas.microsoft.com/office/drawing/2014/main" id="{9E6DD709-4D1C-4059-9C35-3745D69FD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22438"/>
            <a:ext cx="15621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http://www.smartdraw.com/tutorials/software-erd/images/erdweakentity.gif">
            <a:extLst>
              <a:ext uri="{FF2B5EF4-FFF2-40B4-BE49-F238E27FC236}">
                <a16:creationId xmlns:a16="http://schemas.microsoft.com/office/drawing/2014/main" id="{C19C92A1-AEA3-4F94-BA6F-CBD0C4FE3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14500"/>
            <a:ext cx="175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 descr="http://www.smartdraw.com/tutorials/software-erd/images/erdattribute.gif">
            <a:extLst>
              <a:ext uri="{FF2B5EF4-FFF2-40B4-BE49-F238E27FC236}">
                <a16:creationId xmlns:a16="http://schemas.microsoft.com/office/drawing/2014/main" id="{859AE8FD-447C-4884-B564-C0AA5700E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6" y="1722438"/>
            <a:ext cx="17526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7" descr="http://www.smartdraw.com/tutorials/software-erd/images/erdkeyattr.gif">
            <a:extLst>
              <a:ext uri="{FF2B5EF4-FFF2-40B4-BE49-F238E27FC236}">
                <a16:creationId xmlns:a16="http://schemas.microsoft.com/office/drawing/2014/main" id="{A303D096-2FC0-4E43-98AB-976B9C48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682751"/>
            <a:ext cx="19050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 descr="http://www.smartdraw.com/tutorials/software-erd/images/erdmultattrib.gif">
            <a:extLst>
              <a:ext uri="{FF2B5EF4-FFF2-40B4-BE49-F238E27FC236}">
                <a16:creationId xmlns:a16="http://schemas.microsoft.com/office/drawing/2014/main" id="{DD212DCE-B9A0-410E-BD06-FFE0DF835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16264"/>
            <a:ext cx="19050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9" descr="http://www.smartdraw.com/tutorials/software-erd/images/erderivedatt.gif">
            <a:extLst>
              <a:ext uri="{FF2B5EF4-FFF2-40B4-BE49-F238E27FC236}">
                <a16:creationId xmlns:a16="http://schemas.microsoft.com/office/drawing/2014/main" id="{13032508-4220-429E-BF74-BCC1552D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19812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0" descr="http://www.smartdraw.com/tutorials/software-erd/images/erdrelationship.gif">
            <a:extLst>
              <a:ext uri="{FF2B5EF4-FFF2-40B4-BE49-F238E27FC236}">
                <a16:creationId xmlns:a16="http://schemas.microsoft.com/office/drawing/2014/main" id="{7DB18F5A-40D0-48F2-8905-B761DFAD7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r:link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0"/>
            <a:ext cx="17526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1" descr="http://www.smartdraw.com/tutorials/software-erd/images/erdweakrelation.gif">
            <a:extLst>
              <a:ext uri="{FF2B5EF4-FFF2-40B4-BE49-F238E27FC236}">
                <a16:creationId xmlns:a16="http://schemas.microsoft.com/office/drawing/2014/main" id="{A634EF75-9D98-4F8E-B613-2ED0332C6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r:link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026" y="3086100"/>
            <a:ext cx="19335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2" descr="http://www.smartdraw.com/tutorials/software-erd/images/erdcardinality.gif">
            <a:hlinkClick r:id="rId18"/>
            <a:extLst>
              <a:ext uri="{FF2B5EF4-FFF2-40B4-BE49-F238E27FC236}">
                <a16:creationId xmlns:a16="http://schemas.microsoft.com/office/drawing/2014/main" id="{DB01A87D-D1A8-4EBC-B958-1C2F0D49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r:link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724401"/>
            <a:ext cx="19050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3" descr="http://www.smartdraw.com/tutorials/software-erd/images/erdrecursive.gif">
            <a:extLst>
              <a:ext uri="{FF2B5EF4-FFF2-40B4-BE49-F238E27FC236}">
                <a16:creationId xmlns:a16="http://schemas.microsoft.com/office/drawing/2014/main" id="{9DA4EF59-0AC5-426E-ACDD-5775264E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r:link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05400"/>
            <a:ext cx="14478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24">
            <a:extLst>
              <a:ext uri="{FF2B5EF4-FFF2-40B4-BE49-F238E27FC236}">
                <a16:creationId xmlns:a16="http://schemas.microsoft.com/office/drawing/2014/main" id="{A3655F1D-8A73-47FC-8B6F-85C20291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9" y="2667000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Weak Entity</a:t>
            </a:r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17605EB8-A30C-4840-BFE1-A4988DFB4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9" y="26670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Attribute</a:t>
            </a:r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AF430C87-182C-46FF-8FAA-5CD770411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053" y="2665998"/>
            <a:ext cx="13676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Key attribute</a:t>
            </a:r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9DDF520A-13F4-4E25-A8EA-FE87C5F95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992564"/>
            <a:ext cx="13604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Multivalued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attribute</a:t>
            </a:r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8E397EFA-8E05-43D3-B73A-07E83837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3992564"/>
            <a:ext cx="9985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Derived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attribute</a:t>
            </a:r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AFF8A1BD-61DD-4B9A-9B17-746E72782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862" y="4418598"/>
            <a:ext cx="13724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Relationships</a:t>
            </a:r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F0813D9E-87C5-477A-B13F-8102207C2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587" y="4295489"/>
            <a:ext cx="13724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Weak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Relationships</a:t>
            </a:r>
          </a:p>
        </p:txBody>
      </p:sp>
      <p:sp>
        <p:nvSpPr>
          <p:cNvPr id="49" name="Rectangle 31">
            <a:extLst>
              <a:ext uri="{FF2B5EF4-FFF2-40B4-BE49-F238E27FC236}">
                <a16:creationId xmlns:a16="http://schemas.microsoft.com/office/drawing/2014/main" id="{B9FDBD3A-1961-4FEA-9964-9E92B287A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4" y="5456238"/>
            <a:ext cx="1235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Cardinality</a:t>
            </a:r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36F7C6BC-94E3-4C04-9C71-48ECF6B4F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105" y="5560726"/>
            <a:ext cx="12923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Recursive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Relationship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B1D6E0E9-EA1F-474D-825C-B488BB255B17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015256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8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altLang="en-US" sz="4000" b="1" dirty="0"/>
                  <a:t>How to build an ER Model</a:t>
                </a:r>
                <a:endParaRPr lang="en-US" sz="4000" dirty="0"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873BA5A-6FDC-4A2C-A5E1-9FBEF11CCF5E}"/>
              </a:ext>
            </a:extLst>
          </p:cNvPr>
          <p:cNvSpPr/>
          <p:nvPr/>
        </p:nvSpPr>
        <p:spPr>
          <a:xfrm>
            <a:off x="1681896" y="1822730"/>
            <a:ext cx="9791990" cy="382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Identify data objects </a:t>
            </a:r>
            <a:r>
              <a:rPr lang="en-US" altLang="en-US" sz="2400" dirty="0"/>
              <a:t>(entities) about which the system needs to store data.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For each entity, </a:t>
            </a:r>
            <a:r>
              <a:rPr lang="en-US" altLang="en-US" sz="2400" b="1" dirty="0"/>
              <a:t>list its attributes </a:t>
            </a:r>
            <a:r>
              <a:rPr lang="en-US" altLang="en-US" sz="2400" dirty="0"/>
              <a:t>and </a:t>
            </a:r>
            <a:r>
              <a:rPr lang="en-US" altLang="en-US" sz="2400" b="1" dirty="0"/>
              <a:t>check </a:t>
            </a:r>
            <a:r>
              <a:rPr lang="en-US" altLang="en-US" sz="2400" dirty="0"/>
              <a:t>the attributes </a:t>
            </a:r>
            <a:r>
              <a:rPr lang="en-US" altLang="en-US" sz="2400" b="1" dirty="0"/>
              <a:t>for completeness</a:t>
            </a:r>
            <a:r>
              <a:rPr lang="en-US" altLang="en-US" sz="2400" dirty="0"/>
              <a:t>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Using the practical guidelines listed below, </a:t>
            </a:r>
            <a:r>
              <a:rPr lang="en-US" altLang="en-US" sz="2400" b="1" dirty="0"/>
              <a:t>make any necessary improvements</a:t>
            </a:r>
            <a:r>
              <a:rPr lang="en-US" altLang="en-US" sz="2400" dirty="0"/>
              <a:t>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/>
              <a:t>Data items </a:t>
            </a:r>
            <a:r>
              <a:rPr lang="en-US" altLang="en-US" sz="2000" dirty="0"/>
              <a:t>should be </a:t>
            </a:r>
            <a:r>
              <a:rPr lang="en-US" altLang="en-US" sz="2000" b="1" dirty="0"/>
              <a:t>put into logical groups </a:t>
            </a:r>
            <a:r>
              <a:rPr lang="en-US" altLang="en-US" sz="2000" dirty="0"/>
              <a:t>– groups that go together.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For </a:t>
            </a:r>
            <a:r>
              <a:rPr lang="en-US" altLang="en-US" sz="2000" b="1" dirty="0"/>
              <a:t>each </a:t>
            </a:r>
            <a:r>
              <a:rPr lang="en-US" altLang="en-US" sz="2000" dirty="0"/>
              <a:t>data group, or </a:t>
            </a:r>
            <a:r>
              <a:rPr lang="en-US" altLang="en-US" sz="2000" b="1" dirty="0"/>
              <a:t>entity</a:t>
            </a:r>
            <a:r>
              <a:rPr lang="en-US" altLang="en-US" sz="2000" dirty="0"/>
              <a:t>, there should be a </a:t>
            </a:r>
            <a:r>
              <a:rPr lang="en-US" altLang="en-US" sz="2000" b="1" dirty="0"/>
              <a:t>key that uniquely identifies individual members </a:t>
            </a:r>
            <a:r>
              <a:rPr lang="en-US" altLang="en-US" sz="2000" dirty="0"/>
              <a:t>of that entity</a:t>
            </a:r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2338510B-0574-41A0-9F5B-44883AA4CFA6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894768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8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altLang="en-US" sz="4000" b="1" dirty="0"/>
                  <a:t>How to build an ER Model</a:t>
                </a:r>
                <a:endParaRPr lang="en-US" sz="4000" dirty="0"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873BA5A-6FDC-4A2C-A5E1-9FBEF11CCF5E}"/>
              </a:ext>
            </a:extLst>
          </p:cNvPr>
          <p:cNvSpPr/>
          <p:nvPr/>
        </p:nvSpPr>
        <p:spPr>
          <a:xfrm>
            <a:off x="1681896" y="1822730"/>
            <a:ext cx="9791990" cy="315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There should be </a:t>
            </a:r>
            <a:r>
              <a:rPr lang="en-US" altLang="en-US" sz="2400" b="1" dirty="0"/>
              <a:t>no redundant data </a:t>
            </a:r>
            <a:r>
              <a:rPr lang="en-US" altLang="en-US" sz="2400" dirty="0"/>
              <a:t>in the model – data is deemed redundant in the following situations: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 data is never used by the system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 same data items (</a:t>
            </a:r>
            <a:r>
              <a:rPr lang="en-US" altLang="en-US" sz="2400" dirty="0" err="1"/>
              <a:t>customername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customeraddress</a:t>
            </a:r>
            <a:r>
              <a:rPr lang="en-US" altLang="en-US" sz="2400" dirty="0"/>
              <a:t>) are stored in  more than one place in the system.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Data in one place can be derived from data held in another place in the system.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DAAF087-5E85-401B-999F-A5BB3B120030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84716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What is a DBMS?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9839325" cy="38349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database is a collection of </a:t>
            </a:r>
            <a:r>
              <a:rPr lang="en-US" alt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  <a:p>
            <a:pPr>
              <a:lnSpc>
                <a:spcPct val="170000"/>
              </a:lnSpc>
            </a:pPr>
            <a:r>
              <a:rPr lang="en-US" sz="2600" kern="0" dirty="0">
                <a:latin typeface="Calibri" panose="020F0502020204030204" pitchFamily="34" charset="0"/>
                <a:cs typeface="Calibri" panose="020F0502020204030204" pitchFamily="34" charset="0"/>
              </a:rPr>
              <a:t>DBMS is a general purpose software system that facilitates the processes of </a:t>
            </a:r>
            <a:r>
              <a:rPr lang="en-US" sz="2600" u="sng" kern="0" dirty="0">
                <a:latin typeface="Calibri" panose="020F0502020204030204" pitchFamily="34" charset="0"/>
                <a:cs typeface="Calibri" panose="020F0502020204030204" pitchFamily="34" charset="0"/>
              </a:rPr>
              <a:t>defining</a:t>
            </a:r>
            <a:r>
              <a:rPr lang="en-US" sz="2600" kern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u="sng" kern="0" dirty="0">
                <a:latin typeface="Calibri" panose="020F0502020204030204" pitchFamily="34" charset="0"/>
                <a:cs typeface="Calibri" panose="020F0502020204030204" pitchFamily="34" charset="0"/>
              </a:rPr>
              <a:t>constructing</a:t>
            </a:r>
            <a:r>
              <a:rPr lang="en-US" sz="2600" kern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u="sng" kern="0" dirty="0">
                <a:latin typeface="Calibri" panose="020F0502020204030204" pitchFamily="34" charset="0"/>
                <a:cs typeface="Calibri" panose="020F0502020204030204" pitchFamily="34" charset="0"/>
              </a:rPr>
              <a:t>manipulating</a:t>
            </a:r>
            <a:r>
              <a:rPr lang="en-US" sz="2600" kern="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600" u="sng" kern="0" dirty="0">
                <a:latin typeface="Calibri" panose="020F0502020204030204" pitchFamily="34" charset="0"/>
                <a:cs typeface="Calibri" panose="020F0502020204030204" pitchFamily="34" charset="0"/>
              </a:rPr>
              <a:t>sharing</a:t>
            </a:r>
            <a:r>
              <a:rPr lang="en-US" sz="2600" kern="0" dirty="0">
                <a:latin typeface="Calibri" panose="020F0502020204030204" pitchFamily="34" charset="0"/>
                <a:cs typeface="Calibri" panose="020F0502020204030204" pitchFamily="34" charset="0"/>
              </a:rPr>
              <a:t> databases among various </a:t>
            </a:r>
            <a:r>
              <a:rPr lang="en-US" sz="2600" u="sng" kern="0" dirty="0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en-US" sz="2600" kern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600" u="sng" kern="0" dirty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endParaRPr lang="en-US" altLang="en-US" sz="2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Simply, DBMS is a piece of software (package) that manages databases </a:t>
            </a:r>
          </a:p>
          <a:p>
            <a:pPr lvl="2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Store data</a:t>
            </a:r>
          </a:p>
          <a:p>
            <a:pPr lvl="2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Retrieve data</a:t>
            </a:r>
          </a:p>
          <a:p>
            <a:pPr marL="914400" lvl="2" indent="0">
              <a:buNone/>
            </a:pPr>
            <a:endParaRPr lang="en-US" altLang="en-US" dirty="0"/>
          </a:p>
          <a:p>
            <a:endParaRPr lang="en-US" alt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679094" y="3816626"/>
            <a:ext cx="5129420" cy="2533789"/>
            <a:chOff x="3409950" y="4046538"/>
            <a:chExt cx="5381625" cy="2659062"/>
          </a:xfrm>
        </p:grpSpPr>
        <p:sp>
          <p:nvSpPr>
            <p:cNvPr id="7" name="Can 6"/>
            <p:cNvSpPr/>
            <p:nvPr/>
          </p:nvSpPr>
          <p:spPr>
            <a:xfrm>
              <a:off x="6096000" y="5943600"/>
              <a:ext cx="1295400" cy="762000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DB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09950" y="4046538"/>
              <a:ext cx="5381625" cy="1897062"/>
              <a:chOff x="3409950" y="4046538"/>
              <a:chExt cx="5381625" cy="189706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943600" y="5105400"/>
                <a:ext cx="1600200" cy="4572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DBMS</a:t>
                </a:r>
              </a:p>
            </p:txBody>
          </p:sp>
          <p:sp>
            <p:nvSpPr>
              <p:cNvPr id="10" name="Up-Down Arrow 9"/>
              <p:cNvSpPr/>
              <p:nvPr/>
            </p:nvSpPr>
            <p:spPr>
              <a:xfrm>
                <a:off x="6629400" y="5562600"/>
                <a:ext cx="228600" cy="381000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409950" y="5053012"/>
                <a:ext cx="1676400" cy="592079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SQL Command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62800" y="4046538"/>
                <a:ext cx="1628775" cy="457200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Information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 bwMode="auto">
              <a:xfrm>
                <a:off x="5086350" y="5334000"/>
                <a:ext cx="857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" name="Group 23"/>
              <p:cNvGrpSpPr>
                <a:grpSpLocks/>
              </p:cNvGrpSpPr>
              <p:nvPr/>
            </p:nvGrpSpPr>
            <p:grpSpPr bwMode="auto">
              <a:xfrm flipH="1">
                <a:off x="7543800" y="4495800"/>
                <a:ext cx="533400" cy="762000"/>
                <a:chOff x="5410200" y="4572000"/>
                <a:chExt cx="533400" cy="762000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410200" y="4572000"/>
                  <a:ext cx="0" cy="762000"/>
                </a:xfrm>
                <a:prstGeom prst="line">
                  <a:avLst/>
                </a:prstGeom>
                <a:ln w="3175">
                  <a:headEnd type="arrow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5410200" y="5334000"/>
                  <a:ext cx="533400" cy="0"/>
                </a:xfrm>
                <a:prstGeom prst="straightConnector1">
                  <a:avLst/>
                </a:prstGeom>
                <a:ln w="3175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C42D6288-4AF3-46B8-B22A-0E989E2F847E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797231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8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altLang="en-US" sz="4000" b="1" dirty="0"/>
                  <a:t>How to build an ER Model</a:t>
                </a:r>
                <a:endParaRPr lang="en-US" sz="4000" dirty="0"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873BA5A-6FDC-4A2C-A5E1-9FBEF11CCF5E}"/>
              </a:ext>
            </a:extLst>
          </p:cNvPr>
          <p:cNvSpPr/>
          <p:nvPr/>
        </p:nvSpPr>
        <p:spPr>
          <a:xfrm>
            <a:off x="1681896" y="1822730"/>
            <a:ext cx="9791990" cy="4272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Investigate and </a:t>
            </a:r>
            <a:r>
              <a:rPr lang="en-US" altLang="en-US" sz="2400" b="1" dirty="0"/>
              <a:t>record relationships</a:t>
            </a:r>
            <a:r>
              <a:rPr lang="en-US" altLang="en-US" sz="2400" dirty="0"/>
              <a:t>.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link entities so that all significant real-life relationships are captured.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Check the entity descriptions </a:t>
            </a:r>
            <a:r>
              <a:rPr lang="en-US" altLang="en-US" sz="2400" dirty="0"/>
              <a:t>against </a:t>
            </a:r>
            <a:r>
              <a:rPr lang="en-US" altLang="en-US" sz="2400" b="1" dirty="0"/>
              <a:t>the data dictionary descriptions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Make sure that each process on the data flow diagram has available to it all the data it needs;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hlinkClick r:id="rId2" action="ppaction://hlinksldjump"/>
              </a:rPr>
              <a:t>[</a:t>
            </a:r>
            <a:r>
              <a:rPr lang="en-US" altLang="en-US" dirty="0" err="1">
                <a:hlinkClick r:id="rId2" action="ppaction://hlinksldjump"/>
              </a:rPr>
              <a:t>i</a:t>
            </a:r>
            <a:r>
              <a:rPr lang="en-US" altLang="en-US" dirty="0">
                <a:hlinkClick r:id="rId2" action="ppaction://hlinksldjump"/>
              </a:rPr>
              <a:t>]</a:t>
            </a:r>
            <a:r>
              <a:rPr lang="en-US" altLang="en-US" dirty="0"/>
              <a:t> Britton, C., </a:t>
            </a:r>
            <a:r>
              <a:rPr lang="en-US" altLang="en-US" dirty="0" err="1"/>
              <a:t>Doake</a:t>
            </a:r>
            <a:r>
              <a:rPr lang="en-US" altLang="en-US" dirty="0"/>
              <a:t>, J., </a:t>
            </a:r>
            <a:r>
              <a:rPr lang="en-US" altLang="en-US" i="1" dirty="0"/>
              <a:t>Chapter 5: Data Modelling, </a:t>
            </a:r>
            <a:r>
              <a:rPr lang="en-US" altLang="en-US" dirty="0"/>
              <a:t>Software System Development – A gentle introduction, McGraw-Hill</a:t>
            </a:r>
            <a:endParaRPr lang="en-GB" alt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F48EB11-1BA5-4FBE-ABD7-1BE8636AA7BA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4258593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41</a:t>
            </a:fld>
            <a:endParaRPr lang="en-US"/>
          </a:p>
        </p:txBody>
      </p:sp>
      <p:sp>
        <p:nvSpPr>
          <p:cNvPr id="33" name="Text Placeholder 2"/>
          <p:cNvSpPr txBox="1">
            <a:spLocks/>
          </p:cNvSpPr>
          <p:nvPr/>
        </p:nvSpPr>
        <p:spPr>
          <a:xfrm>
            <a:off x="945463" y="1619618"/>
            <a:ext cx="10501162" cy="4456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Draw an EER diagram for the following requirements. 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Students contain an id (unique), name and an address.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academic semesters containing a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semester id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(unique),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semester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courses offered during academic semesters. A course has a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(unique),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credits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Students make payments. A payment has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receipt number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(unique),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amount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Payments can be classified into Tuition (semester payment), Examination and Other (Library fine, Printouts). 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Tuition payment is made for an academic semester.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other payments description should be stored.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Students register for courses offered during a particular semester. The registered date must be stored in the database.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Activity</a:t>
            </a:r>
          </a:p>
        </p:txBody>
      </p:sp>
      <p:sp>
        <p:nvSpPr>
          <p:cNvPr id="2" name="5-Point Star 1"/>
          <p:cNvSpPr/>
          <p:nvPr/>
        </p:nvSpPr>
        <p:spPr>
          <a:xfrm>
            <a:off x="2901141" y="590202"/>
            <a:ext cx="864524" cy="689957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CCF154-207A-48EF-9AD8-660EEEB494CF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The End…</a:t>
            </a:r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689B42AD-AB7A-41F6-9A9C-12023FFD5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36" y="1401150"/>
            <a:ext cx="4768143" cy="467278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31B9-59EB-41CB-9C57-C43FEB6B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42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 txBox="1">
            <a:spLocks/>
          </p:cNvSpPr>
          <p:nvPr/>
        </p:nvSpPr>
        <p:spPr>
          <a:xfrm>
            <a:off x="6823912" y="4443663"/>
            <a:ext cx="5213684" cy="2277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Complete the tutorial</a:t>
            </a:r>
          </a:p>
          <a:p>
            <a:pPr marL="571500" indent="-5715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Complete the lab sheet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5B8CDC8-4D78-4C8B-A2F5-2F575E431B36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67801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Why a DBMS?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5141" y="1638766"/>
            <a:ext cx="5984631" cy="439627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Large storage</a:t>
            </a:r>
          </a:p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Data independence</a:t>
            </a:r>
          </a:p>
          <a:p>
            <a:pPr>
              <a:lnSpc>
                <a:spcPct val="170000"/>
              </a:lnSpc>
            </a:pPr>
            <a:r>
              <a:rPr lang="en-US" sz="2600" kern="0" dirty="0">
                <a:latin typeface="Calibri" panose="020F0502020204030204" pitchFamily="34" charset="0"/>
                <a:cs typeface="Calibri" panose="020F0502020204030204" pitchFamily="34" charset="0"/>
              </a:rPr>
              <a:t>Efficient data access</a:t>
            </a:r>
          </a:p>
          <a:p>
            <a:pPr>
              <a:lnSpc>
                <a:spcPct val="170000"/>
              </a:lnSpc>
            </a:pPr>
            <a:r>
              <a:rPr lang="en-US" altLang="en-US" sz="2600" kern="0" dirty="0">
                <a:latin typeface="Calibri" panose="020F0502020204030204" pitchFamily="34" charset="0"/>
                <a:cs typeface="Calibri" panose="020F0502020204030204" pitchFamily="34" charset="0"/>
              </a:rPr>
              <a:t>Data integrity</a:t>
            </a:r>
          </a:p>
          <a:p>
            <a:pPr>
              <a:lnSpc>
                <a:spcPct val="170000"/>
              </a:lnSpc>
            </a:pPr>
            <a:r>
              <a:rPr lang="en-US" altLang="en-US" sz="2600" kern="0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>
              <a:lnSpc>
                <a:spcPct val="170000"/>
              </a:lnSpc>
            </a:pPr>
            <a:r>
              <a:rPr lang="en-US" altLang="en-US" sz="2600" kern="0" dirty="0">
                <a:latin typeface="Calibri" panose="020F0502020204030204" pitchFamily="34" charset="0"/>
                <a:cs typeface="Calibri" panose="020F0502020204030204" pitchFamily="34" charset="0"/>
              </a:rPr>
              <a:t>Easy data administration</a:t>
            </a:r>
          </a:p>
          <a:p>
            <a:pPr>
              <a:lnSpc>
                <a:spcPct val="170000"/>
              </a:lnSpc>
            </a:pPr>
            <a:r>
              <a:rPr lang="en-US" altLang="en-US" sz="2600" kern="0" dirty="0">
                <a:latin typeface="Calibri" panose="020F0502020204030204" pitchFamily="34" charset="0"/>
                <a:cs typeface="Calibri" panose="020F0502020204030204" pitchFamily="34" charset="0"/>
              </a:rPr>
              <a:t>Concurrent transaction processing</a:t>
            </a:r>
            <a:endParaRPr lang="en-US" altLang="en-US" dirty="0"/>
          </a:p>
          <a:p>
            <a:endParaRPr lang="en-US" alt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36" b="85455" l="10000" r="81463">
                        <a14:foregroundMark x1="52805" y1="26545" x2="52805" y2="26545"/>
                        <a14:foregroundMark x1="61829" y1="33091" x2="61829" y2="33091"/>
                        <a14:foregroundMark x1="52439" y1="61818" x2="52439" y2="61818"/>
                        <a14:foregroundMark x1="53780" y1="65091" x2="53780" y2="65091"/>
                        <a14:foregroundMark x1="53049" y1="51273" x2="53049" y2="51273"/>
                        <a14:foregroundMark x1="56829" y1="59273" x2="56829" y2="59273"/>
                        <a14:foregroundMark x1="60366" y1="59273" x2="60366" y2="59273"/>
                        <a14:foregroundMark x1="64024" y1="58909" x2="64024" y2="58909"/>
                        <a14:foregroundMark x1="67561" y1="58909" x2="67561" y2="58909"/>
                        <a14:foregroundMark x1="71707" y1="59636" x2="71707" y2="5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94" r="23728"/>
          <a:stretch/>
        </p:blipFill>
        <p:spPr>
          <a:xfrm>
            <a:off x="6935372" y="3671668"/>
            <a:ext cx="3981157" cy="224858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E243B62-C98A-48B6-8254-153C6FEBE9CA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87818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Database Design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36150554"/>
              </p:ext>
            </p:extLst>
          </p:nvPr>
        </p:nvGraphicFramePr>
        <p:xfrm>
          <a:off x="2701778" y="1690688"/>
          <a:ext cx="6788443" cy="4386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B37F768A-DF7D-40BD-BD99-1A76D925FB45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80916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419" y="1751310"/>
            <a:ext cx="9839325" cy="46050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Purpose -&gt;  Gather and analyze the data requirements</a:t>
            </a:r>
          </a:p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How -&gt;  Interviews, Review documents/existing systems</a:t>
            </a:r>
          </a:p>
          <a:p>
            <a:pPr>
              <a:lnSpc>
                <a:spcPct val="170000"/>
              </a:lnSpc>
            </a:pPr>
            <a:r>
              <a:rPr lang="en-US" sz="2600" kern="0" dirty="0">
                <a:latin typeface="Calibri" panose="020F0502020204030204" pitchFamily="34" charset="0"/>
                <a:cs typeface="Calibri" panose="020F0502020204030204" pitchFamily="34" charset="0"/>
              </a:rPr>
              <a:t>Questions -&gt;  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What to store?</a:t>
            </a:r>
          </a:p>
          <a:p>
            <a:pPr marL="1828800" lvl="4" indent="0">
              <a:lnSpc>
                <a:spcPct val="170000"/>
              </a:lnSpc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Relationships among objects?</a:t>
            </a:r>
          </a:p>
          <a:p>
            <a:pPr marL="1828800" lvl="4" indent="0">
              <a:lnSpc>
                <a:spcPct val="170000"/>
              </a:lnSpc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Types of queries?</a:t>
            </a:r>
          </a:p>
          <a:p>
            <a:pPr marL="1828800" lvl="4" indent="0">
              <a:lnSpc>
                <a:spcPct val="170000"/>
              </a:lnSpc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Types of users?</a:t>
            </a:r>
          </a:p>
          <a:p>
            <a:pPr marL="1828800" lvl="4" indent="0">
              <a:lnSpc>
                <a:spcPct val="170000"/>
              </a:lnSpc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Performance/ security/ administrative constraints?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Output -&gt; Concisely written set of user requirements</a:t>
            </a:r>
          </a:p>
          <a:p>
            <a:pPr>
              <a:lnSpc>
                <a:spcPct val="170000"/>
              </a:lnSpc>
            </a:pP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FFFF0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4400" b="1" kern="1200" dirty="0">
                    <a:solidFill>
                      <a:schemeClr val="tx1"/>
                    </a:solidFill>
                    <a:latin typeface="Impact" panose="020B080603090205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4000" kern="1200" dirty="0">
                    <a:latin typeface="Impact" panose="020B0806030902050204" pitchFamily="34" charset="0"/>
                    <a:cs typeface="Calibri" panose="020F0502020204030204" pitchFamily="34" charset="0"/>
                  </a:rPr>
                  <a:t>Requirement Analysis</a:t>
                </a:r>
              </a:p>
            </p:txBody>
          </p:sp>
        </p:grp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ABD46863-1D9E-4AC6-9079-31D967D16FF8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25963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417" y="1751310"/>
            <a:ext cx="9839325" cy="3834934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High level conceptual model is designed encapsulating the user requirements</a:t>
            </a:r>
          </a:p>
          <a:p>
            <a:pPr>
              <a:lnSpc>
                <a:spcPct val="170000"/>
              </a:lnSpc>
            </a:pPr>
            <a:r>
              <a:rPr lang="en-US" sz="2600" kern="0" dirty="0">
                <a:latin typeface="Calibri" panose="020F0502020204030204" pitchFamily="34" charset="0"/>
                <a:cs typeface="Calibri" panose="020F0502020204030204" pitchFamily="34" charset="0"/>
              </a:rPr>
              <a:t>Entity Relationship (ER) Model is the widely used conceptual model</a:t>
            </a:r>
          </a:p>
          <a:p>
            <a:pPr>
              <a:lnSpc>
                <a:spcPct val="170000"/>
              </a:lnSpc>
            </a:pPr>
            <a:r>
              <a:rPr lang="en-US" altLang="en-US" sz="2600" kern="0" dirty="0">
                <a:latin typeface="Calibri" panose="020F0502020204030204" pitchFamily="34" charset="0"/>
                <a:cs typeface="Calibri" panose="020F0502020204030204" pitchFamily="34" charset="0"/>
              </a:rPr>
              <a:t>ER Model is enhanced with object oriented concepts (Inheritance and Aggregation) and known as the Enhanced Entity Relationship (EER) Model</a:t>
            </a:r>
            <a:endParaRPr lang="en-US" altLang="en-US" dirty="0"/>
          </a:p>
          <a:p>
            <a:endParaRPr lang="en-US" alt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9839324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4400" b="1" dirty="0">
                    <a:solidFill>
                      <a:schemeClr val="tx1"/>
                    </a:solidFill>
                    <a:latin typeface="Impact" panose="020B0806030902050204" pitchFamily="34" charset="0"/>
                    <a:cs typeface="Calibri" panose="020F0502020204030204" pitchFamily="34" charset="0"/>
                  </a:rPr>
                  <a:t>2</a:t>
                </a: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 panose="020B0806030902050204" pitchFamily="34" charset="0"/>
                    <a:cs typeface="Calibri" panose="020F0502020204030204" pitchFamily="34" charset="0"/>
                  </a:rPr>
                  <a:t>Conceptual Database Design</a:t>
                </a:r>
              </a:p>
            </p:txBody>
          </p:sp>
        </p:grp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E373D64A-5244-41B6-AE25-79F201B3E947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73322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0FF02CB4-BD76-4F8D-AA62-84465DC0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3426" y="2053890"/>
            <a:ext cx="9137374" cy="4068614"/>
          </a:xfrm>
          <a:noFill/>
        </p:spPr>
        <p:txBody>
          <a:bodyPr vert="horz" lIns="90488" tIns="44450" rIns="90488" bIns="44450" rtlCol="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altLang="en-US" dirty="0"/>
              <a:t>A </a:t>
            </a:r>
            <a:r>
              <a:rPr lang="en-GB" altLang="en-US" i="1" dirty="0">
                <a:solidFill>
                  <a:srgbClr val="FF0000"/>
                </a:solidFill>
              </a:rPr>
              <a:t>relation</a:t>
            </a:r>
            <a:r>
              <a:rPr lang="en-GB" altLang="en-US" dirty="0"/>
              <a:t> is a table with columns and rows.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Only applies to logical structure of the database, not the physical structure.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An</a:t>
            </a:r>
            <a:r>
              <a:rPr lang="en-GB" altLang="en-US" i="1" dirty="0"/>
              <a:t> </a:t>
            </a:r>
            <a:r>
              <a:rPr lang="en-GB" altLang="en-US" i="1" dirty="0">
                <a:solidFill>
                  <a:srgbClr val="FF0000"/>
                </a:solidFill>
              </a:rPr>
              <a:t>attribute</a:t>
            </a:r>
            <a:r>
              <a:rPr lang="en-GB" altLang="en-US" dirty="0"/>
              <a:t> is a named column of a relation.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 algn="just">
              <a:lnSpc>
                <a:spcPct val="90000"/>
              </a:lnSpc>
            </a:pPr>
            <a:r>
              <a:rPr lang="en-GB" altLang="en-US" dirty="0"/>
              <a:t>The </a:t>
            </a:r>
            <a:r>
              <a:rPr lang="en-GB" altLang="en-US" i="1" dirty="0">
                <a:solidFill>
                  <a:srgbClr val="FF0000"/>
                </a:solidFill>
              </a:rPr>
              <a:t>degree</a:t>
            </a:r>
            <a:r>
              <a:rPr lang="en-GB" altLang="en-US" dirty="0"/>
              <a:t> of a relation is the number of attributes in a relation.</a:t>
            </a:r>
          </a:p>
          <a:p>
            <a:pPr algn="just"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A </a:t>
            </a:r>
            <a:r>
              <a:rPr lang="en-GB" altLang="en-US" i="1" dirty="0">
                <a:solidFill>
                  <a:srgbClr val="FF0000"/>
                </a:solidFill>
              </a:rPr>
              <a:t>domain</a:t>
            </a:r>
            <a:r>
              <a:rPr lang="en-GB" altLang="en-US" dirty="0"/>
              <a:t> is the set of allowable values for one or more attributes.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0D073E44-B8EF-46CB-9CE2-419D57EBF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1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C5F86E-29F9-43E2-A3F9-8510B22DD5A0}"/>
              </a:ext>
            </a:extLst>
          </p:cNvPr>
          <p:cNvGrpSpPr/>
          <p:nvPr/>
        </p:nvGrpSpPr>
        <p:grpSpPr>
          <a:xfrm>
            <a:off x="718113" y="566989"/>
            <a:ext cx="9737851" cy="1486900"/>
            <a:chOff x="1606725" y="3908675"/>
            <a:chExt cx="7109773" cy="772587"/>
          </a:xfrm>
        </p:grpSpPr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ED5EF6EF-EE60-4948-A4F8-C76E545564B1}"/>
                </a:ext>
              </a:extLst>
            </p:cNvPr>
            <p:cNvSpPr/>
            <p:nvPr/>
          </p:nvSpPr>
          <p:spPr>
            <a:xfrm rot="5400000">
              <a:off x="1665710" y="3849690"/>
              <a:ext cx="772587" cy="890557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6CD7F8-FD6A-47C6-9B82-514296239ACC}"/>
                </a:ext>
              </a:extLst>
            </p:cNvPr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8" name="Round Same Side Corner Rectangle 19">
                <a:extLst>
                  <a:ext uri="{FF2B5EF4-FFF2-40B4-BE49-F238E27FC236}">
                    <a16:creationId xmlns:a16="http://schemas.microsoft.com/office/drawing/2014/main" id="{AFFBB5B1-0B1C-44DD-B0AF-F6E828FA1742}"/>
                  </a:ext>
                </a:extLst>
              </p:cNvPr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Round Same Side Corner Rectangle 6">
                <a:extLst>
                  <a:ext uri="{FF2B5EF4-FFF2-40B4-BE49-F238E27FC236}">
                    <a16:creationId xmlns:a16="http://schemas.microsoft.com/office/drawing/2014/main" id="{0B54BABD-567E-46EA-B2FB-3FA8AB206D10}"/>
                  </a:ext>
                </a:extLst>
              </p:cNvPr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GB" altLang="en-US" sz="4000" b="1" dirty="0"/>
                  <a:t>Relational Model Terminology</a:t>
                </a:r>
                <a:endParaRPr lang="en-US" sz="4000" dirty="0"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9FE24089-9295-4769-ACF3-C476EF74E925}"/>
              </a:ext>
            </a:extLst>
          </p:cNvPr>
          <p:cNvSpPr txBox="1">
            <a:spLocks/>
          </p:cNvSpPr>
          <p:nvPr/>
        </p:nvSpPr>
        <p:spPr>
          <a:xfrm>
            <a:off x="4757530" y="6408320"/>
            <a:ext cx="743447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IE2042 | DMSS |Conceptual Database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077837161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IT CSE Template" id="{CB40A5BE-76D0-473F-86E1-90F786B9DAE9}" vid="{E9AF5693-9DC4-47C0-8EA8-04C9C02D4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2232</Words>
  <Application>Microsoft Office PowerPoint</Application>
  <PresentationFormat>Widescreen</PresentationFormat>
  <Paragraphs>485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Georgia</vt:lpstr>
      <vt:lpstr>Impact</vt:lpstr>
      <vt:lpstr>Times</vt:lpstr>
      <vt:lpstr>Times New Roman</vt:lpstr>
      <vt:lpstr>Wingdings</vt:lpstr>
      <vt:lpstr>Office Theme</vt:lpstr>
      <vt:lpstr>INTRODUCTION TO DBMS &amp; CONCEPTUAL DATABASE DESIGN</vt:lpstr>
      <vt:lpstr>Learning Outcomes (LO1)</vt:lpstr>
      <vt:lpstr>Topics</vt:lpstr>
      <vt:lpstr>What is a DBMS?</vt:lpstr>
      <vt:lpstr>Why a DBMS?</vt:lpstr>
      <vt:lpstr>Database Design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Options</vt:lpstr>
      <vt:lpstr>PowerPoint Presentation</vt:lpstr>
      <vt:lpstr>PowerPoint Presentation</vt:lpstr>
      <vt:lpstr>Process</vt:lpstr>
      <vt:lpstr>Example</vt:lpstr>
      <vt:lpstr>Exercise</vt:lpstr>
      <vt:lpstr>PowerPoint Presentation</vt:lpstr>
      <vt:lpstr>PowerPoint Presentation</vt:lpstr>
      <vt:lpstr>PowerPoint Presentation</vt:lpstr>
      <vt:lpstr>PowerPoint Presentation</vt:lpstr>
      <vt:lpstr>Activity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DMSS L1</dc:title>
  <dc:creator>Amila</dc:creator>
  <cp:lastModifiedBy>Harinda Fernando</cp:lastModifiedBy>
  <cp:revision>120</cp:revision>
  <cp:lastPrinted>2021-02-13T05:22:00Z</cp:lastPrinted>
  <dcterms:created xsi:type="dcterms:W3CDTF">2021-02-01T15:38:49Z</dcterms:created>
  <dcterms:modified xsi:type="dcterms:W3CDTF">2022-02-15T06:50:30Z</dcterms:modified>
</cp:coreProperties>
</file>