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360" r:id="rId3"/>
    <p:sldId id="513" r:id="rId4"/>
    <p:sldId id="514" r:id="rId5"/>
    <p:sldId id="515" r:id="rId6"/>
    <p:sldId id="516" r:id="rId7"/>
    <p:sldId id="519" r:id="rId8"/>
    <p:sldId id="517" r:id="rId9"/>
    <p:sldId id="518" r:id="rId10"/>
    <p:sldId id="520" r:id="rId11"/>
    <p:sldId id="521" r:id="rId12"/>
    <p:sldId id="522" r:id="rId13"/>
    <p:sldId id="523" r:id="rId14"/>
    <p:sldId id="524" r:id="rId15"/>
    <p:sldId id="525" r:id="rId16"/>
    <p:sldId id="526" r:id="rId17"/>
    <p:sldId id="527" r:id="rId18"/>
    <p:sldId id="528" r:id="rId19"/>
    <p:sldId id="529" r:id="rId20"/>
    <p:sldId id="530" r:id="rId21"/>
    <p:sldId id="531" r:id="rId22"/>
    <p:sldId id="532" r:id="rId23"/>
    <p:sldId id="533" r:id="rId24"/>
    <p:sldId id="534" r:id="rId25"/>
    <p:sldId id="535" r:id="rId26"/>
    <p:sldId id="536" r:id="rId27"/>
    <p:sldId id="537" r:id="rId28"/>
    <p:sldId id="538" r:id="rId29"/>
    <p:sldId id="539" r:id="rId30"/>
    <p:sldId id="540" r:id="rId31"/>
    <p:sldId id="541" r:id="rId32"/>
    <p:sldId id="35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E57FF-E799-C80F-B422-FC0999488E32}" v="1457" dt="2021-02-16T15:30:45.359"/>
    <p1510:client id="{7C727B08-9006-0423-661C-55E7E08F5A9E}" v="602" dt="2021-02-17T08:56:05.883"/>
    <p1510:client id="{AFDA27B6-55B4-EC95-EA7D-7FE808B6F2EF}" v="5145" dt="2021-02-16T07:24:43.2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–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–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279" autoAdjust="0"/>
  </p:normalViewPr>
  <p:slideViewPr>
    <p:cSldViewPr snapToGrid="0" showGuides="1">
      <p:cViewPr varScale="1">
        <p:scale>
          <a:sx n="82" d="100"/>
          <a:sy n="82" d="100"/>
        </p:scale>
        <p:origin x="720" y="5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4980-3494-4D3B-BC80-31E3F8E48C62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B0273-10C5-4208-989D-48CC85F67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95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B0273-10C5-4208-989D-48CC85F679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30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1471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086F-0D11-480E-9607-79260822F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B2DB9-AF65-4D3C-AB76-A6C52308C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CB7B3-44A3-4514-B370-BE7AB070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9B451-BA75-46F9-8EAD-8067FA9C1F80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ADAAD-0383-4CF9-87BC-5480CBC7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12CF-0884-4FC0-999B-239F5320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Text&#10;&#10;Description automatically generated with medium confidence">
            <a:extLst>
              <a:ext uri="{FF2B5EF4-FFF2-40B4-BE49-F238E27FC236}">
                <a16:creationId xmlns:a16="http://schemas.microsoft.com/office/drawing/2014/main" id="{AC4AA8E5-BCFB-49CE-ACFA-F46411EC75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243840" y="5487627"/>
            <a:ext cx="3032760" cy="1127894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BA35B62B-57E0-4BEC-8876-B2B914BEC2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898" y="361950"/>
            <a:ext cx="2743201" cy="9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6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7F17D1-734F-4C7A-88E3-DE9D96C08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DFC61-AE4C-4F40-B9A6-E684D1CB9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3793C-6D58-4D5B-A6C3-8328789D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92E8-2ADA-4111-970E-F4FF4C8A4802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9A441-B559-48C3-A378-91AB9B3E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1B92F-0CD4-40AC-B668-DB781BFD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6F3A9E54-7F9A-42A1-906F-6D5FBBD667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48367712-B391-49F9-BD5C-B64DE990A2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1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9600" y="807467"/>
            <a:ext cx="7521200" cy="14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09600" y="2661000"/>
            <a:ext cx="7521200" cy="352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▸"/>
              <a:defRPr/>
            </a:lvl1pPr>
            <a:lvl2pPr marL="1219170" lvl="1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2pPr>
            <a:lvl3pPr marL="1828754" lvl="2" indent="-457189">
              <a:spcBef>
                <a:spcPts val="800"/>
              </a:spcBef>
              <a:spcAft>
                <a:spcPts val="0"/>
              </a:spcAft>
              <a:buSzPts val="1800"/>
              <a:buChar char="▹"/>
              <a:defRPr/>
            </a:lvl3pPr>
            <a:lvl4pPr marL="2438339" lvl="3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4pPr>
            <a:lvl5pPr marL="3047924" lvl="4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5pPr>
            <a:lvl6pPr marL="3657509" lvl="5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6pPr>
            <a:lvl7pPr marL="4267093" lvl="6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7pPr>
            <a:lvl8pPr marL="4876678" lvl="7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8pPr>
            <a:lvl9pPr marL="5486263" lvl="8" indent="-474121">
              <a:spcBef>
                <a:spcPts val="8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532033" y="6182333"/>
            <a:ext cx="609200" cy="62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703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A60D-C588-4116-B12C-FFCEEE0B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DA4F-045D-4222-8E4B-5DBDD2B2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343A2-7C4C-4018-8B53-50B152C2C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D70F-2083-4B0D-8335-8452569A9A97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108D8-AB33-4B0C-BA17-ED096653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9FA05-3009-408B-B378-06AA3D87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CB541742-9F55-42E2-AD84-9F07259CAA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B6309371-14C9-4FDE-BC90-0D80ED5E7F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8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CE75-2579-4637-BF47-A7BBD818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4C15-9491-4F89-AE17-85D956F1C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8AA69-58F9-422B-A1B3-A894A7FD3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A01AA-E3A6-415D-8FFF-F2D751AC4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AEC0-0686-42B1-B774-EAFFBF64A58A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10E4A-F1F0-42FA-B4AD-62FC8B56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B9E8E-D2D6-477D-B802-0916ACC5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5ABDEFA0-F853-4769-AB41-AAEF2AD982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D9D4B3F1-58E7-4826-B6BB-659FDCBB6B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2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2638-D6C9-467E-990C-BA32AE2F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7ADC2-C6C3-411A-8387-2C997508E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A8512-B0C9-4CA1-B176-6A113D9FF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61FC5-FC36-4722-8B84-3EEF17B59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7556B-1B95-43B5-9B78-928D4BA10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406122-042D-4C55-B18A-27E9723F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75FA0-31E1-4ED8-9188-1283965593D2}" type="datetime1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E9403-90DB-4BF5-813C-6645ED8C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803CF6-D6EF-4107-88B0-87C142A4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2BF3E4BD-D30A-4C85-A7F9-39704F3340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878C062D-87EB-4598-87D7-C9233C9914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4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55F6-A03D-49C3-ACD2-7911BBFB4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96E82-29C0-43CD-B1A2-4D26B387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D7700-6C3E-467C-B0C8-1DEE45BEBAA8}" type="datetime1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3A09B-1DF2-40DB-B5A7-EC78F8FA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8B8E3-7EA9-49AE-83D3-FEF2F62A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CBE0F8C6-2311-4317-88C1-24778515D8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AF8B5C03-E102-4AE3-A4D5-326D6AF058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7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45321-8838-4522-B9AD-110E3923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46B4A-5812-4145-A64C-722597B55972}" type="datetime1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9023CD-928B-4881-AD51-DCD4AF76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36B16-E017-4A78-A537-23105F55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068E358D-2884-427F-95AB-67614154C5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F574061A-D87D-4B74-8DCC-D27C207517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6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23EF-00E5-47D8-9496-5227302B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0FCAB-DB24-4D5E-987F-BB0591EC0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65E7C-CD1A-4239-A69C-1C15B95BC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A996A-4075-4E15-987E-69B91CDD1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32DA-08EF-49A8-B2B9-8AC119B6261E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65969-D674-4660-A9F1-4CC74F12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09527-188B-4955-931A-E55BC1A5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29E1D73F-606F-4A5A-A073-65E08940AD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BF57CACF-8DA1-41EF-8E42-25864858D1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1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0C1AF-83AC-4730-88FB-00B7ED2E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D3A17-3F45-4A68-83D9-E416E211C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1B51C-3A8C-4DF3-BA45-B6D3520EC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460A1-D313-4147-86C9-34F7661DD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3375-BA4D-4177-AFEC-21C508549459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3F65E-1A6B-4829-A652-89376B404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B7D55-8F8E-4F3A-BC27-8A573C5A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BED25C50-A4B8-4D60-A1D0-7CE7E4E518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BD66732A-3F96-48AF-8D62-E1E96E398A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4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8752-9D0A-484F-8131-E5750388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D69AD-A509-466D-89F6-BAEF1B679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6F55-8C98-4B12-A8DF-70645159B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448-DEA7-4741-B32C-F6A13A4C54BB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F133A-3878-45F7-ACC7-D0F08191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3F2C3-B432-47B2-9F44-6F23B255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71D2479-3C5B-4035-B605-77B17B7369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3" t="14191" b="14618"/>
          <a:stretch/>
        </p:blipFill>
        <p:spPr>
          <a:xfrm>
            <a:off x="1465879" y="6252069"/>
            <a:ext cx="1103484" cy="360460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42058FDA-378F-41B3-9BB5-3BB04CA089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04" y="6226346"/>
            <a:ext cx="110348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44E8CA5-C3CF-44C4-BDFC-37612DB58D80}"/>
              </a:ext>
            </a:extLst>
          </p:cNvPr>
          <p:cNvSpPr/>
          <p:nvPr userDrawn="1"/>
        </p:nvSpPr>
        <p:spPr>
          <a:xfrm flipH="1">
            <a:off x="12085326" y="-9318"/>
            <a:ext cx="91440" cy="475488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0C1BC4-D433-4966-8F70-2D114329CB60}"/>
              </a:ext>
            </a:extLst>
          </p:cNvPr>
          <p:cNvSpPr/>
          <p:nvPr userDrawn="1"/>
        </p:nvSpPr>
        <p:spPr>
          <a:xfrm flipH="1">
            <a:off x="11981054" y="209437"/>
            <a:ext cx="91440" cy="402336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B36A14-151E-48D2-9250-18529322456D}"/>
              </a:ext>
            </a:extLst>
          </p:cNvPr>
          <p:cNvSpPr/>
          <p:nvPr userDrawn="1"/>
        </p:nvSpPr>
        <p:spPr>
          <a:xfrm rot="16200000" flipH="1">
            <a:off x="9735955" y="-2247996"/>
            <a:ext cx="91440" cy="457200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B545EA-D3D4-46EE-B1F1-617A58FA76C3}"/>
              </a:ext>
            </a:extLst>
          </p:cNvPr>
          <p:cNvSpPr/>
          <p:nvPr userDrawn="1"/>
        </p:nvSpPr>
        <p:spPr>
          <a:xfrm rot="16200000" flipH="1">
            <a:off x="10084065" y="-1775775"/>
            <a:ext cx="91440" cy="384048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A8B8C2-5F8B-466A-BDBB-6B5FDB082B82}"/>
              </a:ext>
            </a:extLst>
          </p:cNvPr>
          <p:cNvSpPr/>
          <p:nvPr userDrawn="1"/>
        </p:nvSpPr>
        <p:spPr>
          <a:xfrm rot="16200000" flipH="1">
            <a:off x="12067667" y="104580"/>
            <a:ext cx="91440" cy="9144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EF80B-D39D-4B02-8FBA-D6B0D4F1446E}"/>
              </a:ext>
            </a:extLst>
          </p:cNvPr>
          <p:cNvSpPr/>
          <p:nvPr userDrawn="1"/>
        </p:nvSpPr>
        <p:spPr>
          <a:xfrm rot="16200000">
            <a:off x="2316262" y="4416681"/>
            <a:ext cx="91440" cy="475488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98C39-38D7-4428-9F69-6F18F6CDC67A}"/>
              </a:ext>
            </a:extLst>
          </p:cNvPr>
          <p:cNvSpPr/>
          <p:nvPr userDrawn="1"/>
        </p:nvSpPr>
        <p:spPr>
          <a:xfrm rot="16200000">
            <a:off x="2155402" y="4659120"/>
            <a:ext cx="91440" cy="402336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AE50E5-EE96-4553-B36E-B95D393D37F6}"/>
              </a:ext>
            </a:extLst>
          </p:cNvPr>
          <p:cNvSpPr/>
          <p:nvPr userDrawn="1"/>
        </p:nvSpPr>
        <p:spPr>
          <a:xfrm>
            <a:off x="-1" y="2153556"/>
            <a:ext cx="91440" cy="457200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E141E1-06DF-4E29-9434-9EFDCDC56437}"/>
              </a:ext>
            </a:extLst>
          </p:cNvPr>
          <p:cNvSpPr/>
          <p:nvPr userDrawn="1"/>
        </p:nvSpPr>
        <p:spPr>
          <a:xfrm>
            <a:off x="106460" y="2962676"/>
            <a:ext cx="91440" cy="3840480"/>
          </a:xfrm>
          <a:prstGeom prst="rect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226970-AA23-4081-A2D4-CBE020A2A3F6}"/>
              </a:ext>
            </a:extLst>
          </p:cNvPr>
          <p:cNvSpPr/>
          <p:nvPr userDrawn="1"/>
        </p:nvSpPr>
        <p:spPr>
          <a:xfrm>
            <a:off x="112295" y="6744598"/>
            <a:ext cx="91440" cy="91440"/>
          </a:xfrm>
          <a:prstGeom prst="rect">
            <a:avLst/>
          </a:prstGeom>
          <a:solidFill>
            <a:srgbClr val="242D66"/>
          </a:solidFill>
          <a:ln>
            <a:solidFill>
              <a:srgbClr val="242D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D39EF4-9AC5-4BEB-B30E-97CD1930C907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478CF-99C7-4F04-BB93-9A7F019A4B9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C4281-3DC8-4DC3-835D-AA55EA4C6BDD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B03B-4999-4C5F-9C6E-104A71309BE7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6316A-90E9-4812-A967-DFC25AD8F8DC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BE1C3-0546-4509-B5F2-AFCE2418797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FBE9A-0EF6-4634-AFE9-726C7688B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1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0939-6CA4-42E1-AA9F-4304E3513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317" y="1461621"/>
            <a:ext cx="9520471" cy="252312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0" dirty="0">
                <a:latin typeface="Impact"/>
              </a:rPr>
              <a:t>DATABASE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41240-E255-49F5-8670-172540ADA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3642" y="6276975"/>
            <a:ext cx="8518358" cy="449680"/>
          </a:xfr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IE2042- Database Management Systems for </a:t>
            </a:r>
            <a:r>
              <a:rPr lang="en-US" sz="2000" b="1">
                <a:solidFill>
                  <a:schemeClr val="bg1"/>
                </a:solidFill>
                <a:latin typeface="Calibri"/>
                <a:cs typeface="Calibri"/>
              </a:rPr>
              <a:t>Security- Lecture10</a:t>
            </a:r>
            <a:endParaRPr lang="en-US" sz="2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9048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094" y="1869945"/>
            <a:ext cx="11029615" cy="4463192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At the server level, create a login for each user that should be able to log into SQL Server. 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create Windows authentication logins that are associated with Windows user or group accounts, 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create SQL Server authentication logins that are specific to that instance of SQL Server.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Create user-defined server roles if the fixed server roles do not meet your configuration requirements.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Assign logins to the appropriate server roles (either fixed or user-defined).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each applicable server-level securable, grant or deny permissions to the logins and server roles.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Steps to provide users with access to SQL server resources</a:t>
            </a:r>
          </a:p>
        </p:txBody>
      </p:sp>
    </p:spTree>
    <p:extLst>
      <p:ext uri="{BB962C8B-B14F-4D97-AF65-F5344CB8AC3E}">
        <p14:creationId xmlns:p14="http://schemas.microsoft.com/office/powerpoint/2010/main" val="373075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1703"/>
            <a:ext cx="11029615" cy="44060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At the database level, create a database user for each login. 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database user can be associated with only one server login. 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Create user-defined database roles if the fixed database roles do not meet your configuration requirements.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Assign users to the appropriate database roles (either fixed or user-defined).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each applicable database-level or schema-level securable, grant or deny permissions to the database users and roles.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Steps to provide users with access to SQL server resources</a:t>
            </a:r>
          </a:p>
        </p:txBody>
      </p:sp>
    </p:spTree>
    <p:extLst>
      <p:ext uri="{BB962C8B-B14F-4D97-AF65-F5344CB8AC3E}">
        <p14:creationId xmlns:p14="http://schemas.microsoft.com/office/powerpoint/2010/main" val="4139792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541446"/>
            <a:ext cx="11029615" cy="468289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software company is assigned to create a software system for a hotel.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project manager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responsible to develop the system, and he assigns the task of creating the databases (inventory database, sales database, payroll database) to a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senior DBA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(Kamal).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senior DBA creates the databases and all logins for the users.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senior DBA then assigns two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junior DBAs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Gayan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Pawan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to look after each database.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junior DBA designs the database and assigns the task of creating tables to a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database developer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Sahan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 junior DBA also assigns the task of entering data to some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entry operators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Kushani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Chamali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5777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1. Creating a login using </a:t>
            </a:r>
            <a:r>
              <a:rPr lang="en-US" sz="3200" b="1" u="sng" dirty="0"/>
              <a:t>Windows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5439"/>
            <a:ext cx="11029615" cy="400599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login is an individual user account for logging into the SQL Server instance. 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Syntax</a:t>
            </a:r>
          </a:p>
          <a:p>
            <a:pPr marL="594000" lvl="2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CREATE LOGIN 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domain_name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\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login_name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</a:p>
          <a:p>
            <a:pPr marL="594000" lvl="2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FROM WINDOWS</a:t>
            </a:r>
          </a:p>
          <a:p>
            <a:pPr marL="594000" lvl="2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 WITH DEFAULT_DATABASE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database_name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94000" lvl="2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 DEFAULT_LANGUAGE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language_name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];</a:t>
            </a:r>
          </a:p>
          <a:p>
            <a:pPr marL="342900" indent="-342900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  <a:p>
            <a:pPr marL="594000" lvl="2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CREATE LOGIN [win10b\winuser01] FROM WINDOWS </a:t>
            </a:r>
          </a:p>
          <a:p>
            <a:pPr marL="594000" lvl="2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WITH DEFAULT_DATABASE = master, DEFAULT_LANGUAGE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us_english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13715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732" y="517396"/>
            <a:ext cx="11029616" cy="1013800"/>
          </a:xfrm>
        </p:spPr>
        <p:txBody>
          <a:bodyPr>
            <a:normAutofit/>
          </a:bodyPr>
          <a:lstStyle/>
          <a:p>
            <a:r>
              <a:rPr lang="en-US" sz="3200" b="1" dirty="0"/>
              <a:t>1. Creating a login using </a:t>
            </a:r>
            <a:r>
              <a:rPr lang="en-US" sz="3200" b="1" u="sng" dirty="0"/>
              <a:t>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733" y="1715310"/>
            <a:ext cx="11029615" cy="4672012"/>
          </a:xfrm>
        </p:spPr>
        <p:txBody>
          <a:bodyPr>
            <a:normAutofit/>
          </a:bodyPr>
          <a:lstStyle/>
          <a:p>
            <a:r>
              <a:rPr lang="en-US" dirty="0"/>
              <a:t>Syntax</a:t>
            </a:r>
          </a:p>
          <a:p>
            <a:pPr marL="594000" lvl="2" indent="0">
              <a:buNone/>
            </a:pPr>
            <a:r>
              <a:rPr lang="en-US" sz="1800" dirty="0"/>
              <a:t>CREATE LOGIN [Login Name] -- This is the User that you use for login </a:t>
            </a:r>
          </a:p>
          <a:p>
            <a:pPr marL="594000" lvl="2" indent="0">
              <a:buNone/>
            </a:pPr>
            <a:r>
              <a:rPr lang="en-US" sz="1800" dirty="0"/>
              <a:t>WITH PASSWORD = '</a:t>
            </a:r>
            <a:r>
              <a:rPr lang="en-US" sz="1800" dirty="0" err="1"/>
              <a:t>provide_password</a:t>
            </a:r>
            <a:r>
              <a:rPr lang="en-US" sz="1800" dirty="0"/>
              <a:t>' MUST_CHANGE,</a:t>
            </a:r>
          </a:p>
          <a:p>
            <a:pPr marL="594000" lvl="2" indent="0">
              <a:buNone/>
            </a:pPr>
            <a:r>
              <a:rPr lang="en-US" sz="1800" dirty="0"/>
              <a:t>CHECK_EXPIRATION = ON,  CHECK_POLICY = ON,  DEFAULT_DATABASE = [Database Name], </a:t>
            </a:r>
          </a:p>
          <a:p>
            <a:pPr marL="594000" lvl="2" indent="0">
              <a:buNone/>
            </a:pPr>
            <a:r>
              <a:rPr lang="en-US" sz="1800" dirty="0"/>
              <a:t>DEFAULT_LANGUAGE = [Language Name];-- This is Optional</a:t>
            </a:r>
          </a:p>
          <a:p>
            <a:pPr marL="594000" lvl="2" indent="0">
              <a:buNone/>
            </a:pPr>
            <a:endParaRPr lang="en-US" sz="1800" dirty="0"/>
          </a:p>
          <a:p>
            <a:pPr marL="306000" lvl="2" indent="-306000"/>
            <a:r>
              <a:rPr lang="en-US" sz="2800" dirty="0"/>
              <a:t>Example</a:t>
            </a:r>
          </a:p>
          <a:p>
            <a:pPr marL="594000" lvl="2" indent="0">
              <a:buNone/>
            </a:pPr>
            <a:r>
              <a:rPr lang="en-US" sz="1800" dirty="0"/>
              <a:t>CREATE LOGIN sqluser01</a:t>
            </a:r>
          </a:p>
          <a:p>
            <a:pPr marL="594000" lvl="2" indent="0">
              <a:buNone/>
            </a:pPr>
            <a:r>
              <a:rPr lang="en-US" sz="1800" dirty="0"/>
              <a:t>WITH PASSWORD = 'tempPW@56789' </a:t>
            </a:r>
          </a:p>
          <a:p>
            <a:pPr marL="594000" lvl="2" indent="0">
              <a:buNone/>
            </a:pPr>
            <a:r>
              <a:rPr lang="en-US" sz="1800" dirty="0"/>
              <a:t>MUST_CHANGE, CHECK_EXPIRATION = ON,</a:t>
            </a:r>
          </a:p>
          <a:p>
            <a:pPr marL="594000" lvl="2" indent="0">
              <a:buNone/>
            </a:pPr>
            <a:r>
              <a:rPr lang="en-US" sz="1800" dirty="0"/>
              <a:t>DEFAULT_DATABASE = master, DEFAULT_LANGUAGE = </a:t>
            </a:r>
            <a:r>
              <a:rPr lang="en-US" sz="1800" dirty="0" err="1"/>
              <a:t>us_english</a:t>
            </a:r>
            <a:r>
              <a:rPr lang="en-US" sz="1800" dirty="0"/>
              <a:t>;</a:t>
            </a:r>
          </a:p>
          <a:p>
            <a:pPr marL="3240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7800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787" y="34787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2. Creating and assigning server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177" y="1873719"/>
            <a:ext cx="10918628" cy="3949111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With sever roles, </a:t>
            </a:r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logins could be grouped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together in order to easily manage server-level permissions. 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SQL Server supports </a:t>
            </a:r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server roles and </a:t>
            </a:r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user-defined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server roles. 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server roles logins could be assigned, but </a:t>
            </a:r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permissions cannot be changed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6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user-defined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roles logins can be assigned and </a:t>
            </a:r>
            <a:r>
              <a:rPr lang="en-US" sz="2600" u="sng" dirty="0">
                <a:latin typeface="Calibri" panose="020F0502020204030204" pitchFamily="34" charset="0"/>
                <a:cs typeface="Calibri" panose="020F0502020204030204" pitchFamily="34" charset="0"/>
              </a:rPr>
              <a:t>permission can be changed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4295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3. Adding </a:t>
            </a:r>
            <a:r>
              <a:rPr lang="en-US" sz="3200" b="1" u="sng" dirty="0"/>
              <a:t>logins to fixed </a:t>
            </a:r>
            <a:r>
              <a:rPr lang="en-US" sz="3200" b="1" dirty="0"/>
              <a:t>server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954" y="1044070"/>
            <a:ext cx="11029615" cy="501167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200" dirty="0"/>
          </a:p>
          <a:p>
            <a:r>
              <a:rPr lang="en-US" dirty="0"/>
              <a:t>Assigning logins to sever roles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Syntax : ALTER SERVER ROLE </a:t>
            </a:r>
            <a:r>
              <a:rPr lang="en-US" sz="2000" dirty="0" err="1"/>
              <a:t>server_role_name</a:t>
            </a:r>
            <a:r>
              <a:rPr lang="en-US" sz="2000" dirty="0"/>
              <a:t> ADD MEMBER login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Server role names :</a:t>
            </a:r>
          </a:p>
          <a:p>
            <a:pPr lvl="2"/>
            <a:endParaRPr lang="en-US" sz="2400" dirty="0"/>
          </a:p>
          <a:p>
            <a:pPr lvl="2"/>
            <a:endParaRPr lang="en-US" sz="2400" dirty="0"/>
          </a:p>
          <a:p>
            <a:pPr lvl="2"/>
            <a:endParaRPr lang="en-US" sz="2400" dirty="0"/>
          </a:p>
          <a:p>
            <a:pPr lvl="2"/>
            <a:endParaRPr lang="en-US" sz="2400" dirty="0"/>
          </a:p>
          <a:p>
            <a:pPr lvl="2"/>
            <a:endParaRPr lang="en-US" sz="2400" dirty="0"/>
          </a:p>
          <a:p>
            <a:pPr marL="914400" lvl="2" indent="0">
              <a:buNone/>
            </a:pPr>
            <a:endParaRPr lang="en-US" sz="2800" dirty="0"/>
          </a:p>
          <a:p>
            <a:pPr lvl="1"/>
            <a:r>
              <a:rPr lang="en-US" sz="2400" dirty="0"/>
              <a:t>Ex : ALTER SERVER ROLE </a:t>
            </a:r>
            <a:r>
              <a:rPr lang="en-US" sz="2400" dirty="0" err="1"/>
              <a:t>diskadmin</a:t>
            </a:r>
            <a:r>
              <a:rPr lang="en-US" sz="2400" dirty="0"/>
              <a:t> ADD MEMBER Ted </a:t>
            </a:r>
          </a:p>
          <a:p>
            <a:endParaRPr lang="en-US" sz="2800" dirty="0"/>
          </a:p>
          <a:p>
            <a:endParaRPr lang="en-US" sz="2800" dirty="0"/>
          </a:p>
          <a:p>
            <a:pPr lvl="1"/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66513"/>
              </p:ext>
            </p:extLst>
          </p:nvPr>
        </p:nvGraphicFramePr>
        <p:xfrm>
          <a:off x="1650668" y="3105914"/>
          <a:ext cx="9861552" cy="239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5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144"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Members of the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sysadmin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fixed server role can perform any activity in the server.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dbcreator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Members of the 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dbcreator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fixed server role can create, alter, drop, and restore any database.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securityadmin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Members of the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securityadmin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fixed server role manage logins and their properties. They can GRANT, DENY, and REVOKE server-level permissions.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279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732" y="624518"/>
            <a:ext cx="11029616" cy="1013800"/>
          </a:xfrm>
        </p:spPr>
        <p:txBody>
          <a:bodyPr>
            <a:noAutofit/>
          </a:bodyPr>
          <a:lstStyle/>
          <a:p>
            <a:r>
              <a:rPr lang="en-US" sz="3100" b="1" dirty="0"/>
              <a:t>4. Creating user-defined server roles and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733" y="1921703"/>
            <a:ext cx="11029615" cy="450605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Creating a user defined sever role and assigning permissions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Syntax for creating a server role: CREATE SERVER ROLE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role_name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Ex: CREATE SERVER ROLE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devops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914400" lvl="2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Syntax for granting permissions : GRANT permission TO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grantee_principal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[WITH GRANT OPTION]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Permission Examples :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CREATE ANY DATABASE — Create a database on the server.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ALTER ANY DATABASE — Create, alter, or drop any login in the instance.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ALTER ANY LOGIN — Modify any login.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SHUTDOWN — Shut down the server.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Ex: GRANT ALTER ANY DATABASE TO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devops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810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Scenario (</a:t>
            </a:r>
            <a:r>
              <a:rPr lang="en-US" sz="3200" b="1" dirty="0" err="1"/>
              <a:t>contd</a:t>
            </a:r>
            <a:r>
              <a:rPr lang="en-US" sz="3200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6614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Senior DBA, Junior DBA, Database Developer and Data entry operator should have logins.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According to the scenario, Senior dba also should be able to create databases and logins.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Therefore two methods could be used to create logins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All logins could be created by the project manager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Project manager could create the login of Senior DBA and Senior DBA could create the other logins. (we will use this approach)</a:t>
            </a:r>
          </a:p>
        </p:txBody>
      </p:sp>
    </p:spTree>
    <p:extLst>
      <p:ext uri="{BB962C8B-B14F-4D97-AF65-F5344CB8AC3E}">
        <p14:creationId xmlns:p14="http://schemas.microsoft.com/office/powerpoint/2010/main" val="3958626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Scenario (</a:t>
            </a:r>
            <a:r>
              <a:rPr lang="en-US" sz="3200" b="1" dirty="0" err="1"/>
              <a:t>contd</a:t>
            </a:r>
            <a:r>
              <a:rPr lang="en-US" sz="3200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9218"/>
            <a:ext cx="10772955" cy="385181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First create the login for the senior DBA using windows authentication of SQL server authentication as follows: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Windows authentication</a:t>
            </a:r>
          </a:p>
          <a:p>
            <a:pPr marL="594000" lvl="2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CREATE LOGIN PC2\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kamal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94000" lvl="2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FROM WINDOWS WITH DEFAULT_DATABASE = Master</a:t>
            </a:r>
          </a:p>
          <a:p>
            <a:pPr marL="306000"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SQL server authentication</a:t>
            </a:r>
          </a:p>
          <a:p>
            <a:pPr marL="594000" lvl="2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CREATE LOGIN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mal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94000" lvl="2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WITH PASSWORD = ‘kamal@123‘, DEFAULT_DATABASE = Master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89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1015999" y="807468"/>
            <a:ext cx="6780463" cy="951961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 cap="none" dirty="0">
                <a:latin typeface="Impact" panose="020B0806030902050204" pitchFamily="34" charset="0"/>
              </a:rPr>
              <a:t>Learning Outcomes (LO4)</a:t>
            </a: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956520" y="1841775"/>
            <a:ext cx="10208785" cy="4687361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608965" indent="-456565">
              <a:lnSpc>
                <a:spcPct val="200000"/>
              </a:lnSpc>
            </a:pPr>
            <a:r>
              <a:rPr lang="en-US" sz="2300" dirty="0">
                <a:latin typeface="Calibri"/>
                <a:cs typeface="Calibri"/>
              </a:rPr>
              <a:t>Understand the three important aspects of security</a:t>
            </a:r>
          </a:p>
          <a:p>
            <a:pPr marL="608965" indent="-456565">
              <a:lnSpc>
                <a:spcPct val="200000"/>
              </a:lnSpc>
            </a:pPr>
            <a:r>
              <a:rPr lang="en-US" sz="2300" dirty="0">
                <a:latin typeface="Calibri"/>
                <a:cs typeface="Calibri"/>
              </a:rPr>
              <a:t>Identify different roles and permissions at server and database level</a:t>
            </a:r>
            <a:endParaRPr lang="en-US" sz="2300" dirty="0"/>
          </a:p>
          <a:p>
            <a:pPr marL="608965" indent="-456565">
              <a:lnSpc>
                <a:spcPct val="200000"/>
              </a:lnSpc>
            </a:pPr>
            <a:r>
              <a:rPr lang="en-US" sz="2300" dirty="0">
                <a:latin typeface="Calibri"/>
                <a:cs typeface="Calibri"/>
              </a:rPr>
              <a:t>Implement a security policy using access control mechanisms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76" b="91753" l="9348" r="9119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46" t="5893" r="7022" b="4513"/>
          <a:stretch/>
        </p:blipFill>
        <p:spPr>
          <a:xfrm>
            <a:off x="8916551" y="4721698"/>
            <a:ext cx="2888567" cy="18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90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Scenario (</a:t>
            </a:r>
            <a:r>
              <a:rPr lang="en-US" sz="3200" b="1" dirty="0" err="1"/>
              <a:t>contd</a:t>
            </a:r>
            <a:r>
              <a:rPr lang="en-US" sz="3200" b="1" dirty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3467"/>
            <a:ext cx="11029615" cy="43158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Now let’s give permission to the senior DBA to create databases and logins.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could be done using pre-defined sever roles or user defined server roles as follows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Using pre-defined server roles </a:t>
            </a:r>
          </a:p>
          <a:p>
            <a:pPr marL="324000" lvl="1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alter server role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dbcreator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add member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amal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alter server role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securityadmin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add member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kamal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6000"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Using user-defined server role</a:t>
            </a:r>
          </a:p>
          <a:p>
            <a:pPr marL="270000" lvl="2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 server role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seniordba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0000" lvl="2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grant create any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database,alter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any login to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seniordba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0000" lvl="2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alter server role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seniordba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add member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kamal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587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5. Database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153" y="1761123"/>
            <a:ext cx="10794499" cy="444890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Logins are created at the server level, while users are created at the database level.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other words, a login allows to connect to the SQL Server service and permissions inside the database are granted to the database users, not to the logins.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logins will be assigned to server roles (for example, 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serveradmin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database users will be assigned to roles within that database.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Syntax :  </a:t>
            </a:r>
            <a:r>
              <a:rPr lang="en-US" altLang="en-US"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USER </a:t>
            </a:r>
            <a:r>
              <a:rPr lang="en-US" altLang="en-US" sz="20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user_name</a:t>
            </a:r>
            <a:r>
              <a:rPr lang="en-US" altLang="en-US" sz="2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LOGIN </a:t>
            </a:r>
            <a:r>
              <a:rPr lang="en-US" altLang="en-US" sz="2000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login_name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>
              <a:lnSpc>
                <a:spcPct val="100000"/>
              </a:lnSpc>
            </a:pP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user_name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: The name of the database user that you wish to create.</a:t>
            </a:r>
          </a:p>
          <a:p>
            <a:pPr lvl="1" fontAlgn="base">
              <a:lnSpc>
                <a:spcPct val="100000"/>
              </a:lnSpc>
            </a:pP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login_name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: The Login used to connect to the SQL Server instance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866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Scenario (</a:t>
            </a:r>
            <a:r>
              <a:rPr lang="en-US" sz="3200" b="1" dirty="0" err="1"/>
              <a:t>contd</a:t>
            </a:r>
            <a:r>
              <a:rPr lang="en-US" sz="3200" b="1" dirty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628228" cy="415326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Senior DBA can now create the databases and create a logins for the junior DBAs who are in-charge of the databases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Create the login first</a:t>
            </a:r>
          </a:p>
          <a:p>
            <a:pPr marL="594000" lvl="2" indent="0">
              <a:lnSpc>
                <a:spcPct val="11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CREATE LOGIN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gayan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94000" lvl="2" indent="0">
              <a:lnSpc>
                <a:spcPct val="11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WITH PASSWORD = ‘gayan@123‘, DEFAULT_DATABASE = Inventory </a:t>
            </a:r>
          </a:p>
          <a:p>
            <a:pPr marL="306000" lvl="1">
              <a:lnSpc>
                <a:spcPct val="11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senior DBA can also create all the other logins for the other roles here</a:t>
            </a:r>
          </a:p>
          <a:p>
            <a:pPr marL="306000" lvl="2" indent="-306000">
              <a:lnSpc>
                <a:spcPct val="11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Now let’s create the user for the login so that the user can be given permission at the database level</a:t>
            </a:r>
          </a:p>
          <a:p>
            <a:pPr marL="594000" lvl="2" indent="0">
              <a:lnSpc>
                <a:spcPct val="11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Create user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gayan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 login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gayan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987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6. Creating database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database role is a group of users that share a common set of database-level permissions.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 with server roles, SQL Server supports both fixed and user-defined database roles.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set up a user-defined database role, you must create the role, grant permissions to the role, and add members to the role (or add members and then grant permissions).</a:t>
            </a:r>
          </a:p>
        </p:txBody>
      </p:sp>
    </p:spTree>
    <p:extLst>
      <p:ext uri="{BB962C8B-B14F-4D97-AF65-F5344CB8AC3E}">
        <p14:creationId xmlns:p14="http://schemas.microsoft.com/office/powerpoint/2010/main" val="1016206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7. Assigning </a:t>
            </a:r>
            <a:r>
              <a:rPr lang="en-US" sz="3200" b="1" u="sng" dirty="0"/>
              <a:t>users to fixed </a:t>
            </a:r>
            <a:r>
              <a:rPr lang="en-US" sz="3200" b="1" dirty="0"/>
              <a:t>database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560" y="1560680"/>
            <a:ext cx="11349140" cy="5012390"/>
          </a:xfrm>
        </p:spPr>
        <p:txBody>
          <a:bodyPr>
            <a:noAutofit/>
          </a:bodyPr>
          <a:lstStyle/>
          <a:p>
            <a:r>
              <a:rPr lang="en-US" sz="2400" dirty="0"/>
              <a:t>Some examples of database roles are as follows:</a:t>
            </a:r>
          </a:p>
          <a:p>
            <a:endParaRPr lang="en-US" sz="2800" dirty="0"/>
          </a:p>
          <a:p>
            <a:endParaRPr lang="en-US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000" dirty="0"/>
              <a:t>Syntax for windows authentication :</a:t>
            </a:r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1800" dirty="0"/>
              <a:t>ALTER ROLE </a:t>
            </a:r>
            <a:r>
              <a:rPr lang="en-US" sz="1800" dirty="0" err="1"/>
              <a:t>db_datawriter</a:t>
            </a:r>
            <a:r>
              <a:rPr lang="en-US" sz="1800" dirty="0"/>
              <a:t> ADD MEMBER &lt;domain\username&gt;</a:t>
            </a:r>
          </a:p>
          <a:p>
            <a:r>
              <a:rPr lang="en-US" sz="2000" dirty="0"/>
              <a:t>Syntax for SQL authentication :</a:t>
            </a:r>
          </a:p>
          <a:p>
            <a:pPr marL="0" indent="0">
              <a:buNone/>
            </a:pPr>
            <a:r>
              <a:rPr lang="en-US" sz="2000" dirty="0"/>
              <a:t>			ALTER ROLE </a:t>
            </a:r>
            <a:r>
              <a:rPr lang="en-US" sz="2000" dirty="0" err="1"/>
              <a:t>db_datawriter</a:t>
            </a:r>
            <a:r>
              <a:rPr lang="en-US" sz="2000" dirty="0"/>
              <a:t> ADD MEMBER &lt;username&gt;;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13399"/>
              </p:ext>
            </p:extLst>
          </p:nvPr>
        </p:nvGraphicFramePr>
        <p:xfrm>
          <a:off x="1078301" y="1965050"/>
          <a:ext cx="10023545" cy="2965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2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185"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181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db_owner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Members of the 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db_owner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fixed database role can perform all configuration and maintenance activities on the database, and can also drop the database in SQL Server.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689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db_securityadmin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Members of the 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db_securityadmin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fixed database role can modify role membership for custom roles only and manage permissions.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689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db_accessadmin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Members of the 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db_accessadmin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fixed database role can add or remove access to the database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689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db_ddladmin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Members of the 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db_ddladmin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fixed database role can run any Data Definition Language (DDL) command in a database.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219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Scenario (</a:t>
            </a:r>
            <a:r>
              <a:rPr lang="en-US" sz="3200" b="1" dirty="0" err="1"/>
              <a:t>contd</a:t>
            </a:r>
            <a:r>
              <a:rPr lang="en-US" sz="3200" b="1" dirty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junior DBAs are expected to manage the databases.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Therefore they could be assigned with the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db_owner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role by the senior DBA as follows :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use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inventoryDB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alter role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db_owner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add member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gayan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alter role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db_securityadmin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add member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gayan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alter role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db_accessadmin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add member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gayan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324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Assigning </a:t>
            </a:r>
            <a:r>
              <a:rPr lang="en-US" sz="3200" b="1" u="sng" dirty="0"/>
              <a:t>users to user defined </a:t>
            </a:r>
            <a:r>
              <a:rPr lang="en-US" sz="3200" b="1" dirty="0"/>
              <a:t>database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843" y="1890703"/>
            <a:ext cx="10753916" cy="3302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Creating a user defined role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Syntax : CREATE ROLE &lt;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role_name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Example : CREATE ROLE student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Assigning login to the role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Syntax : ALTER ROLE &lt;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role_name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&gt; ADD MEMBER &lt;username&gt;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Example : ALTER ROLE student ADD MEMBER Jim</a:t>
            </a:r>
          </a:p>
          <a:p>
            <a:pPr lvl="1">
              <a:lnSpc>
                <a:spcPct val="150000"/>
              </a:lnSpc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927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690688"/>
            <a:ext cx="10904621" cy="4351338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Every SQL Server securable has associated permissions that can be granted to user.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At the database level they are assigned to database users and database roles.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747835"/>
              </p:ext>
            </p:extLst>
          </p:nvPr>
        </p:nvGraphicFramePr>
        <p:xfrm>
          <a:off x="1099320" y="2884285"/>
          <a:ext cx="10382378" cy="3363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5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367">
                <a:tc>
                  <a:txBody>
                    <a:bodyPr/>
                    <a:lstStyle/>
                    <a:p>
                      <a:r>
                        <a:rPr lang="en-US" dirty="0"/>
                        <a:t>Permission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639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rants or denies the ability to alter the existing database.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Grants or denies the ability to create a table.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Grants or denies the ability to issue the INSERT command against all applicable objects within the database.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Grants or denies the ability to issue the EXECUTE command against all applicable objects within the database.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9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REFERENCES permission on a table is needed to create a FOREIGN KEY constraint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250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Creating and removing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Creating and removing permissions could be done using GRANT, DENY and REVOKE</a:t>
            </a:r>
          </a:p>
          <a:p>
            <a:pPr lvl="1">
              <a:lnSpc>
                <a:spcPct val="150000"/>
              </a:lnSpc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GRANT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 – Grants permissions on a securable to a principal.</a:t>
            </a:r>
          </a:p>
          <a:p>
            <a:pPr lvl="1">
              <a:lnSpc>
                <a:spcPct val="150000"/>
              </a:lnSpc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DENY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 – Denies a permission to a principal.</a:t>
            </a:r>
          </a:p>
          <a:p>
            <a:pPr lvl="1">
              <a:lnSpc>
                <a:spcPct val="150000"/>
              </a:lnSpc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REVOKE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 – Removes a previously granted or denied permission.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134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Granting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Granting permissions to a role/user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Ex: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SELECT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GrantSelectRole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Ex: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SELECT, INSERT, UPDATE, DELETE, REFERENCES, EXECUTE ON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inventoryDB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sqluser01;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Denying permissions to a role/user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Ex: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SELECT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sqluser02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Revoking permissions assigned to a user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Ex: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REVOKE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SELECT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GrantSelectRole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7928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data stored in a DBMS is often vital to the business interests of the organization and is regarded as a corporate asset.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addition to protecting the intrinsic value of the data,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organizations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must consider ways to ensure privacy, and to control access to data that must not be revealed to certain groups of users for various reason.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latin typeface="Impact" panose="020B0806030902050204" pitchFamily="34" charset="0"/>
                <a:cs typeface="Calibri" panose="020F0502020204030204" pitchFamily="34" charset="0"/>
              </a:rPr>
              <a:t>Database Security</a:t>
            </a:r>
          </a:p>
        </p:txBody>
      </p:sp>
    </p:spTree>
    <p:extLst>
      <p:ext uri="{BB962C8B-B14F-4D97-AF65-F5344CB8AC3E}">
        <p14:creationId xmlns:p14="http://schemas.microsoft.com/office/powerpoint/2010/main" val="2019301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Scenario (</a:t>
            </a:r>
            <a:r>
              <a:rPr lang="en-US" sz="3200" b="1" dirty="0" err="1"/>
              <a:t>contd</a:t>
            </a:r>
            <a:r>
              <a:rPr lang="en-US" sz="3200" b="1" dirty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1029615" cy="3920532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database developers need to create tables which would probably have foreign keys.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Let’s create a role named database developer for this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create role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databaseDev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grant create table, alter, references to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databaseDev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inventoryDB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alter role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databaseDev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add member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Sahan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Similarly create another role with select and insert for the data Entry operators 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975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Views and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07128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Views can be used to present necessary information (or a summary), while hiding details in underlying relation(s).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Creator of view has a privilege on the view if (s)he has the privilege on all underlying tables.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Together with GRANT/REVOKE commands, views are a very powerful access control tool</a:t>
            </a:r>
          </a:p>
        </p:txBody>
      </p:sp>
    </p:spTree>
    <p:extLst>
      <p:ext uri="{BB962C8B-B14F-4D97-AF65-F5344CB8AC3E}">
        <p14:creationId xmlns:p14="http://schemas.microsoft.com/office/powerpoint/2010/main" val="37884021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82C1-98BC-4B53-B9D9-C8B1618E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The End…</a:t>
            </a:r>
          </a:p>
        </p:txBody>
      </p:sp>
      <p:pic>
        <p:nvPicPr>
          <p:cNvPr id="5" name="Content Placeholder 4" descr="A picture containing logo&#10;&#10;Description automatically generated">
            <a:extLst>
              <a:ext uri="{FF2B5EF4-FFF2-40B4-BE49-F238E27FC236}">
                <a16:creationId xmlns:a16="http://schemas.microsoft.com/office/drawing/2014/main" id="{689B42AD-AB7A-41F6-9A9C-12023FFD5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636" y="1401150"/>
            <a:ext cx="4768143" cy="4672781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31B9-59EB-41CB-9C57-C43FEB6B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BE9A-0EF6-4634-AFE9-726C7688B734}" type="slidenum">
              <a:rPr lang="en-US" smtClean="0"/>
              <a:t>32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FDB82C1-98BC-4B53-B9D9-C8B1618E36FC}"/>
              </a:ext>
            </a:extLst>
          </p:cNvPr>
          <p:cNvSpPr txBox="1">
            <a:spLocks/>
          </p:cNvSpPr>
          <p:nvPr/>
        </p:nvSpPr>
        <p:spPr>
          <a:xfrm>
            <a:off x="6823912" y="4443663"/>
            <a:ext cx="5213684" cy="2277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Complete </a:t>
            </a:r>
            <a:r>
              <a:rPr lang="en-US" sz="3600">
                <a:latin typeface="Calibri" panose="020F0502020204030204" pitchFamily="34" charset="0"/>
                <a:cs typeface="Calibri" panose="020F0502020204030204" pitchFamily="34" charset="0"/>
              </a:rPr>
              <a:t>the tutorial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01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206" y="1904450"/>
            <a:ext cx="11145587" cy="442201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There are three main objectives to consider, while designing a secure database application: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Confidentiality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Information should not be disclosed to unauthorized users. </a:t>
            </a:r>
          </a:p>
          <a:p>
            <a:pPr lvl="1">
              <a:lnSpc>
                <a:spcPct val="200000"/>
              </a:lnSpc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Integrity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Only authorized users should be allowed to modify data. 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Availability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Authorized users should not be denied access.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latin typeface="Impact" panose="020B0806030902050204" pitchFamily="34" charset="0"/>
                <a:cs typeface="Calibri" panose="020F0502020204030204" pitchFamily="34" charset="0"/>
              </a:rPr>
              <a:t>Aspects of Database Security</a:t>
            </a:r>
          </a:p>
        </p:txBody>
      </p:sp>
      <p:sp>
        <p:nvSpPr>
          <p:cNvPr id="2" name="8-Point Star 1"/>
          <p:cNvSpPr/>
          <p:nvPr/>
        </p:nvSpPr>
        <p:spPr>
          <a:xfrm>
            <a:off x="9067800" y="4606505"/>
            <a:ext cx="2286000" cy="1561382"/>
          </a:xfrm>
          <a:prstGeom prst="star8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CIA</a:t>
            </a:r>
          </a:p>
        </p:txBody>
      </p:sp>
    </p:spTree>
    <p:extLst>
      <p:ext uri="{BB962C8B-B14F-4D97-AF65-F5344CB8AC3E}">
        <p14:creationId xmlns:p14="http://schemas.microsoft.com/office/powerpoint/2010/main" val="403744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To achieve the objectives, a clear and consistent security policy should be developed 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security policy specifies who is authorized to do what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Most users need to access only a small part of the database to carry out their tasks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Allowing users unrestricted access to all the data can be undesirable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Two main mechanisms at the DBMS level to control access to data</a:t>
            </a:r>
          </a:p>
          <a:p>
            <a:pPr lvl="1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Discretionary access control</a:t>
            </a:r>
          </a:p>
          <a:p>
            <a:pPr lvl="1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Mandatory access control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latin typeface="Impact" panose="020B0806030902050204" pitchFamily="34" charset="0"/>
                <a:cs typeface="Calibri" panose="020F0502020204030204" pitchFamily="34" charset="0"/>
              </a:rPr>
              <a:t>Security Policy and Access Control</a:t>
            </a:r>
          </a:p>
        </p:txBody>
      </p:sp>
    </p:spTree>
    <p:extLst>
      <p:ext uri="{BB962C8B-B14F-4D97-AF65-F5344CB8AC3E}">
        <p14:creationId xmlns:p14="http://schemas.microsoft.com/office/powerpoint/2010/main" val="125299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83174" cy="435133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Discretionary access control is based on the concept of access rights, or privileges, and mechanisms for giving users such privileges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privilege allows a user to access some data object in a certain manner (e.g., to read or to modify)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user who creates a database object such as a table or a view automatically gets all applicable privileges on that object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DBMS subsequently keeps track of how these privileges are granted to other users and ensures that at all times only users with the necessary privileges can access an object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Discretionary Access Control</a:t>
            </a:r>
          </a:p>
        </p:txBody>
      </p:sp>
    </p:spTree>
    <p:extLst>
      <p:ext uri="{BB962C8B-B14F-4D97-AF65-F5344CB8AC3E}">
        <p14:creationId xmlns:p14="http://schemas.microsoft.com/office/powerpoint/2010/main" val="2988464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830" y="1921703"/>
            <a:ext cx="11029615" cy="420665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Principals : 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Individuals, groups, or processes granted access to the SQL Server instance, either at the server level or database level.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Server-level principals include logins and server roles.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Database-level principals include users and database roles.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Securable: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Objects that make up the server and database environment. The objects can be broken into three hierarchical levels: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Server-level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securables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include such objects as databases and availability groups.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Database-level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securables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include such objects as schemas and full-text catalogs.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Schema-level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securables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include such objects as tables, views, functions, and stored procedures.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Permissions: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The types of access permitted to principals on specific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securables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You can grant or deny permissions to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securables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at the server, database, or schema level.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2060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Principals, Securables and Permissions</a:t>
            </a:r>
          </a:p>
        </p:txBody>
      </p:sp>
    </p:spTree>
    <p:extLst>
      <p:ext uri="{BB962C8B-B14F-4D97-AF65-F5344CB8AC3E}">
        <p14:creationId xmlns:p14="http://schemas.microsoft.com/office/powerpoint/2010/main" val="267445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720" y="1783681"/>
            <a:ext cx="10874687" cy="446319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SQL Server instance contains a hierarchical collection of entities, starting with the server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Each server contains multiple databases, and each database contains a collection of securable objects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SQL Server security framework manages access to securable entities through authentication and authorization</a:t>
            </a:r>
          </a:p>
          <a:p>
            <a:pPr lvl="1"/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Authentication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verifying the identities of users trying to connect to a SQL Server instance</a:t>
            </a:r>
          </a:p>
          <a:p>
            <a:pPr lvl="1"/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Authorization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determines which data resources that authorized users can access and what actions they can take.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latin typeface="Impact" panose="020B0806030902050204" pitchFamily="34" charset="0"/>
                <a:cs typeface="Calibri" panose="020F0502020204030204" pitchFamily="34" charset="0"/>
              </a:rPr>
              <a:t>Security in SQL Server</a:t>
            </a:r>
          </a:p>
        </p:txBody>
      </p:sp>
    </p:spTree>
    <p:extLst>
      <p:ext uri="{BB962C8B-B14F-4D97-AF65-F5344CB8AC3E}">
        <p14:creationId xmlns:p14="http://schemas.microsoft.com/office/powerpoint/2010/main" val="139735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Authentication and authorization are achieved in SQL Server through a combination of security principals, securable, and permissions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Together, these three component types provide a structure for authenticating and authorizing SQL Server users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You must grant each principal the appropriate permissions it needs on specific securables to enable users to access SQL Server resources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>
                <a:latin typeface="Impact" panose="020B0806030902050204" pitchFamily="34" charset="0"/>
                <a:cs typeface="Calibri" panose="020F0502020204030204" pitchFamily="34" charset="0"/>
              </a:rPr>
              <a:t>Security in SQL Server</a:t>
            </a:r>
          </a:p>
        </p:txBody>
      </p:sp>
    </p:spTree>
    <p:extLst>
      <p:ext uri="{BB962C8B-B14F-4D97-AF65-F5344CB8AC3E}">
        <p14:creationId xmlns:p14="http://schemas.microsoft.com/office/powerpoint/2010/main" val="3744038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IT CSE Template" id="{CB40A5BE-76D0-473F-86E1-90F786B9DAE9}" vid="{E9AF5693-9DC4-47C0-8EA8-04C9C02D44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2568</TotalTime>
  <Words>2491</Words>
  <Application>Microsoft Office PowerPoint</Application>
  <PresentationFormat>Widescreen</PresentationFormat>
  <Paragraphs>255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Impact</vt:lpstr>
      <vt:lpstr>Wingdings</vt:lpstr>
      <vt:lpstr>Office Theme</vt:lpstr>
      <vt:lpstr>DATABASE SECURITY</vt:lpstr>
      <vt:lpstr>Learning Outcomes (LO4)</vt:lpstr>
      <vt:lpstr>Database Security</vt:lpstr>
      <vt:lpstr>Aspects of Database Security</vt:lpstr>
      <vt:lpstr>Security Policy and Access Control</vt:lpstr>
      <vt:lpstr>Discretionary Access Control</vt:lpstr>
      <vt:lpstr>Principals, Securables and Permissions</vt:lpstr>
      <vt:lpstr>Security in SQL Server</vt:lpstr>
      <vt:lpstr>Security in SQL Server</vt:lpstr>
      <vt:lpstr>Steps to provide users with access to SQL server resources</vt:lpstr>
      <vt:lpstr>Steps to provide users with access to SQL server resources</vt:lpstr>
      <vt:lpstr>Scenario</vt:lpstr>
      <vt:lpstr>1. Creating a login using Windows Authentication</vt:lpstr>
      <vt:lpstr>1. Creating a login using SQL Server</vt:lpstr>
      <vt:lpstr>2. Creating and assigning server roles</vt:lpstr>
      <vt:lpstr>3. Adding logins to fixed server roles</vt:lpstr>
      <vt:lpstr>4. Creating user-defined server roles and permissions</vt:lpstr>
      <vt:lpstr>Scenario (contd)</vt:lpstr>
      <vt:lpstr>Scenario (contd)</vt:lpstr>
      <vt:lpstr>Scenario (contd)</vt:lpstr>
      <vt:lpstr>5. Database Users</vt:lpstr>
      <vt:lpstr>Scenario (contd)</vt:lpstr>
      <vt:lpstr>6. Creating database roles</vt:lpstr>
      <vt:lpstr>7. Assigning users to fixed database roles</vt:lpstr>
      <vt:lpstr>Scenario (contd)</vt:lpstr>
      <vt:lpstr>Assigning users to user defined database roles</vt:lpstr>
      <vt:lpstr>Permissions</vt:lpstr>
      <vt:lpstr>Creating and removing permissions</vt:lpstr>
      <vt:lpstr>Granting permissions</vt:lpstr>
      <vt:lpstr>Scenario (contd)</vt:lpstr>
      <vt:lpstr>Views and Security</vt:lpstr>
      <vt:lpstr>The 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DMSS L10</dc:title>
  <dc:creator>Amila</dc:creator>
  <cp:lastModifiedBy>Laneesha Ruggahakotuwa</cp:lastModifiedBy>
  <cp:revision>1484</cp:revision>
  <dcterms:created xsi:type="dcterms:W3CDTF">2021-02-01T15:38:49Z</dcterms:created>
  <dcterms:modified xsi:type="dcterms:W3CDTF">2022-05-17T10:55:19Z</dcterms:modified>
</cp:coreProperties>
</file>