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60" r:id="rId3"/>
    <p:sldId id="316" r:id="rId4"/>
    <p:sldId id="414" r:id="rId5"/>
    <p:sldId id="398" r:id="rId6"/>
    <p:sldId id="399" r:id="rId7"/>
    <p:sldId id="380" r:id="rId8"/>
    <p:sldId id="400" r:id="rId9"/>
    <p:sldId id="381" r:id="rId10"/>
    <p:sldId id="382" r:id="rId11"/>
    <p:sldId id="383" r:id="rId12"/>
    <p:sldId id="384" r:id="rId13"/>
    <p:sldId id="385" r:id="rId14"/>
    <p:sldId id="366" r:id="rId15"/>
    <p:sldId id="413" r:id="rId16"/>
    <p:sldId id="401" r:id="rId17"/>
    <p:sldId id="402" r:id="rId18"/>
    <p:sldId id="404" r:id="rId19"/>
    <p:sldId id="403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368" r:id="rId28"/>
    <p:sldId id="370" r:id="rId29"/>
    <p:sldId id="379" r:id="rId30"/>
    <p:sldId id="415" r:id="rId31"/>
    <p:sldId id="371" r:id="rId32"/>
    <p:sldId id="392" r:id="rId33"/>
    <p:sldId id="393" r:id="rId34"/>
    <p:sldId id="394" r:id="rId35"/>
    <p:sldId id="395" r:id="rId36"/>
    <p:sldId id="396" r:id="rId37"/>
    <p:sldId id="378" r:id="rId38"/>
    <p:sldId id="397" r:id="rId39"/>
    <p:sldId id="391" r:id="rId40"/>
    <p:sldId id="35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981" y="1213275"/>
            <a:ext cx="9227310" cy="25231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Impact"/>
              </a:rPr>
              <a:t> LOGICAL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408320"/>
            <a:ext cx="6096000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Domain Integrity Constraints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467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Specifies that the values in a column must be from the domain specified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Data types are used to validate the domain</a:t>
            </a:r>
          </a:p>
          <a:p>
            <a:pPr lvl="2"/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dirty="0">
                <a:solidFill>
                  <a:srgbClr val="0070C0"/>
                </a:solidFill>
                <a:latin typeface="Calibri"/>
                <a:cs typeface="Calibri"/>
              </a:rPr>
              <a:t>GPA should be a float</a:t>
            </a:r>
            <a:endParaRPr lang="en-US" altLang="en-US" sz="26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914400" lvl="2" indent="0">
              <a:buNone/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10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2588F3-1956-4728-9004-8AE5FF7E4198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18639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Key Integrity Constraints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467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Unique and Primary key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The minimum set of attributes that uniquely identifies a tuple = </a:t>
            </a:r>
            <a:r>
              <a:rPr lang="en-US" altLang="en-US" sz="2600" b="1" dirty="0">
                <a:latin typeface="Calibri"/>
                <a:cs typeface="Calibri"/>
              </a:rPr>
              <a:t>KEY</a:t>
            </a:r>
          </a:p>
          <a:p>
            <a:pPr lvl="2"/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dirty="0">
                <a:solidFill>
                  <a:srgbClr val="0070C0"/>
                </a:solidFill>
                <a:latin typeface="Calibri"/>
                <a:cs typeface="Calibri"/>
              </a:rPr>
              <a:t>Cannot insert many records to the Student table from one </a:t>
            </a:r>
            <a:r>
              <a:rPr lang="en-US" altLang="en-US" sz="2600" dirty="0" err="1">
                <a:solidFill>
                  <a:srgbClr val="0070C0"/>
                </a:solidFill>
                <a:latin typeface="Calibri"/>
                <a:cs typeface="Calibri"/>
              </a:rPr>
              <a:t>sID</a:t>
            </a:r>
            <a:endParaRPr lang="en-US" altLang="en-US" sz="2600" b="1" dirty="0" err="1">
              <a:solidFill>
                <a:srgbClr val="0070C0"/>
              </a:solidFill>
              <a:latin typeface="Calibri"/>
              <a:cs typeface="Calibri"/>
            </a:endParaRPr>
          </a:p>
          <a:p>
            <a:pPr marL="914400" lvl="2" indent="0">
              <a:buNone/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DDD95A-F730-4FF0-9823-A356050EEBCA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425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Referential Integrity Constraints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01324" cy="4481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Enforced by Foreign Keys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Specified between two relations to maintain consistency among tuples in the two relations</a:t>
            </a:r>
            <a:endParaRPr lang="en-US" altLang="en-US" sz="2600" b="1" dirty="0">
              <a:latin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Calibri"/>
                <a:cs typeface="Calibri"/>
              </a:rPr>
              <a:t>A tuple in one relation that refers to another relation must refer to an existing tuple in that relation</a:t>
            </a:r>
            <a:endParaRPr lang="en-US" alt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dirty="0">
                <a:solidFill>
                  <a:srgbClr val="0070C0"/>
                </a:solidFill>
                <a:latin typeface="Calibri"/>
                <a:cs typeface="Calibri"/>
              </a:rPr>
              <a:t>Both domains should be equal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  <a:latin typeface="Calibri"/>
                <a:cs typeface="Calibri"/>
              </a:rPr>
              <a:t>Should refer existing values</a:t>
            </a:r>
          </a:p>
          <a:p>
            <a:pPr marL="914400" lvl="2" indent="0">
              <a:buNone/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12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374EDA-338C-4F6E-92E4-E67181A24584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3874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Other Integrity Constraints (Table &amp; Assertions)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01324" cy="460314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3100" dirty="0">
                <a:latin typeface="Impact"/>
                <a:cs typeface="Calibri"/>
              </a:rPr>
              <a:t>Table Constraints</a:t>
            </a:r>
          </a:p>
          <a:p>
            <a:pPr lvl="1">
              <a:lnSpc>
                <a:spcPct val="170000"/>
              </a:lnSpc>
            </a:pPr>
            <a:r>
              <a:rPr lang="en-US" altLang="en-US" sz="2200" dirty="0">
                <a:latin typeface="Calibri"/>
                <a:cs typeface="Calibri"/>
              </a:rPr>
              <a:t>Constraints within a single table</a:t>
            </a:r>
          </a:p>
          <a:p>
            <a:pPr lvl="1">
              <a:lnSpc>
                <a:spcPct val="170000"/>
              </a:lnSpc>
            </a:pPr>
            <a:r>
              <a:rPr lang="en-US" altLang="en-US" sz="2200" dirty="0">
                <a:latin typeface="Calibri"/>
                <a:cs typeface="Calibri"/>
              </a:rPr>
              <a:t>Use CHECK constraints</a:t>
            </a:r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The account balance of the account table should be always greater than zero</a:t>
            </a:r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alibri"/>
                <a:cs typeface="Calibri"/>
              </a:rPr>
              <a:t>AccTable</a:t>
            </a: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-Balance&gt;0)</a:t>
            </a:r>
            <a:endParaRPr lang="en-US" sz="2200">
              <a:cs typeface="Arial" panose="020B0604020202020204"/>
            </a:endParaRPr>
          </a:p>
          <a:p>
            <a:pPr>
              <a:lnSpc>
                <a:spcPct val="170000"/>
              </a:lnSpc>
            </a:pPr>
            <a:r>
              <a:rPr lang="en-US" altLang="en-US" sz="3100" dirty="0">
                <a:latin typeface="Impact"/>
                <a:cs typeface="Calibri"/>
              </a:rPr>
              <a:t>Assertions</a:t>
            </a:r>
          </a:p>
          <a:p>
            <a:pPr lvl="1">
              <a:lnSpc>
                <a:spcPct val="170000"/>
              </a:lnSpc>
            </a:pPr>
            <a:r>
              <a:rPr lang="en-US" altLang="en-US" sz="2200" dirty="0">
                <a:latin typeface="Calibri"/>
                <a:cs typeface="Calibri"/>
              </a:rPr>
              <a:t>Constraints between multiple tables</a:t>
            </a:r>
          </a:p>
          <a:p>
            <a:pPr lvl="1">
              <a:lnSpc>
                <a:spcPct val="170000"/>
              </a:lnSpc>
            </a:pPr>
            <a:r>
              <a:rPr lang="en-US" altLang="en-US" sz="2200" dirty="0">
                <a:latin typeface="Calibri"/>
                <a:cs typeface="Calibri"/>
              </a:rPr>
              <a:t>Use Triggers</a:t>
            </a:r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The employee salary should not exceed his managers salary</a:t>
            </a:r>
            <a:endParaRPr lang="en-US" altLang="en-US" sz="2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alibri"/>
                <a:cs typeface="Calibri"/>
              </a:rPr>
              <a:t>EmpTable</a:t>
            </a: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- see salary details &amp; </a:t>
            </a:r>
            <a:r>
              <a:rPr lang="en-US" altLang="en-US" sz="2200" b="1" dirty="0" err="1">
                <a:solidFill>
                  <a:srgbClr val="0070C0"/>
                </a:solidFill>
                <a:latin typeface="Calibri"/>
                <a:cs typeface="Calibri"/>
              </a:rPr>
              <a:t>DeptTable</a:t>
            </a:r>
            <a:r>
              <a:rPr lang="en-US" altLang="en-US" sz="2200" dirty="0">
                <a:solidFill>
                  <a:srgbClr val="0070C0"/>
                </a:solidFill>
                <a:latin typeface="Calibri"/>
                <a:cs typeface="Calibri"/>
              </a:rPr>
              <a:t>- find his manager)</a:t>
            </a:r>
            <a:endParaRPr lang="en-US" altLang="en-US" sz="2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en-US" sz="2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en-US" sz="24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13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976ECA-E25C-4519-A09A-F47F9F6B3FB1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96825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Entities, Attributes &amp; Keys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8ECEBE-B5FE-4528-84EB-10F4ABD3C919}"/>
              </a:ext>
            </a:extLst>
          </p:cNvPr>
          <p:cNvGrpSpPr/>
          <p:nvPr/>
        </p:nvGrpSpPr>
        <p:grpSpPr>
          <a:xfrm>
            <a:off x="506200" y="2054159"/>
            <a:ext cx="5777962" cy="2282335"/>
            <a:chOff x="1519314" y="2729568"/>
            <a:chExt cx="8462280" cy="2931766"/>
          </a:xfrm>
        </p:grpSpPr>
        <p:sp>
          <p:nvSpPr>
            <p:cNvPr id="14" name="Rectangle 13"/>
            <p:cNvSpPr/>
            <p:nvPr/>
          </p:nvSpPr>
          <p:spPr bwMode="auto">
            <a:xfrm>
              <a:off x="5941088" y="3910400"/>
              <a:ext cx="2051050" cy="5334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Employee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264688" y="2872175"/>
              <a:ext cx="1676400" cy="687387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Name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236363" y="2802325"/>
              <a:ext cx="1676400" cy="687387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en-US" sz="1400" dirty="0"/>
                <a:t>Phone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8411503" y="3280160"/>
              <a:ext cx="1519375" cy="630239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DOB</a:t>
              </a:r>
            </a:p>
          </p:txBody>
        </p:sp>
        <p:cxnSp>
          <p:nvCxnSpPr>
            <p:cNvPr id="26" name="Straight Connector 25"/>
            <p:cNvCxnSpPr>
              <a:stCxn id="16" idx="5"/>
            </p:cNvCxnSpPr>
            <p:nvPr/>
          </p:nvCxnSpPr>
          <p:spPr bwMode="auto">
            <a:xfrm>
              <a:off x="5695585" y="3458897"/>
              <a:ext cx="358215" cy="451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4"/>
              <a:endCxn id="14" idx="0"/>
            </p:cNvCxnSpPr>
            <p:nvPr/>
          </p:nvCxnSpPr>
          <p:spPr bwMode="auto">
            <a:xfrm flipH="1">
              <a:off x="6966613" y="3489712"/>
              <a:ext cx="107950" cy="4206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</p:cNvCxnSpPr>
            <p:nvPr/>
          </p:nvCxnSpPr>
          <p:spPr bwMode="auto">
            <a:xfrm flipH="1">
              <a:off x="8000558" y="3595280"/>
              <a:ext cx="410945" cy="31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142407" y="2729568"/>
              <a:ext cx="1842868" cy="8299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426488" y="3756413"/>
              <a:ext cx="1676400" cy="687387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en-US" sz="1200" dirty="0"/>
                <a:t>Address</a:t>
              </a:r>
            </a:p>
          </p:txBody>
        </p:sp>
        <p:cxnSp>
          <p:nvCxnSpPr>
            <p:cNvPr id="41" name="Straight Connector 40"/>
            <p:cNvCxnSpPr>
              <a:endCxn id="14" idx="1"/>
            </p:cNvCxnSpPr>
            <p:nvPr/>
          </p:nvCxnSpPr>
          <p:spPr bwMode="auto">
            <a:xfrm>
              <a:off x="5119355" y="4146284"/>
              <a:ext cx="821733" cy="30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auto">
            <a:xfrm>
              <a:off x="1519314" y="3334474"/>
              <a:ext cx="1705855" cy="5334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Street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519314" y="4305299"/>
              <a:ext cx="1705855" cy="5334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City</a:t>
              </a:r>
            </a:p>
          </p:txBody>
        </p:sp>
        <p:cxnSp>
          <p:nvCxnSpPr>
            <p:cNvPr id="46" name="Straight Connector 45"/>
            <p:cNvCxnSpPr>
              <a:stCxn id="44" idx="6"/>
              <a:endCxn id="40" idx="1"/>
            </p:cNvCxnSpPr>
            <p:nvPr/>
          </p:nvCxnSpPr>
          <p:spPr bwMode="auto">
            <a:xfrm>
              <a:off x="3225169" y="3601174"/>
              <a:ext cx="446822" cy="255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6"/>
              <a:endCxn id="40" idx="3"/>
            </p:cNvCxnSpPr>
            <p:nvPr/>
          </p:nvCxnSpPr>
          <p:spPr bwMode="auto">
            <a:xfrm flipV="1">
              <a:off x="3225169" y="4343135"/>
              <a:ext cx="446822" cy="228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6880272" y="4786712"/>
              <a:ext cx="1524755" cy="60952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NIC</a:t>
              </a:r>
            </a:p>
          </p:txBody>
        </p:sp>
        <p:cxnSp>
          <p:nvCxnSpPr>
            <p:cNvPr id="55" name="Straight Connector 54"/>
            <p:cNvCxnSpPr>
              <a:endCxn id="14" idx="2"/>
            </p:cNvCxnSpPr>
            <p:nvPr/>
          </p:nvCxnSpPr>
          <p:spPr bwMode="auto">
            <a:xfrm flipH="1" flipV="1">
              <a:off x="6966613" y="4443800"/>
              <a:ext cx="578703" cy="350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44BF426-6938-4D65-B91E-56C3FBCFADBC}"/>
                </a:ext>
              </a:extLst>
            </p:cNvPr>
            <p:cNvSpPr/>
            <p:nvPr/>
          </p:nvSpPr>
          <p:spPr>
            <a:xfrm>
              <a:off x="4934309" y="5084575"/>
              <a:ext cx="1302054" cy="57675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Age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6C69CC-C4D0-4BE4-B4EA-C6CD5F27FD16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5585336" y="4443800"/>
              <a:ext cx="651027" cy="640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880599-E4AC-456B-A8C4-499B20B254F4}"/>
                </a:ext>
              </a:extLst>
            </p:cNvPr>
            <p:cNvSpPr/>
            <p:nvPr/>
          </p:nvSpPr>
          <p:spPr bwMode="auto">
            <a:xfrm>
              <a:off x="8558224" y="4561575"/>
              <a:ext cx="1423370" cy="56616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en-US" sz="1200" u="sng" dirty="0" err="1"/>
                <a:t>EmpID</a:t>
              </a:r>
              <a:endParaRPr lang="en-US" sz="1200" u="sng" dirty="0" err="1">
                <a:cs typeface="Arial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5E3C02-7077-4961-8CC8-6F7460F00F3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971068" y="4426482"/>
              <a:ext cx="621998" cy="350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CED670D-D135-409B-A730-D15A458B66C6}"/>
              </a:ext>
            </a:extLst>
          </p:cNvPr>
          <p:cNvSpPr txBox="1"/>
          <p:nvPr/>
        </p:nvSpPr>
        <p:spPr>
          <a:xfrm>
            <a:off x="6733308" y="30618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B38E1-220A-4D14-B417-5AB10614BA29}"/>
              </a:ext>
            </a:extLst>
          </p:cNvPr>
          <p:cNvSpPr txBox="1"/>
          <p:nvPr/>
        </p:nvSpPr>
        <p:spPr>
          <a:xfrm>
            <a:off x="6733309" y="3494809"/>
            <a:ext cx="4206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(NIC, Name, DOB)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FEC1-6974-4D2F-A53D-4DEBE02743E7}"/>
              </a:ext>
            </a:extLst>
          </p:cNvPr>
          <p:cNvSpPr txBox="1"/>
          <p:nvPr/>
        </p:nvSpPr>
        <p:spPr>
          <a:xfrm>
            <a:off x="6733309" y="3979719"/>
            <a:ext cx="4249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EmpID</a:t>
            </a:r>
            <a:r>
              <a:rPr lang="en-GB" dirty="0"/>
              <a:t>, NIC, Name, DOB)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01C78-CB06-4C57-B2FE-F5C92F85FF72}"/>
              </a:ext>
            </a:extLst>
          </p:cNvPr>
          <p:cNvSpPr txBox="1"/>
          <p:nvPr/>
        </p:nvSpPr>
        <p:spPr>
          <a:xfrm>
            <a:off x="6733308" y="4464627"/>
            <a:ext cx="5306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>
                <a:ea typeface="+mn-lt"/>
                <a:cs typeface="+mn-lt"/>
              </a:rPr>
              <a:t>EmpID</a:t>
            </a:r>
            <a:r>
              <a:rPr lang="en-GB" dirty="0">
                <a:ea typeface="+mn-lt"/>
                <a:cs typeface="+mn-lt"/>
              </a:rPr>
              <a:t>, NIC, Name, DOB</a:t>
            </a:r>
            <a:r>
              <a:rPr lang="en-GB" dirty="0"/>
              <a:t>, Street, City)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2C9EBA-C269-4C99-8760-2285A2E2A322}"/>
              </a:ext>
            </a:extLst>
          </p:cNvPr>
          <p:cNvSpPr txBox="1"/>
          <p:nvPr/>
        </p:nvSpPr>
        <p:spPr>
          <a:xfrm>
            <a:off x="6733308" y="5183333"/>
            <a:ext cx="3782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Employee_Phone</a:t>
            </a:r>
            <a:r>
              <a:rPr lang="en-GB" dirty="0"/>
              <a:t> (</a:t>
            </a:r>
            <a:r>
              <a:rPr lang="en-GB" u="sng" dirty="0" err="1"/>
              <a:t>EmpID</a:t>
            </a:r>
            <a:r>
              <a:rPr lang="en-GB" dirty="0"/>
              <a:t>, </a:t>
            </a:r>
            <a:r>
              <a:rPr lang="en-GB" u="sng" dirty="0"/>
              <a:t>Phone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F35A9-769B-47F4-9C0F-CF90AC3B672E}"/>
              </a:ext>
            </a:extLst>
          </p:cNvPr>
          <p:cNvCxnSpPr/>
          <p:nvPr/>
        </p:nvCxnSpPr>
        <p:spPr>
          <a:xfrm flipH="1" flipV="1">
            <a:off x="8575096" y="4799733"/>
            <a:ext cx="401783" cy="42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2F93FF8C-B282-4ABF-B9CD-FC60D4B6AA1F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5618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DAC2-20F5-4B6D-A797-0AD9E2C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099"/>
            <a:ext cx="10515600" cy="1325563"/>
          </a:xfrm>
        </p:spPr>
        <p:txBody>
          <a:bodyPr/>
          <a:lstStyle/>
          <a:p>
            <a:r>
              <a:rPr lang="en-US" dirty="0"/>
              <a:t>Logical Mapping For Simple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D9D57-F396-4A42-8194-0A439CBF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15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45E02C-B172-4752-8898-316ADB7EC4E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45489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0E88-FF64-40A5-BBFB-4360166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1:1 relationships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6A2E-A650-4C65-B3E6-4D98D3D9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Before tackling a 1:1 relationship, we need to know its optionality.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There are three possibilities the relationship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mandatory at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mandatory at one end and optional at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optional at both ends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507B-3E5E-482F-8283-E1DB0AF3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16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27D84D-24A0-433F-B851-4C04EB4A59E9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23845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AD55-C74B-4AC0-B815-43D6DF71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Mandatory at both 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B8CE-8F8E-4843-B501-110914F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If the relationship is mandatory at both ends it is often possible to subsume one entity type into the other.</a:t>
            </a:r>
          </a:p>
          <a:p>
            <a:pPr lvl="1"/>
            <a:r>
              <a:rPr lang="en-GB" altLang="en-US" dirty="0"/>
              <a:t>One of the keys are used as primary key</a:t>
            </a:r>
          </a:p>
          <a:p>
            <a:pPr lvl="1"/>
            <a:r>
              <a:rPr lang="en-GB" altLang="en-US" dirty="0"/>
              <a:t>Combined table contains all attributes from both tables with duplicates removed</a:t>
            </a:r>
          </a:p>
          <a:p>
            <a:r>
              <a:rPr lang="en-US" dirty="0"/>
              <a:t>Else the tables can be kept separate and connected using a foreign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F2BB6-6233-4F65-84C2-7F6B005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17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350968-4E77-4D31-9FF2-4F50FDA47D64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9898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1ED-F498-4831-8549-FCF54053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Mandatory at both ends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0780D-F613-4A3B-A1AF-0EFBD1C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E960-6799-49CF-8659-EA40AA8B0978}"/>
              </a:ext>
            </a:extLst>
          </p:cNvPr>
          <p:cNvSpPr txBox="1">
            <a:spLocks/>
          </p:cNvSpPr>
          <p:nvPr/>
        </p:nvSpPr>
        <p:spPr>
          <a:xfrm>
            <a:off x="8610600" y="63788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6FBE9A-0EF6-4634-AFE9-726C7688B7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A7DAB-5480-4D4B-A657-5E11C7E51A6A}"/>
              </a:ext>
            </a:extLst>
          </p:cNvPr>
          <p:cNvSpPr txBox="1"/>
          <p:nvPr/>
        </p:nvSpPr>
        <p:spPr>
          <a:xfrm>
            <a:off x="1201056" y="39361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 name)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AD950B-BE23-4253-9740-F7DE87F6E4A8}"/>
              </a:ext>
            </a:extLst>
          </p:cNvPr>
          <p:cNvGrpSpPr/>
          <p:nvPr/>
        </p:nvGrpSpPr>
        <p:grpSpPr>
          <a:xfrm>
            <a:off x="1046056" y="1789511"/>
            <a:ext cx="10347614" cy="1982932"/>
            <a:chOff x="1218332" y="1607992"/>
            <a:chExt cx="10347614" cy="1982932"/>
          </a:xfrm>
        </p:grpSpPr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B18F9F02-6444-49D8-8A24-71726E38C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3616" y="1890069"/>
              <a:ext cx="7408862" cy="1282825"/>
              <a:chOff x="864" y="3216"/>
              <a:chExt cx="4640" cy="864"/>
            </a:xfrm>
          </p:grpSpPr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03D6B2BA-D481-4038-9A32-1D7F97DD5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321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0FB708C2-31EE-4B93-A15D-A07103DB7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364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6BE716C2-8A09-42A8-9FCA-14A6D947D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Line 25">
                <a:extLst>
                  <a:ext uri="{FF2B5EF4-FFF2-40B4-BE49-F238E27FC236}">
                    <a16:creationId xmlns:a16="http://schemas.microsoft.com/office/drawing/2014/main" id="{4EA631C1-92C5-4238-A758-B2C411B9E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21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:a16="http://schemas.microsoft.com/office/drawing/2014/main" id="{506475AD-A2A9-49A3-B406-EADB932B1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456"/>
                <a:ext cx="432" cy="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</a:t>
                </a:r>
              </a:p>
              <a:p>
                <a:pPr algn="ctr" eaLnBrk="1" hangingPunct="1"/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Text Box 27">
                <a:extLst>
                  <a:ext uri="{FF2B5EF4-FFF2-40B4-BE49-F238E27FC236}">
                    <a16:creationId xmlns:a16="http://schemas.microsoft.com/office/drawing/2014/main" id="{F614AD65-7D95-4BD8-BD8D-3F4BDCBC3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3552"/>
                <a:ext cx="1213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EMPLOYEE</a:t>
                </a:r>
              </a:p>
            </p:txBody>
          </p:sp>
          <p:sp>
            <p:nvSpPr>
              <p:cNvPr id="26" name="Text Box 28">
                <a:extLst>
                  <a:ext uri="{FF2B5EF4-FFF2-40B4-BE49-F238E27FC236}">
                    <a16:creationId xmlns:a16="http://schemas.microsoft.com/office/drawing/2014/main" id="{C8FABD8D-9342-44D8-8B69-9B5CEF739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552"/>
                <a:ext cx="1328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PERSONAL FILE</a:t>
                </a: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C654B04A-2A0B-4E73-B0AB-C78D9CFCB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:a16="http://schemas.microsoft.com/office/drawing/2014/main" id="{FF875166-EE94-4007-939E-5AE7BA17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87F97-CFC2-4445-91F9-A4E17C935A37}"/>
                </a:ext>
              </a:extLst>
            </p:cNvPr>
            <p:cNvSpPr txBox="1"/>
            <p:nvPr/>
          </p:nvSpPr>
          <p:spPr>
            <a:xfrm>
              <a:off x="5116647" y="2204279"/>
              <a:ext cx="28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46B012-83E9-4316-A898-4612955E0096}"/>
                </a:ext>
              </a:extLst>
            </p:cNvPr>
            <p:cNvSpPr txBox="1"/>
            <p:nvPr/>
          </p:nvSpPr>
          <p:spPr>
            <a:xfrm>
              <a:off x="7044460" y="2204279"/>
              <a:ext cx="28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50E699-A836-4961-94A8-A4B3B8F908CF}"/>
                </a:ext>
              </a:extLst>
            </p:cNvPr>
            <p:cNvSpPr/>
            <p:nvPr/>
          </p:nvSpPr>
          <p:spPr>
            <a:xfrm>
              <a:off x="10128538" y="1607992"/>
              <a:ext cx="1411431" cy="5628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cs typeface="Arial"/>
                </a:rPr>
                <a:t>regDate</a:t>
              </a:r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DBFD98-DB3F-495F-9B91-40E17BFF5494}"/>
                </a:ext>
              </a:extLst>
            </p:cNvPr>
            <p:cNvSpPr/>
            <p:nvPr/>
          </p:nvSpPr>
          <p:spPr>
            <a:xfrm>
              <a:off x="1486765" y="3028083"/>
              <a:ext cx="1091044" cy="5628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cs typeface="Arial"/>
                </a:rPr>
                <a:t>name</a:t>
              </a:r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9E90D8-6B7F-427D-9FDA-98B71C51001F}"/>
                </a:ext>
              </a:extLst>
            </p:cNvPr>
            <p:cNvSpPr/>
            <p:nvPr/>
          </p:nvSpPr>
          <p:spPr>
            <a:xfrm>
              <a:off x="10604788" y="2387310"/>
              <a:ext cx="961158" cy="5628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u="sng" dirty="0" err="1">
                  <a:cs typeface="Arial"/>
                </a:rPr>
                <a:t>fno</a:t>
              </a:r>
              <a:endParaRPr lang="en-GB" u="sng">
                <a:cs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2A6DF-B990-44FA-945D-7EB3A1D0A5D6}"/>
                </a:ext>
              </a:extLst>
            </p:cNvPr>
            <p:cNvSpPr/>
            <p:nvPr/>
          </p:nvSpPr>
          <p:spPr>
            <a:xfrm>
              <a:off x="1218332" y="2248764"/>
              <a:ext cx="961158" cy="5628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u="sng" dirty="0" err="1">
                  <a:cs typeface="Arial"/>
                </a:rPr>
                <a:t>eid</a:t>
              </a:r>
              <a:endParaRPr lang="en-GB" u="sng">
                <a:cs typeface="Arial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B9CE623-66AE-4367-868B-1D5CFF6AC9FD}"/>
                </a:ext>
              </a:extLst>
            </p:cNvPr>
            <p:cNvCxnSpPr/>
            <p:nvPr/>
          </p:nvCxnSpPr>
          <p:spPr>
            <a:xfrm flipV="1">
              <a:off x="2564822" y="2850571"/>
              <a:ext cx="381000" cy="363682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DB3D2B-1127-4AE8-B3E5-D73B3A9C04D4}"/>
                </a:ext>
              </a:extLst>
            </p:cNvPr>
            <p:cNvCxnSpPr>
              <a:cxnSpLocks/>
            </p:cNvCxnSpPr>
            <p:nvPr/>
          </p:nvCxnSpPr>
          <p:spPr>
            <a:xfrm>
              <a:off x="2166503" y="2478229"/>
              <a:ext cx="398318" cy="1125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79F08E-0C97-41A5-BF85-C7DC3E145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6503" y="1993321"/>
              <a:ext cx="372341" cy="38965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B3654C-22D5-4FBE-8B6D-FC983A50C0D8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63" y="2677389"/>
              <a:ext cx="649431" cy="43296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B6A2031-5026-4274-A8AB-E3779F21E8BB}"/>
              </a:ext>
            </a:extLst>
          </p:cNvPr>
          <p:cNvSpPr txBox="1"/>
          <p:nvPr/>
        </p:nvSpPr>
        <p:spPr>
          <a:xfrm>
            <a:off x="1201056" y="4421010"/>
            <a:ext cx="4821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PERSONAL FILE (</a:t>
            </a:r>
            <a:r>
              <a:rPr lang="en-GB" u="sng" dirty="0" err="1"/>
              <a:t>fno</a:t>
            </a:r>
            <a:r>
              <a:rPr lang="en-GB" u="sng" dirty="0"/>
              <a:t>,</a:t>
            </a:r>
            <a:r>
              <a:rPr lang="en-GB" dirty="0"/>
              <a:t> </a:t>
            </a:r>
            <a:r>
              <a:rPr lang="en-GB" dirty="0" err="1"/>
              <a:t>regDate</a:t>
            </a:r>
            <a:r>
              <a:rPr lang="en-GB" dirty="0"/>
              <a:t>,     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CBFBC-BBAC-4F10-BA12-A4BC54E4D87B}"/>
              </a:ext>
            </a:extLst>
          </p:cNvPr>
          <p:cNvSpPr txBox="1"/>
          <p:nvPr/>
        </p:nvSpPr>
        <p:spPr>
          <a:xfrm>
            <a:off x="4487181" y="4408021"/>
            <a:ext cx="6217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/>
              <a:t>eid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6EE825-3C7E-48CA-A065-641A15A0F074}"/>
              </a:ext>
            </a:extLst>
          </p:cNvPr>
          <p:cNvCxnSpPr/>
          <p:nvPr/>
        </p:nvCxnSpPr>
        <p:spPr>
          <a:xfrm flipH="1" flipV="1">
            <a:off x="3003878" y="4240900"/>
            <a:ext cx="1752601" cy="25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805760-7893-497D-8039-A8489AC51B87}"/>
              </a:ext>
            </a:extLst>
          </p:cNvPr>
          <p:cNvSpPr txBox="1"/>
          <p:nvPr/>
        </p:nvSpPr>
        <p:spPr>
          <a:xfrm>
            <a:off x="7426941" y="3953419"/>
            <a:ext cx="3868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 name,       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245-FAB6-436B-B541-736593C1CC8D}"/>
              </a:ext>
            </a:extLst>
          </p:cNvPr>
          <p:cNvSpPr txBox="1"/>
          <p:nvPr/>
        </p:nvSpPr>
        <p:spPr>
          <a:xfrm>
            <a:off x="7426941" y="4421010"/>
            <a:ext cx="4189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PERSONAL FILE (</a:t>
            </a:r>
            <a:r>
              <a:rPr lang="en-GB" u="sng" dirty="0" err="1"/>
              <a:t>fno</a:t>
            </a:r>
            <a:r>
              <a:rPr lang="en-GB" u="sng" dirty="0"/>
              <a:t>,</a:t>
            </a:r>
            <a:r>
              <a:rPr lang="en-GB" dirty="0"/>
              <a:t> </a:t>
            </a:r>
            <a:r>
              <a:rPr lang="en-GB" dirty="0" err="1"/>
              <a:t>regDate</a:t>
            </a:r>
            <a:r>
              <a:rPr lang="en-GB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4358-9194-4C26-9ED2-E415023C4505}"/>
              </a:ext>
            </a:extLst>
          </p:cNvPr>
          <p:cNvSpPr txBox="1"/>
          <p:nvPr/>
        </p:nvSpPr>
        <p:spPr>
          <a:xfrm>
            <a:off x="9964921" y="3954285"/>
            <a:ext cx="6217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/>
              <a:t>fno</a:t>
            </a:r>
            <a:endParaRPr lang="en-GB" dirty="0" err="1">
              <a:cs typeface="Arial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763638-1725-418D-B809-255AD22EA751}"/>
              </a:ext>
            </a:extLst>
          </p:cNvPr>
          <p:cNvCxnSpPr>
            <a:cxnSpLocks/>
          </p:cNvCxnSpPr>
          <p:nvPr/>
        </p:nvCxnSpPr>
        <p:spPr>
          <a:xfrm flipH="1">
            <a:off x="9550149" y="4261683"/>
            <a:ext cx="626920" cy="2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DE62E2-7E15-454A-880E-15CF7022FD72}"/>
              </a:ext>
            </a:extLst>
          </p:cNvPr>
          <p:cNvGrpSpPr/>
          <p:nvPr/>
        </p:nvGrpSpPr>
        <p:grpSpPr>
          <a:xfrm>
            <a:off x="5717636" y="3356806"/>
            <a:ext cx="796636" cy="792308"/>
            <a:chOff x="5889912" y="3175287"/>
            <a:chExt cx="796636" cy="79230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1D4E01-EF17-43C2-9E74-D24D94D946FE}"/>
                </a:ext>
              </a:extLst>
            </p:cNvPr>
            <p:cNvSpPr/>
            <p:nvPr/>
          </p:nvSpPr>
          <p:spPr>
            <a:xfrm>
              <a:off x="5889912" y="3534640"/>
              <a:ext cx="796636" cy="4329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cs typeface="Arial"/>
                </a:rPr>
                <a:t>c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32E043-E185-467C-9350-6C22A109C335}"/>
                </a:ext>
              </a:extLst>
            </p:cNvPr>
            <p:cNvCxnSpPr/>
            <p:nvPr/>
          </p:nvCxnSpPr>
          <p:spPr>
            <a:xfrm>
              <a:off x="6249611" y="3175287"/>
              <a:ext cx="17318" cy="355023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22D620-88E2-4DA4-A410-EF42B974B778}"/>
              </a:ext>
            </a:extLst>
          </p:cNvPr>
          <p:cNvSpPr txBox="1"/>
          <p:nvPr/>
        </p:nvSpPr>
        <p:spPr>
          <a:xfrm>
            <a:off x="2190780" y="5439058"/>
            <a:ext cx="7323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If there is a descriptive attribute -&gt; It is included in the foreign key side</a:t>
            </a:r>
            <a:endParaRPr lang="en-GB" dirty="0">
              <a:cs typeface="Arial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2228098-D52C-437C-A9DF-33F2B43DC100}"/>
              </a:ext>
            </a:extLst>
          </p:cNvPr>
          <p:cNvSpPr txBox="1">
            <a:spLocks/>
          </p:cNvSpPr>
          <p:nvPr/>
        </p:nvSpPr>
        <p:spPr>
          <a:xfrm>
            <a:off x="6096000" y="6430814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C465C-C399-4C0A-9E70-A009CA626161}"/>
              </a:ext>
            </a:extLst>
          </p:cNvPr>
          <p:cNvSpPr txBox="1"/>
          <p:nvPr/>
        </p:nvSpPr>
        <p:spPr>
          <a:xfrm>
            <a:off x="4221852" y="1503868"/>
            <a:ext cx="3762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 name, </a:t>
            </a:r>
            <a:r>
              <a:rPr lang="en-GB" dirty="0" err="1"/>
              <a:t>regDate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4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BE78-6FB3-4648-AA06-85A70DB8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Mandatory &lt;-&gt; Optional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5399-1116-40F8-8108-30CF0C8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The entity type of the optional end can be subsumed into the mandatory end as in the previous example.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But should not be integrated as this will create null entries.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It is better to include the foreign key in the optional side so as to avoid null entries.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B09C5-0252-4728-BD6E-1CDF458B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Missing ALT text">
            <a:extLst>
              <a:ext uri="{FF2B5EF4-FFF2-40B4-BE49-F238E27FC236}">
                <a16:creationId xmlns:a16="http://schemas.microsoft.com/office/drawing/2014/main" id="{A82A397C-D8CE-4BCF-ABB2-9B7F1F65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39" y="4303574"/>
            <a:ext cx="6954561" cy="164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43F4853-95E6-4779-AFAC-AB79B962522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90714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6000" y="807468"/>
            <a:ext cx="6055360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(LO1)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6"/>
            <a:ext cx="8053389" cy="3563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the process of logical database design</a:t>
            </a:r>
            <a:endParaRPr lang="en-US" dirty="0"/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the relational model and its components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Explain the integrity constraints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Ability to convert an EER diagram to a relational model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569982" y="4061218"/>
            <a:ext cx="2888567" cy="18897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02600C-F068-41A0-8428-1E71DBDA68A5}"/>
              </a:ext>
            </a:extLst>
          </p:cNvPr>
          <p:cNvSpPr txBox="1">
            <a:spLocks/>
          </p:cNvSpPr>
          <p:nvPr/>
        </p:nvSpPr>
        <p:spPr>
          <a:xfrm>
            <a:off x="6096000" y="6421572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E4408B-9D81-45DD-8B03-8DABFCC13563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F869-9EFE-4E57-A40F-48B4BE5B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Optional at both ends...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F9A1-BA97-4E55-9D84-CC04E436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Such examples </a:t>
            </a:r>
            <a:r>
              <a:rPr lang="en-GB" altLang="en-US" sz="2800" b="1" dirty="0"/>
              <a:t>cannot be amalgamated </a:t>
            </a:r>
            <a:r>
              <a:rPr lang="en-GB" altLang="en-US" sz="2800" dirty="0"/>
              <a:t>as you could not select a primary key.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Instead, one foreign key is used as before (which table is your choice).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88C8-1771-4C1D-9153-22D7AD5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Missing ALT text">
            <a:extLst>
              <a:ext uri="{FF2B5EF4-FFF2-40B4-BE49-F238E27FC236}">
                <a16:creationId xmlns:a16="http://schemas.microsoft.com/office/drawing/2014/main" id="{24C61CB4-7FBF-42AA-8EBA-EB767192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4001294"/>
            <a:ext cx="8783239" cy="208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FDAED34-016D-413C-BABA-A28AEF0DBEB1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45268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A02D-D406-495C-A61E-C0C70340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1:m relationships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A1FC-9705-4716-8B8C-8864265D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Cannot be amalgamated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To map 1:m relationships, the primary key on the ‘one side’ of the relationship is added to the ‘many side’ as a foreign key.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800" dirty="0"/>
              <a:t>For example, the 1:m relationship ‘course-student’: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1616-5851-46B4-A1C0-6D6F485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" descr="Missing ALT text">
            <a:extLst>
              <a:ext uri="{FF2B5EF4-FFF2-40B4-BE49-F238E27FC236}">
                <a16:creationId xmlns:a16="http://schemas.microsoft.com/office/drawing/2014/main" id="{65C32105-DAA6-4320-A94C-12B703D3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6" y="4577418"/>
            <a:ext cx="10296608" cy="112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67989D8-5F46-4599-927E-CE38410676B3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39501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E40C-93D4-4164-83DC-FC95453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1:m relationships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3B4C-B523-47D2-B29E-7AAC7070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F7EE9-01DD-4850-9633-5FC20B771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6FBE9A-0EF6-4634-AFE9-726C7688B7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35B9A6-16CD-4470-BD74-B0458CF62BCB}"/>
              </a:ext>
            </a:extLst>
          </p:cNvPr>
          <p:cNvSpPr txBox="1">
            <a:spLocks noChangeArrowheads="1"/>
          </p:cNvSpPr>
          <p:nvPr/>
        </p:nvSpPr>
        <p:spPr>
          <a:xfrm>
            <a:off x="2466056" y="1720445"/>
            <a:ext cx="7642220" cy="4469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alibri"/>
                <a:cs typeface="Calibri"/>
              </a:rPr>
              <a:t>1:M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F7CEA-2529-4AC8-A4CE-A55758FC7056}"/>
              </a:ext>
            </a:extLst>
          </p:cNvPr>
          <p:cNvSpPr txBox="1"/>
          <p:nvPr/>
        </p:nvSpPr>
        <p:spPr>
          <a:xfrm>
            <a:off x="2533650" y="4204855"/>
            <a:ext cx="4319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DEPARTMENT (</a:t>
            </a:r>
            <a:r>
              <a:rPr lang="en-GB" u="sng" dirty="0" err="1"/>
              <a:t>Dno</a:t>
            </a:r>
            <a:r>
              <a:rPr lang="en-GB" dirty="0"/>
              <a:t>, </a:t>
            </a:r>
            <a:r>
              <a:rPr lang="en-GB" dirty="0" err="1"/>
              <a:t>Dname</a:t>
            </a:r>
            <a:r>
              <a:rPr lang="en-GB" dirty="0"/>
              <a:t>)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9AF9F47B-E06C-4624-8586-88DF47C6FAE4}"/>
              </a:ext>
            </a:extLst>
          </p:cNvPr>
          <p:cNvGrpSpPr>
            <a:grpSpLocks/>
          </p:cNvGrpSpPr>
          <p:nvPr/>
        </p:nvGrpSpPr>
        <p:grpSpPr bwMode="auto">
          <a:xfrm>
            <a:off x="2573616" y="1890069"/>
            <a:ext cx="7408862" cy="1282825"/>
            <a:chOff x="864" y="3216"/>
            <a:chExt cx="4640" cy="864"/>
          </a:xfrm>
        </p:grpSpPr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FBD60F6D-9C94-44B6-B6B4-09204FAE8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21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AAEED19A-E7DD-4A00-B065-5917FD0C6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2C96D42B-72FE-4C4F-AD04-2A88007D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E1C69B49-AC87-4CF8-B8A4-171C6E9BB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16"/>
              <a:ext cx="432" cy="43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E148DCC7-F1B3-44CC-AA19-2E5B2D72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3456"/>
              <a:ext cx="432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has </a:t>
              </a: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 Box 27">
              <a:extLst>
                <a:ext uri="{FF2B5EF4-FFF2-40B4-BE49-F238E27FC236}">
                  <a16:creationId xmlns:a16="http://schemas.microsoft.com/office/drawing/2014/main" id="{6BB1D4BB-E6E2-456D-8A6F-F9F715C5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5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15" name="Text Box 28">
              <a:extLst>
                <a:ext uri="{FF2B5EF4-FFF2-40B4-BE49-F238E27FC236}">
                  <a16:creationId xmlns:a16="http://schemas.microsoft.com/office/drawing/2014/main" id="{2422A9A6-2D8C-4ECA-96DF-BCF632B01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16"/>
              <a:ext cx="1328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Calibri"/>
                  <a:cs typeface="Calibri"/>
                </a:rPr>
                <a:t>DEPARTMENT</a:t>
              </a:r>
              <a:endParaRPr lang="en-US" dirty="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1BE8BE1B-A831-4F58-8002-B58148A62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0D76BE-5387-40CE-A50D-FBEEA9076CFD}"/>
              </a:ext>
            </a:extLst>
          </p:cNvPr>
          <p:cNvSpPr txBox="1"/>
          <p:nvPr/>
        </p:nvSpPr>
        <p:spPr>
          <a:xfrm>
            <a:off x="6945474" y="2210775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9E83D4-9355-4A46-BB28-081B00B58EF6}"/>
              </a:ext>
            </a:extLst>
          </p:cNvPr>
          <p:cNvSpPr/>
          <p:nvPr/>
        </p:nvSpPr>
        <p:spPr>
          <a:xfrm>
            <a:off x="10128538" y="1607992"/>
            <a:ext cx="1411431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cs typeface="Arial"/>
              </a:rPr>
              <a:t>Dname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C7B1A1-DBE6-4786-94CE-39A917C0D109}"/>
              </a:ext>
            </a:extLst>
          </p:cNvPr>
          <p:cNvSpPr/>
          <p:nvPr/>
        </p:nvSpPr>
        <p:spPr>
          <a:xfrm>
            <a:off x="1486765" y="3028083"/>
            <a:ext cx="1091044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name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29A5BD-59B6-4BD5-9BAF-57ED9D44C132}"/>
              </a:ext>
            </a:extLst>
          </p:cNvPr>
          <p:cNvSpPr/>
          <p:nvPr/>
        </p:nvSpPr>
        <p:spPr>
          <a:xfrm>
            <a:off x="10604788" y="2387310"/>
            <a:ext cx="961158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Dno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B0EF1B-C782-4F37-9CC0-D4E60A23F28D}"/>
              </a:ext>
            </a:extLst>
          </p:cNvPr>
          <p:cNvSpPr/>
          <p:nvPr/>
        </p:nvSpPr>
        <p:spPr>
          <a:xfrm>
            <a:off x="1218332" y="2248764"/>
            <a:ext cx="961158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eid</a:t>
            </a:r>
            <a:endParaRPr lang="en-GB" u="sng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8FF9B-FD1A-4E60-B985-D8A10F3F249F}"/>
              </a:ext>
            </a:extLst>
          </p:cNvPr>
          <p:cNvCxnSpPr/>
          <p:nvPr/>
        </p:nvCxnSpPr>
        <p:spPr>
          <a:xfrm flipV="1">
            <a:off x="2564822" y="2850571"/>
            <a:ext cx="381000" cy="36368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04525D-A9FE-4CEA-869A-62AAA9C93389}"/>
              </a:ext>
            </a:extLst>
          </p:cNvPr>
          <p:cNvCxnSpPr>
            <a:cxnSpLocks/>
          </p:cNvCxnSpPr>
          <p:nvPr/>
        </p:nvCxnSpPr>
        <p:spPr>
          <a:xfrm>
            <a:off x="2166503" y="2478229"/>
            <a:ext cx="398318" cy="1125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511739-C36E-48A4-A326-60C8528C6367}"/>
              </a:ext>
            </a:extLst>
          </p:cNvPr>
          <p:cNvCxnSpPr>
            <a:cxnSpLocks/>
          </p:cNvCxnSpPr>
          <p:nvPr/>
        </p:nvCxnSpPr>
        <p:spPr>
          <a:xfrm flipH="1">
            <a:off x="9797900" y="1993321"/>
            <a:ext cx="360945" cy="3387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DFD501-527E-4A20-A802-6C0921B14FB9}"/>
              </a:ext>
            </a:extLst>
          </p:cNvPr>
          <p:cNvCxnSpPr>
            <a:cxnSpLocks/>
          </p:cNvCxnSpPr>
          <p:nvPr/>
        </p:nvCxnSpPr>
        <p:spPr>
          <a:xfrm>
            <a:off x="9985663" y="2677389"/>
            <a:ext cx="649431" cy="4329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10DDD9-1205-4461-A27D-61D543B20C2A}"/>
              </a:ext>
            </a:extLst>
          </p:cNvPr>
          <p:cNvSpPr txBox="1"/>
          <p:nvPr/>
        </p:nvSpPr>
        <p:spPr>
          <a:xfrm>
            <a:off x="2533650" y="4689764"/>
            <a:ext cx="4821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 name,           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BE1A6-58A8-4E4C-9C2A-F9ED21CE9084}"/>
              </a:ext>
            </a:extLst>
          </p:cNvPr>
          <p:cNvSpPr txBox="1"/>
          <p:nvPr/>
        </p:nvSpPr>
        <p:spPr>
          <a:xfrm>
            <a:off x="5066434" y="4685434"/>
            <a:ext cx="639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cs typeface="Arial"/>
              </a:rPr>
              <a:t>Dno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F09D77-03DB-4E28-A649-9786CE88725D}"/>
              </a:ext>
            </a:extLst>
          </p:cNvPr>
          <p:cNvCxnSpPr/>
          <p:nvPr/>
        </p:nvCxnSpPr>
        <p:spPr>
          <a:xfrm flipH="1" flipV="1">
            <a:off x="4336472" y="4509654"/>
            <a:ext cx="947306" cy="25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56C954-5C5B-42CE-A3A9-7D8C7F0D1DA9}"/>
              </a:ext>
            </a:extLst>
          </p:cNvPr>
          <p:cNvGrpSpPr/>
          <p:nvPr/>
        </p:nvGrpSpPr>
        <p:grpSpPr>
          <a:xfrm>
            <a:off x="5889912" y="3175287"/>
            <a:ext cx="796636" cy="792308"/>
            <a:chOff x="5889912" y="3175287"/>
            <a:chExt cx="796636" cy="7923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02D745-714D-4939-8B94-BB6DCCD1FD14}"/>
                </a:ext>
              </a:extLst>
            </p:cNvPr>
            <p:cNvSpPr/>
            <p:nvPr/>
          </p:nvSpPr>
          <p:spPr>
            <a:xfrm>
              <a:off x="5889912" y="3534640"/>
              <a:ext cx="796636" cy="4329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cs typeface="Arial"/>
                </a:rPr>
                <a:t>c</a:t>
              </a:r>
              <a:endParaRPr lang="en-GB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FE6FCA-F978-4CD4-A0AB-303E3918C626}"/>
                </a:ext>
              </a:extLst>
            </p:cNvPr>
            <p:cNvCxnSpPr/>
            <p:nvPr/>
          </p:nvCxnSpPr>
          <p:spPr>
            <a:xfrm>
              <a:off x="6257924" y="3175287"/>
              <a:ext cx="17318" cy="355023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F84233-AC43-4997-8119-C70788EB6319}"/>
              </a:ext>
            </a:extLst>
          </p:cNvPr>
          <p:cNvSpPr txBox="1"/>
          <p:nvPr/>
        </p:nvSpPr>
        <p:spPr>
          <a:xfrm>
            <a:off x="2784764" y="5624946"/>
            <a:ext cx="7323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Even if total participation is available, no priorities will come in to play.</a:t>
            </a:r>
          </a:p>
          <a:p>
            <a:r>
              <a:rPr lang="en-GB" dirty="0">
                <a:solidFill>
                  <a:srgbClr val="0070C0"/>
                </a:solidFill>
                <a:cs typeface="Arial"/>
              </a:rPr>
              <a:t>Schema will not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D49BC7-4F1A-4348-8895-3327D3EE77DE}"/>
              </a:ext>
            </a:extLst>
          </p:cNvPr>
          <p:cNvSpPr txBox="1"/>
          <p:nvPr/>
        </p:nvSpPr>
        <p:spPr>
          <a:xfrm>
            <a:off x="5504585" y="4681970"/>
            <a:ext cx="569767" cy="377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, c</a:t>
            </a:r>
            <a:endParaRPr lang="en-GB" dirty="0"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DE2130-7572-4F98-AD0E-8D92633B22D0}"/>
              </a:ext>
            </a:extLst>
          </p:cNvPr>
          <p:cNvSpPr txBox="1"/>
          <p:nvPr/>
        </p:nvSpPr>
        <p:spPr>
          <a:xfrm>
            <a:off x="8035130" y="4314677"/>
            <a:ext cx="3058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1 side's PK will go to M side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4BC244-3CF6-453D-9902-E0825B1DE730}"/>
              </a:ext>
            </a:extLst>
          </p:cNvPr>
          <p:cNvSpPr/>
          <p:nvPr/>
        </p:nvSpPr>
        <p:spPr>
          <a:xfrm>
            <a:off x="7305487" y="2332028"/>
            <a:ext cx="553340" cy="34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10AF47-C16E-45B1-9E55-1A37AF10E04B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>
            <a:off x="6942290" y="2531482"/>
            <a:ext cx="919721" cy="3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78CC1E-322E-4646-A65A-79212C61AA8B}"/>
              </a:ext>
            </a:extLst>
          </p:cNvPr>
          <p:cNvSpPr txBox="1"/>
          <p:nvPr/>
        </p:nvSpPr>
        <p:spPr>
          <a:xfrm>
            <a:off x="5123345" y="2165181"/>
            <a:ext cx="28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671357D-943A-4DE9-918A-95776F648CEA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1999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D90E-E35C-4C9B-9E14-CC73D722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n:m relationships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940E-AED0-4D36-9DB8-CA4F9E2E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 sz="2400" dirty="0"/>
              <a:t>If you have some m:n relationships in your ER model then these are mapped in the following manner.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000" dirty="0"/>
              <a:t>A new relation is produced which contains the primary keys from both sides of the relationship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000" dirty="0"/>
              <a:t>These primary keys form a composite primary key.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21B1C-96F1-4ADD-90D6-D4B6583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8" descr="Missing ALT text">
            <a:extLst>
              <a:ext uri="{FF2B5EF4-FFF2-40B4-BE49-F238E27FC236}">
                <a16:creationId xmlns:a16="http://schemas.microsoft.com/office/drawing/2014/main" id="{4E650BE7-8FC1-4476-9160-E7735B3D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75" y="4479579"/>
            <a:ext cx="10053650" cy="109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8D3C97C-92FC-4460-AB80-56581BC359D1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8173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EA66-6994-493D-93DB-9AF1EFC4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n:m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3217-C21F-4EA3-BF48-5A67FFAF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is equivalent to:</a:t>
            </a:r>
          </a:p>
          <a:p>
            <a:pPr eaLnBrk="1" hangingPunct="1"/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		</a:t>
            </a:r>
            <a:r>
              <a:rPr lang="en-GB" altLang="en-US" sz="2000" b="1" dirty="0">
                <a:solidFill>
                  <a:schemeClr val="accent2"/>
                </a:solidFill>
              </a:rPr>
              <a:t>Student(</a:t>
            </a:r>
            <a:r>
              <a:rPr lang="en-GB" altLang="en-US" sz="2000" b="1" dirty="0" err="1">
                <a:solidFill>
                  <a:schemeClr val="accent2"/>
                </a:solidFill>
              </a:rPr>
              <a:t>matric_no,st_name,dob</a:t>
            </a:r>
            <a:r>
              <a:rPr lang="en-GB" altLang="en-US" sz="20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GB" altLang="en-US" sz="2000" b="1" dirty="0">
                <a:solidFill>
                  <a:schemeClr val="accent2"/>
                </a:solidFill>
              </a:rPr>
              <a:t>		Module(</a:t>
            </a:r>
            <a:r>
              <a:rPr lang="en-GB" altLang="en-US" sz="2000" b="1" dirty="0" err="1">
                <a:solidFill>
                  <a:schemeClr val="accent2"/>
                </a:solidFill>
              </a:rPr>
              <a:t>module_no,m_name,level,credits</a:t>
            </a:r>
            <a:r>
              <a:rPr lang="en-GB" altLang="en-US" sz="20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GB" altLang="en-US" sz="2000" b="1" dirty="0">
                <a:solidFill>
                  <a:schemeClr val="accent2"/>
                </a:solidFill>
              </a:rPr>
              <a:t>		Study()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45242-14E6-439A-86FB-73D690A7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8" descr="Missing ALT text">
            <a:extLst>
              <a:ext uri="{FF2B5EF4-FFF2-40B4-BE49-F238E27FC236}">
                <a16:creationId xmlns:a16="http://schemas.microsoft.com/office/drawing/2014/main" id="{8DAF42CA-A676-4771-B0D1-843A7E9E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9" y="2377937"/>
            <a:ext cx="80724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925E5B5-B067-4BD1-A148-6BF6D70BFB3A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52881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FE7-5F70-4A05-BAD0-C026AAA3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Impact" panose="020B0806030902050204" pitchFamily="34" charset="0"/>
              </a:rPr>
              <a:t>Mapping n:m relationships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21B4-A87E-4D17-A96A-B2F3ABB5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C8E875-E78B-43C7-A365-9B00C2F34EAE}"/>
              </a:ext>
            </a:extLst>
          </p:cNvPr>
          <p:cNvSpPr txBox="1">
            <a:spLocks noChangeArrowheads="1"/>
          </p:cNvSpPr>
          <p:nvPr/>
        </p:nvSpPr>
        <p:spPr>
          <a:xfrm>
            <a:off x="2466056" y="1720445"/>
            <a:ext cx="7642220" cy="4469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alibri"/>
                <a:cs typeface="Calibri"/>
              </a:rPr>
              <a:t>M:M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A3955-D625-48BE-8A85-9704AC7BE171}"/>
              </a:ext>
            </a:extLst>
          </p:cNvPr>
          <p:cNvSpPr txBox="1"/>
          <p:nvPr/>
        </p:nvSpPr>
        <p:spPr>
          <a:xfrm>
            <a:off x="2533650" y="4204855"/>
            <a:ext cx="4319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 name)</a:t>
            </a:r>
          </a:p>
        </p:txBody>
      </p:sp>
      <p:grpSp>
        <p:nvGrpSpPr>
          <p:cNvPr id="7" name="Group 33">
            <a:extLst>
              <a:ext uri="{FF2B5EF4-FFF2-40B4-BE49-F238E27FC236}">
                <a16:creationId xmlns:a16="http://schemas.microsoft.com/office/drawing/2014/main" id="{FA80B98B-C6F4-4A9F-8792-6EDE4B497523}"/>
              </a:ext>
            </a:extLst>
          </p:cNvPr>
          <p:cNvGrpSpPr>
            <a:grpSpLocks/>
          </p:cNvGrpSpPr>
          <p:nvPr/>
        </p:nvGrpSpPr>
        <p:grpSpPr bwMode="auto">
          <a:xfrm>
            <a:off x="2573616" y="1890069"/>
            <a:ext cx="7408862" cy="1282825"/>
            <a:chOff x="864" y="3216"/>
            <a:chExt cx="4640" cy="864"/>
          </a:xfrm>
        </p:grpSpPr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4D5E6D6D-4C8C-424C-8609-7FB1B032B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21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1C1F7B21-C1D6-4477-836C-494E72BA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D17CCD16-28FE-47EC-BBAE-AD56C9387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17CB5EB6-377C-4F53-85DE-533619CE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16"/>
              <a:ext cx="432" cy="43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D6EA0B8F-00B9-432F-90CA-6D1DBB61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3526"/>
              <a:ext cx="135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Calibri"/>
                  <a:cs typeface="Calibri"/>
                </a:rPr>
                <a:t>Works_for</a:t>
              </a:r>
              <a:endParaRPr lang="en-US" altLang="en-US" sz="2000">
                <a:latin typeface="Calibri"/>
                <a:cs typeface="Calibri"/>
              </a:endParaRPr>
            </a:p>
            <a:p>
              <a:pPr algn="ctr" eaLnBrk="1" hangingPunct="1"/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9391D422-E7EC-4F80-8175-D1DF60690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52"/>
              <a:ext cx="1213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1991EF47-5A2A-4231-9838-AFAF8A89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52"/>
              <a:ext cx="1328" cy="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Calibri"/>
                  <a:cs typeface="Calibri"/>
                </a:rPr>
                <a:t>PROJECT</a:t>
              </a:r>
              <a:endParaRPr lang="en-US" dirty="0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874CE6C3-CF29-449B-AA4A-E0634EF88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82E68A18-B446-4BBB-B79B-42CA2D0C6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F5E4957-0EBF-44F5-A053-8C1E5DA5A70D}"/>
              </a:ext>
            </a:extLst>
          </p:cNvPr>
          <p:cNvSpPr/>
          <p:nvPr/>
        </p:nvSpPr>
        <p:spPr>
          <a:xfrm>
            <a:off x="10128538" y="1607992"/>
            <a:ext cx="1411431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cs typeface="Arial"/>
              </a:rPr>
              <a:t>Pname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DE3CEA-C796-4951-960C-F6A6CB2CFE86}"/>
              </a:ext>
            </a:extLst>
          </p:cNvPr>
          <p:cNvSpPr/>
          <p:nvPr/>
        </p:nvSpPr>
        <p:spPr>
          <a:xfrm>
            <a:off x="1486765" y="3028083"/>
            <a:ext cx="1091044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name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5E39C8-BFB6-46E1-A23C-9EDA21E1C71D}"/>
              </a:ext>
            </a:extLst>
          </p:cNvPr>
          <p:cNvSpPr/>
          <p:nvPr/>
        </p:nvSpPr>
        <p:spPr>
          <a:xfrm>
            <a:off x="10604788" y="2387310"/>
            <a:ext cx="961158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cs typeface="Arial"/>
              </a:rPr>
              <a:t>Pno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63641E-9D7E-4CB3-8631-F8E539281593}"/>
              </a:ext>
            </a:extLst>
          </p:cNvPr>
          <p:cNvSpPr/>
          <p:nvPr/>
        </p:nvSpPr>
        <p:spPr>
          <a:xfrm>
            <a:off x="1218332" y="2248764"/>
            <a:ext cx="961158" cy="562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eid</a:t>
            </a:r>
            <a:endParaRPr lang="en-GB" u="sng">
              <a:cs typeface="Arial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EC023D-2EC1-4499-90A2-B79D813B0D04}"/>
              </a:ext>
            </a:extLst>
          </p:cNvPr>
          <p:cNvCxnSpPr/>
          <p:nvPr/>
        </p:nvCxnSpPr>
        <p:spPr>
          <a:xfrm flipV="1">
            <a:off x="2564822" y="2850571"/>
            <a:ext cx="381000" cy="36368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5F660D-E168-4554-B23A-D2748B03CA2A}"/>
              </a:ext>
            </a:extLst>
          </p:cNvPr>
          <p:cNvCxnSpPr>
            <a:cxnSpLocks/>
          </p:cNvCxnSpPr>
          <p:nvPr/>
        </p:nvCxnSpPr>
        <p:spPr>
          <a:xfrm>
            <a:off x="2166503" y="2478229"/>
            <a:ext cx="398318" cy="1125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AD727C-A9C0-48A0-970F-9A77E53BA64C}"/>
              </a:ext>
            </a:extLst>
          </p:cNvPr>
          <p:cNvCxnSpPr>
            <a:cxnSpLocks/>
          </p:cNvCxnSpPr>
          <p:nvPr/>
        </p:nvCxnSpPr>
        <p:spPr>
          <a:xfrm flipH="1">
            <a:off x="9786503" y="1993321"/>
            <a:ext cx="372341" cy="3896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A4B41-B769-41DE-A097-1FDFB37B5428}"/>
              </a:ext>
            </a:extLst>
          </p:cNvPr>
          <p:cNvCxnSpPr>
            <a:cxnSpLocks/>
          </p:cNvCxnSpPr>
          <p:nvPr/>
        </p:nvCxnSpPr>
        <p:spPr>
          <a:xfrm>
            <a:off x="9985663" y="2677389"/>
            <a:ext cx="649431" cy="4329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C5FE83-88E6-4F75-BA42-15B185C4DEA5}"/>
              </a:ext>
            </a:extLst>
          </p:cNvPr>
          <p:cNvSpPr txBox="1"/>
          <p:nvPr/>
        </p:nvSpPr>
        <p:spPr>
          <a:xfrm>
            <a:off x="2570821" y="4699057"/>
            <a:ext cx="4821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PROJECT (</a:t>
            </a:r>
            <a:r>
              <a:rPr lang="en-GB" u="sng" dirty="0"/>
              <a:t>Pno</a:t>
            </a:r>
            <a:r>
              <a:rPr lang="en-GB" dirty="0"/>
              <a:t>, </a:t>
            </a:r>
            <a:r>
              <a:rPr lang="en-GB" dirty="0" err="1"/>
              <a:t>Pname</a:t>
            </a:r>
            <a:r>
              <a:rPr lang="en-GB" dirty="0"/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A4FA5F-2825-4558-AA23-198FE718E664}"/>
              </a:ext>
            </a:extLst>
          </p:cNvPr>
          <p:cNvGrpSpPr/>
          <p:nvPr/>
        </p:nvGrpSpPr>
        <p:grpSpPr>
          <a:xfrm>
            <a:off x="5889912" y="3175287"/>
            <a:ext cx="796636" cy="792308"/>
            <a:chOff x="5889912" y="3175287"/>
            <a:chExt cx="796636" cy="79230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6F47D-BBCF-4A89-B6E7-92CB9ADADE74}"/>
                </a:ext>
              </a:extLst>
            </p:cNvPr>
            <p:cNvSpPr/>
            <p:nvPr/>
          </p:nvSpPr>
          <p:spPr>
            <a:xfrm>
              <a:off x="5889912" y="3534640"/>
              <a:ext cx="796636" cy="4329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cs typeface="Arial"/>
                </a:rPr>
                <a:t>c</a:t>
              </a:r>
              <a:endParaRPr lang="en-GB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84D495-8EFE-40CF-B81C-F989A4698AC9}"/>
                </a:ext>
              </a:extLst>
            </p:cNvPr>
            <p:cNvCxnSpPr/>
            <p:nvPr/>
          </p:nvCxnSpPr>
          <p:spPr>
            <a:xfrm>
              <a:off x="6257924" y="3175287"/>
              <a:ext cx="17318" cy="355023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3A0287-7CD1-4398-9D12-4AB280DA7601}"/>
              </a:ext>
            </a:extLst>
          </p:cNvPr>
          <p:cNvSpPr txBox="1"/>
          <p:nvPr/>
        </p:nvSpPr>
        <p:spPr>
          <a:xfrm>
            <a:off x="2570820" y="5275203"/>
            <a:ext cx="4821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WORKS_FOR (</a:t>
            </a:r>
            <a:r>
              <a:rPr lang="en-GB" u="sng" dirty="0" err="1"/>
              <a:t>eid</a:t>
            </a:r>
            <a:r>
              <a:rPr lang="en-GB" dirty="0"/>
              <a:t>, </a:t>
            </a:r>
            <a:r>
              <a:rPr lang="en-GB" u="sng" dirty="0"/>
              <a:t>Pno</a:t>
            </a:r>
            <a:r>
              <a:rPr lang="en-GB" dirty="0"/>
              <a:t>, c)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C7DCCD-3CB9-433B-8745-6FB067F6731F}"/>
              </a:ext>
            </a:extLst>
          </p:cNvPr>
          <p:cNvCxnSpPr/>
          <p:nvPr/>
        </p:nvCxnSpPr>
        <p:spPr>
          <a:xfrm flipH="1" flipV="1">
            <a:off x="4001197" y="4549465"/>
            <a:ext cx="312235" cy="79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CE2B67-EE71-4272-B8D8-85CB98C815D2}"/>
              </a:ext>
            </a:extLst>
          </p:cNvPr>
          <p:cNvCxnSpPr>
            <a:cxnSpLocks/>
          </p:cNvCxnSpPr>
          <p:nvPr/>
        </p:nvCxnSpPr>
        <p:spPr>
          <a:xfrm flipH="1" flipV="1">
            <a:off x="4289271" y="4986220"/>
            <a:ext cx="646771" cy="43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F03FE2-2832-4D5B-B3D0-21338E8C386E}"/>
              </a:ext>
            </a:extLst>
          </p:cNvPr>
          <p:cNvSpPr txBox="1"/>
          <p:nvPr/>
        </p:nvSpPr>
        <p:spPr>
          <a:xfrm>
            <a:off x="7458984" y="4500531"/>
            <a:ext cx="37368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Create a new relation for the relationship including both PK's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519BB-5A45-444D-94B9-051AAFC6970A}"/>
              </a:ext>
            </a:extLst>
          </p:cNvPr>
          <p:cNvSpPr/>
          <p:nvPr/>
        </p:nvSpPr>
        <p:spPr>
          <a:xfrm>
            <a:off x="6971663" y="2350342"/>
            <a:ext cx="702943" cy="34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DA113-368E-422D-9228-6196D70399A4}"/>
              </a:ext>
            </a:extLst>
          </p:cNvPr>
          <p:cNvSpPr/>
          <p:nvPr/>
        </p:nvSpPr>
        <p:spPr>
          <a:xfrm>
            <a:off x="4845079" y="2327269"/>
            <a:ext cx="702943" cy="34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22DB3B-0E7D-4774-9DB6-37232738DD2F}"/>
              </a:ext>
            </a:extLst>
          </p:cNvPr>
          <p:cNvCxnSpPr>
            <a:stCxn id="15" idx="0"/>
            <a:endCxn id="15" idx="1"/>
          </p:cNvCxnSpPr>
          <p:nvPr/>
        </p:nvCxnSpPr>
        <p:spPr>
          <a:xfrm>
            <a:off x="4489701" y="2531482"/>
            <a:ext cx="1073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033008-9FDE-4E2E-BCE8-BA11D4C14071}"/>
              </a:ext>
            </a:extLst>
          </p:cNvPr>
          <p:cNvCxnSpPr>
            <a:endCxn id="16" idx="1"/>
          </p:cNvCxnSpPr>
          <p:nvPr/>
        </p:nvCxnSpPr>
        <p:spPr>
          <a:xfrm flipV="1">
            <a:off x="6942290" y="2531483"/>
            <a:ext cx="919721" cy="5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DADC41DD-5B5C-4744-9201-99EAE7AC3E06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6931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54D3-1998-4765-A1FC-C037B650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4A8F-D0A0-4810-B718-3492420F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 sz="2400" b="1" dirty="0"/>
              <a:t>1-1 relationships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000" dirty="0"/>
              <a:t>Depending on the optionality of the relationship, the entities are either combined or the primary key of one entity type is placed as a foreign key in the other relation.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b="1" dirty="0"/>
              <a:t>1-m relationships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000" dirty="0"/>
              <a:t>The primary key from the ‘one side’ is placed as a foreign key in the ‘many side’.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b="1" dirty="0"/>
              <a:t>m-n relationships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000" dirty="0"/>
              <a:t>A new relation is created with the primary keys from each entity forming a composite key.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1597A-8110-4100-8130-AF37263A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26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B0ABE5-2FE8-495C-B345-51D28051ABAD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511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N-</a:t>
                </a:r>
                <a:r>
                  <a:rPr lang="en-US" sz="4000" dirty="0" err="1">
                    <a:latin typeface="Impact"/>
                    <a:cs typeface="Calibri"/>
                  </a:rPr>
                  <a:t>ary</a:t>
                </a:r>
                <a:r>
                  <a:rPr lang="en-US" sz="4000" dirty="0">
                    <a:latin typeface="Impact"/>
                    <a:cs typeface="Calibri"/>
                  </a:rPr>
                  <a:t> Relationships</a:t>
                </a:r>
                <a:endParaRPr lang="en-US" sz="4000" dirty="0"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C36C23-B7D7-43F5-954F-0E5FDA5A5DA7}"/>
              </a:ext>
            </a:extLst>
          </p:cNvPr>
          <p:cNvGrpSpPr/>
          <p:nvPr/>
        </p:nvGrpSpPr>
        <p:grpSpPr>
          <a:xfrm>
            <a:off x="880674" y="1810821"/>
            <a:ext cx="8165767" cy="2533934"/>
            <a:chOff x="601893" y="1968797"/>
            <a:chExt cx="10526108" cy="3100787"/>
          </a:xfrm>
        </p:grpSpPr>
        <p:grpSp>
          <p:nvGrpSpPr>
            <p:cNvPr id="44" name="Group 34"/>
            <p:cNvGrpSpPr>
              <a:grpSpLocks/>
            </p:cNvGrpSpPr>
            <p:nvPr/>
          </p:nvGrpSpPr>
          <p:grpSpPr bwMode="auto">
            <a:xfrm>
              <a:off x="2211186" y="2766829"/>
              <a:ext cx="7391400" cy="1282825"/>
              <a:chOff x="768" y="1056"/>
              <a:chExt cx="4752" cy="864"/>
            </a:xfrm>
          </p:grpSpPr>
          <p:sp>
            <p:nvSpPr>
              <p:cNvPr id="45" name="Line 4"/>
              <p:cNvSpPr>
                <a:spLocks noChangeShapeType="1"/>
              </p:cNvSpPr>
              <p:nvPr/>
            </p:nvSpPr>
            <p:spPr bwMode="auto">
              <a:xfrm flipH="1">
                <a:off x="2640" y="105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3072" y="105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 flipH="1">
                <a:off x="3072" y="148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Line 6"/>
              <p:cNvSpPr>
                <a:spLocks noChangeShapeType="1"/>
              </p:cNvSpPr>
              <p:nvPr/>
            </p:nvSpPr>
            <p:spPr bwMode="auto">
              <a:xfrm>
                <a:off x="2640" y="148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940" y="1296"/>
                <a:ext cx="226" cy="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latin typeface="Calibri"/>
                    <a:cs typeface="Calibri"/>
                  </a:rPr>
                  <a:t>R</a:t>
                </a:r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/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1213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latin typeface="Calibri"/>
                    <a:cs typeface="Calibri"/>
                  </a:rPr>
                  <a:t>A</a:t>
                </a:r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4080" y="1392"/>
                <a:ext cx="1440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latin typeface="Calibri"/>
                    <a:cs typeface="Calibri"/>
                  </a:rPr>
                  <a:t>C</a:t>
                </a:r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>
                <a:off x="1968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4887885" y="4607919"/>
              <a:ext cx="1624562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/>
                  <a:cs typeface="Calibri"/>
                </a:rPr>
                <a:t>B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H="1">
              <a:off x="5794893" y="4043681"/>
              <a:ext cx="0" cy="56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989145" y="4585384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n</a:t>
              </a: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3697267" y="4169367"/>
              <a:ext cx="1190618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9792392" y="3884059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p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9982200" y="2889371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  <a:latin typeface="Calibri"/>
                  <a:cs typeface="Calibri"/>
                </a:rPr>
                <a:t>c</a:t>
              </a: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1894" y="3775421"/>
              <a:ext cx="1262022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m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01893" y="3105880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  <a:latin typeface="Calibri"/>
                  <a:cs typeface="Calibri"/>
                </a:rPr>
                <a:t>a</a:t>
              </a:r>
              <a:endParaRPr lang="en-US" dirty="0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9120446" y="3727464"/>
              <a:ext cx="671945" cy="361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1863915" y="3727462"/>
              <a:ext cx="347270" cy="227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 flipH="1">
              <a:off x="9602585" y="3105879"/>
              <a:ext cx="379613" cy="302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1699533" y="3407658"/>
              <a:ext cx="531841" cy="13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12"/>
            <p:cNvSpPr>
              <a:spLocks noChangeShapeType="1"/>
            </p:cNvSpPr>
            <p:nvPr/>
          </p:nvSpPr>
          <p:spPr bwMode="auto">
            <a:xfrm flipH="1" flipV="1">
              <a:off x="4813021" y="4290418"/>
              <a:ext cx="270733" cy="31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flipH="1" flipV="1">
              <a:off x="6508801" y="4606657"/>
              <a:ext cx="553639" cy="84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5D618539-8CE7-4749-8EFB-302CC5A42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056" y="1968797"/>
              <a:ext cx="1624562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/>
                  <a:cs typeface="Calibri"/>
                </a:rPr>
                <a:t>D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928E22-5BF2-4D30-99A8-6407C1C6ABC1}"/>
                </a:ext>
              </a:extLst>
            </p:cNvPr>
            <p:cNvSpPr/>
            <p:nvPr/>
          </p:nvSpPr>
          <p:spPr>
            <a:xfrm>
              <a:off x="7076497" y="1996442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  <a:latin typeface="Calibri"/>
                  <a:cs typeface="Calibri"/>
                </a:rPr>
                <a:t>d</a:t>
              </a:r>
              <a:endParaRPr lang="en-US" u="sng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80FA6E-BF68-475C-B4F0-596B0E409A5A}"/>
                </a:ext>
              </a:extLst>
            </p:cNvPr>
            <p:cNvSpPr/>
            <p:nvPr/>
          </p:nvSpPr>
          <p:spPr>
            <a:xfrm>
              <a:off x="3225609" y="1992725"/>
              <a:ext cx="1145801" cy="433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q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73FFD0-F2E8-4426-AE91-6DBBFCD10238}"/>
                </a:ext>
              </a:extLst>
            </p:cNvPr>
            <p:cNvCxnSpPr/>
            <p:nvPr/>
          </p:nvCxnSpPr>
          <p:spPr>
            <a:xfrm>
              <a:off x="4374994" y="2200508"/>
              <a:ext cx="566854" cy="2787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F14DED6-7785-4081-BF80-F7EDD85F77E9}"/>
                </a:ext>
              </a:extLst>
            </p:cNvPr>
            <p:cNvCxnSpPr>
              <a:cxnSpLocks/>
            </p:cNvCxnSpPr>
            <p:nvPr/>
          </p:nvCxnSpPr>
          <p:spPr>
            <a:xfrm>
              <a:off x="6549482" y="2200508"/>
              <a:ext cx="566854" cy="2787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FBC04A-D7A7-4E0F-B54E-81A6D49C9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481" y="2404947"/>
              <a:ext cx="9293" cy="390292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27E9AD3-4A95-477B-B452-23723DB79500}"/>
              </a:ext>
            </a:extLst>
          </p:cNvPr>
          <p:cNvSpPr txBox="1"/>
          <p:nvPr/>
        </p:nvSpPr>
        <p:spPr>
          <a:xfrm>
            <a:off x="7282211" y="4056172"/>
            <a:ext cx="1373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A (</a:t>
            </a:r>
            <a:r>
              <a:rPr lang="en-GB" b="1" u="sng" dirty="0"/>
              <a:t>a</a:t>
            </a:r>
            <a:r>
              <a:rPr lang="en-GB" b="1" dirty="0"/>
              <a:t>, 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09597-6F37-423E-9F13-BC6B5B1EFE92}"/>
              </a:ext>
            </a:extLst>
          </p:cNvPr>
          <p:cNvSpPr txBox="1"/>
          <p:nvPr/>
        </p:nvSpPr>
        <p:spPr>
          <a:xfrm>
            <a:off x="7282211" y="4503910"/>
            <a:ext cx="1327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B (</a:t>
            </a:r>
            <a:r>
              <a:rPr lang="en-GB" b="1" u="sng" dirty="0"/>
              <a:t>b</a:t>
            </a:r>
            <a:r>
              <a:rPr lang="en-GB" b="1" dirty="0"/>
              <a:t>,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37F19-D0FF-450E-9D17-A0DA0C4C90A9}"/>
              </a:ext>
            </a:extLst>
          </p:cNvPr>
          <p:cNvSpPr txBox="1"/>
          <p:nvPr/>
        </p:nvSpPr>
        <p:spPr>
          <a:xfrm>
            <a:off x="7282210" y="6027910"/>
            <a:ext cx="1903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R (</a:t>
            </a:r>
            <a:r>
              <a:rPr lang="en-GB" b="1" u="sng" dirty="0"/>
              <a:t>a</a:t>
            </a:r>
            <a:r>
              <a:rPr lang="en-GB" b="1" dirty="0"/>
              <a:t>, </a:t>
            </a:r>
            <a:r>
              <a:rPr lang="en-GB" b="1" u="sng" dirty="0"/>
              <a:t>b</a:t>
            </a:r>
            <a:r>
              <a:rPr lang="en-GB" b="1" dirty="0"/>
              <a:t>, </a:t>
            </a:r>
            <a:r>
              <a:rPr lang="en-GB" b="1" u="sng" dirty="0"/>
              <a:t>c</a:t>
            </a:r>
            <a:r>
              <a:rPr lang="en-GB" b="1" dirty="0"/>
              <a:t> , </a:t>
            </a:r>
            <a:r>
              <a:rPr lang="en-GB" b="1" u="sng" dirty="0"/>
              <a:t>d</a:t>
            </a:r>
            <a:r>
              <a:rPr lang="en-GB" b="1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B174D6-DF5D-4F5B-BD05-4035A7FE119B}"/>
              </a:ext>
            </a:extLst>
          </p:cNvPr>
          <p:cNvSpPr txBox="1"/>
          <p:nvPr/>
        </p:nvSpPr>
        <p:spPr>
          <a:xfrm>
            <a:off x="7282211" y="4959251"/>
            <a:ext cx="1290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C (</a:t>
            </a:r>
            <a:r>
              <a:rPr lang="en-GB" b="1" u="sng" dirty="0"/>
              <a:t>c</a:t>
            </a:r>
            <a:r>
              <a:rPr lang="en-GB" b="1" dirty="0"/>
              <a:t>, p)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6B6F52-F6CC-47A7-8D05-4F7A1509B619}"/>
              </a:ext>
            </a:extLst>
          </p:cNvPr>
          <p:cNvSpPr txBox="1"/>
          <p:nvPr/>
        </p:nvSpPr>
        <p:spPr>
          <a:xfrm>
            <a:off x="7282211" y="5414592"/>
            <a:ext cx="1392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D (</a:t>
            </a:r>
            <a:r>
              <a:rPr lang="en-GB" b="1" u="sng" dirty="0"/>
              <a:t>d</a:t>
            </a:r>
            <a:r>
              <a:rPr lang="en-GB" b="1" dirty="0"/>
              <a:t>, q)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B600539-C18D-4BB4-8339-F0E8F200D758}"/>
              </a:ext>
            </a:extLst>
          </p:cNvPr>
          <p:cNvCxnSpPr/>
          <p:nvPr/>
        </p:nvCxnSpPr>
        <p:spPr>
          <a:xfrm flipH="1" flipV="1">
            <a:off x="7813202" y="5719392"/>
            <a:ext cx="795453" cy="3958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3765142-BF62-4CEC-913D-BC596BF30AC0}"/>
              </a:ext>
            </a:extLst>
          </p:cNvPr>
          <p:cNvCxnSpPr>
            <a:cxnSpLocks/>
          </p:cNvCxnSpPr>
          <p:nvPr/>
        </p:nvCxnSpPr>
        <p:spPr>
          <a:xfrm flipH="1" flipV="1">
            <a:off x="7854174" y="5254758"/>
            <a:ext cx="377283" cy="8605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7C4ED5C-B929-4C0F-AD2F-D8B29F8CF83A}"/>
              </a:ext>
            </a:extLst>
          </p:cNvPr>
          <p:cNvCxnSpPr/>
          <p:nvPr/>
        </p:nvCxnSpPr>
        <p:spPr>
          <a:xfrm flipH="1" flipV="1">
            <a:off x="7690392" y="4856123"/>
            <a:ext cx="265770" cy="1287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2BA45D8C-B419-4776-9B28-5AE3B81E5F77}"/>
              </a:ext>
            </a:extLst>
          </p:cNvPr>
          <p:cNvCxnSpPr>
            <a:cxnSpLocks/>
          </p:cNvCxnSpPr>
          <p:nvPr/>
        </p:nvCxnSpPr>
        <p:spPr>
          <a:xfrm flipH="1" flipV="1">
            <a:off x="7671806" y="4400782"/>
            <a:ext cx="42746" cy="1761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360588D6-ABC4-4E8B-9289-3F11982AF97E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478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Weak Entities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EF9A74-9726-43B6-8492-E111D2B535F0}"/>
              </a:ext>
            </a:extLst>
          </p:cNvPr>
          <p:cNvGrpSpPr/>
          <p:nvPr/>
        </p:nvGrpSpPr>
        <p:grpSpPr>
          <a:xfrm>
            <a:off x="794558" y="1893224"/>
            <a:ext cx="10787873" cy="2069868"/>
            <a:chOff x="465513" y="2360815"/>
            <a:chExt cx="10787873" cy="2069868"/>
          </a:xfrm>
        </p:grpSpPr>
        <p:grpSp>
          <p:nvGrpSpPr>
            <p:cNvPr id="76" name="Group 34"/>
            <p:cNvGrpSpPr>
              <a:grpSpLocks/>
            </p:cNvGrpSpPr>
            <p:nvPr/>
          </p:nvGrpSpPr>
          <p:grpSpPr bwMode="auto">
            <a:xfrm>
              <a:off x="2179101" y="2370422"/>
              <a:ext cx="7391400" cy="1282825"/>
              <a:chOff x="768" y="1056"/>
              <a:chExt cx="4752" cy="864"/>
            </a:xfrm>
          </p:grpSpPr>
          <p:sp>
            <p:nvSpPr>
              <p:cNvPr id="77" name="Line 4"/>
              <p:cNvSpPr>
                <a:spLocks noChangeShapeType="1"/>
              </p:cNvSpPr>
              <p:nvPr/>
            </p:nvSpPr>
            <p:spPr bwMode="auto">
              <a:xfrm flipH="1">
                <a:off x="2640" y="105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Line 7"/>
              <p:cNvSpPr>
                <a:spLocks noChangeShapeType="1"/>
              </p:cNvSpPr>
              <p:nvPr/>
            </p:nvSpPr>
            <p:spPr bwMode="auto">
              <a:xfrm>
                <a:off x="3072" y="105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Line 5"/>
              <p:cNvSpPr>
                <a:spLocks noChangeShapeType="1"/>
              </p:cNvSpPr>
              <p:nvPr/>
            </p:nvSpPr>
            <p:spPr bwMode="auto">
              <a:xfrm flipH="1">
                <a:off x="3072" y="148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Line 6"/>
              <p:cNvSpPr>
                <a:spLocks noChangeShapeType="1"/>
              </p:cNvSpPr>
              <p:nvPr/>
            </p:nvSpPr>
            <p:spPr bwMode="auto">
              <a:xfrm>
                <a:off x="2640" y="148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2834" y="1296"/>
                <a:ext cx="439" cy="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</a:t>
                </a:r>
              </a:p>
              <a:p>
                <a:pPr algn="ctr" eaLnBrk="1" hangingPunct="1"/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Text Box 9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1213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PROJECT</a:t>
                </a:r>
              </a:p>
            </p:txBody>
          </p:sp>
          <p:sp>
            <p:nvSpPr>
              <p:cNvPr id="83" name="Text Box 10"/>
              <p:cNvSpPr txBox="1">
                <a:spLocks noChangeArrowheads="1"/>
              </p:cNvSpPr>
              <p:nvPr/>
            </p:nvSpPr>
            <p:spPr bwMode="auto">
              <a:xfrm>
                <a:off x="4080" y="1392"/>
                <a:ext cx="1440" cy="3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REPORT</a:t>
                </a:r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1968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Flowchart: Decision 5"/>
            <p:cNvSpPr/>
            <p:nvPr/>
          </p:nvSpPr>
          <p:spPr>
            <a:xfrm>
              <a:off x="5106845" y="2360815"/>
              <a:ext cx="1302268" cy="130037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647A42-E26B-4943-A0C9-32C88F6AF950}"/>
                </a:ext>
              </a:extLst>
            </p:cNvPr>
            <p:cNvGrpSpPr/>
            <p:nvPr/>
          </p:nvGrpSpPr>
          <p:grpSpPr>
            <a:xfrm>
              <a:off x="465513" y="2647875"/>
              <a:ext cx="10787873" cy="1782808"/>
              <a:chOff x="465513" y="2647875"/>
              <a:chExt cx="10787873" cy="178280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74241" y="2647875"/>
                <a:ext cx="28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cxnSp>
            <p:nvCxnSpPr>
              <p:cNvPr id="3" name="Straight Arrow Connector 2"/>
              <p:cNvCxnSpPr>
                <a:stCxn id="85" idx="1"/>
                <a:endCxn id="79" idx="0"/>
              </p:cNvCxnSpPr>
              <p:nvPr/>
            </p:nvCxnSpPr>
            <p:spPr>
              <a:xfrm flipH="1" flipV="1">
                <a:off x="6434755" y="3011835"/>
                <a:ext cx="89592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108995" y="3677914"/>
                <a:ext cx="1145801" cy="4330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>
                    <a:solidFill>
                      <a:schemeClr val="tx1"/>
                    </a:solidFill>
                  </a:rPr>
                  <a:t>pID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V="1">
                <a:off x="2094807" y="3331056"/>
                <a:ext cx="440575" cy="396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5513" y="2726762"/>
                <a:ext cx="1340285" cy="4330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1805798" y="2934512"/>
                <a:ext cx="373302" cy="77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610600" y="3883452"/>
                <a:ext cx="1339439" cy="5472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---------</a:t>
                </a:r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 flipV="1">
                <a:off x="8678487" y="3331056"/>
                <a:ext cx="556953" cy="559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913101" y="3331056"/>
                <a:ext cx="1340285" cy="4330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date</a:t>
                </a: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H="1" flipV="1">
                <a:off x="9570501" y="2996295"/>
                <a:ext cx="968286" cy="341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330683" y="2869298"/>
                <a:ext cx="2239818" cy="4617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4ED77D-225E-4392-BE61-9749302C48F7}"/>
              </a:ext>
            </a:extLst>
          </p:cNvPr>
          <p:cNvSpPr txBox="1"/>
          <p:nvPr/>
        </p:nvSpPr>
        <p:spPr>
          <a:xfrm>
            <a:off x="3099870" y="4238013"/>
            <a:ext cx="3261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PROJECT (</a:t>
            </a:r>
            <a:r>
              <a:rPr lang="en-GB" u="sng" dirty="0" err="1"/>
              <a:t>pID</a:t>
            </a:r>
            <a:r>
              <a:rPr lang="en-GB" dirty="0"/>
              <a:t>, </a:t>
            </a:r>
            <a:r>
              <a:rPr lang="en-GB" dirty="0" err="1"/>
              <a:t>pName</a:t>
            </a:r>
            <a:r>
              <a:rPr lang="en-GB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6DE50-8DD5-4743-8C3D-A2B4C98D4B20}"/>
              </a:ext>
            </a:extLst>
          </p:cNvPr>
          <p:cNvSpPr txBox="1"/>
          <p:nvPr/>
        </p:nvSpPr>
        <p:spPr>
          <a:xfrm>
            <a:off x="3099870" y="4904763"/>
            <a:ext cx="3261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REPORT (</a:t>
            </a:r>
            <a:r>
              <a:rPr lang="en-GB" u="sng" dirty="0" err="1"/>
              <a:t>pID</a:t>
            </a:r>
            <a:r>
              <a:rPr lang="en-GB" dirty="0"/>
              <a:t>, </a:t>
            </a:r>
            <a:r>
              <a:rPr lang="en-GB" u="sng" dirty="0"/>
              <a:t>Name</a:t>
            </a:r>
            <a:r>
              <a:rPr lang="en-GB" dirty="0"/>
              <a:t>, date)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1E6A24-7206-4AB4-AFF7-25EAAAC0E092}"/>
              </a:ext>
            </a:extLst>
          </p:cNvPr>
          <p:cNvCxnSpPr>
            <a:cxnSpLocks/>
          </p:cNvCxnSpPr>
          <p:nvPr/>
        </p:nvCxnSpPr>
        <p:spPr>
          <a:xfrm flipV="1">
            <a:off x="4442474" y="4622537"/>
            <a:ext cx="28638" cy="3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C5A06BD2-95A9-4DDA-BFB4-E85CBF08FC7B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488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29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501162" cy="4456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400" dirty="0">
                <a:latin typeface="Calibri"/>
                <a:cs typeface="Calibri"/>
              </a:rPr>
              <a:t>Map the EER diagram to a relational schema. </a:t>
            </a:r>
            <a:endParaRPr lang="en-US" dirty="0"/>
          </a:p>
          <a:p>
            <a:pPr lvl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01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3368732" y="616179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84" y="2289687"/>
            <a:ext cx="6570148" cy="42874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DC431-8B93-439A-9FE2-D39FA39FC383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1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The Relational Model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87589" cy="3834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A </a:t>
            </a:r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relational database</a:t>
            </a:r>
            <a:r>
              <a:rPr lang="en-US" altLang="en-US" sz="2600" dirty="0">
                <a:latin typeface="Calibri"/>
                <a:cs typeface="Calibri"/>
              </a:rPr>
              <a:t> is a collection of relations with </a:t>
            </a:r>
            <a:r>
              <a:rPr lang="en-US" altLang="en-US" sz="2600" u="sng" dirty="0">
                <a:latin typeface="Calibri"/>
                <a:cs typeface="Calibri"/>
              </a:rPr>
              <a:t>distinct</a:t>
            </a:r>
            <a:r>
              <a:rPr lang="en-US" altLang="en-US" sz="2600" dirty="0">
                <a:latin typeface="Calibri"/>
                <a:cs typeface="Calibri"/>
              </a:rPr>
              <a:t> relation names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/>
                <a:cs typeface="Calibri"/>
              </a:rPr>
              <a:t>The main construct of the relation model is the </a:t>
            </a:r>
            <a:r>
              <a:rPr lang="en-US" sz="2600" b="1" kern="0" dirty="0">
                <a:solidFill>
                  <a:srgbClr val="0070C0"/>
                </a:solidFill>
                <a:latin typeface="Calibri"/>
                <a:cs typeface="Calibri"/>
              </a:rPr>
              <a:t>relation </a:t>
            </a:r>
            <a:endParaRPr lang="en-US" sz="2600" b="1" u="sng" kern="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A relation consist of;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C00000"/>
                </a:solidFill>
                <a:latin typeface="Calibri"/>
                <a:cs typeface="Calibri"/>
              </a:rPr>
              <a:t>Relational Schema</a:t>
            </a:r>
            <a:endParaRPr lang="en-US" altLang="en-US" sz="2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C00000"/>
                </a:solidFill>
                <a:latin typeface="Calibri"/>
                <a:cs typeface="Calibri"/>
              </a:rPr>
              <a:t>Relational Instance</a:t>
            </a:r>
            <a:endParaRPr lang="en-US" altLang="en-US" sz="2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7F0CB6-091B-4511-AD9E-094030A36033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97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DAC2-20F5-4B6D-A797-0AD9E2C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099"/>
            <a:ext cx="10515600" cy="1325563"/>
          </a:xfrm>
        </p:spPr>
        <p:txBody>
          <a:bodyPr/>
          <a:lstStyle/>
          <a:p>
            <a:r>
              <a:rPr lang="en-US" dirty="0"/>
              <a:t>Logical Mapping For EER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D9D57-F396-4A42-8194-0A439CBF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30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45E02C-B172-4752-8898-316ADB7EC4E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17791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ISA Relationship- </a:t>
                </a:r>
                <a:r>
                  <a:rPr lang="en-US" sz="4000" dirty="0">
                    <a:solidFill>
                      <a:srgbClr val="C00000"/>
                    </a:solidFill>
                    <a:latin typeface="Impact"/>
                    <a:cs typeface="Calibri"/>
                  </a:rPr>
                  <a:t>Option 01</a:t>
                </a:r>
                <a:endParaRPr lang="en-US" sz="4000" dirty="0">
                  <a:solidFill>
                    <a:srgbClr val="C00000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35393-A8DE-4143-BE65-571653F23A7E}"/>
              </a:ext>
            </a:extLst>
          </p:cNvPr>
          <p:cNvGrpSpPr/>
          <p:nvPr/>
        </p:nvGrpSpPr>
        <p:grpSpPr>
          <a:xfrm>
            <a:off x="363091" y="1653752"/>
            <a:ext cx="5736257" cy="3332195"/>
            <a:chOff x="363091" y="1653752"/>
            <a:chExt cx="5736257" cy="3332195"/>
          </a:xfrm>
        </p:grpSpPr>
        <p:grpSp>
          <p:nvGrpSpPr>
            <p:cNvPr id="36" name="Group 12"/>
            <p:cNvGrpSpPr>
              <a:grpSpLocks/>
            </p:cNvGrpSpPr>
            <p:nvPr/>
          </p:nvGrpSpPr>
          <p:grpSpPr bwMode="auto">
            <a:xfrm>
              <a:off x="1570202" y="2017068"/>
              <a:ext cx="4286581" cy="2205370"/>
              <a:chOff x="1336" y="2064"/>
              <a:chExt cx="2957" cy="1530"/>
            </a:xfrm>
          </p:grpSpPr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V="1">
                <a:off x="2208" y="2976"/>
                <a:ext cx="463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 flipH="1" flipV="1">
                <a:off x="2888" y="296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 Box 4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PERSON</a:t>
                </a:r>
                <a:endParaRPr lang="en-US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2802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AutoShape 6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432" cy="432"/>
              </a:xfrm>
              <a:prstGeom prst="flowChartExtra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2671" y="2721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ISA</a:t>
                </a:r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1336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STUDENT</a:t>
                </a:r>
                <a:endParaRPr lang="en-US" dirty="0"/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3080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Calibri"/>
                    <a:cs typeface="Calibri"/>
                  </a:rPr>
                  <a:t>FACULTY MEM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028848" y="2229955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name</a:t>
              </a:r>
              <a:endParaRPr lang="en-US" sz="1600" dirty="0">
                <a:cs typeface="Arial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747811" y="1653752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u="sng" dirty="0"/>
                <a:t>NIC</a:t>
              </a:r>
              <a:endParaRPr lang="en-US" sz="1600" u="sng" dirty="0">
                <a:cs typeface="Arial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059271" y="4685246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Arial"/>
                </a:rPr>
                <a:t>salary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63091" y="4262523"/>
              <a:ext cx="1132274" cy="45339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/>
                <a:t>gpa</a:t>
              </a:r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4592698" y="1804103"/>
              <a:ext cx="155113" cy="212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4592698" y="2380306"/>
              <a:ext cx="43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V="1">
              <a:off x="1329547" y="4003343"/>
              <a:ext cx="240655" cy="325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 flipH="1" flipV="1">
              <a:off x="4977577" y="4184962"/>
              <a:ext cx="234010" cy="544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A102B9-A715-49E8-97C5-B077838DC78E}"/>
              </a:ext>
            </a:extLst>
          </p:cNvPr>
          <p:cNvSpPr txBox="1"/>
          <p:nvPr/>
        </p:nvSpPr>
        <p:spPr>
          <a:xfrm>
            <a:off x="7001740" y="2334491"/>
            <a:ext cx="3955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PERSON (</a:t>
            </a:r>
            <a:r>
              <a:rPr lang="en-GB" b="1" u="sng" dirty="0"/>
              <a:t>NIC</a:t>
            </a:r>
            <a:r>
              <a:rPr lang="en-GB" b="1" dirty="0"/>
              <a:t>, name)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243C30-267D-4578-9864-30552CC36100}"/>
              </a:ext>
            </a:extLst>
          </p:cNvPr>
          <p:cNvSpPr txBox="1"/>
          <p:nvPr/>
        </p:nvSpPr>
        <p:spPr>
          <a:xfrm>
            <a:off x="7001739" y="3070513"/>
            <a:ext cx="3955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STUDENT (</a:t>
            </a:r>
            <a:r>
              <a:rPr lang="en-GB" b="1" u="sng" dirty="0"/>
              <a:t>NIC</a:t>
            </a:r>
            <a:r>
              <a:rPr lang="en-GB" b="1" dirty="0"/>
              <a:t>, </a:t>
            </a:r>
            <a:r>
              <a:rPr lang="en-GB" b="1" dirty="0" err="1"/>
              <a:t>gpa</a:t>
            </a:r>
            <a:r>
              <a:rPr lang="en-GB" b="1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C7A2B7-CF6C-43F7-AC80-AEAF95E3D3DA}"/>
              </a:ext>
            </a:extLst>
          </p:cNvPr>
          <p:cNvSpPr txBox="1"/>
          <p:nvPr/>
        </p:nvSpPr>
        <p:spPr>
          <a:xfrm>
            <a:off x="7001741" y="3797877"/>
            <a:ext cx="3955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FACULTY MEM (</a:t>
            </a:r>
            <a:r>
              <a:rPr lang="en-GB" b="1" u="sng" dirty="0"/>
              <a:t>NIC</a:t>
            </a:r>
            <a:r>
              <a:rPr lang="en-GB" b="1" dirty="0"/>
              <a:t>, salary)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A9A4BF-FDD2-407D-8661-8B09F15CBB61}"/>
              </a:ext>
            </a:extLst>
          </p:cNvPr>
          <p:cNvCxnSpPr/>
          <p:nvPr/>
        </p:nvCxnSpPr>
        <p:spPr>
          <a:xfrm flipV="1">
            <a:off x="8352368" y="2652279"/>
            <a:ext cx="110160" cy="46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59013-57B1-42C0-8548-B31392FD5E64}"/>
              </a:ext>
            </a:extLst>
          </p:cNvPr>
          <p:cNvCxnSpPr/>
          <p:nvPr/>
        </p:nvCxnSpPr>
        <p:spPr>
          <a:xfrm flipH="1" flipV="1">
            <a:off x="8683334" y="2665268"/>
            <a:ext cx="297451" cy="119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4BC51E-C5B0-4718-939A-717C94DEA4A8}"/>
              </a:ext>
            </a:extLst>
          </p:cNvPr>
          <p:cNvSpPr txBox="1"/>
          <p:nvPr/>
        </p:nvSpPr>
        <p:spPr>
          <a:xfrm>
            <a:off x="7036378" y="5295900"/>
            <a:ext cx="4327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Option 01 works for all constraints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7015D50-8A45-4262-8868-1C19F5F5D8F9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9765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ISA Relationship- </a:t>
                </a:r>
                <a:r>
                  <a:rPr lang="en-US" sz="4000">
                    <a:solidFill>
                      <a:srgbClr val="C00000"/>
                    </a:solidFill>
                    <a:latin typeface="Impact"/>
                    <a:cs typeface="Calibri"/>
                  </a:rPr>
                  <a:t>Option 02</a:t>
                </a:r>
                <a:endParaRPr lang="en-US" sz="4000" dirty="0">
                  <a:solidFill>
                    <a:srgbClr val="C00000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243C30-267D-4578-9864-30552CC36100}"/>
              </a:ext>
            </a:extLst>
          </p:cNvPr>
          <p:cNvSpPr txBox="1"/>
          <p:nvPr/>
        </p:nvSpPr>
        <p:spPr>
          <a:xfrm>
            <a:off x="6499512" y="3070513"/>
            <a:ext cx="4145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STUDENT (</a:t>
            </a:r>
            <a:r>
              <a:rPr lang="en-GB" b="1" u="sng" dirty="0"/>
              <a:t>NIC</a:t>
            </a:r>
            <a:r>
              <a:rPr lang="en-GB" b="1" dirty="0"/>
              <a:t>, name, </a:t>
            </a:r>
            <a:r>
              <a:rPr lang="en-GB" b="1" dirty="0" err="1"/>
              <a:t>gpa</a:t>
            </a:r>
            <a:r>
              <a:rPr lang="en-GB" b="1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C7A2B7-CF6C-43F7-AC80-AEAF95E3D3DA}"/>
              </a:ext>
            </a:extLst>
          </p:cNvPr>
          <p:cNvSpPr txBox="1"/>
          <p:nvPr/>
        </p:nvSpPr>
        <p:spPr>
          <a:xfrm>
            <a:off x="6560127" y="3789218"/>
            <a:ext cx="4578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FACULTY MEM (</a:t>
            </a:r>
            <a:r>
              <a:rPr lang="en-GB" b="1" u="sng" dirty="0"/>
              <a:t>NIC</a:t>
            </a:r>
            <a:r>
              <a:rPr lang="en-GB" b="1" dirty="0"/>
              <a:t>, name, salary)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3945-C9E3-4569-ABF5-9166705C3ACE}"/>
              </a:ext>
            </a:extLst>
          </p:cNvPr>
          <p:cNvSpPr txBox="1"/>
          <p:nvPr/>
        </p:nvSpPr>
        <p:spPr>
          <a:xfrm>
            <a:off x="5936674" y="5469083"/>
            <a:ext cx="6042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Option 02 works when there is a covering </a:t>
            </a:r>
            <a:r>
              <a:rPr lang="en-GB" b="1" dirty="0">
                <a:solidFill>
                  <a:srgbClr val="C00000"/>
                </a:solidFill>
              </a:rPr>
              <a:t>constraint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7469D2-2331-47E5-BBE0-92DF9A8B31FB}"/>
              </a:ext>
            </a:extLst>
          </p:cNvPr>
          <p:cNvGrpSpPr/>
          <p:nvPr/>
        </p:nvGrpSpPr>
        <p:grpSpPr>
          <a:xfrm>
            <a:off x="363091" y="1653752"/>
            <a:ext cx="5736257" cy="3332195"/>
            <a:chOff x="363091" y="1653752"/>
            <a:chExt cx="5736257" cy="3332195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D84E1E6F-DEF4-43FA-8783-88673FA93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0204" y="2017064"/>
              <a:ext cx="4286585" cy="2205367"/>
              <a:chOff x="1336" y="2064"/>
              <a:chExt cx="2957" cy="1530"/>
            </a:xfrm>
          </p:grpSpPr>
          <p:sp>
            <p:nvSpPr>
              <p:cNvPr id="52" name="Line 10">
                <a:extLst>
                  <a:ext uri="{FF2B5EF4-FFF2-40B4-BE49-F238E27FC236}">
                    <a16:creationId xmlns:a16="http://schemas.microsoft.com/office/drawing/2014/main" id="{6C9ADB98-7BDA-4F05-9A7A-B6F0ABCCD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976"/>
                <a:ext cx="463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Line 11">
                <a:extLst>
                  <a:ext uri="{FF2B5EF4-FFF2-40B4-BE49-F238E27FC236}">
                    <a16:creationId xmlns:a16="http://schemas.microsoft.com/office/drawing/2014/main" id="{2CA05EF9-1E85-46A9-8E65-7C3862A68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296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Text Box 4">
                <a:extLst>
                  <a:ext uri="{FF2B5EF4-FFF2-40B4-BE49-F238E27FC236}">
                    <a16:creationId xmlns:a16="http://schemas.microsoft.com/office/drawing/2014/main" id="{B55AE8CA-74C1-4E11-A59E-DAB41D1A4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PERSON</a:t>
                </a:r>
                <a:endParaRPr lang="en-US" dirty="0"/>
              </a:p>
            </p:txBody>
          </p:sp>
          <p:sp>
            <p:nvSpPr>
              <p:cNvPr id="57" name="Line 5">
                <a:extLst>
                  <a:ext uri="{FF2B5EF4-FFF2-40B4-BE49-F238E27FC236}">
                    <a16:creationId xmlns:a16="http://schemas.microsoft.com/office/drawing/2014/main" id="{6625A058-3B93-44B5-9575-4E88223B8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AutoShape 6">
                <a:extLst>
                  <a:ext uri="{FF2B5EF4-FFF2-40B4-BE49-F238E27FC236}">
                    <a16:creationId xmlns:a16="http://schemas.microsoft.com/office/drawing/2014/main" id="{13805274-DD94-48D6-8DD3-D55DD742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432" cy="432"/>
              </a:xfrm>
              <a:prstGeom prst="flowChartExtra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Text Box 7">
                <a:extLst>
                  <a:ext uri="{FF2B5EF4-FFF2-40B4-BE49-F238E27FC236}">
                    <a16:creationId xmlns:a16="http://schemas.microsoft.com/office/drawing/2014/main" id="{9C108671-C58F-4084-87B8-7D506D243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" y="2721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ISA</a:t>
                </a:r>
              </a:p>
            </p:txBody>
          </p:sp>
          <p:sp>
            <p:nvSpPr>
              <p:cNvPr id="63" name="Text Box 8">
                <a:extLst>
                  <a:ext uri="{FF2B5EF4-FFF2-40B4-BE49-F238E27FC236}">
                    <a16:creationId xmlns:a16="http://schemas.microsoft.com/office/drawing/2014/main" id="{FB1F2720-C3F2-46E4-B189-E868996D2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6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STUDENT</a:t>
                </a:r>
                <a:endParaRPr lang="en-US" dirty="0"/>
              </a:p>
            </p:txBody>
          </p:sp>
          <p:sp>
            <p:nvSpPr>
              <p:cNvPr id="64" name="Text Box 9">
                <a:extLst>
                  <a:ext uri="{FF2B5EF4-FFF2-40B4-BE49-F238E27FC236}">
                    <a16:creationId xmlns:a16="http://schemas.microsoft.com/office/drawing/2014/main" id="{16C7D7DC-8E06-42A1-8607-19360D232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Calibri"/>
                    <a:cs typeface="Calibri"/>
                  </a:rPr>
                  <a:t>FACULTY MEM</a:t>
                </a:r>
                <a:endParaRPr lang="en-US" dirty="0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80B5C8C-C09F-4F72-9F1C-B594E5886765}"/>
                </a:ext>
              </a:extLst>
            </p:cNvPr>
            <p:cNvSpPr/>
            <p:nvPr/>
          </p:nvSpPr>
          <p:spPr>
            <a:xfrm>
              <a:off x="5028848" y="2229955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name</a:t>
              </a:r>
              <a:endParaRPr lang="en-US" sz="1600" dirty="0">
                <a:cs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246A632-CE0C-435B-843E-DC3E5EAE2195}"/>
                </a:ext>
              </a:extLst>
            </p:cNvPr>
            <p:cNvSpPr/>
            <p:nvPr/>
          </p:nvSpPr>
          <p:spPr>
            <a:xfrm>
              <a:off x="4747811" y="1653752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u="sng" dirty="0"/>
                <a:t>NIC</a:t>
              </a:r>
              <a:endParaRPr lang="en-US" sz="1600" u="sng" dirty="0">
                <a:cs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D08C73-B977-462C-8D63-BFE9802309B5}"/>
                </a:ext>
              </a:extLst>
            </p:cNvPr>
            <p:cNvSpPr/>
            <p:nvPr/>
          </p:nvSpPr>
          <p:spPr>
            <a:xfrm>
              <a:off x="5059271" y="4685246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Arial"/>
                </a:rPr>
                <a:t>salary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EECD92-85DB-4092-9D30-BE38702168D7}"/>
                </a:ext>
              </a:extLst>
            </p:cNvPr>
            <p:cNvSpPr/>
            <p:nvPr/>
          </p:nvSpPr>
          <p:spPr>
            <a:xfrm>
              <a:off x="363091" y="4262523"/>
              <a:ext cx="1132274" cy="45339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/>
                <a:t>gpa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5249AD-435B-4CF1-8300-41164D390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698" y="1804103"/>
              <a:ext cx="155113" cy="212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8F9F84-834A-48F1-ABD4-435FFB9653A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98" y="2380306"/>
              <a:ext cx="43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D677A2-72E9-43DF-931E-D7590C2DF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547" y="4003343"/>
              <a:ext cx="240655" cy="325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7DCDFC-1AEF-494D-8B4B-ED8615ED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577" y="4184962"/>
              <a:ext cx="234010" cy="544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5B75C6BB-E4B4-4711-BE65-8B4CBCB0A011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4299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ISA Relationship- </a:t>
                </a:r>
                <a:r>
                  <a:rPr lang="en-US" sz="4000">
                    <a:solidFill>
                      <a:srgbClr val="C00000"/>
                    </a:solidFill>
                    <a:latin typeface="Impact"/>
                    <a:cs typeface="Calibri"/>
                  </a:rPr>
                  <a:t>Option 03</a:t>
                </a:r>
                <a:endParaRPr lang="en-US" sz="4000" dirty="0">
                  <a:solidFill>
                    <a:srgbClr val="C00000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243C30-267D-4578-9864-30552CC36100}"/>
              </a:ext>
            </a:extLst>
          </p:cNvPr>
          <p:cNvSpPr txBox="1"/>
          <p:nvPr/>
        </p:nvSpPr>
        <p:spPr>
          <a:xfrm>
            <a:off x="6974496" y="3317825"/>
            <a:ext cx="4806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PERSON (</a:t>
            </a:r>
            <a:r>
              <a:rPr lang="en-GB" b="1" u="sng" dirty="0"/>
              <a:t>NIC</a:t>
            </a:r>
            <a:r>
              <a:rPr lang="en-GB" b="1" dirty="0"/>
              <a:t>, name, salary, </a:t>
            </a:r>
            <a:r>
              <a:rPr lang="en-GB" b="1" dirty="0" err="1"/>
              <a:t>gpa</a:t>
            </a:r>
            <a:r>
              <a:rPr lang="en-GB" b="1" dirty="0"/>
              <a:t>, </a:t>
            </a:r>
            <a:r>
              <a:rPr lang="en-GB" b="1" dirty="0" err="1"/>
              <a:t>p_type</a:t>
            </a:r>
            <a:r>
              <a:rPr lang="en-GB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3945-C9E3-4569-ABF5-9166705C3ACE}"/>
              </a:ext>
            </a:extLst>
          </p:cNvPr>
          <p:cNvSpPr txBox="1"/>
          <p:nvPr/>
        </p:nvSpPr>
        <p:spPr>
          <a:xfrm>
            <a:off x="6612083" y="5469083"/>
            <a:ext cx="53669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Option 03 works for all disjoint</a:t>
            </a:r>
          </a:p>
          <a:p>
            <a:r>
              <a:rPr lang="en-GB" b="1">
                <a:solidFill>
                  <a:srgbClr val="FFC000"/>
                </a:solidFill>
                <a:cs typeface="Arial"/>
              </a:rPr>
              <a:t>Good if subclasses have few attributes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E2923-1DE1-4B18-A9A8-9C83D5AE2145}"/>
              </a:ext>
            </a:extLst>
          </p:cNvPr>
          <p:cNvSpPr txBox="1"/>
          <p:nvPr/>
        </p:nvSpPr>
        <p:spPr>
          <a:xfrm>
            <a:off x="8872105" y="4213515"/>
            <a:ext cx="2770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Student / Faculty Mem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8B0901-B2D1-475C-BAED-7C8956C15DB1}"/>
              </a:ext>
            </a:extLst>
          </p:cNvPr>
          <p:cNvCxnSpPr/>
          <p:nvPr/>
        </p:nvCxnSpPr>
        <p:spPr>
          <a:xfrm flipV="1">
            <a:off x="9933709" y="3721677"/>
            <a:ext cx="940376" cy="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A34C-574E-4E6D-B750-730D1CF18D17}"/>
              </a:ext>
            </a:extLst>
          </p:cNvPr>
          <p:cNvGrpSpPr/>
          <p:nvPr/>
        </p:nvGrpSpPr>
        <p:grpSpPr>
          <a:xfrm>
            <a:off x="363091" y="1653752"/>
            <a:ext cx="5736257" cy="3332195"/>
            <a:chOff x="363091" y="1653752"/>
            <a:chExt cx="5736257" cy="3332195"/>
          </a:xfrm>
        </p:grpSpPr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68290E68-AA76-46D9-914B-206AF0590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0204" y="2017064"/>
              <a:ext cx="4286585" cy="2205367"/>
              <a:chOff x="1336" y="2064"/>
              <a:chExt cx="2957" cy="1530"/>
            </a:xfrm>
          </p:grpSpPr>
          <p:sp>
            <p:nvSpPr>
              <p:cNvPr id="54" name="Line 10">
                <a:extLst>
                  <a:ext uri="{FF2B5EF4-FFF2-40B4-BE49-F238E27FC236}">
                    <a16:creationId xmlns:a16="http://schemas.microsoft.com/office/drawing/2014/main" id="{06385F58-C298-48D3-98E3-B13065C84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976"/>
                <a:ext cx="463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Line 11">
                <a:extLst>
                  <a:ext uri="{FF2B5EF4-FFF2-40B4-BE49-F238E27FC236}">
                    <a16:creationId xmlns:a16="http://schemas.microsoft.com/office/drawing/2014/main" id="{562EDBEA-1D3F-45D3-BF32-35BDEB4AA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296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Text Box 4">
                <a:extLst>
                  <a:ext uri="{FF2B5EF4-FFF2-40B4-BE49-F238E27FC236}">
                    <a16:creationId xmlns:a16="http://schemas.microsoft.com/office/drawing/2014/main" id="{5F4A9AC3-C1BE-454E-9261-B517DDE6E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PERSON</a:t>
                </a:r>
                <a:endParaRPr lang="en-US" dirty="0"/>
              </a:p>
            </p:txBody>
          </p:sp>
          <p:sp>
            <p:nvSpPr>
              <p:cNvPr id="60" name="Line 5">
                <a:extLst>
                  <a:ext uri="{FF2B5EF4-FFF2-40B4-BE49-F238E27FC236}">
                    <a16:creationId xmlns:a16="http://schemas.microsoft.com/office/drawing/2014/main" id="{5EB2B8AE-D231-46F7-9AFA-6B765DF6D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AutoShape 6">
                <a:extLst>
                  <a:ext uri="{FF2B5EF4-FFF2-40B4-BE49-F238E27FC236}">
                    <a16:creationId xmlns:a16="http://schemas.microsoft.com/office/drawing/2014/main" id="{E8A37ACA-894F-43ED-B477-A79535D6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432" cy="432"/>
              </a:xfrm>
              <a:prstGeom prst="flowChartExtra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Text Box 7">
                <a:extLst>
                  <a:ext uri="{FF2B5EF4-FFF2-40B4-BE49-F238E27FC236}">
                    <a16:creationId xmlns:a16="http://schemas.microsoft.com/office/drawing/2014/main" id="{EC01E51A-BE79-441E-BC39-A4DD6A4BE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" y="2721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ISA</a:t>
                </a:r>
              </a:p>
            </p:txBody>
          </p:sp>
          <p:sp>
            <p:nvSpPr>
              <p:cNvPr id="64" name="Text Box 8">
                <a:extLst>
                  <a:ext uri="{FF2B5EF4-FFF2-40B4-BE49-F238E27FC236}">
                    <a16:creationId xmlns:a16="http://schemas.microsoft.com/office/drawing/2014/main" id="{6DF607D8-D29F-4252-916E-16ED8A665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6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STUDENT</a:t>
                </a:r>
                <a:endParaRPr lang="en-US" dirty="0"/>
              </a:p>
            </p:txBody>
          </p:sp>
          <p:sp>
            <p:nvSpPr>
              <p:cNvPr id="65" name="Text Box 9">
                <a:extLst>
                  <a:ext uri="{FF2B5EF4-FFF2-40B4-BE49-F238E27FC236}">
                    <a16:creationId xmlns:a16="http://schemas.microsoft.com/office/drawing/2014/main" id="{A7099EC0-4680-422B-B8D0-C912224A1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Calibri"/>
                    <a:cs typeface="Calibri"/>
                  </a:rPr>
                  <a:t>FACULTY MEM</a:t>
                </a:r>
                <a:endParaRPr lang="en-US" dirty="0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229152-F285-4438-BE4D-E2590541C5B9}"/>
                </a:ext>
              </a:extLst>
            </p:cNvPr>
            <p:cNvSpPr/>
            <p:nvPr/>
          </p:nvSpPr>
          <p:spPr>
            <a:xfrm>
              <a:off x="5028848" y="2229955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name</a:t>
              </a:r>
              <a:endParaRPr lang="en-US" sz="1600" dirty="0">
                <a:cs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D1579E-5B04-486C-8AB7-EE808DA8FD9A}"/>
                </a:ext>
              </a:extLst>
            </p:cNvPr>
            <p:cNvSpPr/>
            <p:nvPr/>
          </p:nvSpPr>
          <p:spPr>
            <a:xfrm>
              <a:off x="4747811" y="1653752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u="sng" dirty="0"/>
                <a:t>NIC</a:t>
              </a:r>
              <a:endParaRPr lang="en-US" sz="1600" u="sng" dirty="0">
                <a:cs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0BC49B-98BE-4C54-8981-1785FF95D034}"/>
                </a:ext>
              </a:extLst>
            </p:cNvPr>
            <p:cNvSpPr/>
            <p:nvPr/>
          </p:nvSpPr>
          <p:spPr>
            <a:xfrm>
              <a:off x="5059271" y="4685246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Arial"/>
                </a:rPr>
                <a:t>salary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AC8413-3D72-4160-9A87-D8E99804CD68}"/>
                </a:ext>
              </a:extLst>
            </p:cNvPr>
            <p:cNvSpPr/>
            <p:nvPr/>
          </p:nvSpPr>
          <p:spPr>
            <a:xfrm>
              <a:off x="363091" y="4262523"/>
              <a:ext cx="1132274" cy="45339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/>
                <a:t>gpa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66A945-94C3-4A23-A7E5-A4A861A78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698" y="1804103"/>
              <a:ext cx="155113" cy="212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43B38B-E6D1-4E6E-8FED-9EA7859FC3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98" y="2380306"/>
              <a:ext cx="43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3018B4-1C04-4C1B-817F-BF7129357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547" y="4003343"/>
              <a:ext cx="240655" cy="325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5E837D-F2D1-4131-A429-CDA9F253C8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577" y="4184962"/>
              <a:ext cx="234010" cy="544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42F7C536-40C7-4CB3-9390-CB11F15AADE3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105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ISA Relationship- </a:t>
                </a:r>
                <a:r>
                  <a:rPr lang="en-US" sz="4000">
                    <a:solidFill>
                      <a:srgbClr val="C00000"/>
                    </a:solidFill>
                    <a:latin typeface="Impact"/>
                    <a:cs typeface="Calibri"/>
                  </a:rPr>
                  <a:t>Option 04</a:t>
                </a:r>
                <a:endParaRPr lang="en-US" sz="4000" dirty="0">
                  <a:solidFill>
                    <a:srgbClr val="C00000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243C30-267D-4578-9864-30552CC36100}"/>
              </a:ext>
            </a:extLst>
          </p:cNvPr>
          <p:cNvSpPr txBox="1"/>
          <p:nvPr/>
        </p:nvSpPr>
        <p:spPr>
          <a:xfrm>
            <a:off x="5664439" y="5024510"/>
            <a:ext cx="629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PERSON (</a:t>
            </a:r>
            <a:r>
              <a:rPr lang="en-GB" b="1" u="sng" dirty="0"/>
              <a:t>NIC</a:t>
            </a:r>
            <a:r>
              <a:rPr lang="en-GB" b="1" dirty="0"/>
              <a:t>, name, salary, </a:t>
            </a:r>
            <a:r>
              <a:rPr lang="en-GB" b="1" dirty="0" err="1"/>
              <a:t>gpa</a:t>
            </a:r>
            <a:r>
              <a:rPr lang="en-GB" b="1" dirty="0"/>
              <a:t>, </a:t>
            </a:r>
            <a:r>
              <a:rPr lang="en-GB" b="1" dirty="0" err="1"/>
              <a:t>faculty_mem</a:t>
            </a:r>
            <a:r>
              <a:rPr lang="en-GB" b="1" dirty="0"/>
              <a:t>, student)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3945-C9E3-4569-ABF5-9166705C3ACE}"/>
              </a:ext>
            </a:extLst>
          </p:cNvPr>
          <p:cNvSpPr txBox="1"/>
          <p:nvPr/>
        </p:nvSpPr>
        <p:spPr>
          <a:xfrm>
            <a:off x="6187788" y="5702878"/>
            <a:ext cx="536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Option 04 works for all overlapping constraints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5E8190-E39E-48D3-9427-FED31557D895}"/>
              </a:ext>
            </a:extLst>
          </p:cNvPr>
          <p:cNvCxnSpPr/>
          <p:nvPr/>
        </p:nvCxnSpPr>
        <p:spPr>
          <a:xfrm>
            <a:off x="9933709" y="4270663"/>
            <a:ext cx="290945" cy="7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9D31C7-8DFC-4CE8-A7A9-C1E2323DB124}"/>
              </a:ext>
            </a:extLst>
          </p:cNvPr>
          <p:cNvCxnSpPr/>
          <p:nvPr/>
        </p:nvCxnSpPr>
        <p:spPr>
          <a:xfrm>
            <a:off x="10674927" y="4249881"/>
            <a:ext cx="290945" cy="7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0B179-66D5-426B-8915-F9F0B7EEE5A2}"/>
              </a:ext>
            </a:extLst>
          </p:cNvPr>
          <p:cNvSpPr txBox="1"/>
          <p:nvPr/>
        </p:nvSpPr>
        <p:spPr>
          <a:xfrm>
            <a:off x="9460923" y="3867152"/>
            <a:ext cx="14876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2060"/>
                </a:solidFill>
              </a:rPr>
              <a:t>True / False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246B80-5B57-4AE8-8D1A-DA0AF15FBA93}"/>
              </a:ext>
            </a:extLst>
          </p:cNvPr>
          <p:cNvGrpSpPr/>
          <p:nvPr/>
        </p:nvGrpSpPr>
        <p:grpSpPr>
          <a:xfrm>
            <a:off x="363091" y="1653752"/>
            <a:ext cx="5736257" cy="3332195"/>
            <a:chOff x="363091" y="1653752"/>
            <a:chExt cx="5736257" cy="3332195"/>
          </a:xfrm>
        </p:grpSpPr>
        <p:grpSp>
          <p:nvGrpSpPr>
            <p:cNvPr id="37" name="Group 12">
              <a:extLst>
                <a:ext uri="{FF2B5EF4-FFF2-40B4-BE49-F238E27FC236}">
                  <a16:creationId xmlns:a16="http://schemas.microsoft.com/office/drawing/2014/main" id="{B37F2F31-2DC2-4D88-924F-A144647A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0204" y="2017064"/>
              <a:ext cx="4286585" cy="2205367"/>
              <a:chOff x="1336" y="2064"/>
              <a:chExt cx="2957" cy="1530"/>
            </a:xfrm>
          </p:grpSpPr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FC3829C8-D51A-4423-B7AC-629897907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976"/>
                <a:ext cx="463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2D6CC24F-78AB-495C-8E71-AB1486567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296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 Box 4">
                <a:extLst>
                  <a:ext uri="{FF2B5EF4-FFF2-40B4-BE49-F238E27FC236}">
                    <a16:creationId xmlns:a16="http://schemas.microsoft.com/office/drawing/2014/main" id="{2FF9B726-A791-4FCE-9283-B623C95C6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PERSON</a:t>
                </a:r>
                <a:endParaRPr lang="en-US" dirty="0"/>
              </a:p>
            </p:txBody>
          </p:sp>
          <p:sp>
            <p:nvSpPr>
              <p:cNvPr id="62" name="Line 5">
                <a:extLst>
                  <a:ext uri="{FF2B5EF4-FFF2-40B4-BE49-F238E27FC236}">
                    <a16:creationId xmlns:a16="http://schemas.microsoft.com/office/drawing/2014/main" id="{9C35F40F-8895-4F83-918F-6F5A198D2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AutoShape 6">
                <a:extLst>
                  <a:ext uri="{FF2B5EF4-FFF2-40B4-BE49-F238E27FC236}">
                    <a16:creationId xmlns:a16="http://schemas.microsoft.com/office/drawing/2014/main" id="{032DE5B9-4D02-41CA-A49D-B7BC2F05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432" cy="432"/>
              </a:xfrm>
              <a:prstGeom prst="flowChartExtra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Text Box 7">
                <a:extLst>
                  <a:ext uri="{FF2B5EF4-FFF2-40B4-BE49-F238E27FC236}">
                    <a16:creationId xmlns:a16="http://schemas.microsoft.com/office/drawing/2014/main" id="{54B7431D-6060-4A46-AD15-513F96035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" y="2721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ISA</a:t>
                </a:r>
              </a:p>
            </p:txBody>
          </p:sp>
          <p:sp>
            <p:nvSpPr>
              <p:cNvPr id="65" name="Text Box 8">
                <a:extLst>
                  <a:ext uri="{FF2B5EF4-FFF2-40B4-BE49-F238E27FC236}">
                    <a16:creationId xmlns:a16="http://schemas.microsoft.com/office/drawing/2014/main" id="{E2F3D4E2-C9C0-48FC-A39C-4F95835FD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6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/>
                    <a:cs typeface="Calibri"/>
                  </a:rPr>
                  <a:t>STUDENT</a:t>
                </a:r>
                <a:endParaRPr lang="en-US" dirty="0"/>
              </a:p>
            </p:txBody>
          </p:sp>
          <p:sp>
            <p:nvSpPr>
              <p:cNvPr id="66" name="Text Box 9">
                <a:extLst>
                  <a:ext uri="{FF2B5EF4-FFF2-40B4-BE49-F238E27FC236}">
                    <a16:creationId xmlns:a16="http://schemas.microsoft.com/office/drawing/2014/main" id="{B62F6AE6-5FBD-4D4E-B0B7-218C358B5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3316"/>
                <a:ext cx="1213" cy="2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Calibri"/>
                    <a:cs typeface="Calibri"/>
                  </a:rPr>
                  <a:t>FACULTY MEM</a:t>
                </a:r>
                <a:endParaRPr lang="en-US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294C99-75E0-4E2A-9502-B60800387EE4}"/>
                </a:ext>
              </a:extLst>
            </p:cNvPr>
            <p:cNvSpPr/>
            <p:nvPr/>
          </p:nvSpPr>
          <p:spPr>
            <a:xfrm>
              <a:off x="5028848" y="2229955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name</a:t>
              </a:r>
              <a:endParaRPr lang="en-US" sz="1600" dirty="0">
                <a:cs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E75D56-B916-4F60-BB3D-4F7C0C606D99}"/>
                </a:ext>
              </a:extLst>
            </p:cNvPr>
            <p:cNvSpPr/>
            <p:nvPr/>
          </p:nvSpPr>
          <p:spPr>
            <a:xfrm>
              <a:off x="4747811" y="1653752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u="sng" dirty="0"/>
                <a:t>NIC</a:t>
              </a:r>
              <a:endParaRPr lang="en-US" sz="1600" u="sng" dirty="0">
                <a:cs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C1C3E3-3669-4EDF-8D02-6FE1FF2E1434}"/>
                </a:ext>
              </a:extLst>
            </p:cNvPr>
            <p:cNvSpPr/>
            <p:nvPr/>
          </p:nvSpPr>
          <p:spPr>
            <a:xfrm>
              <a:off x="5059271" y="4685246"/>
              <a:ext cx="1040077" cy="3007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Arial"/>
                </a:rPr>
                <a:t>salary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2B7C5B-8A67-4CD5-A269-38EB88A6D83E}"/>
                </a:ext>
              </a:extLst>
            </p:cNvPr>
            <p:cNvSpPr/>
            <p:nvPr/>
          </p:nvSpPr>
          <p:spPr>
            <a:xfrm>
              <a:off x="363091" y="4262523"/>
              <a:ext cx="1132274" cy="45339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/>
                <a:t>gpa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F71A5C-F5C3-4F07-A391-25FAB84E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698" y="1804103"/>
              <a:ext cx="155113" cy="212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E3DA6C-E254-4981-BEEE-9DDC64BC507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98" y="2380306"/>
              <a:ext cx="43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342A87-4D64-4851-90F0-111CD8F56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547" y="4003343"/>
              <a:ext cx="240655" cy="325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84FE3A-96D4-4425-95AE-D44E1FFB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577" y="4184962"/>
              <a:ext cx="234010" cy="544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C43E7C33-04CC-4207-BC61-B1B808D65267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1107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35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501162" cy="4456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400">
                <a:latin typeface="Calibri"/>
                <a:cs typeface="Calibri"/>
              </a:rPr>
              <a:t>Summarize the super class and sub class mapping</a:t>
            </a:r>
          </a:p>
          <a:p>
            <a:pPr lvl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Impact"/>
              </a:rPr>
              <a:t>Activity 02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3368732" y="616179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842C07-9828-40BC-8240-AA5D3F5A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45811"/>
              </p:ext>
            </p:extLst>
          </p:nvPr>
        </p:nvGraphicFramePr>
        <p:xfrm>
          <a:off x="1855815" y="2739944"/>
          <a:ext cx="8414619" cy="33366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96757">
                  <a:extLst>
                    <a:ext uri="{9D8B030D-6E8A-4147-A177-3AD203B41FA5}">
                      <a16:colId xmlns:a16="http://schemas.microsoft.com/office/drawing/2014/main" val="1272829362"/>
                    </a:ext>
                  </a:extLst>
                </a:gridCol>
                <a:gridCol w="1840968">
                  <a:extLst>
                    <a:ext uri="{9D8B030D-6E8A-4147-A177-3AD203B41FA5}">
                      <a16:colId xmlns:a16="http://schemas.microsoft.com/office/drawing/2014/main" val="2459743210"/>
                    </a:ext>
                  </a:extLst>
                </a:gridCol>
                <a:gridCol w="1708113">
                  <a:extLst>
                    <a:ext uri="{9D8B030D-6E8A-4147-A177-3AD203B41FA5}">
                      <a16:colId xmlns:a16="http://schemas.microsoft.com/office/drawing/2014/main" val="3337399348"/>
                    </a:ext>
                  </a:extLst>
                </a:gridCol>
                <a:gridCol w="1746072">
                  <a:extLst>
                    <a:ext uri="{9D8B030D-6E8A-4147-A177-3AD203B41FA5}">
                      <a16:colId xmlns:a16="http://schemas.microsoft.com/office/drawing/2014/main" val="3372600194"/>
                    </a:ext>
                  </a:extLst>
                </a:gridCol>
                <a:gridCol w="1622709">
                  <a:extLst>
                    <a:ext uri="{9D8B030D-6E8A-4147-A177-3AD203B41FA5}">
                      <a16:colId xmlns:a16="http://schemas.microsoft.com/office/drawing/2014/main" val="663557357"/>
                    </a:ext>
                  </a:extLst>
                </a:gridCol>
              </a:tblGrid>
              <a:tr h="667332">
                <a:tc>
                  <a:txBody>
                    <a:bodyPr/>
                    <a:lstStyle/>
                    <a:p>
                      <a:r>
                        <a:rPr lang="en-GB"/>
                        <a:t>Option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Overlapping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Disjoint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Partial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55943"/>
                  </a:ext>
                </a:extLst>
              </a:tr>
              <a:tr h="667332">
                <a:tc>
                  <a:txBody>
                    <a:bodyPr/>
                    <a:lstStyle/>
                    <a:p>
                      <a:r>
                        <a:rPr lang="en-GB"/>
                        <a:t>Option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09401"/>
                  </a:ext>
                </a:extLst>
              </a:tr>
              <a:tr h="667332">
                <a:tc>
                  <a:txBody>
                    <a:bodyPr/>
                    <a:lstStyle/>
                    <a:p>
                      <a:r>
                        <a:rPr lang="en-GB"/>
                        <a:t>Option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247970"/>
                  </a:ext>
                </a:extLst>
              </a:tr>
              <a:tr h="667332">
                <a:tc>
                  <a:txBody>
                    <a:bodyPr/>
                    <a:lstStyle/>
                    <a:p>
                      <a:r>
                        <a:rPr lang="en-GB"/>
                        <a:t>Option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910"/>
                  </a:ext>
                </a:extLst>
              </a:tr>
              <a:tr h="667332">
                <a:tc>
                  <a:txBody>
                    <a:bodyPr/>
                    <a:lstStyle/>
                    <a:p>
                      <a:r>
                        <a:rPr lang="en-GB"/>
                        <a:t>Option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72000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811A3855-BF61-4924-84FB-C99BABAC3D48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476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/>
                    <a:cs typeface="Calibri"/>
                  </a:rPr>
                  <a:t>ISA Relationship- </a:t>
                </a:r>
                <a:r>
                  <a:rPr lang="en-US" sz="4000">
                    <a:solidFill>
                      <a:srgbClr val="C00000"/>
                    </a:solidFill>
                    <a:latin typeface="Impact"/>
                    <a:cs typeface="Calibri"/>
                  </a:rPr>
                  <a:t>Multilevel</a:t>
                </a:r>
                <a:endParaRPr lang="en-US" sz="4000" dirty="0">
                  <a:solidFill>
                    <a:srgbClr val="C00000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ECF9B6-FB79-429B-9E86-4826B41BFB4E}"/>
              </a:ext>
            </a:extLst>
          </p:cNvPr>
          <p:cNvGrpSpPr/>
          <p:nvPr/>
        </p:nvGrpSpPr>
        <p:grpSpPr>
          <a:xfrm>
            <a:off x="250523" y="1653752"/>
            <a:ext cx="5241044" cy="3133036"/>
            <a:chOff x="363091" y="1653752"/>
            <a:chExt cx="6321573" cy="3669899"/>
          </a:xfrm>
        </p:grpSpPr>
        <p:grpSp>
          <p:nvGrpSpPr>
            <p:cNvPr id="36" name="Group 12"/>
            <p:cNvGrpSpPr>
              <a:grpSpLocks/>
            </p:cNvGrpSpPr>
            <p:nvPr/>
          </p:nvGrpSpPr>
          <p:grpSpPr bwMode="auto">
            <a:xfrm>
              <a:off x="1684999" y="2053889"/>
              <a:ext cx="4694238" cy="2387600"/>
              <a:chOff x="1336" y="2064"/>
              <a:chExt cx="2957" cy="1504"/>
            </a:xfrm>
          </p:grpSpPr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V="1">
                <a:off x="2208" y="2976"/>
                <a:ext cx="463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 flipH="1" flipV="1">
                <a:off x="2888" y="296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 Box 4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121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EMPLOYEE</a:t>
                </a:r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2802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AutoShape 6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432" cy="432"/>
              </a:xfrm>
              <a:prstGeom prst="flowChartExtra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2671" y="2721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ISA</a:t>
                </a:r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1336" y="3316"/>
                <a:ext cx="121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TRAINEE</a:t>
                </a:r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3080" y="3316"/>
                <a:ext cx="121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PERMANENT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472565" y="2288351"/>
              <a:ext cx="1212099" cy="3514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164801" y="1653752"/>
              <a:ext cx="1138989" cy="3311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eID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359661" y="4992475"/>
              <a:ext cx="1285209" cy="3311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bonus</a:t>
              </a:r>
              <a:endParaRPr lang="en-US" sz="1600" dirty="0">
                <a:cs typeface="Arial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3091" y="4526911"/>
              <a:ext cx="1375730" cy="4993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period</a:t>
              </a:r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4994937" y="1819340"/>
              <a:ext cx="169864" cy="234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4994937" y="2453939"/>
              <a:ext cx="477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V="1">
              <a:off x="1421458" y="4241464"/>
              <a:ext cx="263541" cy="35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 flipH="1" flipV="1">
              <a:off x="5416418" y="4441489"/>
              <a:ext cx="256264" cy="599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4936386" y="2698117"/>
              <a:ext cx="1253877" cy="41231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/>
                <a:t>salary</a:t>
              </a:r>
              <a:endParaRPr lang="en-US" sz="1600" dirty="0">
                <a:cs typeface="Arial"/>
              </a:endParaRPr>
            </a:p>
          </p:txBody>
        </p:sp>
        <p:cxnSp>
          <p:nvCxnSpPr>
            <p:cNvPr id="87" name="Straight Connector 86"/>
            <p:cNvCxnSpPr>
              <a:cxnSpLocks/>
            </p:cNvCxnSpPr>
            <p:nvPr/>
          </p:nvCxnSpPr>
          <p:spPr>
            <a:xfrm>
              <a:off x="4572661" y="2469326"/>
              <a:ext cx="363725" cy="394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273945-C9E3-4569-ABF5-9166705C3ACE}"/>
              </a:ext>
            </a:extLst>
          </p:cNvPr>
          <p:cNvSpPr txBox="1"/>
          <p:nvPr/>
        </p:nvSpPr>
        <p:spPr>
          <a:xfrm>
            <a:off x="6430243" y="5711537"/>
            <a:ext cx="536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Can use different options for different parts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DE5F8-051B-4EB7-A4DC-6E2C1D4DEB55}"/>
              </a:ext>
            </a:extLst>
          </p:cNvPr>
          <p:cNvSpPr/>
          <p:nvPr/>
        </p:nvSpPr>
        <p:spPr>
          <a:xfrm>
            <a:off x="711776" y="5387686"/>
            <a:ext cx="1385453" cy="502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cs typeface="Arial"/>
              </a:rPr>
              <a:t>Undergraduate</a:t>
            </a:r>
            <a:endParaRPr lang="en-GB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4FBE60-52BD-4174-A517-9043AAB839BA}"/>
              </a:ext>
            </a:extLst>
          </p:cNvPr>
          <p:cNvSpPr/>
          <p:nvPr/>
        </p:nvSpPr>
        <p:spPr>
          <a:xfrm>
            <a:off x="2270412" y="5387685"/>
            <a:ext cx="1385453" cy="502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cs typeface="Arial"/>
              </a:rPr>
              <a:t>Graduate</a:t>
            </a:r>
            <a:endParaRPr lang="en-GB" sz="14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1F3E95-C676-4CE8-90B1-5CBF5373CE31}"/>
              </a:ext>
            </a:extLst>
          </p:cNvPr>
          <p:cNvSpPr/>
          <p:nvPr/>
        </p:nvSpPr>
        <p:spPr>
          <a:xfrm>
            <a:off x="1656067" y="4647333"/>
            <a:ext cx="805296" cy="50222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cs typeface="Arial"/>
              </a:rPr>
              <a:t>ISA</a:t>
            </a:r>
            <a:endParaRPr lang="en-GB" sz="105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CBAD4-7068-412D-8F59-CBC46A33F561}"/>
              </a:ext>
            </a:extLst>
          </p:cNvPr>
          <p:cNvCxnSpPr/>
          <p:nvPr/>
        </p:nvCxnSpPr>
        <p:spPr>
          <a:xfrm flipH="1" flipV="1">
            <a:off x="2036617" y="4028208"/>
            <a:ext cx="17319" cy="640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A53653-76F2-46A7-8307-E5A5B5B45042}"/>
              </a:ext>
            </a:extLst>
          </p:cNvPr>
          <p:cNvCxnSpPr>
            <a:cxnSpLocks/>
          </p:cNvCxnSpPr>
          <p:nvPr/>
        </p:nvCxnSpPr>
        <p:spPr>
          <a:xfrm flipV="1">
            <a:off x="1205345" y="5119253"/>
            <a:ext cx="476249" cy="251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10A2E4-2185-4926-B452-A57E6122B378}"/>
              </a:ext>
            </a:extLst>
          </p:cNvPr>
          <p:cNvCxnSpPr>
            <a:cxnSpLocks/>
          </p:cNvCxnSpPr>
          <p:nvPr/>
        </p:nvCxnSpPr>
        <p:spPr>
          <a:xfrm>
            <a:off x="2426276" y="5119252"/>
            <a:ext cx="640771" cy="25111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392A266-D45E-4C52-AD53-B2B1B24108FA}"/>
              </a:ext>
            </a:extLst>
          </p:cNvPr>
          <p:cNvSpPr/>
          <p:nvPr/>
        </p:nvSpPr>
        <p:spPr>
          <a:xfrm>
            <a:off x="1327788" y="4240446"/>
            <a:ext cx="1440012" cy="124701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66A9A9-1FB5-4C06-8388-991B01B5DAC4}"/>
              </a:ext>
            </a:extLst>
          </p:cNvPr>
          <p:cNvSpPr/>
          <p:nvPr/>
        </p:nvSpPr>
        <p:spPr>
          <a:xfrm>
            <a:off x="2465241" y="2404628"/>
            <a:ext cx="1601931" cy="1333499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B3F19-CBE9-42A6-AB42-337021BA9089}"/>
              </a:ext>
            </a:extLst>
          </p:cNvPr>
          <p:cNvSpPr txBox="1"/>
          <p:nvPr/>
        </p:nvSpPr>
        <p:spPr>
          <a:xfrm>
            <a:off x="3763242" y="5079423"/>
            <a:ext cx="28730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No Overlapping = Disjoint</a:t>
            </a:r>
          </a:p>
          <a:p>
            <a:r>
              <a:rPr lang="en-GB" dirty="0">
                <a:solidFill>
                  <a:srgbClr val="00B0F0"/>
                </a:solidFill>
                <a:cs typeface="Arial"/>
              </a:rPr>
              <a:t>Option 1 / 3 / 4</a:t>
            </a:r>
          </a:p>
          <a:p>
            <a:r>
              <a:rPr lang="en-GB" b="1" dirty="0">
                <a:solidFill>
                  <a:srgbClr val="00B0F0"/>
                </a:solidFill>
                <a:cs typeface="Arial"/>
              </a:rPr>
              <a:t>Option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B1E0DB-F180-4E94-9329-B390A3876572}"/>
              </a:ext>
            </a:extLst>
          </p:cNvPr>
          <p:cNvSpPr txBox="1"/>
          <p:nvPr/>
        </p:nvSpPr>
        <p:spPr>
          <a:xfrm>
            <a:off x="5295901" y="2931968"/>
            <a:ext cx="67696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All employees are either trainee or permanent = Covering = Total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  <a:cs typeface="Arial"/>
              </a:rPr>
              <a:t>No overlapping = Disjoint</a:t>
            </a:r>
          </a:p>
          <a:p>
            <a:r>
              <a:rPr lang="en-GB" dirty="0">
                <a:solidFill>
                  <a:srgbClr val="00B050"/>
                </a:solidFill>
                <a:cs typeface="Arial"/>
              </a:rPr>
              <a:t>Option 1 / 2 / 3 / 4</a:t>
            </a:r>
          </a:p>
          <a:p>
            <a:r>
              <a:rPr lang="en-GB" b="1" dirty="0">
                <a:solidFill>
                  <a:srgbClr val="00B050"/>
                </a:solidFill>
                <a:cs typeface="Arial"/>
              </a:rPr>
              <a:t>Option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CD82B-4144-48B6-90CE-2CF0D70C9C14}"/>
              </a:ext>
            </a:extLst>
          </p:cNvPr>
          <p:cNvSpPr txBox="1"/>
          <p:nvPr/>
        </p:nvSpPr>
        <p:spPr>
          <a:xfrm>
            <a:off x="7239866" y="4278457"/>
            <a:ext cx="4353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Trainee (</a:t>
            </a:r>
            <a:r>
              <a:rPr lang="en-GB" u="sng"/>
              <a:t>eid</a:t>
            </a:r>
            <a:r>
              <a:rPr lang="en-GB"/>
              <a:t>, name, salary, period, type)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8CAEC-DD09-49FD-B8CA-109494ACDCE5}"/>
              </a:ext>
            </a:extLst>
          </p:cNvPr>
          <p:cNvSpPr txBox="1"/>
          <p:nvPr/>
        </p:nvSpPr>
        <p:spPr>
          <a:xfrm>
            <a:off x="7283161" y="4668116"/>
            <a:ext cx="4353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Permanent (</a:t>
            </a:r>
            <a:r>
              <a:rPr lang="en-GB" u="sng"/>
              <a:t>eid</a:t>
            </a:r>
            <a:r>
              <a:rPr lang="en-GB"/>
              <a:t>, name, salary, bonus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B84DC2A-AF5B-473B-A7D0-BD0B73A80634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836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44" grpId="0" animBg="1"/>
      <p:bldP spid="13" grpId="0"/>
      <p:bldP spid="50" grpId="0"/>
      <p:bldP spid="14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Aggregation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A48DF3-9241-4975-9153-1BB77A470069}"/>
              </a:ext>
            </a:extLst>
          </p:cNvPr>
          <p:cNvGrpSpPr/>
          <p:nvPr/>
        </p:nvGrpSpPr>
        <p:grpSpPr>
          <a:xfrm>
            <a:off x="741766" y="2053970"/>
            <a:ext cx="6812974" cy="4193227"/>
            <a:chOff x="2594811" y="1742243"/>
            <a:chExt cx="7315200" cy="4496294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823411" y="2157997"/>
              <a:ext cx="1925638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PLAYER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7598611" y="2177047"/>
              <a:ext cx="1925638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5569786" y="1869072"/>
              <a:ext cx="1214438" cy="121443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Plays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4741111" y="2469147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6757236" y="2450097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594811" y="1742243"/>
              <a:ext cx="7315200" cy="1600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>
              <a:off x="5566611" y="3964282"/>
              <a:ext cx="1214438" cy="121443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Wins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6176211" y="3359069"/>
              <a:ext cx="15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7158498" y="4946073"/>
              <a:ext cx="1037851" cy="613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u="sng" dirty="0" err="1">
                  <a:latin typeface="Calibri" panose="020F0502020204030204" pitchFamily="34" charset="0"/>
                  <a:cs typeface="Calibri" panose="020F0502020204030204" pitchFamily="34" charset="0"/>
                </a:rPr>
                <a:t>titleno</a:t>
              </a:r>
              <a:endParaRPr lang="en-US" altLang="en-US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>
              <a:off x="7109661" y="5542547"/>
              <a:ext cx="378576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5176837" y="5771812"/>
              <a:ext cx="1925638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AWARD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182992" y="5162153"/>
              <a:ext cx="1588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F2343FF-42A1-4B24-8CCD-9FACEE34DB43}"/>
              </a:ext>
            </a:extLst>
          </p:cNvPr>
          <p:cNvSpPr/>
          <p:nvPr/>
        </p:nvSpPr>
        <p:spPr>
          <a:xfrm>
            <a:off x="789708" y="2963140"/>
            <a:ext cx="883227" cy="52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pID</a:t>
            </a:r>
            <a:endParaRPr lang="en-GB" u="sng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2510B8-7C87-4848-955C-8A8790EE505C}"/>
              </a:ext>
            </a:extLst>
          </p:cNvPr>
          <p:cNvSpPr/>
          <p:nvPr/>
        </p:nvSpPr>
        <p:spPr>
          <a:xfrm>
            <a:off x="6582639" y="3032412"/>
            <a:ext cx="961158" cy="493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gNo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EB4F1-8775-49D1-8EF1-991518350AAE}"/>
              </a:ext>
            </a:extLst>
          </p:cNvPr>
          <p:cNvCxnSpPr/>
          <p:nvPr/>
        </p:nvCxnSpPr>
        <p:spPr>
          <a:xfrm flipV="1">
            <a:off x="1668606" y="2872219"/>
            <a:ext cx="658091" cy="3896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257F8B-7E6B-4B40-A575-532EDF53AA81}"/>
              </a:ext>
            </a:extLst>
          </p:cNvPr>
          <p:cNvCxnSpPr>
            <a:cxnSpLocks/>
          </p:cNvCxnSpPr>
          <p:nvPr/>
        </p:nvCxnSpPr>
        <p:spPr>
          <a:xfrm>
            <a:off x="6162673" y="2898196"/>
            <a:ext cx="432954" cy="37234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01E6A4-45F3-49D3-83C6-639AFF1238E0}"/>
              </a:ext>
            </a:extLst>
          </p:cNvPr>
          <p:cNvGrpSpPr/>
          <p:nvPr/>
        </p:nvGrpSpPr>
        <p:grpSpPr>
          <a:xfrm>
            <a:off x="7720445" y="2828060"/>
            <a:ext cx="4044597" cy="1439680"/>
            <a:chOff x="7720445" y="2828060"/>
            <a:chExt cx="4044597" cy="14396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34C17-46AB-42FA-8BB0-5F85507617A8}"/>
                </a:ext>
              </a:extLst>
            </p:cNvPr>
            <p:cNvSpPr txBox="1"/>
            <p:nvPr/>
          </p:nvSpPr>
          <p:spPr>
            <a:xfrm>
              <a:off x="7720445" y="2828060"/>
              <a:ext cx="359179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PLAYER (</a:t>
              </a:r>
              <a:r>
                <a:rPr lang="en-GB" u="sng"/>
                <a:t>pID</a:t>
              </a:r>
              <a:r>
                <a:rPr lang="en-GB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B4264-114B-437D-9EE3-147AC3A448F9}"/>
                </a:ext>
              </a:extLst>
            </p:cNvPr>
            <p:cNvSpPr txBox="1"/>
            <p:nvPr/>
          </p:nvSpPr>
          <p:spPr>
            <a:xfrm>
              <a:off x="7757616" y="3322262"/>
              <a:ext cx="400742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GAME (</a:t>
              </a:r>
              <a:r>
                <a:rPr lang="en-GB" u="sng"/>
                <a:t>gNo</a:t>
              </a:r>
              <a:r>
                <a:rPr lang="en-GB" dirty="0"/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A2B0D9-65B0-4102-BCCF-2C3A29B99A2F}"/>
                </a:ext>
              </a:extLst>
            </p:cNvPr>
            <p:cNvSpPr txBox="1"/>
            <p:nvPr/>
          </p:nvSpPr>
          <p:spPr>
            <a:xfrm>
              <a:off x="7757615" y="3898408"/>
              <a:ext cx="400742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Plays (</a:t>
              </a:r>
              <a:r>
                <a:rPr lang="en-GB" u="sng"/>
                <a:t>pID</a:t>
              </a:r>
              <a:r>
                <a:rPr lang="en-GB"/>
                <a:t>, </a:t>
              </a:r>
              <a:r>
                <a:rPr lang="en-GB" u="sng"/>
                <a:t>gNo</a:t>
              </a:r>
              <a:r>
                <a:rPr lang="en-GB"/>
                <a:t>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158E863-C4E6-454D-9CA7-D812FA266F63}"/>
                </a:ext>
              </a:extLst>
            </p:cNvPr>
            <p:cNvCxnSpPr/>
            <p:nvPr/>
          </p:nvCxnSpPr>
          <p:spPr>
            <a:xfrm flipV="1">
              <a:off x="8547727" y="3086080"/>
              <a:ext cx="250606" cy="847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8DB962-FE24-4608-8EE2-B020CBBC09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407" y="3618084"/>
              <a:ext cx="101249" cy="34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2E02B14-025A-4B04-B19B-DE9D008C3612}"/>
              </a:ext>
            </a:extLst>
          </p:cNvPr>
          <p:cNvSpPr txBox="1"/>
          <p:nvPr/>
        </p:nvSpPr>
        <p:spPr>
          <a:xfrm>
            <a:off x="7757613" y="5127998"/>
            <a:ext cx="4007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AWARD (</a:t>
            </a:r>
            <a:r>
              <a:rPr lang="en-GB" u="sng" dirty="0" err="1"/>
              <a:t>titleno</a:t>
            </a:r>
            <a:r>
              <a:rPr lang="en-GB" dirty="0"/>
              <a:t>,</a:t>
            </a:r>
            <a:r>
              <a:rPr lang="en-GB" u="sng" dirty="0"/>
              <a:t> </a:t>
            </a:r>
            <a:r>
              <a:rPr lang="en-GB" u="sng" dirty="0" err="1"/>
              <a:t>pID</a:t>
            </a:r>
            <a:r>
              <a:rPr lang="en-GB" dirty="0"/>
              <a:t>, </a:t>
            </a:r>
            <a:r>
              <a:rPr lang="en-GB" u="sng" dirty="0" err="1"/>
              <a:t>gNo</a:t>
            </a:r>
            <a:r>
              <a:rPr lang="en-GB" dirty="0"/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DC1AB-9C5C-41D4-89C5-AE238516C2C9}"/>
              </a:ext>
            </a:extLst>
          </p:cNvPr>
          <p:cNvCxnSpPr/>
          <p:nvPr/>
        </p:nvCxnSpPr>
        <p:spPr>
          <a:xfrm flipH="1" flipV="1">
            <a:off x="9046805" y="4299303"/>
            <a:ext cx="836006" cy="71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6D7399-E7E4-4746-9329-F52D31FB02C0}"/>
              </a:ext>
            </a:extLst>
          </p:cNvPr>
          <p:cNvSpPr txBox="1"/>
          <p:nvPr/>
        </p:nvSpPr>
        <p:spPr>
          <a:xfrm rot="5100000">
            <a:off x="9618966" y="4750011"/>
            <a:ext cx="6063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cs typeface="Arial"/>
              </a:rPr>
              <a:t>{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926C30C-12D5-4EA7-8684-DF2240F3978C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5517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114" y="566989"/>
            <a:ext cx="7694366" cy="1486900"/>
            <a:chOff x="1606725" y="3908675"/>
            <a:chExt cx="7109773" cy="772587"/>
          </a:xfrm>
        </p:grpSpPr>
        <p:grpSp>
          <p:nvGrpSpPr>
            <p:cNvPr id="17" name="Group 16"/>
            <p:cNvGrpSpPr/>
            <p:nvPr/>
          </p:nvGrpSpPr>
          <p:grpSpPr>
            <a:xfrm>
              <a:off x="1606725" y="3908675"/>
              <a:ext cx="890557" cy="772587"/>
              <a:chOff x="-321331" y="2150"/>
              <a:chExt cx="890557" cy="772587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-262346" y="-56835"/>
                <a:ext cx="772587" cy="890557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/>
              <p:cNvSpPr txBox="1"/>
              <p:nvPr/>
            </p:nvSpPr>
            <p:spPr>
              <a:xfrm>
                <a:off x="-160263" y="286763"/>
                <a:ext cx="569227" cy="243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b="1" kern="1200" dirty="0">
                  <a:solidFill>
                    <a:schemeClr val="tx1"/>
                  </a:solidFill>
                  <a:latin typeface="Impact" panose="020B080603090205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7283" y="3908675"/>
              <a:ext cx="6219215" cy="528846"/>
              <a:chOff x="569227" y="2150"/>
              <a:chExt cx="6219215" cy="52884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3414412" y="-2843035"/>
                <a:ext cx="528846" cy="6219215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 Same Side Corner Rectangle 6"/>
              <p:cNvSpPr txBox="1"/>
              <p:nvPr/>
            </p:nvSpPr>
            <p:spPr>
              <a:xfrm>
                <a:off x="569228" y="27965"/>
                <a:ext cx="6193399" cy="477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4000" dirty="0">
                    <a:latin typeface="Impact" panose="020B0806030902050204" pitchFamily="34" charset="0"/>
                    <a:cs typeface="Calibri" panose="020F0502020204030204" pitchFamily="34" charset="0"/>
                  </a:rPr>
                  <a:t>Aggregation</a:t>
                </a:r>
              </a:p>
            </p:txBody>
          </p:sp>
        </p:grp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54671" y="2441701"/>
            <a:ext cx="179343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"/>
                <a:cs typeface="Calibri"/>
              </a:rPr>
              <a:t>EMPLOYEE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402029" y="2440882"/>
            <a:ext cx="198857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Calibri"/>
                <a:cs typeface="Calibri"/>
              </a:rPr>
              <a:t>DEPARTMENT</a:t>
            </a:r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512494" y="2172250"/>
            <a:ext cx="1131061" cy="113258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Calibri"/>
                <a:cs typeface="Calibri"/>
              </a:rPr>
              <a:t>Works</a:t>
            </a:r>
            <a:endParaRPr lang="en-US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618419" y="2714112"/>
            <a:ext cx="7806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1766" y="2053970"/>
            <a:ext cx="6812974" cy="149234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3509537" y="4126235"/>
            <a:ext cx="1131061" cy="113258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Wins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4077285" y="3561816"/>
            <a:ext cx="1479" cy="5685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4992132" y="5041850"/>
            <a:ext cx="966597" cy="57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titleno</a:t>
            </a:r>
            <a:endParaRPr lang="en-US" alt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4946648" y="5598119"/>
            <a:ext cx="352585" cy="384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146523" y="5811931"/>
            <a:ext cx="1793433" cy="4352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AWARD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83600" y="5243365"/>
            <a:ext cx="1479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F2343FF-42A1-4B24-8CCD-9FACEE34DB43}"/>
              </a:ext>
            </a:extLst>
          </p:cNvPr>
          <p:cNvSpPr/>
          <p:nvPr/>
        </p:nvSpPr>
        <p:spPr>
          <a:xfrm>
            <a:off x="789708" y="2963140"/>
            <a:ext cx="883227" cy="52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eID</a:t>
            </a:r>
            <a:endParaRPr lang="en-GB" u="sng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2510B8-7C87-4848-955C-8A8790EE505C}"/>
              </a:ext>
            </a:extLst>
          </p:cNvPr>
          <p:cNvSpPr/>
          <p:nvPr/>
        </p:nvSpPr>
        <p:spPr>
          <a:xfrm>
            <a:off x="6582639" y="3032412"/>
            <a:ext cx="961158" cy="493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 err="1">
                <a:cs typeface="Arial"/>
              </a:rPr>
              <a:t>dNo</a:t>
            </a:r>
            <a:endParaRPr lang="en-GB" u="sng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EB4F1-8775-49D1-8EF1-991518350AAE}"/>
              </a:ext>
            </a:extLst>
          </p:cNvPr>
          <p:cNvCxnSpPr/>
          <p:nvPr/>
        </p:nvCxnSpPr>
        <p:spPr>
          <a:xfrm flipV="1">
            <a:off x="1668606" y="2872219"/>
            <a:ext cx="658091" cy="3896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257F8B-7E6B-4B40-A575-532EDF53AA81}"/>
              </a:ext>
            </a:extLst>
          </p:cNvPr>
          <p:cNvCxnSpPr>
            <a:cxnSpLocks/>
          </p:cNvCxnSpPr>
          <p:nvPr/>
        </p:nvCxnSpPr>
        <p:spPr>
          <a:xfrm>
            <a:off x="6162673" y="2898196"/>
            <a:ext cx="432954" cy="37234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834C17-46AB-42FA-8BB0-5F85507617A8}"/>
              </a:ext>
            </a:extLst>
          </p:cNvPr>
          <p:cNvSpPr txBox="1"/>
          <p:nvPr/>
        </p:nvSpPr>
        <p:spPr>
          <a:xfrm>
            <a:off x="7720445" y="2828060"/>
            <a:ext cx="3591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DEPARTMENT (</a:t>
            </a:r>
            <a:r>
              <a:rPr lang="en-GB" u="sng" dirty="0" err="1"/>
              <a:t>dNo</a:t>
            </a:r>
            <a:r>
              <a:rPr lang="en-GB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B4264-114B-437D-9EE3-147AC3A448F9}"/>
              </a:ext>
            </a:extLst>
          </p:cNvPr>
          <p:cNvSpPr txBox="1"/>
          <p:nvPr/>
        </p:nvSpPr>
        <p:spPr>
          <a:xfrm>
            <a:off x="7757616" y="3424482"/>
            <a:ext cx="4007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EMPLOYEE (</a:t>
            </a:r>
            <a:r>
              <a:rPr lang="en-GB" u="sng" dirty="0" err="1"/>
              <a:t>eid</a:t>
            </a:r>
            <a:r>
              <a:rPr lang="en-GB" dirty="0"/>
              <a:t>, </a:t>
            </a:r>
            <a:r>
              <a:rPr lang="en-GB" dirty="0" err="1"/>
              <a:t>dNo</a:t>
            </a:r>
            <a:r>
              <a:rPr lang="en-GB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8DB962-FE24-4608-8EE2-B020CBBC09EC}"/>
              </a:ext>
            </a:extLst>
          </p:cNvPr>
          <p:cNvCxnSpPr>
            <a:cxnSpLocks/>
          </p:cNvCxnSpPr>
          <p:nvPr/>
        </p:nvCxnSpPr>
        <p:spPr>
          <a:xfrm flipH="1" flipV="1">
            <a:off x="9820529" y="3134864"/>
            <a:ext cx="101249" cy="30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E02B14-025A-4B04-B19B-DE9D008C3612}"/>
              </a:ext>
            </a:extLst>
          </p:cNvPr>
          <p:cNvSpPr txBox="1"/>
          <p:nvPr/>
        </p:nvSpPr>
        <p:spPr>
          <a:xfrm>
            <a:off x="7794784" y="4561144"/>
            <a:ext cx="4007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AWARD (</a:t>
            </a:r>
            <a:r>
              <a:rPr lang="en-GB" u="sng" dirty="0" err="1"/>
              <a:t>titleno</a:t>
            </a:r>
            <a:r>
              <a:rPr lang="en-GB" dirty="0"/>
              <a:t>,</a:t>
            </a:r>
            <a:r>
              <a:rPr lang="en-GB" u="sng" dirty="0"/>
              <a:t> </a:t>
            </a:r>
            <a:r>
              <a:rPr lang="en-GB" u="sng" dirty="0" err="1"/>
              <a:t>eid</a:t>
            </a:r>
            <a:r>
              <a:rPr lang="en-GB" dirty="0"/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DC1AB-9C5C-41D4-89C5-AE238516C2C9}"/>
              </a:ext>
            </a:extLst>
          </p:cNvPr>
          <p:cNvCxnSpPr/>
          <p:nvPr/>
        </p:nvCxnSpPr>
        <p:spPr>
          <a:xfrm flipH="1" flipV="1">
            <a:off x="9344170" y="3778913"/>
            <a:ext cx="343495" cy="83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0CA0F9-6AC8-4510-B22C-3F660C25FB3F}"/>
              </a:ext>
            </a:extLst>
          </p:cNvPr>
          <p:cNvCxnSpPr/>
          <p:nvPr/>
        </p:nvCxnSpPr>
        <p:spPr>
          <a:xfrm>
            <a:off x="2748777" y="2758068"/>
            <a:ext cx="802886" cy="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A8FC9FDD-64B8-4083-8237-3A82A00D47F2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4355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39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501162" cy="4456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>
                <a:latin typeface="Calibri"/>
                <a:cs typeface="Calibri"/>
              </a:rPr>
              <a:t>Map the EER diagram to a relational schema.</a:t>
            </a:r>
            <a:endParaRPr lang="en-US"/>
          </a:p>
          <a:p>
            <a:pPr lvl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Impact"/>
              </a:rPr>
              <a:t>Activity 03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412027" y="555566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72" y="2323554"/>
            <a:ext cx="6371074" cy="41929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6AC16F7-0275-4F2F-85BB-24EAC2571D1A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0930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DAC2-20F5-4B6D-A797-0AD9E2C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099"/>
            <a:ext cx="10515600" cy="1325563"/>
          </a:xfrm>
        </p:spPr>
        <p:txBody>
          <a:bodyPr/>
          <a:lstStyle/>
          <a:p>
            <a:r>
              <a:rPr lang="en-US" dirty="0"/>
              <a:t>Relation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D9D57-F396-4A42-8194-0A439CBF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45E02C-B172-4752-8898-316ADB7EC4E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784851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74626" y="4443663"/>
            <a:ext cx="5162970" cy="2206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lab sheet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Get ready for the spot test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191F2D-1329-48B1-B388-82FF622120AC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669-87A1-4102-8C9E-A7F994C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latin typeface="Impact" panose="020B0806030902050204" pitchFamily="34" charset="0"/>
              </a:rPr>
              <a:t>Mapping ER models to relations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C95D-0312-421A-BEA4-07B820C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b="1" dirty="0">
                <a:solidFill>
                  <a:srgbClr val="FF3300"/>
                </a:solidFill>
              </a:rPr>
              <a:t>What is a relation?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A relation is a table that holds the data we are interested in. It is two-dimensional and has rows and columns.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Each entity type in the ER model is mapped into a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The attributes become the columns.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The individual entities become the rows.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F456-291F-4842-820E-EA676F43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5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372B9-8C9B-4A99-8BF5-031019AF044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49784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8813E51-35B3-47B2-B442-F3848CD1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6" descr="Missing ALT text">
            <a:extLst>
              <a:ext uri="{FF2B5EF4-FFF2-40B4-BE49-F238E27FC236}">
                <a16:creationId xmlns:a16="http://schemas.microsoft.com/office/drawing/2014/main" id="{5AC8BAA5-9D9D-4741-B30E-5F13A21C9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5905" y="1825625"/>
            <a:ext cx="944019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BA9B-1725-4C92-8E2F-C944F14C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C6FBE9A-0EF6-4634-AFE9-726C7688B73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127FE1-6004-4F4F-9568-9158D87E7BAD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9268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The Relational Model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1047022" cy="3834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70000"/>
              </a:lnSpc>
            </a:pPr>
            <a:r>
              <a:rPr lang="en-US" altLang="en-US" sz="2600" b="1" dirty="0">
                <a:solidFill>
                  <a:srgbClr val="000000"/>
                </a:solidFill>
                <a:latin typeface="Calibri"/>
                <a:cs typeface="Calibri"/>
              </a:rPr>
              <a:t>Relation Schema</a:t>
            </a:r>
            <a:r>
              <a:rPr lang="en-US" altLang="en-US" sz="2600" dirty="0">
                <a:solidFill>
                  <a:srgbClr val="000000"/>
                </a:solidFill>
                <a:latin typeface="Calibri"/>
                <a:cs typeface="Calibri"/>
              </a:rPr>
              <a:t> = </a:t>
            </a:r>
            <a:r>
              <a:rPr lang="en-US" altLang="en-US" sz="2600" b="1" dirty="0">
                <a:solidFill>
                  <a:srgbClr val="C00000"/>
                </a:solidFill>
                <a:latin typeface="Calibri"/>
                <a:cs typeface="Calibri"/>
              </a:rPr>
              <a:t>Relation Name</a:t>
            </a:r>
            <a:r>
              <a:rPr lang="en-US" altLang="en-US" sz="2600" b="1" dirty="0">
                <a:solidFill>
                  <a:srgbClr val="000000"/>
                </a:solidFill>
                <a:latin typeface="Calibri"/>
                <a:cs typeface="Calibri"/>
              </a:rPr>
              <a:t> + </a:t>
            </a:r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Each Field Name</a:t>
            </a:r>
            <a:r>
              <a:rPr lang="en-US" altLang="en-US" sz="2600" b="1" dirty="0">
                <a:solidFill>
                  <a:srgbClr val="000000"/>
                </a:solidFill>
                <a:latin typeface="Calibri"/>
                <a:cs typeface="Calibri"/>
              </a:rPr>
              <a:t> + </a:t>
            </a:r>
            <a:r>
              <a:rPr lang="en-US" altLang="en-US" sz="2600" b="1" dirty="0">
                <a:solidFill>
                  <a:srgbClr val="00B050"/>
                </a:solidFill>
                <a:latin typeface="Calibri"/>
                <a:cs typeface="Calibri"/>
              </a:rPr>
              <a:t>Each Field's Domain</a:t>
            </a:r>
            <a:endParaRPr lang="en-US" altLang="en-US" sz="2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</a:rPr>
              <a:t>Student (</a:t>
            </a:r>
            <a:r>
              <a:rPr lang="en-US" sz="2600" b="1" dirty="0" err="1">
                <a:solidFill>
                  <a:srgbClr val="000000"/>
                </a:solidFill>
                <a:latin typeface="Calibri"/>
                <a:cs typeface="Calibri"/>
              </a:rPr>
              <a:t>sID:integer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</a:rPr>
              <a:t> , </a:t>
            </a:r>
            <a:r>
              <a:rPr lang="en-US" sz="2600" b="1" dirty="0" err="1">
                <a:solidFill>
                  <a:srgbClr val="000000"/>
                </a:solidFill>
                <a:latin typeface="Calibri"/>
                <a:cs typeface="Calibri"/>
              </a:rPr>
              <a:t>sName:varchar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</a:rPr>
              <a:t>(20) , </a:t>
            </a:r>
            <a:r>
              <a:rPr lang="en-US" sz="2600" b="1" dirty="0" err="1">
                <a:solidFill>
                  <a:srgbClr val="000000"/>
                </a:solidFill>
                <a:latin typeface="Calibri"/>
                <a:cs typeface="Calibri"/>
              </a:rPr>
              <a:t>Age:integer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dirty="0">
              <a:cs typeface="Arial" panose="020B0604020202020204"/>
            </a:endParaRPr>
          </a:p>
          <a:p>
            <a:pPr marL="457200" indent="-457200">
              <a:lnSpc>
                <a:spcPct val="17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Calibri"/>
                <a:cs typeface="Calibri"/>
              </a:rPr>
              <a:t>Relation Instance = Set of tuples/ Records in the database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altLang="en-US" sz="2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en-US" sz="2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70000"/>
              </a:lnSpc>
            </a:pPr>
            <a:endParaRPr lang="en-US" alt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en-US" sz="2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9867B78-2C3F-4740-A33D-533AC5961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19504"/>
              </p:ext>
            </p:extLst>
          </p:nvPr>
        </p:nvGraphicFramePr>
        <p:xfrm>
          <a:off x="2356737" y="4172942"/>
          <a:ext cx="81686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34282107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06892405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54113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3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39226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B1ABF403-4B91-4FF6-A9B4-44C2884DBA71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819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F812-C6CA-4FDA-A7EE-11783AAD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C020-4F0D-4C3D-B233-C823BD33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can be represented textually as: </a:t>
            </a:r>
          </a:p>
          <a:p>
            <a:pPr lvl="1" eaLnBrk="1" hangingPunct="1">
              <a:buFontTx/>
              <a:buNone/>
            </a:pPr>
            <a:r>
              <a:rPr lang="en-GB" altLang="en-US" sz="2000" b="1" dirty="0" err="1">
                <a:solidFill>
                  <a:schemeClr val="accent2"/>
                </a:solidFill>
              </a:rPr>
              <a:t>tablename</a:t>
            </a:r>
            <a:r>
              <a:rPr lang="en-GB" altLang="en-US" sz="2000" b="1" dirty="0">
                <a:solidFill>
                  <a:schemeClr val="accent2"/>
                </a:solidFill>
              </a:rPr>
              <a:t>(</a:t>
            </a:r>
            <a:r>
              <a:rPr lang="en-GB" altLang="en-US" sz="2000" b="1" u="sng" dirty="0">
                <a:solidFill>
                  <a:schemeClr val="accent2"/>
                </a:solidFill>
              </a:rPr>
              <a:t>primary key</a:t>
            </a:r>
            <a:r>
              <a:rPr lang="en-GB" altLang="en-US" sz="2000" b="1" dirty="0">
                <a:solidFill>
                  <a:schemeClr val="accent2"/>
                </a:solidFill>
              </a:rPr>
              <a:t>, attribute 1, attribute 2, ... , </a:t>
            </a:r>
            <a:r>
              <a:rPr lang="en-GB" altLang="en-US" sz="2000" b="1" i="1" dirty="0">
                <a:solidFill>
                  <a:schemeClr val="accent2"/>
                </a:solidFill>
              </a:rPr>
              <a:t>foreign key</a:t>
            </a:r>
            <a:r>
              <a:rPr lang="en-GB" altLang="en-US" sz="2000" b="1" dirty="0">
                <a:solidFill>
                  <a:schemeClr val="accent2"/>
                </a:solidFill>
              </a:rPr>
              <a:t>) </a:t>
            </a:r>
          </a:p>
          <a:p>
            <a:pPr lvl="1" eaLnBrk="1" hangingPunct="1">
              <a:buFontTx/>
              <a:buNone/>
            </a:pPr>
            <a:endParaRPr lang="en-GB" altLang="en-US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GB" altLang="en-US" dirty="0"/>
              <a:t>If </a:t>
            </a:r>
            <a:r>
              <a:rPr lang="en-GB" altLang="en-US" dirty="0" err="1"/>
              <a:t>roll_num</a:t>
            </a:r>
            <a:r>
              <a:rPr lang="en-GB" altLang="en-US" dirty="0"/>
              <a:t> was the primary key, and there were no foreign keys, then the table above could be represented as: </a:t>
            </a:r>
          </a:p>
          <a:p>
            <a:pPr lvl="1" eaLnBrk="1" hangingPunct="1">
              <a:buFontTx/>
              <a:buNone/>
            </a:pPr>
            <a:r>
              <a:rPr lang="en-GB" altLang="en-US" sz="1800" b="1" dirty="0">
                <a:solidFill>
                  <a:schemeClr val="accent2"/>
                </a:solidFill>
              </a:rPr>
              <a:t>student(</a:t>
            </a:r>
            <a:r>
              <a:rPr lang="en-GB" altLang="en-US" sz="1800" b="1" dirty="0" err="1">
                <a:solidFill>
                  <a:schemeClr val="accent2"/>
                </a:solidFill>
              </a:rPr>
              <a:t>roll_num</a:t>
            </a:r>
            <a:r>
              <a:rPr lang="en-GB" altLang="en-US" sz="1800" b="1" dirty="0">
                <a:solidFill>
                  <a:schemeClr val="accent2"/>
                </a:solidFill>
              </a:rPr>
              <a:t>, name, address, </a:t>
            </a:r>
            <a:r>
              <a:rPr lang="en-GB" altLang="en-US" sz="1800" b="1" dirty="0" err="1">
                <a:solidFill>
                  <a:schemeClr val="accent2"/>
                </a:solidFill>
              </a:rPr>
              <a:t>date_of_birth</a:t>
            </a:r>
            <a:r>
              <a:rPr lang="en-GB" altLang="en-US" sz="1800" b="1" dirty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AA83-4177-4B2B-B248-C2C4A8E8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8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85650-7EC3-4AE8-9C0A-78C6F8C576F4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51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Integrity Constraints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4675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Integrity Constraint is a </a:t>
            </a:r>
            <a:r>
              <a:rPr lang="en-US" altLang="en-US" sz="2600" u="sng" dirty="0">
                <a:latin typeface="Calibri"/>
                <a:cs typeface="Calibri"/>
              </a:rPr>
              <a:t>rule/ condition</a:t>
            </a:r>
            <a:r>
              <a:rPr lang="en-US" altLang="en-US" sz="2600" dirty="0">
                <a:latin typeface="Calibri"/>
                <a:cs typeface="Calibri"/>
              </a:rPr>
              <a:t> enforced by the DBMS to ensure only correct data is stored in the database</a:t>
            </a:r>
          </a:p>
          <a:p>
            <a:pPr>
              <a:lnSpc>
                <a:spcPct val="170000"/>
              </a:lnSpc>
            </a:pPr>
            <a:r>
              <a:rPr lang="en-US" sz="2600" kern="0" dirty="0">
                <a:latin typeface="Calibri"/>
                <a:cs typeface="Calibri"/>
              </a:rPr>
              <a:t>If</a:t>
            </a:r>
            <a:r>
              <a:rPr lang="en-US" sz="2600" kern="0" dirty="0">
                <a:solidFill>
                  <a:srgbClr val="000000"/>
                </a:solidFill>
                <a:latin typeface="Calibri"/>
                <a:cs typeface="Calibri"/>
              </a:rPr>
              <a:t> an instance satisfies all the integrity constraints specified on the database schema; then the instance is</a:t>
            </a:r>
            <a:r>
              <a:rPr lang="en-US" sz="2600" b="1" kern="0" dirty="0">
                <a:solidFill>
                  <a:srgbClr val="000000"/>
                </a:solidFill>
                <a:latin typeface="Calibri"/>
                <a:cs typeface="Calibri"/>
              </a:rPr>
              <a:t> Legal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Types of integrity constraints are;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Domain Constraints</a:t>
            </a:r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Key Constraints</a:t>
            </a:r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Referential Constraints</a:t>
            </a: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Other Constraints</a:t>
            </a:r>
          </a:p>
          <a:p>
            <a:pPr marL="914400" lvl="2" indent="0">
              <a:buNone/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9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A80372-50D9-4A2F-956B-B7A569AB3B95}"/>
              </a:ext>
            </a:extLst>
          </p:cNvPr>
          <p:cNvSpPr txBox="1">
            <a:spLocks/>
          </p:cNvSpPr>
          <p:nvPr/>
        </p:nvSpPr>
        <p:spPr>
          <a:xfrm>
            <a:off x="6096000" y="6408320"/>
            <a:ext cx="6096000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Logical Design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7283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2059</Words>
  <Application>Microsoft Office PowerPoint</Application>
  <PresentationFormat>Widescreen</PresentationFormat>
  <Paragraphs>424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Impact</vt:lpstr>
      <vt:lpstr>Tahoma</vt:lpstr>
      <vt:lpstr>Wingdings</vt:lpstr>
      <vt:lpstr>Office Theme</vt:lpstr>
      <vt:lpstr> LOGICAL DATABASE DESIGN</vt:lpstr>
      <vt:lpstr>Learning Outcomes (LO1)</vt:lpstr>
      <vt:lpstr>The Relational Model</vt:lpstr>
      <vt:lpstr>Relation Mapping</vt:lpstr>
      <vt:lpstr>Mapping ER models to relations</vt:lpstr>
      <vt:lpstr>Example</vt:lpstr>
      <vt:lpstr>The Relational Model</vt:lpstr>
      <vt:lpstr>Example</vt:lpstr>
      <vt:lpstr>Integrity Constraints</vt:lpstr>
      <vt:lpstr>Domain Integrity Constraints</vt:lpstr>
      <vt:lpstr>Key Integrity Constraints</vt:lpstr>
      <vt:lpstr>Referential Integrity Constraints</vt:lpstr>
      <vt:lpstr>Other Integrity Constraints (Table &amp; Assertions)</vt:lpstr>
      <vt:lpstr>PowerPoint Presentation</vt:lpstr>
      <vt:lpstr>Logical Mapping For Simple Relationships</vt:lpstr>
      <vt:lpstr>Mapping 1:1 relationships</vt:lpstr>
      <vt:lpstr>Mandatory at both ends</vt:lpstr>
      <vt:lpstr>Mandatory at both ends</vt:lpstr>
      <vt:lpstr>Mandatory &lt;-&gt; Optional</vt:lpstr>
      <vt:lpstr>Optional at both ends...</vt:lpstr>
      <vt:lpstr>Mapping 1:m relationships</vt:lpstr>
      <vt:lpstr>Mapping 1:m relationships</vt:lpstr>
      <vt:lpstr>Mapping n:m relationships</vt:lpstr>
      <vt:lpstr>Mapping n:m relationships</vt:lpstr>
      <vt:lpstr>Mapping n:m relationships</vt:lpstr>
      <vt:lpstr>Summary</vt:lpstr>
      <vt:lpstr>PowerPoint Presentation</vt:lpstr>
      <vt:lpstr>PowerPoint Presentation</vt:lpstr>
      <vt:lpstr>Activity 01</vt:lpstr>
      <vt:lpstr>Logical Mapping For EER Relationships</vt:lpstr>
      <vt:lpstr>PowerPoint Presentation</vt:lpstr>
      <vt:lpstr>PowerPoint Presentation</vt:lpstr>
      <vt:lpstr>PowerPoint Presentation</vt:lpstr>
      <vt:lpstr>PowerPoint Presentation</vt:lpstr>
      <vt:lpstr>Activity 02</vt:lpstr>
      <vt:lpstr>PowerPoint Presentation</vt:lpstr>
      <vt:lpstr>PowerPoint Presentation</vt:lpstr>
      <vt:lpstr>PowerPoint Presentation</vt:lpstr>
      <vt:lpstr>Activity 03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L2</dc:title>
  <dc:creator>Amila</dc:creator>
  <cp:lastModifiedBy>Harinda Fernando</cp:lastModifiedBy>
  <cp:revision>1306</cp:revision>
  <dcterms:created xsi:type="dcterms:W3CDTF">2021-02-01T15:38:49Z</dcterms:created>
  <dcterms:modified xsi:type="dcterms:W3CDTF">2022-02-17T04:09:25Z</dcterms:modified>
</cp:coreProperties>
</file>