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60" r:id="rId3"/>
    <p:sldId id="316" r:id="rId4"/>
    <p:sldId id="381" r:id="rId5"/>
    <p:sldId id="399" r:id="rId6"/>
    <p:sldId id="412" r:id="rId7"/>
    <p:sldId id="382" r:id="rId8"/>
    <p:sldId id="380" r:id="rId9"/>
    <p:sldId id="383" r:id="rId10"/>
    <p:sldId id="398" r:id="rId11"/>
    <p:sldId id="401" r:id="rId12"/>
    <p:sldId id="413" r:id="rId13"/>
    <p:sldId id="400" r:id="rId14"/>
    <p:sldId id="414" r:id="rId15"/>
    <p:sldId id="402" r:id="rId16"/>
    <p:sldId id="415" r:id="rId17"/>
    <p:sldId id="416" r:id="rId18"/>
    <p:sldId id="379" r:id="rId19"/>
    <p:sldId id="411" r:id="rId20"/>
    <p:sldId id="403" r:id="rId21"/>
    <p:sldId id="404" r:id="rId22"/>
    <p:sldId id="405" r:id="rId23"/>
    <p:sldId id="391" r:id="rId24"/>
    <p:sldId id="406" r:id="rId25"/>
    <p:sldId id="408" r:id="rId26"/>
    <p:sldId id="409" r:id="rId27"/>
    <p:sldId id="410" r:id="rId28"/>
    <p:sldId id="3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57FF-E799-C80F-B422-FC0999488E32}" v="1457" dt="2021-02-16T15:30:45.359"/>
    <p1510:client id="{7C727B08-9006-0423-661C-55E7E08F5A9E}" v="602" dt="2021-02-17T08:56:05.883"/>
    <p1510:client id="{AFDA27B6-55B4-EC95-EA7D-7FE808B6F2EF}" v="5145" dt="2021-02-16T07:24:4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279" autoAdjust="0"/>
  </p:normalViewPr>
  <p:slideViewPr>
    <p:cSldViewPr snapToGrid="0" showGuides="1">
      <p:cViewPr varScale="1">
        <p:scale>
          <a:sx n="156" d="100"/>
          <a:sy n="156" d="100"/>
        </p:scale>
        <p:origin x="516" y="13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06-Mar-22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06-Mar-22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06-Mar-22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06-Mar-22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06-Mar-22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06-Mar-22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981" y="1213275"/>
            <a:ext cx="8958011" cy="25231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mpact"/>
              </a:rPr>
              <a:t> </a:t>
            </a:r>
            <a:r>
              <a:rPr lang="en-US" sz="7200" dirty="0">
                <a:latin typeface="Impact"/>
              </a:rPr>
              <a:t>SCHEMA REFINEMENT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7748" y="6408320"/>
            <a:ext cx="5594252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/>
              </a:rPr>
              <a:t>Dependency Preserving Property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4675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Ability to enforce the constraints on the original relation, simply by enforcing constraints on each decomposed relation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2600" dirty="0">
                <a:latin typeface="Calibri"/>
                <a:cs typeface="Calibri"/>
              </a:rPr>
              <a:t> 		    </a:t>
            </a:r>
            <a:r>
              <a:rPr lang="en-US" altLang="en-US" sz="2400" dirty="0">
                <a:latin typeface="Calibri"/>
                <a:cs typeface="Calibri"/>
              </a:rPr>
              <a:t>R (A,B,C,D,E)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2400" dirty="0">
                <a:latin typeface="Calibri"/>
                <a:cs typeface="Calibri"/>
              </a:rPr>
              <a:t>		    F={AB-&gt;C , D-&gt;E}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en-US" sz="2400" dirty="0">
              <a:latin typeface="Calibri"/>
              <a:cs typeface="Calibri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2400" dirty="0">
                <a:latin typeface="Calibri"/>
                <a:cs typeface="Calibri"/>
              </a:rPr>
              <a:t>		R1 (A,B,C,D)		R2 (C,D,E)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2400" dirty="0">
                <a:latin typeface="Calibri"/>
                <a:cs typeface="Calibri"/>
              </a:rPr>
              <a:t>		F={AB-&gt; C}		F={D-&gt;E}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81223" y="4019909"/>
            <a:ext cx="517585" cy="93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96598" y="4019908"/>
            <a:ext cx="1045233" cy="93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C900B014-7FDA-4C93-BE2C-5B23465EC0BD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56741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11</a:t>
            </a:fld>
            <a:endParaRPr lang="en-US"/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45463" y="1619618"/>
            <a:ext cx="10501162" cy="4456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2400" dirty="0">
                <a:latin typeface="Calibri"/>
                <a:cs typeface="Calibri"/>
              </a:rPr>
              <a:t>Consider the Employee Entity and write three functional dependencies that can exist in the Employee table.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01</a:t>
            </a:r>
            <a:endParaRPr lang="en-US" dirty="0"/>
          </a:p>
        </p:txBody>
      </p:sp>
      <p:sp>
        <p:nvSpPr>
          <p:cNvPr id="2" name="5-Point Star 1"/>
          <p:cNvSpPr/>
          <p:nvPr/>
        </p:nvSpPr>
        <p:spPr>
          <a:xfrm>
            <a:off x="3368732" y="616179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73AF966-658F-4FC5-964B-F61E19637DE5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5772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F4A6-0105-4016-AF1B-5394169B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70C0"/>
                </a:solidFill>
                <a:latin typeface="Impact"/>
              </a:rPr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B5F8-FCA9-40B1-864C-CDA9BE40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used to identify all functional dependencies that exist on a relation</a:t>
            </a:r>
          </a:p>
          <a:p>
            <a:r>
              <a:rPr lang="en-US" dirty="0"/>
              <a:t>7 rules exist</a:t>
            </a:r>
          </a:p>
          <a:p>
            <a:pPr lvl="1"/>
            <a:r>
              <a:rPr lang="en-US" dirty="0"/>
              <a:t>3 primary</a:t>
            </a:r>
          </a:p>
          <a:p>
            <a:pPr lvl="1"/>
            <a:r>
              <a:rPr lang="en-US" dirty="0"/>
              <a:t>6 secondary – proven using the primary rules</a:t>
            </a:r>
          </a:p>
          <a:p>
            <a:r>
              <a:rPr lang="en-US" dirty="0"/>
              <a:t>Notation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E3E89-14BB-4B8A-A3FC-E6FBF3D3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1A83E-5A0C-4B37-A1E1-ABBCD33C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26" y="4482539"/>
            <a:ext cx="10479322" cy="1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1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Impact"/>
              </a:rPr>
              <a:t>Armstrong Axioms</a:t>
            </a:r>
            <a:endParaRPr 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515600" cy="460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Reflexivity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</a:t>
            </a:r>
            <a:r>
              <a:rPr lang="en-US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 </a:t>
            </a:r>
            <a:r>
              <a:rPr lang="en-US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Y,  then   Y </a:t>
            </a:r>
            <a:r>
              <a:rPr lang="en-US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endParaRPr lang="en-US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 X 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Y,  then   XZ 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YZ   for any Z</a:t>
            </a:r>
            <a:endParaRPr lang="en-US" sz="2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Transitivity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 X </a:t>
            </a:r>
            <a:r>
              <a:rPr lang="en-US" alt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 and  Y </a:t>
            </a:r>
            <a:r>
              <a:rPr lang="en-US" alt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Z,  then   X </a:t>
            </a:r>
            <a:r>
              <a:rPr lang="en-US" alt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</a:t>
            </a:r>
            <a:endParaRPr lang="en-US" sz="24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13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9F6F402-91DD-40B9-B2BC-9BF79D1EB6BE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CC773-A6F9-4E5E-B7B5-8B91F410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48" y="1638766"/>
            <a:ext cx="5133354" cy="21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13E1-C1B5-49E7-884D-AF4B692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70C0"/>
                </a:solidFill>
                <a:latin typeface="Impact"/>
              </a:rPr>
              <a:t>Armstrong Axioms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64DF-BA8E-47A6-B486-922829CB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X </a:t>
            </a:r>
            <a:r>
              <a:rPr lang="en-US" alt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 and  X </a:t>
            </a:r>
            <a:r>
              <a:rPr lang="en-US" alt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Z,   then  X </a:t>
            </a:r>
            <a:r>
              <a:rPr lang="en-US" alt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Composition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X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 and  A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B,   then  XA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YB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Decomposition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X </a:t>
            </a:r>
            <a:r>
              <a:rPr lang="en-US" altLang="en-US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YZ,   then  X </a:t>
            </a:r>
            <a:r>
              <a:rPr lang="en-US" altLang="en-US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 and  X </a:t>
            </a:r>
            <a:r>
              <a:rPr lang="en-US" altLang="en-US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 Transitivity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X </a:t>
            </a: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and YZ </a:t>
            </a: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   then  XZ </a:t>
            </a: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</a:t>
            </a: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85694-AB6F-4B55-864C-865D641F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BF07F-3924-455F-85B2-24756425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74" y="1825625"/>
            <a:ext cx="4698885" cy="19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4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Impact"/>
              </a:rPr>
              <a:t>Attribute Closure</a:t>
            </a:r>
            <a:endParaRPr 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589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 of attributes that could be determined by an attribute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Closure is obtained by repeatedly using the axioms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Denoted by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[X]+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6000" lvl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X+ = All attributes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then X is a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CANDIDATE KEY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600" dirty="0">
                <a:latin typeface="Calibri"/>
                <a:cs typeface="Calibri"/>
              </a:rPr>
              <a:t>		R (A, B, C)	F = {A-&gt;B , A-&gt;C}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600" dirty="0">
                <a:latin typeface="Calibri"/>
                <a:cs typeface="Calibri"/>
              </a:rPr>
              <a:t>		Closure of A;   </a:t>
            </a:r>
            <a:r>
              <a:rPr lang="en-US" altLang="en-US" sz="2600" b="1" dirty="0">
                <a:latin typeface="Calibri"/>
                <a:cs typeface="Calibri"/>
              </a:rPr>
              <a:t>A+ = {A, B, C}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15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CDEB1B2-DD6E-4BAE-BA5B-461C17D78B32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42998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E8F0-C14A-427A-AB9D-5F2FDC5D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70C0"/>
                </a:solidFill>
                <a:latin typeface="Impact"/>
              </a:rPr>
              <a:t>Attribute Closure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F38B-E754-46DB-BA16-5C589F5C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R (A,B,C,D, E) and FD {A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B, B  C,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D,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E}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 closure of A and BC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 A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A (Reflexivity)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B (Given)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C (Transitivity)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D (Transitivity)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E (Transitivity)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Therefore A+ = {A, B, C, D, E,}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D569-3C95-458A-9EDB-14EB41C9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8417-14AE-42AB-AF13-E867C9D4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K</a:t>
            </a:r>
            <a:r>
              <a:rPr lang="en-US" sz="4400" dirty="0">
                <a:solidFill>
                  <a:srgbClr val="0070C0"/>
                </a:solidFill>
                <a:latin typeface="Impact"/>
              </a:rPr>
              <a:t>eys - Revision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1E76-C8B2-4347-9BDF-AF4ED09F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Key – set of attributes which uniquely identify all attributes</a:t>
            </a:r>
          </a:p>
          <a:p>
            <a:r>
              <a:rPr lang="en-US" dirty="0"/>
              <a:t>Candidate Key – Super key which cannot have any columns removed</a:t>
            </a:r>
          </a:p>
          <a:p>
            <a:r>
              <a:rPr lang="en-US" dirty="0"/>
              <a:t>Primary Key – candidate key chosen to be the main key</a:t>
            </a:r>
          </a:p>
          <a:p>
            <a:r>
              <a:rPr lang="en-US" dirty="0"/>
              <a:t>Important for normalization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D3BD-2819-493C-9192-44D8FC07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18</a:t>
            </a:fld>
            <a:endParaRPr lang="en-US"/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45463" y="1619618"/>
            <a:ext cx="10227362" cy="26475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Consider the relation </a:t>
            </a:r>
            <a:r>
              <a:rPr lang="en-US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 (A,B,C,D) </a:t>
            </a:r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with the following functional dependencies.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5600" b="1" dirty="0">
                <a:latin typeface="Calibri" panose="020F0502020204030204" pitchFamily="34" charset="0"/>
                <a:cs typeface="Calibri" panose="020F0502020204030204" pitchFamily="34" charset="0"/>
              </a:rPr>
              <a:t>F = {A-&gt;B , B-&gt;C , B-&gt;D}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What are the keys of this relation?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) Use Armstrong Axioms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		ii) Without using the axioms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endParaRPr lang="en-US" altLang="en-US" sz="2400" dirty="0">
              <a:latin typeface="Calibri"/>
              <a:cs typeface="Calibri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2.1</a:t>
            </a:r>
            <a:endParaRPr lang="en-US" dirty="0"/>
          </a:p>
        </p:txBody>
      </p:sp>
      <p:sp>
        <p:nvSpPr>
          <p:cNvPr id="2" name="5-Point Star 1"/>
          <p:cNvSpPr/>
          <p:nvPr/>
        </p:nvSpPr>
        <p:spPr>
          <a:xfrm>
            <a:off x="3368732" y="516911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CC4D30B-2C61-49FE-A35E-D8FAF35F7334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619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19</a:t>
            </a:fld>
            <a:endParaRPr lang="en-US"/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45463" y="1619617"/>
            <a:ext cx="9332012" cy="26571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en-US" sz="3000" dirty="0">
                <a:latin typeface="Calibri"/>
                <a:cs typeface="Calibri"/>
              </a:rPr>
              <a:t>Consider the relation </a:t>
            </a:r>
            <a:r>
              <a:rPr lang="en-US" altLang="en-US" sz="3000" b="1" dirty="0">
                <a:latin typeface="Calibri"/>
                <a:cs typeface="Calibri"/>
              </a:rPr>
              <a:t>R (A,B,C,D,E) </a:t>
            </a:r>
            <a:r>
              <a:rPr lang="en-US" altLang="en-US" sz="3000" dirty="0">
                <a:latin typeface="Calibri"/>
                <a:cs typeface="Calibri"/>
              </a:rPr>
              <a:t>with the following functional dependencies.</a:t>
            </a:r>
            <a:endParaRPr lang="en-US" altLang="en-US" sz="1700" dirty="0">
              <a:latin typeface="Calibri"/>
              <a:cs typeface="Calibri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300" dirty="0">
                <a:latin typeface="Calibri"/>
                <a:cs typeface="Calibri"/>
              </a:rPr>
              <a:t>	</a:t>
            </a:r>
            <a:r>
              <a:rPr lang="en-US" sz="3500" b="1" dirty="0">
                <a:latin typeface="Calibri"/>
                <a:cs typeface="Calibri"/>
              </a:rPr>
              <a:t>F = {A-&gt;B , A-&gt;C , CD-&gt;E , B-&gt;D , E-&gt;A}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>
                <a:latin typeface="Calibri"/>
                <a:cs typeface="Calibri"/>
              </a:rPr>
              <a:t>	</a:t>
            </a:r>
            <a:r>
              <a:rPr lang="en-US" sz="3000" dirty="0">
                <a:latin typeface="Calibri"/>
                <a:cs typeface="Calibri"/>
              </a:rPr>
              <a:t>What are the keys of this relation?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Calibri"/>
                <a:cs typeface="Calibri"/>
              </a:rPr>
              <a:t>		</a:t>
            </a:r>
            <a:r>
              <a:rPr lang="en-US" sz="3000" dirty="0" err="1">
                <a:latin typeface="Calibri"/>
                <a:cs typeface="Calibri"/>
              </a:rPr>
              <a:t>i</a:t>
            </a:r>
            <a:r>
              <a:rPr lang="en-US" sz="3000" dirty="0">
                <a:latin typeface="Calibri"/>
                <a:cs typeface="Calibri"/>
              </a:rPr>
              <a:t>) Use Armstrong Axioms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Calibri"/>
                <a:cs typeface="Calibri"/>
              </a:rPr>
              <a:t>		ii) Without using the axioms</a:t>
            </a:r>
            <a:endParaRPr lang="en-US" sz="3000" dirty="0"/>
          </a:p>
          <a:p>
            <a:pPr>
              <a:lnSpc>
                <a:spcPct val="170000"/>
              </a:lnSpc>
            </a:pPr>
            <a:endParaRPr lang="en-US" altLang="en-US" sz="3000" dirty="0">
              <a:latin typeface="Calibri"/>
              <a:cs typeface="Calibri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2.2</a:t>
            </a:r>
            <a:endParaRPr lang="en-US" dirty="0"/>
          </a:p>
        </p:txBody>
      </p:sp>
      <p:sp>
        <p:nvSpPr>
          <p:cNvPr id="2" name="5-Point Star 1"/>
          <p:cNvSpPr/>
          <p:nvPr/>
        </p:nvSpPr>
        <p:spPr>
          <a:xfrm>
            <a:off x="3435407" y="478811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90FC58-3039-451C-8A14-DC72FF0BD73E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4440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6000" y="807468"/>
            <a:ext cx="6055360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(LO1)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5"/>
            <a:ext cx="10208785" cy="40351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Understand the importance of schema refinement</a:t>
            </a:r>
            <a:endParaRPr lang="en-US" dirty="0"/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Explain the properties of good decomposition</a:t>
            </a:r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Understand functional dependencies</a:t>
            </a:r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Ability to compute keys from a set of functional dependencies in a relation</a:t>
            </a:r>
          </a:p>
          <a:p>
            <a:pPr marL="608965" indent="-456565">
              <a:lnSpc>
                <a:spcPct val="200000"/>
              </a:lnSpc>
            </a:pPr>
            <a:r>
              <a:rPr lang="en-US" sz="2400" dirty="0">
                <a:latin typeface="Calibri"/>
                <a:cs typeface="Calibri"/>
              </a:rPr>
              <a:t>Apply normal forms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778529" y="2874102"/>
            <a:ext cx="2888567" cy="18897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04BBC18-A18C-4B17-B464-D934835B88A9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Normal Forms</a:t>
            </a:r>
            <a:endParaRPr 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5895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series of tests performed on relational schemas to reduce problems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four main;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="1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Normal Form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Normal Form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b="1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Normal Form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Boyce-</a:t>
            </a:r>
            <a:r>
              <a:rPr lang="en-US" sz="2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Codd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Normal Form</a:t>
            </a:r>
          </a:p>
          <a:p>
            <a:pPr marL="306000" lvl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normal form of a relation is the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highest normal form condition it meets</a:t>
            </a:r>
          </a:p>
          <a:p>
            <a:pPr marL="306000" lvl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Top down approach</a:t>
            </a:r>
          </a:p>
          <a:p>
            <a:pPr>
              <a:lnSpc>
                <a:spcPct val="150000"/>
              </a:lnSpc>
            </a:pPr>
            <a:endParaRPr lang="en-US" altLang="en-US" sz="26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flipH="1">
            <a:off x="883918" y="3067050"/>
            <a:ext cx="230506" cy="16002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E2E2BDB-A7A1-4899-985F-CE0D1823164A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465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1</a:t>
            </a:r>
            <a:r>
              <a:rPr lang="en-US" baseline="30000" dirty="0">
                <a:solidFill>
                  <a:srgbClr val="0070C0"/>
                </a:solidFill>
                <a:latin typeface="Impact"/>
              </a:rPr>
              <a:t>st</a:t>
            </a:r>
            <a:r>
              <a:rPr lang="en-US" dirty="0">
                <a:solidFill>
                  <a:srgbClr val="0070C0"/>
                </a:solidFill>
                <a:latin typeface="Impact"/>
              </a:rPr>
              <a:t> Normal Form</a:t>
            </a:r>
            <a:endParaRPr 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589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relation R is in first normal form (1NF) if domains of all attributes in the relation are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atomic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(simple &amp; indivisible)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Multi-value attributes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Remove Composite attributes</a:t>
            </a:r>
          </a:p>
          <a:p>
            <a:pPr marL="306000" lvl="1">
              <a:lnSpc>
                <a:spcPct val="15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6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AFC881-C939-41B4-A34E-6C02777D84AE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35230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2</a:t>
            </a:r>
            <a:r>
              <a:rPr lang="en-US" baseline="30000" dirty="0">
                <a:solidFill>
                  <a:srgbClr val="0070C0"/>
                </a:solidFill>
                <a:latin typeface="Impact"/>
              </a:rPr>
              <a:t>nd</a:t>
            </a:r>
            <a:r>
              <a:rPr lang="en-US" dirty="0">
                <a:solidFill>
                  <a:srgbClr val="0070C0"/>
                </a:solidFill>
                <a:latin typeface="Impact"/>
              </a:rPr>
              <a:t> Normal Form</a:t>
            </a:r>
            <a:endParaRPr 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589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relation R is in second normal form (2NF) if every nonprime attribute A in R is not partially dependent on any key of 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Full Functional Dependency allowed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any Partial Dependencies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306000" lvl="1">
              <a:lnSpc>
                <a:spcPct val="15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6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08667"/>
              </p:ext>
            </p:extLst>
          </p:nvPr>
        </p:nvGraphicFramePr>
        <p:xfrm>
          <a:off x="1258885" y="4527361"/>
          <a:ext cx="39623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589442" y="4919320"/>
            <a:ext cx="3276600" cy="699868"/>
            <a:chOff x="914400" y="3993464"/>
            <a:chExt cx="3276600" cy="6998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4312332"/>
              <a:ext cx="3276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14400" y="3993464"/>
              <a:ext cx="3276600" cy="699868"/>
              <a:chOff x="1905000" y="4031564"/>
              <a:chExt cx="3276600" cy="699868"/>
            </a:xfrm>
          </p:grpSpPr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1905000" y="4031564"/>
                <a:ext cx="3276600" cy="304800"/>
                <a:chOff x="1905000" y="4031564"/>
                <a:chExt cx="3276600" cy="30480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5181600" y="4031564"/>
                  <a:ext cx="0" cy="304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4648200" y="4031564"/>
                  <a:ext cx="0" cy="304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4038600" y="4031564"/>
                  <a:ext cx="0" cy="304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3352800" y="4031564"/>
                  <a:ext cx="0" cy="304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667000" y="4031564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905000" y="4031564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2667000" y="4426632"/>
                <a:ext cx="1371600" cy="304800"/>
                <a:chOff x="2667000" y="4426632"/>
                <a:chExt cx="1371600" cy="30480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667000" y="4426632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667000" y="4731432"/>
                  <a:ext cx="13716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4038600" y="4426632"/>
                  <a:ext cx="0" cy="304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76493"/>
              </p:ext>
            </p:extLst>
          </p:nvPr>
        </p:nvGraphicFramePr>
        <p:xfrm>
          <a:off x="6164259" y="4531779"/>
          <a:ext cx="34290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55"/>
          <p:cNvGrpSpPr>
            <a:grpSpLocks/>
          </p:cNvGrpSpPr>
          <p:nvPr/>
        </p:nvGrpSpPr>
        <p:grpSpPr bwMode="auto">
          <a:xfrm>
            <a:off x="6592884" y="4901666"/>
            <a:ext cx="2667000" cy="350838"/>
            <a:chOff x="5943600" y="4419600"/>
            <a:chExt cx="2667000" cy="35158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943600" y="4425963"/>
              <a:ext cx="0" cy="337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29400" y="4419600"/>
              <a:ext cx="0" cy="337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391400" y="4433918"/>
              <a:ext cx="0" cy="33726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001000" y="4419600"/>
              <a:ext cx="0" cy="33726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610600" y="4419600"/>
              <a:ext cx="0" cy="33726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10908"/>
              </p:ext>
            </p:extLst>
          </p:nvPr>
        </p:nvGraphicFramePr>
        <p:xfrm>
          <a:off x="10331513" y="4509986"/>
          <a:ext cx="13716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Group 61"/>
          <p:cNvGrpSpPr>
            <a:grpSpLocks/>
          </p:cNvGrpSpPr>
          <p:nvPr/>
        </p:nvGrpSpPr>
        <p:grpSpPr bwMode="auto">
          <a:xfrm>
            <a:off x="10674413" y="4827486"/>
            <a:ext cx="762000" cy="350837"/>
            <a:chOff x="6934200" y="5471886"/>
            <a:chExt cx="762000" cy="35158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934200" y="5471886"/>
              <a:ext cx="0" cy="337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696200" y="5486203"/>
              <a:ext cx="0" cy="337263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34200" y="5805967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62"/>
          <p:cNvSpPr txBox="1">
            <a:spLocks noChangeArrowheads="1"/>
          </p:cNvSpPr>
          <p:nvPr/>
        </p:nvSpPr>
        <p:spPr bwMode="auto">
          <a:xfrm>
            <a:off x="493174" y="5139115"/>
            <a:ext cx="1427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Partial dependency 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503423" y="4582707"/>
            <a:ext cx="438150" cy="6365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92884" y="5252497"/>
            <a:ext cx="2666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23"/>
          <p:cNvSpPr txBox="1">
            <a:spLocks noChangeArrowheads="1"/>
          </p:cNvSpPr>
          <p:nvPr/>
        </p:nvSpPr>
        <p:spPr bwMode="auto">
          <a:xfrm>
            <a:off x="4914460" y="4941334"/>
            <a:ext cx="5501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FD1</a:t>
            </a:r>
          </a:p>
        </p:txBody>
      </p:sp>
      <p:sp>
        <p:nvSpPr>
          <p:cNvPr id="37" name="TextBox 28"/>
          <p:cNvSpPr txBox="1">
            <a:spLocks noChangeArrowheads="1"/>
          </p:cNvSpPr>
          <p:nvPr/>
        </p:nvSpPr>
        <p:spPr bwMode="auto">
          <a:xfrm>
            <a:off x="3868713" y="5362586"/>
            <a:ext cx="5501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FD2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741843" y="5420944"/>
            <a:ext cx="504825" cy="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53FBD35E-8BF7-4BF9-95F6-66EC7C844BA9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414660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03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3412027" y="555566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2578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normal form the relation below? If the relation is not in 2NF normalize the relation to 2NF.</a:t>
            </a:r>
          </a:p>
          <a:p>
            <a:pPr marL="0" indent="0">
              <a:buNone/>
            </a:pPr>
            <a:r>
              <a:rPr lang="en-US" altLang="en-US" sz="1400" dirty="0"/>
              <a:t>	</a:t>
            </a: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EMP_PROJ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16522"/>
              </p:ext>
            </p:extLst>
          </p:nvPr>
        </p:nvGraphicFramePr>
        <p:xfrm>
          <a:off x="2286000" y="3429000"/>
          <a:ext cx="7924800" cy="517690"/>
        </p:xfrm>
        <a:graphic>
          <a:graphicData uri="http://schemas.openxmlformats.org/drawingml/2006/table">
            <a:tbl>
              <a:tblPr/>
              <a:tblGrid>
                <a:gridCol w="81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NIC</a:t>
                      </a: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PNUM</a:t>
                      </a: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HOURS</a:t>
                      </a: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ENAME</a:t>
                      </a: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PNAME</a:t>
                      </a: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</a:t>
                      </a: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1752600" y="4156075"/>
            <a:ext cx="3581400" cy="457200"/>
            <a:chOff x="0" y="2090"/>
            <a:chExt cx="2256" cy="288"/>
          </a:xfrm>
        </p:grpSpPr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432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104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432" y="235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2256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0" y="2090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FD1</a:t>
              </a: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1752600" y="4648200"/>
            <a:ext cx="5029200" cy="457200"/>
            <a:chOff x="0" y="2400"/>
            <a:chExt cx="3168" cy="288"/>
          </a:xfrm>
        </p:grpSpPr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4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432" y="2640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V="1">
              <a:off x="316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0" y="2400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FD2</a:t>
              </a: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1752600" y="5105400"/>
            <a:ext cx="8001000" cy="533400"/>
            <a:chOff x="0" y="2688"/>
            <a:chExt cx="5040" cy="336"/>
          </a:xfrm>
        </p:grpSpPr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1104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1104" y="2928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 flipV="1">
              <a:off x="4176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V="1">
              <a:off x="5040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0" y="2736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FD3</a:t>
              </a: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B338E653-4D1D-4F1D-9EF6-F865B9B37905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4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0930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3</a:t>
            </a:r>
            <a:r>
              <a:rPr lang="en-US" baseline="30000" dirty="0">
                <a:solidFill>
                  <a:srgbClr val="0070C0"/>
                </a:solidFill>
                <a:latin typeface="Impact"/>
              </a:rPr>
              <a:t>rd</a:t>
            </a:r>
            <a:r>
              <a:rPr lang="en-US" dirty="0">
                <a:solidFill>
                  <a:srgbClr val="0070C0"/>
                </a:solidFill>
                <a:latin typeface="Impact"/>
              </a:rPr>
              <a:t> Normal Form</a:t>
            </a:r>
            <a:endParaRPr 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589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relation R is in third normal form (3NF) if R is in 2NF and no non prime attribute is transitively dependent on any 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Prime -&gt; Prime/Non Prime Allowed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Non Prime- Non Prime Dependencies (Transitive)</a:t>
            </a:r>
            <a:endParaRPr lang="en-US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6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23813"/>
              </p:ext>
            </p:extLst>
          </p:nvPr>
        </p:nvGraphicFramePr>
        <p:xfrm>
          <a:off x="2358254" y="4831628"/>
          <a:ext cx="2971800" cy="36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543797" y="4148521"/>
            <a:ext cx="2743200" cy="1716087"/>
            <a:chOff x="914400" y="4075113"/>
            <a:chExt cx="2743200" cy="1716087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914400" y="5105400"/>
              <a:ext cx="2743200" cy="685800"/>
              <a:chOff x="914400" y="4457700"/>
              <a:chExt cx="2743200" cy="6858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914400" y="4762500"/>
                <a:ext cx="2743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914400" y="4457700"/>
                <a:ext cx="2743200" cy="685800"/>
                <a:chOff x="1905000" y="4495800"/>
                <a:chExt cx="2743200" cy="685800"/>
              </a:xfrm>
            </p:grpSpPr>
            <p:grpSp>
              <p:nvGrpSpPr>
                <p:cNvPr id="16" name="Group 7"/>
                <p:cNvGrpSpPr>
                  <a:grpSpLocks/>
                </p:cNvGrpSpPr>
                <p:nvPr/>
              </p:nvGrpSpPr>
              <p:grpSpPr bwMode="auto">
                <a:xfrm>
                  <a:off x="1905000" y="4495800"/>
                  <a:ext cx="2743200" cy="304800"/>
                  <a:chOff x="1905000" y="4495800"/>
                  <a:chExt cx="2743200" cy="30480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648200" y="4495800"/>
                    <a:ext cx="0" cy="304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4038600" y="4495800"/>
                    <a:ext cx="0" cy="304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3352800" y="4495800"/>
                    <a:ext cx="0" cy="304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667000" y="4495800"/>
                    <a:ext cx="0" cy="304800"/>
                  </a:xfrm>
                  <a:prstGeom prst="line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1905000" y="449580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8"/>
                <p:cNvGrpSpPr>
                  <a:grpSpLocks/>
                </p:cNvGrpSpPr>
                <p:nvPr/>
              </p:nvGrpSpPr>
              <p:grpSpPr bwMode="auto">
                <a:xfrm>
                  <a:off x="3352800" y="4876800"/>
                  <a:ext cx="685800" cy="304800"/>
                  <a:chOff x="3352800" y="4876800"/>
                  <a:chExt cx="685800" cy="30480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352800" y="487680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3352800" y="5181600"/>
                    <a:ext cx="6858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4038600" y="4876800"/>
                    <a:ext cx="0" cy="304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1361972" y="4075113"/>
              <a:ext cx="217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Non-prime attributes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676400" y="4383088"/>
              <a:ext cx="3048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60588" y="4445000"/>
              <a:ext cx="201612" cy="17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95525" y="4383088"/>
              <a:ext cx="600075" cy="2714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362200" y="4383088"/>
              <a:ext cx="1143000" cy="2714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1028295" y="5645844"/>
            <a:ext cx="2290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Transitive dependency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01185"/>
              </p:ext>
            </p:extLst>
          </p:nvPr>
        </p:nvGraphicFramePr>
        <p:xfrm>
          <a:off x="7453473" y="4491280"/>
          <a:ext cx="28194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15601"/>
              </p:ext>
            </p:extLst>
          </p:nvPr>
        </p:nvGraphicFramePr>
        <p:xfrm>
          <a:off x="8200404" y="5424225"/>
          <a:ext cx="13716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T="45603" marB="456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Group 44"/>
          <p:cNvGrpSpPr>
            <a:grpSpLocks/>
          </p:cNvGrpSpPr>
          <p:nvPr/>
        </p:nvGrpSpPr>
        <p:grpSpPr bwMode="auto">
          <a:xfrm>
            <a:off x="8540961" y="5840313"/>
            <a:ext cx="762000" cy="350837"/>
            <a:chOff x="6934200" y="5471886"/>
            <a:chExt cx="762000" cy="35158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934200" y="5471886"/>
              <a:ext cx="0" cy="337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696200" y="5486203"/>
              <a:ext cx="0" cy="337263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34200" y="5805967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6870"/>
          <p:cNvGrpSpPr>
            <a:grpSpLocks/>
          </p:cNvGrpSpPr>
          <p:nvPr/>
        </p:nvGrpSpPr>
        <p:grpSpPr bwMode="auto">
          <a:xfrm>
            <a:off x="7855161" y="4906398"/>
            <a:ext cx="2057400" cy="350838"/>
            <a:chOff x="5943600" y="4419600"/>
            <a:chExt cx="2057400" cy="351580"/>
          </a:xfrm>
        </p:grpSpPr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5943600" y="4419600"/>
              <a:ext cx="2057400" cy="351580"/>
              <a:chOff x="5943600" y="4419600"/>
              <a:chExt cx="2057400" cy="35158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943600" y="4425963"/>
                <a:ext cx="0" cy="3372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629400" y="4419600"/>
                <a:ext cx="0" cy="337262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91400" y="4433918"/>
                <a:ext cx="0" cy="337262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001000" y="4419600"/>
                <a:ext cx="0" cy="337262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943600" y="4756862"/>
              <a:ext cx="2057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949338" y="4739865"/>
            <a:ext cx="457200" cy="533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416491" y="5829717"/>
            <a:ext cx="443705" cy="7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7EDF92E1-F7AB-4731-9B98-BCB9F90FBADD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191374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04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3412027" y="555566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2578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normal form the relation below? If the relation is not in 3NF normalize the relation to 3NF.</a:t>
            </a:r>
          </a:p>
          <a:p>
            <a:pPr marL="0" indent="0">
              <a:buNone/>
            </a:pPr>
            <a:r>
              <a:rPr lang="en-US" altLang="en-US" sz="1400" dirty="0"/>
              <a:t>	</a:t>
            </a: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EMP_DEPT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2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8107"/>
              </p:ext>
            </p:extLst>
          </p:nvPr>
        </p:nvGraphicFramePr>
        <p:xfrm>
          <a:off x="2203378" y="3564269"/>
          <a:ext cx="8991600" cy="517576"/>
        </p:xfrm>
        <a:graphic>
          <a:graphicData uri="http://schemas.openxmlformats.org/drawingml/2006/table">
            <a:tbl>
              <a:tblPr/>
              <a:tblGrid>
                <a:gridCol w="156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ENAME</a:t>
                      </a: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SSN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BDATE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DNUM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DNAME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DMGR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2528049" y="4170947"/>
            <a:ext cx="8077200" cy="762000"/>
            <a:chOff x="336" y="2208"/>
            <a:chExt cx="5088" cy="480"/>
          </a:xfrm>
        </p:grpSpPr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1344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36" y="2448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336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211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V="1">
              <a:off x="355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55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552" y="268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V="1">
              <a:off x="4464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5424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5CAEEBEE-EAC9-4D96-BB15-55CEE72FFD8F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026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Impact"/>
              </a:rPr>
              <a:t>Boyce-</a:t>
            </a:r>
            <a:r>
              <a:rPr lang="en-US" dirty="0" err="1">
                <a:solidFill>
                  <a:srgbClr val="0070C0"/>
                </a:solidFill>
                <a:latin typeface="Impact"/>
              </a:rPr>
              <a:t>Codd</a:t>
            </a:r>
            <a:r>
              <a:rPr lang="en-US" dirty="0">
                <a:solidFill>
                  <a:srgbClr val="0070C0"/>
                </a:solidFill>
                <a:latin typeface="Impact"/>
              </a:rPr>
              <a:t> Normal Form</a:t>
            </a:r>
            <a:endParaRPr lang="en-US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841966" cy="4589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relation R is in Boyce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form if R is in 3NF and if in every nontrivial functional dependency X-&gt;Y, X is a Super 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Prime -&gt; Prime/Non Prime Allowed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Remove Non Prime- Prime Dependencies</a:t>
            </a:r>
            <a:endParaRPr lang="en-US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6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0BACD6-28CE-43BF-A5E6-0FABD9A1FDDC}"/>
              </a:ext>
            </a:extLst>
          </p:cNvPr>
          <p:cNvGrpSpPr>
            <a:grpSpLocks/>
          </p:cNvGrpSpPr>
          <p:nvPr/>
        </p:nvGrpSpPr>
        <p:grpSpPr bwMode="auto">
          <a:xfrm>
            <a:off x="2654480" y="4965784"/>
            <a:ext cx="2133600" cy="685800"/>
            <a:chOff x="914400" y="4457700"/>
            <a:chExt cx="2133600" cy="6858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266319-E23F-4EB5-8AFB-1F9E80D4BBD1}"/>
                </a:ext>
              </a:extLst>
            </p:cNvPr>
            <p:cNvCxnSpPr/>
            <p:nvPr/>
          </p:nvCxnSpPr>
          <p:spPr>
            <a:xfrm>
              <a:off x="914400" y="4762500"/>
              <a:ext cx="2133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853AC6-4ABC-42FB-918F-F861BC9BB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4457700"/>
              <a:ext cx="2133600" cy="685800"/>
              <a:chOff x="1905000" y="4495800"/>
              <a:chExt cx="2133600" cy="6858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BD95B71-A179-4EB7-85E9-9AF12D5994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5000" y="4495800"/>
                <a:ext cx="2133600" cy="304800"/>
                <a:chOff x="1905000" y="4495800"/>
                <a:chExt cx="2133600" cy="30480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17AF3D19-D302-480C-BF51-56B252B3B98C}"/>
                    </a:ext>
                  </a:extLst>
                </p:cNvPr>
                <p:cNvCxnSpPr/>
                <p:nvPr/>
              </p:nvCxnSpPr>
              <p:spPr>
                <a:xfrm flipV="1">
                  <a:off x="4038600" y="4495800"/>
                  <a:ext cx="0" cy="304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AA3BA54-EEE2-4BDC-9CBE-6D541986E110}"/>
                    </a:ext>
                  </a:extLst>
                </p:cNvPr>
                <p:cNvCxnSpPr/>
                <p:nvPr/>
              </p:nvCxnSpPr>
              <p:spPr>
                <a:xfrm flipV="1">
                  <a:off x="3352800" y="4495800"/>
                  <a:ext cx="0" cy="304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AFF1EF2-CB33-479E-8103-D00EC3B1ED15}"/>
                    </a:ext>
                  </a:extLst>
                </p:cNvPr>
                <p:cNvCxnSpPr/>
                <p:nvPr/>
              </p:nvCxnSpPr>
              <p:spPr>
                <a:xfrm>
                  <a:off x="2667000" y="449580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A9A87CA-A9D7-4E80-82DC-E45794DE9801}"/>
                    </a:ext>
                  </a:extLst>
                </p:cNvPr>
                <p:cNvCxnSpPr/>
                <p:nvPr/>
              </p:nvCxnSpPr>
              <p:spPr>
                <a:xfrm>
                  <a:off x="1905000" y="449580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99A67D0-51BD-4B24-900B-2D9731E88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7000" y="4876800"/>
                <a:ext cx="1371600" cy="304800"/>
                <a:chOff x="2667000" y="4876800"/>
                <a:chExt cx="1371600" cy="30480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A889C77-93AB-4816-81CD-DAB5989A66D5}"/>
                    </a:ext>
                  </a:extLst>
                </p:cNvPr>
                <p:cNvCxnSpPr/>
                <p:nvPr/>
              </p:nvCxnSpPr>
              <p:spPr>
                <a:xfrm>
                  <a:off x="2667000" y="4876800"/>
                  <a:ext cx="0" cy="304800"/>
                </a:xfrm>
                <a:prstGeom prst="line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648E6CE-3F34-4C4B-A4CE-9CD1D4F46BD0}"/>
                    </a:ext>
                  </a:extLst>
                </p:cNvPr>
                <p:cNvCxnSpPr/>
                <p:nvPr/>
              </p:nvCxnSpPr>
              <p:spPr>
                <a:xfrm>
                  <a:off x="2667000" y="5181600"/>
                  <a:ext cx="13716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B50BB9D-AF1D-4138-8D19-3D9271BE74E7}"/>
                    </a:ext>
                  </a:extLst>
                </p:cNvPr>
                <p:cNvCxnSpPr/>
                <p:nvPr/>
              </p:nvCxnSpPr>
              <p:spPr>
                <a:xfrm flipV="1">
                  <a:off x="4038600" y="4876800"/>
                  <a:ext cx="0" cy="30480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F292739-D7C3-4B67-9CA8-F19B1403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64132"/>
              </p:ext>
            </p:extLst>
          </p:nvPr>
        </p:nvGraphicFramePr>
        <p:xfrm>
          <a:off x="7121705" y="4494379"/>
          <a:ext cx="2133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A929647-6022-4555-A56F-1A47EB692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33121"/>
              </p:ext>
            </p:extLst>
          </p:nvPr>
        </p:nvGraphicFramePr>
        <p:xfrm>
          <a:off x="7769405" y="5362659"/>
          <a:ext cx="1371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Group 21">
            <a:extLst>
              <a:ext uri="{FF2B5EF4-FFF2-40B4-BE49-F238E27FC236}">
                <a16:creationId xmlns:a16="http://schemas.microsoft.com/office/drawing/2014/main" id="{7E550D17-9D0B-430F-97B7-FB51CE35D2A6}"/>
              </a:ext>
            </a:extLst>
          </p:cNvPr>
          <p:cNvGrpSpPr>
            <a:grpSpLocks/>
          </p:cNvGrpSpPr>
          <p:nvPr/>
        </p:nvGrpSpPr>
        <p:grpSpPr bwMode="auto">
          <a:xfrm>
            <a:off x="8112305" y="5681747"/>
            <a:ext cx="762000" cy="350837"/>
            <a:chOff x="6934200" y="5471886"/>
            <a:chExt cx="762000" cy="35158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C3F8B0-772D-4E0E-B649-5FBB8A049963}"/>
                </a:ext>
              </a:extLst>
            </p:cNvPr>
            <p:cNvCxnSpPr/>
            <p:nvPr/>
          </p:nvCxnSpPr>
          <p:spPr>
            <a:xfrm>
              <a:off x="6934200" y="5471886"/>
              <a:ext cx="0" cy="337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FEC871-2367-4426-8FA5-B6062A8688AF}"/>
                </a:ext>
              </a:extLst>
            </p:cNvPr>
            <p:cNvCxnSpPr/>
            <p:nvPr/>
          </p:nvCxnSpPr>
          <p:spPr>
            <a:xfrm>
              <a:off x="7696200" y="5486203"/>
              <a:ext cx="0" cy="337263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F4382B-514F-45BC-A057-FBC0E69F1864}"/>
                </a:ext>
              </a:extLst>
            </p:cNvPr>
            <p:cNvCxnSpPr/>
            <p:nvPr/>
          </p:nvCxnSpPr>
          <p:spPr>
            <a:xfrm>
              <a:off x="6934200" y="5805967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25">
            <a:extLst>
              <a:ext uri="{FF2B5EF4-FFF2-40B4-BE49-F238E27FC236}">
                <a16:creationId xmlns:a16="http://schemas.microsoft.com/office/drawing/2014/main" id="{5014F131-4E3E-4F88-BF13-BF77487D3912}"/>
              </a:ext>
            </a:extLst>
          </p:cNvPr>
          <p:cNvGrpSpPr>
            <a:grpSpLocks/>
          </p:cNvGrpSpPr>
          <p:nvPr/>
        </p:nvGrpSpPr>
        <p:grpSpPr bwMode="auto">
          <a:xfrm>
            <a:off x="7531280" y="4851567"/>
            <a:ext cx="1495425" cy="350837"/>
            <a:chOff x="6505575" y="4419600"/>
            <a:chExt cx="1495425" cy="351580"/>
          </a:xfrm>
        </p:grpSpPr>
        <p:grpSp>
          <p:nvGrpSpPr>
            <p:cNvPr id="61" name="Group 26">
              <a:extLst>
                <a:ext uri="{FF2B5EF4-FFF2-40B4-BE49-F238E27FC236}">
                  <a16:creationId xmlns:a16="http://schemas.microsoft.com/office/drawing/2014/main" id="{747A4D33-CC6F-4CBE-8E07-89887D964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5575" y="4419600"/>
              <a:ext cx="1495425" cy="351580"/>
              <a:chOff x="6505575" y="4419600"/>
              <a:chExt cx="1495425" cy="35158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BEEDCA4-1FC7-46BB-A51D-38BA0A071A09}"/>
                  </a:ext>
                </a:extLst>
              </p:cNvPr>
              <p:cNvCxnSpPr/>
              <p:nvPr/>
            </p:nvCxnSpPr>
            <p:spPr>
              <a:xfrm>
                <a:off x="6505575" y="4419600"/>
                <a:ext cx="0" cy="3372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CC15C2C-7536-4493-AC7E-36ED67A44157}"/>
                  </a:ext>
                </a:extLst>
              </p:cNvPr>
              <p:cNvCxnSpPr/>
              <p:nvPr/>
            </p:nvCxnSpPr>
            <p:spPr>
              <a:xfrm>
                <a:off x="7191375" y="4433917"/>
                <a:ext cx="0" cy="337263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9B41AB4-02AE-480B-8265-B4A1FA00CB19}"/>
                  </a:ext>
                </a:extLst>
              </p:cNvPr>
              <p:cNvCxnSpPr/>
              <p:nvPr/>
            </p:nvCxnSpPr>
            <p:spPr>
              <a:xfrm>
                <a:off x="8001000" y="4419600"/>
                <a:ext cx="0" cy="337263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EA04B08-EFEA-423D-9145-D6A60251CE8F}"/>
                </a:ext>
              </a:extLst>
            </p:cNvPr>
            <p:cNvCxnSpPr/>
            <p:nvPr/>
          </p:nvCxnSpPr>
          <p:spPr>
            <a:xfrm>
              <a:off x="6505575" y="4756863"/>
              <a:ext cx="14954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Right Arrow 28">
            <a:extLst>
              <a:ext uri="{FF2B5EF4-FFF2-40B4-BE49-F238E27FC236}">
                <a16:creationId xmlns:a16="http://schemas.microsoft.com/office/drawing/2014/main" id="{5024FF3C-C9AC-46E4-96CF-0D622C1EC7D6}"/>
              </a:ext>
            </a:extLst>
          </p:cNvPr>
          <p:cNvSpPr/>
          <p:nvPr/>
        </p:nvSpPr>
        <p:spPr>
          <a:xfrm>
            <a:off x="6035856" y="4873709"/>
            <a:ext cx="457200" cy="533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8EB6BF7-4451-4EC8-8B97-2C1D28CD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30663"/>
              </p:ext>
            </p:extLst>
          </p:nvPr>
        </p:nvGraphicFramePr>
        <p:xfrm>
          <a:off x="2437378" y="4594308"/>
          <a:ext cx="2819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798" marB="4579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Subtitle 2">
            <a:extLst>
              <a:ext uri="{FF2B5EF4-FFF2-40B4-BE49-F238E27FC236}">
                <a16:creationId xmlns:a16="http://schemas.microsoft.com/office/drawing/2014/main" id="{2FDA7FBD-69C0-4D16-828E-5ADF0FA4DEB7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644481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/>
              </a:rPr>
              <a:t>Activity 05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3412027" y="555566"/>
            <a:ext cx="864524" cy="68995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2578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Normalize the relation below.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18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75404"/>
              </p:ext>
            </p:extLst>
          </p:nvPr>
        </p:nvGraphicFramePr>
        <p:xfrm>
          <a:off x="1905000" y="2463800"/>
          <a:ext cx="8382000" cy="9652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PROPERTY_ID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COUNTY_NAME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TAX_RATE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Group 1044"/>
          <p:cNvGrpSpPr>
            <a:grpSpLocks/>
          </p:cNvGrpSpPr>
          <p:nvPr/>
        </p:nvGrpSpPr>
        <p:grpSpPr bwMode="auto">
          <a:xfrm>
            <a:off x="1905000" y="3429003"/>
            <a:ext cx="7696200" cy="614363"/>
            <a:chOff x="240" y="2160"/>
            <a:chExt cx="4848" cy="387"/>
          </a:xfrm>
        </p:grpSpPr>
        <p:sp>
          <p:nvSpPr>
            <p:cNvPr id="20" name="Line 1045"/>
            <p:cNvSpPr>
              <a:spLocks noChangeShapeType="1"/>
            </p:cNvSpPr>
            <p:nvPr/>
          </p:nvSpPr>
          <p:spPr bwMode="auto">
            <a:xfrm>
              <a:off x="768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46"/>
            <p:cNvSpPr>
              <a:spLocks noChangeShapeType="1"/>
            </p:cNvSpPr>
            <p:nvPr/>
          </p:nvSpPr>
          <p:spPr bwMode="auto">
            <a:xfrm>
              <a:off x="768" y="2544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47"/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48"/>
            <p:cNvSpPr>
              <a:spLocks noChangeShapeType="1"/>
            </p:cNvSpPr>
            <p:nvPr/>
          </p:nvSpPr>
          <p:spPr bwMode="auto">
            <a:xfrm flipV="1">
              <a:off x="1968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49"/>
            <p:cNvSpPr>
              <a:spLocks noChangeShapeType="1"/>
            </p:cNvSpPr>
            <p:nvPr/>
          </p:nvSpPr>
          <p:spPr bwMode="auto">
            <a:xfrm flipV="1">
              <a:off x="2928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50"/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51"/>
            <p:cNvSpPr>
              <a:spLocks noChangeShapeType="1"/>
            </p:cNvSpPr>
            <p:nvPr/>
          </p:nvSpPr>
          <p:spPr bwMode="auto">
            <a:xfrm flipV="1">
              <a:off x="451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052"/>
            <p:cNvSpPr txBox="1">
              <a:spLocks noChangeArrowheads="1"/>
            </p:cNvSpPr>
            <p:nvPr/>
          </p:nvSpPr>
          <p:spPr bwMode="auto">
            <a:xfrm>
              <a:off x="240" y="2256"/>
              <a:ext cx="4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FD1</a:t>
              </a:r>
            </a:p>
          </p:txBody>
        </p:sp>
      </p:grpSp>
      <p:grpSp>
        <p:nvGrpSpPr>
          <p:cNvPr id="40" name="Group 1053"/>
          <p:cNvGrpSpPr>
            <a:grpSpLocks/>
          </p:cNvGrpSpPr>
          <p:nvPr/>
        </p:nvGrpSpPr>
        <p:grpSpPr bwMode="auto">
          <a:xfrm>
            <a:off x="1905000" y="4191004"/>
            <a:ext cx="7696200" cy="538163"/>
            <a:chOff x="240" y="2640"/>
            <a:chExt cx="4848" cy="339"/>
          </a:xfrm>
        </p:grpSpPr>
        <p:sp>
          <p:nvSpPr>
            <p:cNvPr id="41" name="Line 1054"/>
            <p:cNvSpPr>
              <a:spLocks noChangeShapeType="1"/>
            </p:cNvSpPr>
            <p:nvPr/>
          </p:nvSpPr>
          <p:spPr bwMode="auto">
            <a:xfrm>
              <a:off x="196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1055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1056"/>
            <p:cNvSpPr>
              <a:spLocks noChangeShapeType="1"/>
            </p:cNvSpPr>
            <p:nvPr/>
          </p:nvSpPr>
          <p:spPr bwMode="auto">
            <a:xfrm>
              <a:off x="768" y="2880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Line 1057"/>
            <p:cNvSpPr>
              <a:spLocks noChangeShapeType="1"/>
            </p:cNvSpPr>
            <p:nvPr/>
          </p:nvSpPr>
          <p:spPr bwMode="auto">
            <a:xfrm flipV="1">
              <a:off x="76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1058"/>
            <p:cNvSpPr>
              <a:spLocks noChangeShapeType="1"/>
            </p:cNvSpPr>
            <p:nvPr/>
          </p:nvSpPr>
          <p:spPr bwMode="auto">
            <a:xfrm flipV="1">
              <a:off x="379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1059"/>
            <p:cNvSpPr>
              <a:spLocks noChangeShapeType="1"/>
            </p:cNvSpPr>
            <p:nvPr/>
          </p:nvSpPr>
          <p:spPr bwMode="auto">
            <a:xfrm flipV="1">
              <a:off x="451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1060"/>
            <p:cNvSpPr>
              <a:spLocks noChangeShapeType="1"/>
            </p:cNvSpPr>
            <p:nvPr/>
          </p:nvSpPr>
          <p:spPr bwMode="auto">
            <a:xfrm flipV="1">
              <a:off x="508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 Box 1061"/>
            <p:cNvSpPr txBox="1">
              <a:spLocks noChangeArrowheads="1"/>
            </p:cNvSpPr>
            <p:nvPr/>
          </p:nvSpPr>
          <p:spPr bwMode="auto">
            <a:xfrm>
              <a:off x="240" y="2688"/>
              <a:ext cx="4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FD2</a:t>
              </a:r>
            </a:p>
          </p:txBody>
        </p:sp>
      </p:grpSp>
      <p:grpSp>
        <p:nvGrpSpPr>
          <p:cNvPr id="49" name="Group 1062"/>
          <p:cNvGrpSpPr>
            <a:grpSpLocks/>
          </p:cNvGrpSpPr>
          <p:nvPr/>
        </p:nvGrpSpPr>
        <p:grpSpPr bwMode="auto">
          <a:xfrm>
            <a:off x="3657600" y="4648203"/>
            <a:ext cx="5867400" cy="690563"/>
            <a:chOff x="1344" y="2928"/>
            <a:chExt cx="3696" cy="435"/>
          </a:xfrm>
        </p:grpSpPr>
        <p:sp>
          <p:nvSpPr>
            <p:cNvPr id="50" name="Line 1063"/>
            <p:cNvSpPr>
              <a:spLocks noChangeShapeType="1"/>
            </p:cNvSpPr>
            <p:nvPr/>
          </p:nvSpPr>
          <p:spPr bwMode="auto">
            <a:xfrm>
              <a:off x="196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1064"/>
            <p:cNvSpPr>
              <a:spLocks noChangeShapeType="1"/>
            </p:cNvSpPr>
            <p:nvPr/>
          </p:nvSpPr>
          <p:spPr bwMode="auto">
            <a:xfrm>
              <a:off x="1968" y="326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1065"/>
            <p:cNvSpPr>
              <a:spLocks noChangeShapeType="1"/>
            </p:cNvSpPr>
            <p:nvPr/>
          </p:nvSpPr>
          <p:spPr bwMode="auto">
            <a:xfrm flipV="1"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 Box 1066"/>
            <p:cNvSpPr txBox="1">
              <a:spLocks noChangeArrowheads="1"/>
            </p:cNvSpPr>
            <p:nvPr/>
          </p:nvSpPr>
          <p:spPr bwMode="auto">
            <a:xfrm>
              <a:off x="1344" y="3072"/>
              <a:ext cx="4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FD3</a:t>
              </a:r>
            </a:p>
          </p:txBody>
        </p:sp>
      </p:grpSp>
      <p:grpSp>
        <p:nvGrpSpPr>
          <p:cNvPr id="54" name="Group 1067"/>
          <p:cNvGrpSpPr>
            <a:grpSpLocks/>
          </p:cNvGrpSpPr>
          <p:nvPr/>
        </p:nvGrpSpPr>
        <p:grpSpPr bwMode="auto">
          <a:xfrm>
            <a:off x="6553200" y="5257806"/>
            <a:ext cx="2133600" cy="461963"/>
            <a:chOff x="3168" y="3312"/>
            <a:chExt cx="1344" cy="291"/>
          </a:xfrm>
        </p:grpSpPr>
        <p:sp>
          <p:nvSpPr>
            <p:cNvPr id="55" name="Line 1068"/>
            <p:cNvSpPr>
              <a:spLocks noChangeShapeType="1"/>
            </p:cNvSpPr>
            <p:nvPr/>
          </p:nvSpPr>
          <p:spPr bwMode="auto">
            <a:xfrm>
              <a:off x="379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1069"/>
            <p:cNvSpPr>
              <a:spLocks noChangeShapeType="1"/>
            </p:cNvSpPr>
            <p:nvPr/>
          </p:nvSpPr>
          <p:spPr bwMode="auto">
            <a:xfrm>
              <a:off x="3792" y="35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1070"/>
            <p:cNvSpPr>
              <a:spLocks noChangeShapeType="1"/>
            </p:cNvSpPr>
            <p:nvPr/>
          </p:nvSpPr>
          <p:spPr bwMode="auto">
            <a:xfrm flipV="1">
              <a:off x="45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071"/>
            <p:cNvSpPr txBox="1">
              <a:spLocks noChangeArrowheads="1"/>
            </p:cNvSpPr>
            <p:nvPr/>
          </p:nvSpPr>
          <p:spPr bwMode="auto">
            <a:xfrm>
              <a:off x="3168" y="3312"/>
              <a:ext cx="4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FD4</a:t>
              </a:r>
            </a:p>
          </p:txBody>
        </p:sp>
      </p:grpSp>
      <p:sp>
        <p:nvSpPr>
          <p:cNvPr id="59" name="Line 1072"/>
          <p:cNvSpPr>
            <a:spLocks noChangeShapeType="1"/>
          </p:cNvSpPr>
          <p:nvPr/>
        </p:nvSpPr>
        <p:spPr bwMode="auto">
          <a:xfrm>
            <a:off x="75438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073"/>
          <p:cNvSpPr>
            <a:spLocks noChangeShapeType="1"/>
          </p:cNvSpPr>
          <p:nvPr/>
        </p:nvSpPr>
        <p:spPr bwMode="auto">
          <a:xfrm flipV="1">
            <a:off x="4495800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074"/>
          <p:cNvSpPr>
            <a:spLocks noChangeShapeType="1"/>
          </p:cNvSpPr>
          <p:nvPr/>
        </p:nvSpPr>
        <p:spPr bwMode="auto">
          <a:xfrm flipH="1">
            <a:off x="4495800" y="6248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1075"/>
          <p:cNvSpPr txBox="1">
            <a:spLocks noChangeArrowheads="1"/>
          </p:cNvSpPr>
          <p:nvPr/>
        </p:nvSpPr>
        <p:spPr bwMode="auto">
          <a:xfrm>
            <a:off x="3565526" y="5756275"/>
            <a:ext cx="670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FD5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7CB18873-AED8-4A13-BAE6-B9A5E8352967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34369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23912" y="4443663"/>
            <a:ext cx="5213684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tutorial</a:t>
            </a:r>
          </a:p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lab sheet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5A602EC-7E8D-4985-AB4B-E889A3A72FBF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Lecture 3 </a:t>
            </a: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Schema Refinement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87589" cy="3834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The relations resulted through logical DB design may be good or bad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How we group attributes are very important</a:t>
            </a:r>
          </a:p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If there are too many attributes;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b="1" dirty="0">
                <a:solidFill>
                  <a:srgbClr val="0070C0"/>
                </a:solidFill>
                <a:latin typeface="Calibri"/>
                <a:cs typeface="Calibri"/>
              </a:rPr>
              <a:t>Waste Space</a:t>
            </a:r>
            <a:endParaRPr lang="en-US" alt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US" sz="2600" b="1" dirty="0">
                <a:solidFill>
                  <a:srgbClr val="0070C0"/>
                </a:solidFill>
                <a:latin typeface="Calibri"/>
                <a:cs typeface="Calibri"/>
              </a:rPr>
              <a:t>Anomalies</a:t>
            </a:r>
            <a:endParaRPr lang="en-US" altLang="en-US" sz="2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29651" y="2803909"/>
            <a:ext cx="5296137" cy="2233658"/>
            <a:chOff x="581192" y="4397686"/>
            <a:chExt cx="5296137" cy="2233658"/>
          </a:xfrm>
        </p:grpSpPr>
        <p:sp>
          <p:nvSpPr>
            <p:cNvPr id="7" name="Rectangle 6"/>
            <p:cNvSpPr/>
            <p:nvPr/>
          </p:nvSpPr>
          <p:spPr>
            <a:xfrm>
              <a:off x="2137893" y="5344733"/>
              <a:ext cx="1506828" cy="412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Employee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81192" y="5433796"/>
              <a:ext cx="835484" cy="4250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>
                  <a:latin typeface="Calibri" panose="020F0502020204030204" pitchFamily="34" charset="0"/>
                  <a:cs typeface="Calibri" panose="020F0502020204030204" pitchFamily="34" charset="0"/>
                </a:rPr>
                <a:t>eid</a:t>
              </a:r>
              <a:endParaRPr lang="en-US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09015" y="4635945"/>
              <a:ext cx="1283425" cy="476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ename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513023" y="4397686"/>
              <a:ext cx="1170335" cy="476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salary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03940" y="4716214"/>
              <a:ext cx="1973389" cy="476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designation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219473" y="5476068"/>
              <a:ext cx="1170335" cy="476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did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644721" y="6142135"/>
              <a:ext cx="1358778" cy="476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dname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552725" y="6154826"/>
              <a:ext cx="1641236" cy="476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dlocation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" name="Straight Connector 14"/>
            <p:cNvCxnSpPr>
              <a:stCxn id="9" idx="4"/>
            </p:cNvCxnSpPr>
            <p:nvPr/>
          </p:nvCxnSpPr>
          <p:spPr>
            <a:xfrm>
              <a:off x="1650728" y="5112463"/>
              <a:ext cx="487165" cy="3213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4"/>
            </p:cNvCxnSpPr>
            <p:nvPr/>
          </p:nvCxnSpPr>
          <p:spPr>
            <a:xfrm flipH="1">
              <a:off x="3028177" y="4874204"/>
              <a:ext cx="70014" cy="470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</p:cNvCxnSpPr>
            <p:nvPr/>
          </p:nvCxnSpPr>
          <p:spPr>
            <a:xfrm flipH="1">
              <a:off x="3644722" y="5122948"/>
              <a:ext cx="548214" cy="22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7" idx="3"/>
            </p:cNvCxnSpPr>
            <p:nvPr/>
          </p:nvCxnSpPr>
          <p:spPr>
            <a:xfrm flipH="1" flipV="1">
              <a:off x="3644721" y="5550795"/>
              <a:ext cx="574752" cy="206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6"/>
              <a:endCxn id="7" idx="1"/>
            </p:cNvCxnSpPr>
            <p:nvPr/>
          </p:nvCxnSpPr>
          <p:spPr>
            <a:xfrm flipV="1">
              <a:off x="1416676" y="5550795"/>
              <a:ext cx="721217" cy="95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0"/>
            </p:cNvCxnSpPr>
            <p:nvPr/>
          </p:nvCxnSpPr>
          <p:spPr>
            <a:xfrm flipV="1">
              <a:off x="2373343" y="5756857"/>
              <a:ext cx="344099" cy="397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1"/>
            </p:cNvCxnSpPr>
            <p:nvPr/>
          </p:nvCxnSpPr>
          <p:spPr>
            <a:xfrm flipH="1" flipV="1">
              <a:off x="3309871" y="5756857"/>
              <a:ext cx="533838" cy="455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51819"/>
              </p:ext>
            </p:extLst>
          </p:nvPr>
        </p:nvGraphicFramePr>
        <p:xfrm>
          <a:off x="3722698" y="5447292"/>
          <a:ext cx="6431954" cy="534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4936">
                <a:tc>
                  <a:txBody>
                    <a:bodyPr/>
                    <a:lstStyle/>
                    <a:p>
                      <a:r>
                        <a:rPr lang="en-US" u="sn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eid</a:t>
                      </a:r>
                      <a:endParaRPr lang="en-US" b="0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ename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designation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dname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8722" y="5473700"/>
            <a:ext cx="193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93DD2B1-150D-434A-8F72-62FCEC0A1210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 IE2042 - DMSS - Lecture 4 – Dr. Harinda Fernando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10FDC5A-4DBC-40EB-8DF1-C8D2FF0E9032}"/>
              </a:ext>
            </a:extLst>
          </p:cNvPr>
          <p:cNvSpPr txBox="1">
            <a:spLocks/>
          </p:cNvSpPr>
          <p:nvPr/>
        </p:nvSpPr>
        <p:spPr>
          <a:xfrm>
            <a:off x="6597748" y="6446028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27972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Why Schema Refinement?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638766"/>
            <a:ext cx="11129211" cy="47175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Insertion Anomaly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Inserting a new employee to the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emp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Department information is repeated (ensure that correct department information is inserted)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Inserting a department with no employees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Impossible since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cannot be null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Deletion Anomaly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Deleting the last employee from the department will lead to loosing information about the department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Anomaly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Updating the department’s location needs to be done for all employees working for that department</a:t>
            </a:r>
          </a:p>
          <a:p>
            <a:pPr lvl="1">
              <a:defRPr/>
            </a:pPr>
            <a:endParaRPr lang="en-US" altLang="en-US" dirty="0"/>
          </a:p>
          <a:p>
            <a:pPr>
              <a:lnSpc>
                <a:spcPct val="170000"/>
              </a:lnSpc>
            </a:pPr>
            <a:endParaRPr lang="en-US" altLang="en-US" dirty="0">
              <a:cs typeface="Arial" panose="020B0604020202020204"/>
            </a:endParaRPr>
          </a:p>
          <a:p>
            <a:endParaRPr lang="en-US" altLang="en-US" sz="2400" dirty="0">
              <a:cs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4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A7FA34A-DE9E-4F48-8197-E3DB00159292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67283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/>
              </a:rPr>
              <a:t>Functional</a:t>
            </a:r>
            <a:r>
              <a:rPr lang="en-US" sz="4000" dirty="0">
                <a:solidFill>
                  <a:srgbClr val="0070C0"/>
                </a:solidFill>
                <a:latin typeface="Impact"/>
              </a:rPr>
              <a:t> </a:t>
            </a:r>
            <a:r>
              <a:rPr lang="en-US" sz="4000" dirty="0">
                <a:latin typeface="Impact"/>
              </a:rPr>
              <a:t>Dependency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58950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Functional dependency is a relationship that exists when one attribute uniquely determines another attribute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example: Suppose we have a student table with attributes: id, name, age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attribute uniquely identifies the name attribute of student table, because if we know the student id we can tell the student name associated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known as functional dependency and can be written as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id-&gt;name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in words we can say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name is functionally dependent on id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name is functionally determined by id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6000" lvl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Redundancies in relations are based on functional dependencies </a:t>
            </a:r>
          </a:p>
          <a:p>
            <a:pPr marL="306000" lvl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Normalization is based on keys and functional dependencies</a:t>
            </a:r>
          </a:p>
          <a:p>
            <a:pPr>
              <a:lnSpc>
                <a:spcPct val="150000"/>
              </a:lnSpc>
            </a:pPr>
            <a:endParaRPr lang="en-US" altLang="en-US" sz="26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5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0C9801-5674-4887-86AF-BC65D12C3468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74057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0EA8-7C9B-4701-8AC7-F8FD7041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Types of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8566-6CCA-4D93-ABCF-0852AFAD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(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X, Y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X)</a:t>
            </a:r>
            <a:endParaRPr lang="en-US" dirty="0"/>
          </a:p>
          <a:p>
            <a:r>
              <a:rPr lang="en-US" dirty="0"/>
              <a:t>Semi-Trivial ( X, Y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/>
              <a:t> Y Z) </a:t>
            </a:r>
          </a:p>
          <a:p>
            <a:r>
              <a:rPr lang="en-US" dirty="0"/>
              <a:t>Non-Trivial (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Z)</a:t>
            </a:r>
            <a:endParaRPr lang="en-US" dirty="0"/>
          </a:p>
          <a:p>
            <a:r>
              <a:rPr lang="en-US" dirty="0"/>
              <a:t>Multi-Valued (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Y, X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Z)</a:t>
            </a:r>
            <a:endParaRPr lang="en-US" dirty="0"/>
          </a:p>
          <a:p>
            <a:r>
              <a:rPr lang="en-US" dirty="0"/>
              <a:t>Transitive (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Y, Y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Z)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C3482-9173-423E-891E-E6F15C7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/>
              </a:rPr>
              <a:t>Decomposition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99365"/>
              </p:ext>
            </p:extLst>
          </p:nvPr>
        </p:nvGraphicFramePr>
        <p:xfrm>
          <a:off x="838200" y="1557471"/>
          <a:ext cx="4612233" cy="311933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8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eid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Ajith</a:t>
                      </a:r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Piyumi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Roshan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Nuwan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Jayamini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Assistant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Nishani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Assistant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03356"/>
              </p:ext>
            </p:extLst>
          </p:nvPr>
        </p:nvGraphicFramePr>
        <p:xfrm>
          <a:off x="6741569" y="1557471"/>
          <a:ext cx="3140074" cy="170765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2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Academic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Malabe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Maintenance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Kandy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Matara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 txBox="1">
            <a:spLocks/>
          </p:cNvSpPr>
          <p:nvPr/>
        </p:nvSpPr>
        <p:spPr>
          <a:xfrm>
            <a:off x="3698846" y="4594158"/>
            <a:ext cx="7654954" cy="2263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en-US" sz="2200" dirty="0">
                <a:latin typeface="Calibri"/>
                <a:cs typeface="Calibri"/>
              </a:rPr>
              <a:t>Random decompositions may introduce new problems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en-US" sz="2200" dirty="0">
                <a:latin typeface="Calibri"/>
                <a:cs typeface="Calibri"/>
              </a:rPr>
              <a:t>Consider the following properties to overcome the problems;</a:t>
            </a:r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Loss-Less Join Property</a:t>
            </a:r>
            <a:endParaRPr lang="en-US" alt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Dependency Preserving Property</a:t>
            </a:r>
            <a:endParaRPr lang="en-US" alt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65394EF-2D9C-438F-90C6-8CA1CAA9218A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11863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Why Schema Refinement?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647" y="5024641"/>
            <a:ext cx="5187142" cy="11942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7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Any duplicates?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Any issues during insert / update / delete?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US" altLang="en-US" sz="1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en-US" sz="1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70000"/>
              </a:lnSpc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alt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altLang="en-US" sz="1800" dirty="0">
              <a:cs typeface="Arial" panose="020B0604020202020204"/>
            </a:endParaRPr>
          </a:p>
          <a:p>
            <a:endParaRPr lang="en-US" altLang="en-US" sz="1800" dirty="0">
              <a:cs typeface="Arial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17021"/>
              </p:ext>
            </p:extLst>
          </p:nvPr>
        </p:nvGraphicFramePr>
        <p:xfrm>
          <a:off x="2028825" y="1768004"/>
          <a:ext cx="7953375" cy="31192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8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5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sng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eid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Ajith</a:t>
                      </a:r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Academic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Malabe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Maintenance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Kandy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Academic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Malabe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Piyumi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Roshan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Academic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Malabe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Nuwan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Academic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Malabe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Jayamini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Assistant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Nishani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Academic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Malabe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Assistant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Matara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92D6C55D-D50E-466F-B086-E56C3C86307A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38819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Impact"/>
              </a:rPr>
              <a:t>Loss Less Join Property</a:t>
            </a:r>
            <a:endParaRPr lang="en-US" sz="4000" dirty="0">
              <a:latin typeface="Impact" panose="020B080603090205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8766"/>
            <a:ext cx="10673210" cy="4467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en-US" sz="2600" dirty="0">
                <a:latin typeface="Calibri"/>
                <a:cs typeface="Calibri"/>
              </a:rPr>
              <a:t>Ability to recover the original relation from the decomposed relations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78099"/>
              </p:ext>
            </p:extLst>
          </p:nvPr>
        </p:nvGraphicFramePr>
        <p:xfrm>
          <a:off x="949912" y="2797190"/>
          <a:ext cx="2457537" cy="2073276"/>
        </p:xfrm>
        <a:graphic>
          <a:graphicData uri="http://schemas.openxmlformats.org/drawingml/2006/table">
            <a:tbl>
              <a:tblPr/>
              <a:tblGrid>
                <a:gridCol w="8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12164"/>
              </p:ext>
            </p:extLst>
          </p:nvPr>
        </p:nvGraphicFramePr>
        <p:xfrm>
          <a:off x="4115845" y="2807741"/>
          <a:ext cx="1847174" cy="2062724"/>
        </p:xfrm>
        <a:graphic>
          <a:graphicData uri="http://schemas.openxmlformats.org/drawingml/2006/table">
            <a:tbl>
              <a:tblPr/>
              <a:tblGrid>
                <a:gridCol w="92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13176"/>
              </p:ext>
            </p:extLst>
          </p:nvPr>
        </p:nvGraphicFramePr>
        <p:xfrm>
          <a:off x="6711074" y="2797190"/>
          <a:ext cx="1829096" cy="2073276"/>
        </p:xfrm>
        <a:graphic>
          <a:graphicData uri="http://schemas.openxmlformats.org/drawingml/2006/table">
            <a:tbl>
              <a:tblPr/>
              <a:tblGrid>
                <a:gridCol w="91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468464" y="392144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3606188" y="398243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6172826" y="401912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52424"/>
              </p:ext>
            </p:extLst>
          </p:nvPr>
        </p:nvGraphicFramePr>
        <p:xfrm>
          <a:off x="9165585" y="2799452"/>
          <a:ext cx="2457537" cy="3109914"/>
        </p:xfrm>
        <a:graphic>
          <a:graphicData uri="http://schemas.openxmlformats.org/drawingml/2006/table">
            <a:tbl>
              <a:tblPr/>
              <a:tblGrid>
                <a:gridCol w="8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543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S3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599845"/>
                  </a:ext>
                </a:extLst>
              </a:tr>
            </a:tbl>
          </a:graphicData>
        </a:graphic>
      </p:graphicFrame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9775760" y="2267610"/>
            <a:ext cx="1129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R1   R2</a:t>
            </a:r>
          </a:p>
        </p:txBody>
      </p:sp>
      <p:sp>
        <p:nvSpPr>
          <p:cNvPr id="4" name="Oval 3"/>
          <p:cNvSpPr/>
          <p:nvPr/>
        </p:nvSpPr>
        <p:spPr>
          <a:xfrm>
            <a:off x="9111796" y="4884692"/>
            <a:ext cx="2457537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03171" y="3825473"/>
            <a:ext cx="2457537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18502" y="5711821"/>
            <a:ext cx="213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Spurious Tuples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453887" y="4211039"/>
            <a:ext cx="599986" cy="144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06287" y="5211868"/>
            <a:ext cx="447586" cy="59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706A77AA-6638-4989-B676-52FBDF6E8E91}"/>
              </a:ext>
            </a:extLst>
          </p:cNvPr>
          <p:cNvSpPr txBox="1">
            <a:spLocks/>
          </p:cNvSpPr>
          <p:nvPr/>
        </p:nvSpPr>
        <p:spPr>
          <a:xfrm>
            <a:off x="6597748" y="6408320"/>
            <a:ext cx="5594252" cy="44968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91440" tIns="45720" rIns="91440" bIns="45720" rtlCol="0" anchor="t" anchorCtr="0">
            <a:normAutofit fontScale="92500" lnSpcReduction="1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74121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▹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 | DMSS | Lecture 3 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7425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4" grpId="0" animBg="1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1794</Words>
  <Application>Microsoft Office PowerPoint</Application>
  <PresentationFormat>Widescreen</PresentationFormat>
  <Paragraphs>482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Impact</vt:lpstr>
      <vt:lpstr>Tahoma</vt:lpstr>
      <vt:lpstr>Times New Roman</vt:lpstr>
      <vt:lpstr>Wingdings</vt:lpstr>
      <vt:lpstr>Office Theme</vt:lpstr>
      <vt:lpstr> SCHEMA REFINEMENT</vt:lpstr>
      <vt:lpstr>Learning Outcomes (LO1)</vt:lpstr>
      <vt:lpstr>Schema Refinement</vt:lpstr>
      <vt:lpstr>Why Schema Refinement?</vt:lpstr>
      <vt:lpstr>Functional Dependency</vt:lpstr>
      <vt:lpstr>Types of Functional Dependencies</vt:lpstr>
      <vt:lpstr>Decomposition</vt:lpstr>
      <vt:lpstr>Why Schema Refinement?</vt:lpstr>
      <vt:lpstr>Loss Less Join Property</vt:lpstr>
      <vt:lpstr>Dependency Preserving Property</vt:lpstr>
      <vt:lpstr>Activity 01</vt:lpstr>
      <vt:lpstr>Armstrong Axioms</vt:lpstr>
      <vt:lpstr>Armstrong Axioms</vt:lpstr>
      <vt:lpstr>Armstrong Axioms</vt:lpstr>
      <vt:lpstr>Attribute Closure</vt:lpstr>
      <vt:lpstr>Attribute Closure</vt:lpstr>
      <vt:lpstr>Keys - Revision</vt:lpstr>
      <vt:lpstr>Activity 2.1</vt:lpstr>
      <vt:lpstr>Activity 2.2</vt:lpstr>
      <vt:lpstr>Normal Forms</vt:lpstr>
      <vt:lpstr>1st Normal Form</vt:lpstr>
      <vt:lpstr>2nd Normal Form</vt:lpstr>
      <vt:lpstr>Activity 03</vt:lpstr>
      <vt:lpstr>3rd Normal Form</vt:lpstr>
      <vt:lpstr>Activity 04</vt:lpstr>
      <vt:lpstr>Boyce-Codd Normal Form</vt:lpstr>
      <vt:lpstr>Activity 05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L3</dc:title>
  <dc:creator>Amila</dc:creator>
  <cp:lastModifiedBy>Dr. Harinda Fernando</cp:lastModifiedBy>
  <cp:revision>1355</cp:revision>
  <dcterms:created xsi:type="dcterms:W3CDTF">2021-02-01T15:38:49Z</dcterms:created>
  <dcterms:modified xsi:type="dcterms:W3CDTF">2022-03-06T11:19:30Z</dcterms:modified>
</cp:coreProperties>
</file>