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60" r:id="rId3"/>
    <p:sldId id="316" r:id="rId4"/>
    <p:sldId id="38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00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279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8EACEF3-05C4-457A-869F-C5A5C302EDE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58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812" y="1534117"/>
            <a:ext cx="8958011" cy="25231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9600" dirty="0">
                <a:latin typeface="Impact"/>
              </a:rPr>
              <a:t> </a:t>
            </a:r>
            <a:r>
              <a:rPr lang="en-US" sz="11500" dirty="0">
                <a:latin typeface="Impact"/>
              </a:rPr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935" y="6408320"/>
            <a:ext cx="5763065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68376" y="1841928"/>
            <a:ext cx="10897982" cy="420594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Deleting a row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=1000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Updating a row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STUDENT </a:t>
            </a:r>
          </a:p>
          <a:p>
            <a:pPr lvl="2" indent="0">
              <a:lnSpc>
                <a:spcPct val="150000"/>
              </a:lnSpc>
              <a:buNone/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=2.8 </a:t>
            </a:r>
          </a:p>
          <a:p>
            <a:pPr lvl="2" indent="0">
              <a:lnSpc>
                <a:spcPct val="150000"/>
              </a:lnSpc>
              <a:buNone/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=1001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en-US" sz="2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Impact"/>
              </a:rPr>
              <a:t>Data Manipulation Language (DML)</a:t>
            </a:r>
            <a:endParaRPr lang="en-US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32E376-27B9-4194-AF80-887C495B899E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5347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 panose="020B0806030902050204" pitchFamily="34" charset="0"/>
                <a:cs typeface="Calibri" panose="020F0502020204030204" pitchFamily="34" charset="0"/>
              </a:rPr>
              <a:t>Select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125" y="1864652"/>
            <a:ext cx="10262381" cy="44880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clause in SQL is the basic statement for retrieving information from a database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&lt;attributes&gt;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&lt;one or more relations&gt;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&lt;conditions&gt;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Ex  : Display ids of all students whose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above 3.0</a:t>
            </a:r>
          </a:p>
          <a:p>
            <a:pPr marL="457200" lvl="1" indent="0">
              <a:lnSpc>
                <a:spcPct val="11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Select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tudentId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1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From STUDENT</a:t>
            </a:r>
          </a:p>
          <a:p>
            <a:pPr marL="457200" lvl="1" indent="0">
              <a:lnSpc>
                <a:spcPct val="110000"/>
              </a:lnSpc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3.0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D9FC41-2BA0-49FD-83F6-581A4872F83A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98848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Clauses and Operators used with SELECT 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58" y="1739831"/>
            <a:ext cx="10166031" cy="45326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LIKE operator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[NOT] NULL operator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DISTINCT operators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BETWEEN operator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ORDER BY clause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Joins (inner &amp; outer)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Nested query (IN/SOME/ANY, ALL), [NOT] EXISTS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Aggregate functions</a:t>
            </a:r>
          </a:p>
          <a:p>
            <a:pPr marL="306000" lvl="1">
              <a:lnSpc>
                <a:spcPct val="17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GROUP BY – HAVING clauses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8FF9B3-2B6B-4467-8CFC-2C52ADF77402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132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LIKE Operator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696088"/>
            <a:ext cx="5181600" cy="4114800"/>
          </a:xfrm>
        </p:spPr>
        <p:txBody>
          <a:bodyPr/>
          <a:lstStyle/>
          <a:p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Used for matching patterns</a:t>
            </a:r>
          </a:p>
          <a:p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Syntax 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&lt;string&gt; LIKE &lt;pattern&gt;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&lt;pattern&gt; may contain two special symbols:</a:t>
            </a:r>
          </a:p>
          <a:p>
            <a:pPr marL="857250" lvl="2" indent="0">
              <a:buNone/>
            </a:pPr>
            <a:r>
              <a:rPr lang="en-US" alt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= any sequence of characters</a:t>
            </a:r>
          </a:p>
          <a:p>
            <a:pPr marL="857250" lvl="2" indent="0">
              <a:buNone/>
            </a:pPr>
            <a:r>
              <a:rPr lang="en-US" alt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   = any single character</a:t>
            </a:r>
          </a:p>
          <a:p>
            <a:pPr lvl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1463" y="4623776"/>
            <a:ext cx="750882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 : Find students whose name start  with an ‘A’</a:t>
            </a:r>
          </a:p>
          <a:p>
            <a:pPr marL="324000"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Select Name</a:t>
            </a:r>
          </a:p>
          <a:p>
            <a:pPr marL="324000"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From Student</a:t>
            </a:r>
          </a:p>
          <a:p>
            <a:pPr marL="324000"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Name Like ‘A%’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47226"/>
              </p:ext>
            </p:extLst>
          </p:nvPr>
        </p:nvGraphicFramePr>
        <p:xfrm>
          <a:off x="8347020" y="4952523"/>
          <a:ext cx="1066800" cy="1143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69986"/>
              </p:ext>
            </p:extLst>
          </p:nvPr>
        </p:nvGraphicFramePr>
        <p:xfrm>
          <a:off x="7077814" y="2422020"/>
          <a:ext cx="3605212" cy="1981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79" name="TextBox 1"/>
          <p:cNvSpPr txBox="1">
            <a:spLocks noChangeArrowheads="1"/>
          </p:cNvSpPr>
          <p:nvPr/>
        </p:nvSpPr>
        <p:spPr bwMode="auto">
          <a:xfrm>
            <a:off x="6978696" y="2020909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337D62-63CA-415C-AAE8-E9691E83B489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5336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IS [NOT] NULL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56" y="1551905"/>
            <a:ext cx="6865513" cy="4114800"/>
          </a:xfrm>
        </p:spPr>
        <p:txBody>
          <a:bodyPr>
            <a:normAutofit fontScale="92500"/>
          </a:bodyPr>
          <a:lstStyle/>
          <a:p>
            <a:pPr marL="306000" lvl="1">
              <a:lnSpc>
                <a:spcPct val="150000"/>
              </a:lnSpc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Used to check whether attribute value is null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 : Find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StudentIDs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students who have not completed a semester yet.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Select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	From Student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	Where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NULL</a:t>
            </a: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68436"/>
              </p:ext>
            </p:extLst>
          </p:nvPr>
        </p:nvGraphicFramePr>
        <p:xfrm>
          <a:off x="4897437" y="4523705"/>
          <a:ext cx="1198563" cy="1143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9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24553"/>
              </p:ext>
            </p:extLst>
          </p:nvPr>
        </p:nvGraphicFramePr>
        <p:xfrm>
          <a:off x="7587457" y="2105159"/>
          <a:ext cx="36052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67" marR="91467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152363" y="4701862"/>
            <a:ext cx="292100" cy="4841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08" name="TextBox 6"/>
          <p:cNvSpPr txBox="1">
            <a:spLocks noChangeArrowheads="1"/>
          </p:cNvSpPr>
          <p:nvPr/>
        </p:nvSpPr>
        <p:spPr bwMode="auto">
          <a:xfrm>
            <a:off x="8839201" y="1725614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326B17-199E-4D65-882D-DD45AF885C8C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07208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DISTINCT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030" y="1558722"/>
            <a:ext cx="5970847" cy="4114800"/>
          </a:xfrm>
        </p:spPr>
        <p:txBody>
          <a:bodyPr>
            <a:normAutofit/>
          </a:bodyPr>
          <a:lstStyle/>
          <a:p>
            <a:pPr marL="306000" lvl="1">
              <a:lnSpc>
                <a:spcPct val="150000"/>
              </a:lnSpc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table, a column may contain many duplicate values</a:t>
            </a:r>
          </a:p>
          <a:p>
            <a:pPr marL="306000" lvl="1">
              <a:lnSpc>
                <a:spcPct val="150000"/>
              </a:lnSpc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Duplicates in results can be eliminated using DISTINCT operator</a:t>
            </a:r>
          </a:p>
          <a:p>
            <a:pPr marL="77400" lvl="1" indent="0">
              <a:buNone/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00" lvl="1" indent="0">
              <a:buNone/>
              <a:defRPr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 :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	From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tudent</a:t>
            </a: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30829"/>
              </p:ext>
            </p:extLst>
          </p:nvPr>
        </p:nvGraphicFramePr>
        <p:xfrm>
          <a:off x="3898454" y="4186205"/>
          <a:ext cx="882650" cy="2286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97849"/>
              </p:ext>
            </p:extLst>
          </p:nvPr>
        </p:nvGraphicFramePr>
        <p:xfrm>
          <a:off x="7334855" y="1928610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51112" y="4791266"/>
            <a:ext cx="3030830" cy="11510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Select DISTINCT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Student</a:t>
            </a:r>
          </a:p>
          <a:p>
            <a:pPr>
              <a:defRPr/>
            </a:pP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90245"/>
              </p:ext>
            </p:extLst>
          </p:nvPr>
        </p:nvGraphicFramePr>
        <p:xfrm>
          <a:off x="9427976" y="4756780"/>
          <a:ext cx="882650" cy="152934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9" marR="91429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75" name="TextBox 10"/>
          <p:cNvSpPr txBox="1">
            <a:spLocks noChangeArrowheads="1"/>
          </p:cNvSpPr>
          <p:nvPr/>
        </p:nvSpPr>
        <p:spPr bwMode="auto">
          <a:xfrm>
            <a:off x="8495581" y="1558722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B4E77B3-13B4-4D9A-A2C7-002E267ABDAB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62473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704"/>
            <a:ext cx="6226935" cy="4312109"/>
          </a:xfrm>
        </p:spPr>
        <p:txBody>
          <a:bodyPr>
            <a:normAutofit fontScale="92500" lnSpcReduction="10000"/>
          </a:bodyPr>
          <a:lstStyle/>
          <a:p>
            <a:pPr marL="306000" lvl="1">
              <a:lnSpc>
                <a:spcPct val="150000"/>
              </a:lnSpc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Used to check whether attribute value is within a range</a:t>
            </a:r>
          </a:p>
          <a:p>
            <a:pPr marL="77400" lvl="1" indent="0">
              <a:lnSpc>
                <a:spcPct val="150000"/>
              </a:lnSpc>
              <a:buNone/>
              <a:defRPr/>
            </a:pP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00" lvl="1" indent="0">
              <a:lnSpc>
                <a:spcPct val="150000"/>
              </a:lnSpc>
              <a:buNone/>
              <a:defRPr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 : Find the students who will be obtaining a first class (3.7&lt;=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&lt;=4.0)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	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Select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tudentID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From Student </a:t>
            </a:r>
          </a:p>
          <a:p>
            <a:pPr marL="914400" lvl="1" indent="-91440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3.7 and 4.00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endParaRPr lang="en-US" sz="2400" dirty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87152"/>
              </p:ext>
            </p:extLst>
          </p:nvPr>
        </p:nvGraphicFramePr>
        <p:xfrm>
          <a:off x="6968333" y="2178676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50938" y="4877336"/>
          <a:ext cx="1198562" cy="1219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flipH="1">
            <a:off x="6302061" y="5296436"/>
            <a:ext cx="30480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80" name="TextBox 6"/>
          <p:cNvSpPr txBox="1">
            <a:spLocks noChangeArrowheads="1"/>
          </p:cNvSpPr>
          <p:nvPr/>
        </p:nvSpPr>
        <p:spPr bwMode="auto">
          <a:xfrm>
            <a:off x="8283107" y="175001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2CECCEC-306E-42CA-BABA-6DF7AB2C6471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2078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427"/>
            <a:ext cx="6637421" cy="4661987"/>
          </a:xfrm>
        </p:spPr>
        <p:txBody>
          <a:bodyPr>
            <a:normAutofit lnSpcReduction="10000"/>
          </a:bodyPr>
          <a:lstStyle/>
          <a:p>
            <a:pPr marL="306000" lvl="1">
              <a:lnSpc>
                <a:spcPct val="15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order results based on a given field</a:t>
            </a:r>
          </a:p>
          <a:p>
            <a:pPr marL="306000" lvl="1">
              <a:lnSpc>
                <a:spcPct val="15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Ordering is ascending (ASC), unless you specify the DESC keyword</a:t>
            </a:r>
          </a:p>
          <a:p>
            <a:pPr marL="77400" lvl="1" indent="0">
              <a:lnSpc>
                <a:spcPct val="150000"/>
              </a:lnSpc>
              <a:buNone/>
              <a:defRPr/>
            </a:pP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00" lvl="1" indent="0">
              <a:lnSpc>
                <a:spcPct val="150000"/>
              </a:lnSpc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 : Display the student names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gpa’s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ascending order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gpa’s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	</a:t>
            </a: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Select Name,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From Student </a:t>
            </a:r>
          </a:p>
          <a:p>
            <a:pPr marL="914400" lvl="1" indent="-914400">
              <a:buClr>
                <a:schemeClr val="folHlink"/>
              </a:buClr>
              <a:buSzPct val="6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Order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en-US" dirty="0"/>
          </a:p>
        </p:txBody>
      </p:sp>
      <p:sp>
        <p:nvSpPr>
          <p:cNvPr id="8" name="Left Arrow 7"/>
          <p:cNvSpPr/>
          <p:nvPr/>
        </p:nvSpPr>
        <p:spPr>
          <a:xfrm flipH="1">
            <a:off x="4793612" y="4903346"/>
            <a:ext cx="30480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07848"/>
              </p:ext>
            </p:extLst>
          </p:nvPr>
        </p:nvGraphicFramePr>
        <p:xfrm>
          <a:off x="5463104" y="4118809"/>
          <a:ext cx="1495425" cy="22902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2" marR="91422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03329"/>
              </p:ext>
            </p:extLst>
          </p:nvPr>
        </p:nvGraphicFramePr>
        <p:xfrm>
          <a:off x="7642097" y="2178676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956871" y="175001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9320BD2-29FD-4ABB-9421-34A7AF97CD22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1384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[INNER] Join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60409" y="1531634"/>
            <a:ext cx="7677647" cy="4726154"/>
          </a:xfrm>
        </p:spPr>
        <p:txBody>
          <a:bodyPr>
            <a:normAutofit fontScale="85000" lnSpcReduction="10000"/>
          </a:bodyPr>
          <a:lstStyle/>
          <a:p>
            <a:pPr marL="306000" lvl="1">
              <a:lnSpc>
                <a:spcPct val="170000"/>
              </a:lnSpc>
              <a:defRPr/>
            </a:pPr>
            <a:r>
              <a:rPr lang="en-US" alt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Join two tables based on a certain condition</a:t>
            </a:r>
          </a:p>
          <a:p>
            <a:pPr marL="77400" lvl="1" indent="0">
              <a:lnSpc>
                <a:spcPct val="170000"/>
              </a:lnSpc>
              <a:buNone/>
              <a:defRPr/>
            </a:pPr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00" lvl="1" indent="0">
              <a:lnSpc>
                <a:spcPct val="170000"/>
              </a:lnSpc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 : Find the names of students who follow programs offered by SLIIT </a:t>
            </a:r>
          </a:p>
          <a:p>
            <a:pPr marL="0" lvl="1" indent="0"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From Student s, Program p</a:t>
            </a:r>
          </a:p>
          <a:p>
            <a:pPr marL="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s.pid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p.progId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offerBy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=‘SLIIT’</a:t>
            </a:r>
          </a:p>
          <a:p>
            <a:pPr marL="0" lvl="1" indent="0"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   Or</a:t>
            </a:r>
          </a:p>
          <a:p>
            <a:pPr marL="0" lvl="1" indent="0"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endParaRPr lang="en-US" altLang="en-US" sz="2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  <a:defRPr/>
            </a:pPr>
            <a:r>
              <a:rPr lang="en-US" alt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From Student s INNER JOIN Program p on </a:t>
            </a:r>
            <a:r>
              <a:rPr lang="en-US" altLang="en-US" sz="2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s.pid</a:t>
            </a:r>
            <a:r>
              <a:rPr lang="en-US" alt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en-US" sz="2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p.progId</a:t>
            </a:r>
            <a:endParaRPr lang="en-US" altLang="en-US" sz="2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  <a:defRPr/>
            </a:pPr>
            <a:r>
              <a:rPr lang="en-US" alt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altLang="en-US" sz="2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offerBy</a:t>
            </a:r>
            <a:r>
              <a:rPr lang="en-US" alt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=‘SLIIT’                                                                                                                                                  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  <a:defRPr/>
            </a:pPr>
            <a:endParaRPr lang="en-US" altLang="en-US" sz="2400" dirty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60312"/>
              </p:ext>
            </p:extLst>
          </p:nvPr>
        </p:nvGraphicFramePr>
        <p:xfrm>
          <a:off x="9189616" y="3422052"/>
          <a:ext cx="2747501" cy="16303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offerBy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Curtin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SHU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12713"/>
              </p:ext>
            </p:extLst>
          </p:nvPr>
        </p:nvGraphicFramePr>
        <p:xfrm>
          <a:off x="8570429" y="5244956"/>
          <a:ext cx="944450" cy="10880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19" marR="91419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19" marR="91419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19" marR="91419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46" name="TextBox 9"/>
          <p:cNvSpPr txBox="1">
            <a:spLocks noChangeArrowheads="1"/>
          </p:cNvSpPr>
          <p:nvPr/>
        </p:nvSpPr>
        <p:spPr bwMode="auto">
          <a:xfrm>
            <a:off x="10096744" y="3052720"/>
            <a:ext cx="997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776"/>
              </p:ext>
            </p:extLst>
          </p:nvPr>
        </p:nvGraphicFramePr>
        <p:xfrm>
          <a:off x="9193934" y="879561"/>
          <a:ext cx="2743183" cy="1981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0096744" y="491758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6404A6B-6DED-4434-A411-BD45E907C29B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16430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LEFT OUTER Join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595798"/>
            <a:ext cx="7710577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Return all rows from the table on the left hand side of the join, with the matching rows in the table on the right hand side of the join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result is NULL in the right side when there is no match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 : For all the students display the name and the offering institute </a:t>
            </a: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	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p.offerBy</a:t>
            </a:r>
            <a:endParaRPr lang="en-US" alt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From Student s LEFT OUTER JOIN Program p on </a:t>
            </a:r>
            <a:r>
              <a:rPr lang="en-US" alt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s.pid</a:t>
            </a:r>
            <a:r>
              <a:rPr lang="en-US" alt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p.progId</a:t>
            </a:r>
            <a:endParaRPr lang="en-US" alt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endParaRPr lang="en-US" altLang="en-US" sz="2400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50976"/>
              </p:ext>
            </p:extLst>
          </p:nvPr>
        </p:nvGraphicFramePr>
        <p:xfrm>
          <a:off x="8488576" y="4408649"/>
          <a:ext cx="1822450" cy="1981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offerBy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Curtin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49377"/>
              </p:ext>
            </p:extLst>
          </p:nvPr>
        </p:nvGraphicFramePr>
        <p:xfrm>
          <a:off x="9193934" y="795153"/>
          <a:ext cx="2743183" cy="1981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0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17560"/>
              </p:ext>
            </p:extLst>
          </p:nvPr>
        </p:nvGraphicFramePr>
        <p:xfrm>
          <a:off x="9193934" y="3210803"/>
          <a:ext cx="2747501" cy="124946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 By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Curtin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0096744" y="449554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50825" y="2866250"/>
            <a:ext cx="997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3F784B5-D5B6-437B-8FB4-1640523D32AE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4257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(LO1, LO2)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6"/>
            <a:ext cx="10208785" cy="3563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the data definition language in SQL</a:t>
            </a:r>
            <a:endParaRPr lang="en-US" dirty="0"/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the data manipulation language in SQL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Write syntactically correct SQL statements to retrieve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778529" y="2874102"/>
            <a:ext cx="2888567" cy="18897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C4273A-DB64-440F-A6CE-1A225ED58A18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Impact" panose="020B0806030902050204" pitchFamily="34" charset="0"/>
              </a:rPr>
              <a:t>RIGHT OUTER Join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199" y="1681974"/>
            <a:ext cx="8038382" cy="446579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all rows from the table on the right hand side of join, with the matching rows in the table on the left hand side of the join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 is NULL in the left side when there is no match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 : For all the programs display the offering institute and names of the students following it.</a:t>
            </a:r>
          </a:p>
          <a:p>
            <a:pPr marL="342900" lvl="1" indent="-342900">
              <a:lnSpc>
                <a:spcPct val="16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r>
              <a:rPr lang="en-US" alt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p.offerBy</a:t>
            </a:r>
            <a:endParaRPr lang="en-US" altLang="en-US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6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From Student s RIGHT OUTER JOIN Program p on </a:t>
            </a:r>
            <a:r>
              <a:rPr lang="en-US" altLang="en-US" sz="2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s.pid</a:t>
            </a:r>
            <a:r>
              <a:rPr lang="en-US" alt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2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p.progId</a:t>
            </a:r>
            <a:r>
              <a:rPr lang="en-US" altLang="en-US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endParaRPr lang="en-US" altLang="en-US" sz="2400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14657"/>
              </p:ext>
            </p:extLst>
          </p:nvPr>
        </p:nvGraphicFramePr>
        <p:xfrm>
          <a:off x="7972785" y="4853620"/>
          <a:ext cx="1807592" cy="17511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offerBy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Curtin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SHU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1" marR="91431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3395"/>
              </p:ext>
            </p:extLst>
          </p:nvPr>
        </p:nvGraphicFramePr>
        <p:xfrm>
          <a:off x="9232746" y="3168834"/>
          <a:ext cx="2747501" cy="16303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years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offerBy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Curtin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SHU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5" marR="91485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0096744" y="2799502"/>
            <a:ext cx="997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41583"/>
              </p:ext>
            </p:extLst>
          </p:nvPr>
        </p:nvGraphicFramePr>
        <p:xfrm>
          <a:off x="9193934" y="654478"/>
          <a:ext cx="2814036" cy="1981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71" marR="91471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0096744" y="266675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5B86C7-A88A-46C9-86A0-240A40F3F251}"/>
              </a:ext>
            </a:extLst>
          </p:cNvPr>
          <p:cNvSpPr txBox="1">
            <a:spLocks/>
          </p:cNvSpPr>
          <p:nvPr/>
        </p:nvSpPr>
        <p:spPr>
          <a:xfrm>
            <a:off x="6428935" y="6394258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96672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IN Operator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07207" y="1690688"/>
            <a:ext cx="6882445" cy="4166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check whether attribute value matches any value within a value list</a:t>
            </a:r>
          </a:p>
          <a:p>
            <a:pPr marL="0" indent="0">
              <a:buNone/>
              <a:defRPr/>
            </a:pPr>
            <a:endParaRPr lang="en-US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 : Find the student names who have obtained an ‘A’.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From Student s</a:t>
            </a:r>
          </a:p>
          <a:p>
            <a:pPr marL="914400" indent="-91440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s.SID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(Select SID</a:t>
            </a:r>
          </a:p>
          <a:p>
            <a:pPr marL="914400" indent="-91440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	From Grades</a:t>
            </a:r>
          </a:p>
          <a:p>
            <a:pPr marL="1657350" indent="-165735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	Where Grade=‘A’)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84110"/>
              </p:ext>
            </p:extLst>
          </p:nvPr>
        </p:nvGraphicFramePr>
        <p:xfrm>
          <a:off x="9396623" y="824088"/>
          <a:ext cx="2411413" cy="1600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3166"/>
              </p:ext>
            </p:extLst>
          </p:nvPr>
        </p:nvGraphicFramePr>
        <p:xfrm>
          <a:off x="9396622" y="3033712"/>
          <a:ext cx="2411413" cy="2362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94764"/>
              </p:ext>
            </p:extLst>
          </p:nvPr>
        </p:nvGraphicFramePr>
        <p:xfrm>
          <a:off x="7463497" y="5154240"/>
          <a:ext cx="939800" cy="10954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4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4" name="TextBox 6"/>
          <p:cNvSpPr txBox="1">
            <a:spLocks noChangeArrowheads="1"/>
          </p:cNvSpPr>
          <p:nvPr/>
        </p:nvSpPr>
        <p:spPr bwMode="auto">
          <a:xfrm>
            <a:off x="9951710" y="45475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27715" name="TextBox 7"/>
          <p:cNvSpPr txBox="1">
            <a:spLocks noChangeArrowheads="1"/>
          </p:cNvSpPr>
          <p:nvPr/>
        </p:nvSpPr>
        <p:spPr bwMode="auto">
          <a:xfrm>
            <a:off x="10097728" y="2608954"/>
            <a:ext cx="852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69A5634-BF82-4ED5-A9EE-89853B625937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2589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EXISTS Operator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55192" y="1872483"/>
            <a:ext cx="7094845" cy="4114800"/>
          </a:xfrm>
        </p:spPr>
        <p:txBody>
          <a:bodyPr>
            <a:noAutofit/>
          </a:bodyPr>
          <a:lstStyle/>
          <a:p>
            <a:pPr marL="306000" lvl="1"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check if subquery returns any rows</a:t>
            </a:r>
          </a:p>
          <a:p>
            <a:pPr marL="0" indent="0">
              <a:buNone/>
              <a:defRPr/>
            </a:pPr>
            <a:endParaRPr lang="en-US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 : Find the students who have obtained an ‘A’.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From Student s</a:t>
            </a:r>
          </a:p>
          <a:p>
            <a:pPr marL="914400" indent="-91440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Where EXISTS (Select * </a:t>
            </a:r>
          </a:p>
          <a:p>
            <a:pPr marL="1657350" indent="-165735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            From Grades g</a:t>
            </a:r>
          </a:p>
          <a:p>
            <a:pPr marL="1657350" indent="-1657350">
              <a:buNone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            Where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g.SID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s.SID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g.Grade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=‘A’)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	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90255"/>
              </p:ext>
            </p:extLst>
          </p:nvPr>
        </p:nvGraphicFramePr>
        <p:xfrm>
          <a:off x="9396623" y="824088"/>
          <a:ext cx="2411413" cy="1600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4478"/>
              </p:ext>
            </p:extLst>
          </p:nvPr>
        </p:nvGraphicFramePr>
        <p:xfrm>
          <a:off x="9396622" y="3033712"/>
          <a:ext cx="2411413" cy="2362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IT102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8777"/>
              </p:ext>
            </p:extLst>
          </p:nvPr>
        </p:nvGraphicFramePr>
        <p:xfrm>
          <a:off x="7934878" y="5128360"/>
          <a:ext cx="939800" cy="10954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4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2" marR="91432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9951710" y="45475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0097728" y="2608954"/>
            <a:ext cx="852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671C0F-1B7A-4EF8-A211-D9BF2ABD1809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32295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ANY and SOME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5523" y="1741145"/>
            <a:ext cx="7239789" cy="440087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Compare a value to a list or subquery and return true if at least one of the comparison evaluates as true</a:t>
            </a:r>
          </a:p>
          <a:p>
            <a:pPr marL="0" indent="0" eaLnBrk="1" hangingPunct="1">
              <a:buNone/>
              <a:defRPr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 : Find BM students whose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greater than any of   the IT students.</a:t>
            </a:r>
          </a:p>
          <a:p>
            <a:pPr eaLnBrk="1" hangingPunct="1"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Student s</a:t>
            </a:r>
          </a:p>
          <a:p>
            <a:pPr marL="40005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s.progID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=‘BM’ and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s.gpa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&gt; ANY</a:t>
            </a:r>
          </a:p>
          <a:p>
            <a:pPr marL="40005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			(select s1.gpa </a:t>
            </a:r>
          </a:p>
          <a:p>
            <a:pPr marL="194310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	From student s1</a:t>
            </a:r>
          </a:p>
          <a:p>
            <a:pPr marL="1943100" lvl="1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	Where s1.progId=‘IT’)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65649"/>
              </p:ext>
            </p:extLst>
          </p:nvPr>
        </p:nvGraphicFramePr>
        <p:xfrm>
          <a:off x="8293882" y="5028864"/>
          <a:ext cx="871538" cy="1219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8" marR="91428" marT="0" marB="0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8" marR="91428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Imali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8" marR="91428" marT="0" marB="0" horzOverflow="overflow"/>
                </a:tc>
                <a:extLst>
                  <a:ext uri="{0D108BD9-81ED-4DB2-BD59-A6C34878D82A}">
                    <a16:rowId xmlns:a16="http://schemas.microsoft.com/office/drawing/2014/main" val="1070428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30319"/>
              </p:ext>
            </p:extLst>
          </p:nvPr>
        </p:nvGraphicFramePr>
        <p:xfrm>
          <a:off x="8350976" y="2178676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2.7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165420" y="175001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EE687B6-72C8-482F-9975-3AFB893B0BCB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01856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ALL Operator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7486850" cy="49597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all of the comparisons evaluate to true then the result of the ALL expression will be true. Otherwise the result will be false</a:t>
            </a:r>
          </a:p>
          <a:p>
            <a:pPr marL="0" indent="0">
              <a:buNone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 : Find BM students whose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is greater than all the IT students.</a:t>
            </a:r>
          </a:p>
          <a:p>
            <a:pPr eaLnBrk="1" hangingPunct="1"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s.Name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Student s</a:t>
            </a:r>
          </a:p>
          <a:p>
            <a:pPr marL="40005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s.progID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=‘BM’ and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s.gpa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&gt; ALL</a:t>
            </a:r>
          </a:p>
          <a:p>
            <a:pPr marL="40005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			(Select s1.gpa </a:t>
            </a:r>
          </a:p>
          <a:p>
            <a:pPr marL="194310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	 From Student s1</a:t>
            </a:r>
          </a:p>
          <a:p>
            <a:pPr marL="1943100" lvl="1" indent="0">
              <a:buNone/>
              <a:defRPr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	 Where s1.progId=‘IT’)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69320"/>
              </p:ext>
            </p:extLst>
          </p:nvPr>
        </p:nvGraphicFramePr>
        <p:xfrm>
          <a:off x="7915207" y="5440773"/>
          <a:ext cx="871538" cy="838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8" marR="91428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28" marR="91428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6159"/>
              </p:ext>
            </p:extLst>
          </p:nvPr>
        </p:nvGraphicFramePr>
        <p:xfrm>
          <a:off x="8350976" y="2178676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2.7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165420" y="175001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B6C1AC-D209-47FC-AED2-0DB263351877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58139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Aggregation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7486850" cy="495978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Summarize the results of an expression over a number of rows by returning a single row</a:t>
            </a:r>
          </a:p>
          <a:p>
            <a:pPr>
              <a:lnSpc>
                <a:spcPct val="17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Commonly used- SUM, COUNT, AVG, MIN and MAX</a:t>
            </a:r>
          </a:p>
          <a:p>
            <a:pPr marL="0" indent="0">
              <a:buNone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 : Find average, minimum and the maximum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AVG(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MIN(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MAX(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Student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899"/>
              </p:ext>
            </p:extLst>
          </p:nvPr>
        </p:nvGraphicFramePr>
        <p:xfrm>
          <a:off x="8350976" y="2178676"/>
          <a:ext cx="3567112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StudentID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gpa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progId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Amal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Aruni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3.8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Surani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1004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Imali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70" marR="9147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165420" y="1750016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6822"/>
              </p:ext>
            </p:extLst>
          </p:nvPr>
        </p:nvGraphicFramePr>
        <p:xfrm>
          <a:off x="6816166" y="5081320"/>
          <a:ext cx="3497262" cy="838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AVG(</a:t>
                      </a: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MIN(</a:t>
                      </a: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MAX(</a:t>
                      </a: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3.26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1" marR="9148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729A01AA-17F2-4D07-A448-2469703DA9BA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39410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Grouping (GROUP BY Clause)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97903" y="1801406"/>
            <a:ext cx="10997923" cy="411631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Groups the data in tables and produces a single summary row for each group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Grouping is done based on values in a given field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When using group by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Each item in the SELECT list must be single valued per group.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clause may only contain Columns names, aggregate function, constants or an expression involving combinations of the above.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column names in SELECT list must appear in the GROUP BY clause unless the name is used only in the aggregate function.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87D40F-3B61-4AA8-8873-3BDBC8B570C5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19484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GROUP BY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92493" y="1783950"/>
            <a:ext cx="5227152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Ex : Count the number of students who has followed each module.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alt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200" dirty="0"/>
              <a:t>Select CID, Count(SID)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200" dirty="0"/>
              <a:t>From Student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200" dirty="0"/>
              <a:t>Group by CID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54449"/>
              </p:ext>
            </p:extLst>
          </p:nvPr>
        </p:nvGraphicFramePr>
        <p:xfrm>
          <a:off x="9497983" y="1027906"/>
          <a:ext cx="2411413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08804"/>
              </p:ext>
            </p:extLst>
          </p:nvPr>
        </p:nvGraphicFramePr>
        <p:xfrm>
          <a:off x="6286997" y="4601452"/>
          <a:ext cx="2298700" cy="1600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 (SID)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44806"/>
              </p:ext>
            </p:extLst>
          </p:nvPr>
        </p:nvGraphicFramePr>
        <p:xfrm>
          <a:off x="8846359" y="3536550"/>
          <a:ext cx="2411413" cy="2362200"/>
        </p:xfrm>
        <a:graphic>
          <a:graphicData uri="http://schemas.openxmlformats.org/drawingml/2006/table">
            <a:tbl>
              <a:tblPr/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191434" y="658574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A2B85D-B8F9-4744-9900-0DB9613D912C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12887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Impact" panose="020B0806030902050204" pitchFamily="34" charset="0"/>
              </a:rPr>
              <a:t>HAVING Clause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22490" y="1783950"/>
            <a:ext cx="6423699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apply conditions on the groupings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 : Find courses followed by more than two students 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 CID, Count(SID) 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Student 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Group by CID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Having count(SID)&gt;2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82844"/>
              </p:ext>
            </p:extLst>
          </p:nvPr>
        </p:nvGraphicFramePr>
        <p:xfrm>
          <a:off x="6251555" y="5479650"/>
          <a:ext cx="2298700" cy="838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 (SID)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511" marR="91511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51553"/>
              </p:ext>
            </p:extLst>
          </p:nvPr>
        </p:nvGraphicFramePr>
        <p:xfrm>
          <a:off x="9497983" y="1027906"/>
          <a:ext cx="2411413" cy="2362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86" marR="91486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62965"/>
              </p:ext>
            </p:extLst>
          </p:nvPr>
        </p:nvGraphicFramePr>
        <p:xfrm>
          <a:off x="8846359" y="3536550"/>
          <a:ext cx="2411413" cy="2362200"/>
        </p:xfrm>
        <a:graphic>
          <a:graphicData uri="http://schemas.openxmlformats.org/drawingml/2006/table">
            <a:tbl>
              <a:tblPr/>
              <a:tblGrid>
                <a:gridCol w="691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Grade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DBII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SEI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SPD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91486" marR="9148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0191434" y="658574"/>
            <a:ext cx="937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98725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Impact"/>
              </a:rPr>
              <a:t>Summary</a:t>
            </a:r>
            <a:endParaRPr 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515600" cy="460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SELECT &lt;attribute list&gt;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FROM &lt;table list&gt;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&lt;condition&gt;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GROUP BY &lt;group attribute(s)&gt;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HAVING &lt;group condition&gt;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ORDER BY &lt;attribute list&gt;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29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0BF1D2-836C-412C-9155-0AC3924FA1B1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8681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History of SQL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638766"/>
            <a:ext cx="9573126" cy="42005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 called SEQUEL (for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tructured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nglish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anguage)</a:t>
            </a:r>
          </a:p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 was developed for an experimental relational database system called System R </a:t>
            </a:r>
          </a:p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joint effort between ANSI (American National Standard Institute) and ISO (International Standards Organization) led to a standard version of SQL in 1986 (SQL1, SQL-86, etc.)</a:t>
            </a:r>
          </a:p>
          <a:p>
            <a:pPr algn="just">
              <a:lnSpc>
                <a:spcPct val="17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Major revisions have been proposed and SQL2 (also called SQL-92)  has subsequently been developed</a:t>
            </a:r>
          </a:p>
          <a:p>
            <a:pPr algn="just">
              <a:lnSpc>
                <a:spcPct val="170000"/>
              </a:lnSpc>
            </a:pPr>
            <a:endParaRPr lang="en-US" altLang="en-US" dirty="0"/>
          </a:p>
          <a:p>
            <a:pPr algn="just">
              <a:lnSpc>
                <a:spcPct val="170000"/>
              </a:lnSpc>
            </a:pP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92099E-6CAF-4D53-8BC6-C657CF4B02B7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97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lab sheet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405251-8E4A-4F2C-B84F-F083CCB98F98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Relational Model vs SQL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0050"/>
              </p:ext>
            </p:extLst>
          </p:nvPr>
        </p:nvGraphicFramePr>
        <p:xfrm>
          <a:off x="2937710" y="2139791"/>
          <a:ext cx="5965658" cy="28332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</a:t>
                      </a:r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E836BB16-3CA5-4C51-BC40-B52959A1CAE3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8199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SQL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5"/>
            <a:ext cx="11032957" cy="4377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SQL is a comprehensive database language: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Definition Language (DDL)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Manipulation Language (DML)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Facilitates for security &amp; authorization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Facilitates for transaction processing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Facilitates for embedding SQL in general purpose languages (Embedded SQL)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6D8A95-8F4B-4908-BB97-0231CDED9753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5254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711208"/>
            <a:ext cx="11386219" cy="367830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DDL is the subset of SQL that supports the creation, deletion and modifications for tables and views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Constraints can be defined on the tables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04723"/>
              </p:ext>
            </p:extLst>
          </p:nvPr>
        </p:nvGraphicFramePr>
        <p:xfrm>
          <a:off x="3413312" y="3853414"/>
          <a:ext cx="8169089" cy="2608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column doesn’t have null values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column doesn’t have duplicate values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the primary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key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foreign key</a:t>
                      </a: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Defines a default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value for a column (When no values are given)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</a:p>
                  </a:txBody>
                  <a:tcPr marL="91436" marR="91436" marT="45654" marB="456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Validates data in a column</a:t>
                      </a:r>
                    </a:p>
                  </a:txBody>
                  <a:tcPr marL="91436" marR="91436" marT="45654" marB="4565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Impact"/>
              </a:rPr>
              <a:t>Data Definition Language (DDL)</a:t>
            </a:r>
            <a:endParaRPr lang="en-US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9FCDD5-62EA-4D70-BA07-235679B564F5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4041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7169" y="1816769"/>
            <a:ext cx="9920906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	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sName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 (30) 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CHAR(10) 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VARCHAR(10) </a:t>
            </a:r>
            <a:r>
              <a:rPr lang="en-US" alt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‘IT’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0" indent="-1143000">
              <a:lnSpc>
                <a:spcPct val="120000"/>
              </a:lnSpc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student_prog_fk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FOREIGN KEY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programs(id),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gpa_ck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&lt;= 4.0 )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Impact"/>
              </a:rPr>
              <a:t>DDL- Create Table</a:t>
            </a:r>
            <a:endParaRPr lang="en-US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D60D7E-23F4-45A0-A86E-DDBEC5377FB6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95004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690688"/>
            <a:ext cx="10515599" cy="483844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ALTER command – to alter the definition of the object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Ex : Adding a new column to a table</a:t>
            </a:r>
          </a:p>
          <a:p>
            <a:pPr lvl="2" eaLnBrk="1" hangingPunct="1">
              <a:lnSpc>
                <a:spcPct val="170000"/>
              </a:lnSpc>
              <a:defRPr/>
            </a:pP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age </a:t>
            </a: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Ex : Adding a new constraint to a column </a:t>
            </a:r>
          </a:p>
          <a:p>
            <a:pPr lvl="2" eaLnBrk="1" hangingPunct="1">
              <a:lnSpc>
                <a:spcPct val="170000"/>
              </a:lnSpc>
              <a:defRPr/>
            </a:pP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CONSTRAINT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chk_age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age &gt; 18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29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Ex : removing a column from a table</a:t>
            </a:r>
          </a:p>
          <a:p>
            <a:pPr lvl="2" eaLnBrk="1" hangingPunct="1">
              <a:lnSpc>
                <a:spcPct val="170000"/>
              </a:lnSpc>
              <a:defRPr/>
            </a:pPr>
            <a:r>
              <a:rPr lang="en-US" alt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</a:t>
            </a:r>
            <a:r>
              <a:rPr lang="en-US" altLang="en-US" sz="29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alt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altLang="en-US" sz="29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DROP command – to drop objects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Ex: Deleting a table</a:t>
            </a:r>
          </a:p>
          <a:p>
            <a:pPr lvl="2" eaLnBrk="1" hangingPunct="1">
              <a:lnSpc>
                <a:spcPct val="17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TABLE</a:t>
            </a:r>
            <a:r>
              <a:rPr lang="en-US" altLang="en-US" sz="29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Impact"/>
              </a:rPr>
              <a:t>DDL- Modify / Delete Table</a:t>
            </a:r>
            <a:endParaRPr lang="en-US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144230-D2BB-45BB-8E9B-78BBA3C6FB1E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904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68376" y="1841928"/>
            <a:ext cx="11029043" cy="349444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DML is the subset of SQL that allow users to write statements to insert, delete, modify and display rows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Inserting a row 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1000, ‘Amal’, ‘923456789V’, 3.2, ‘BM’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studentId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sName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1001, ‘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Nimali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’, ‘834567890V’</a:t>
            </a: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48017"/>
              </p:ext>
            </p:extLst>
          </p:nvPr>
        </p:nvGraphicFramePr>
        <p:xfrm>
          <a:off x="3206840" y="4817054"/>
          <a:ext cx="5872992" cy="1375198"/>
        </p:xfrm>
        <a:graphic>
          <a:graphicData uri="http://schemas.openxmlformats.org/drawingml/2006/table">
            <a:tbl>
              <a:tblPr/>
              <a:tblGrid>
                <a:gridCol w="140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studentID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sName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nic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gpa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progId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Amal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923456789V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3.2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BM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1001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Nimali</a:t>
                      </a:r>
                      <a:endParaRPr lang="en-US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834567890V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</a:t>
                      </a:r>
                    </a:p>
                  </a:txBody>
                  <a:tcPr marL="91460" marR="9146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Impact"/>
              </a:rPr>
              <a:t>Data Manipulation Language (DML)</a:t>
            </a:r>
            <a:endParaRPr lang="en-US" sz="4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EDBB5B-DE8B-45DE-A12E-D5403833A0BF}"/>
              </a:ext>
            </a:extLst>
          </p:cNvPr>
          <p:cNvSpPr txBox="1">
            <a:spLocks/>
          </p:cNvSpPr>
          <p:nvPr/>
        </p:nvSpPr>
        <p:spPr>
          <a:xfrm>
            <a:off x="6428935" y="6408320"/>
            <a:ext cx="5763065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|DMSS | Lecture 5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613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2534</Words>
  <Application>Microsoft Office PowerPoint</Application>
  <PresentationFormat>Widescreen</PresentationFormat>
  <Paragraphs>825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Impact</vt:lpstr>
      <vt:lpstr>Tahoma</vt:lpstr>
      <vt:lpstr>Wingdings</vt:lpstr>
      <vt:lpstr>Office Theme</vt:lpstr>
      <vt:lpstr> SQL</vt:lpstr>
      <vt:lpstr>Learning Outcomes (LO1, LO2)</vt:lpstr>
      <vt:lpstr>History of SQL</vt:lpstr>
      <vt:lpstr>Relational Model vs SQL</vt:lpstr>
      <vt:lpstr>SQL</vt:lpstr>
      <vt:lpstr>Data Definition Language (DDL)</vt:lpstr>
      <vt:lpstr>DDL- Create Table</vt:lpstr>
      <vt:lpstr>DDL- Modify / Delete Table</vt:lpstr>
      <vt:lpstr>Data Manipulation Language (DML)</vt:lpstr>
      <vt:lpstr>Data Manipulation Language (DML)</vt:lpstr>
      <vt:lpstr>Select Clause</vt:lpstr>
      <vt:lpstr>Clauses and Operators used with SELECT </vt:lpstr>
      <vt:lpstr>LIKE Operator</vt:lpstr>
      <vt:lpstr>IS [NOT] NULL Operator</vt:lpstr>
      <vt:lpstr>DISTINCT Operator</vt:lpstr>
      <vt:lpstr>BETWEEN Operator</vt:lpstr>
      <vt:lpstr>ORDER BY Clause</vt:lpstr>
      <vt:lpstr>[INNER] Join</vt:lpstr>
      <vt:lpstr>LEFT OUTER Join</vt:lpstr>
      <vt:lpstr>RIGHT OUTER Join</vt:lpstr>
      <vt:lpstr>IN Operator</vt:lpstr>
      <vt:lpstr>EXISTS Operator</vt:lpstr>
      <vt:lpstr>ANY and SOME Operators</vt:lpstr>
      <vt:lpstr>ALL Operator</vt:lpstr>
      <vt:lpstr>Aggregation</vt:lpstr>
      <vt:lpstr>Grouping (GROUP BY Clause)</vt:lpstr>
      <vt:lpstr>GROUP BY</vt:lpstr>
      <vt:lpstr>HAVING Clause</vt:lpstr>
      <vt:lpstr>Summary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L4</dc:title>
  <dc:creator>Amila</dc:creator>
  <cp:lastModifiedBy>Harinda Fernando</cp:lastModifiedBy>
  <cp:revision>1344</cp:revision>
  <dcterms:created xsi:type="dcterms:W3CDTF">2021-02-01T15:38:49Z</dcterms:created>
  <dcterms:modified xsi:type="dcterms:W3CDTF">2022-03-11T11:02:55Z</dcterms:modified>
</cp:coreProperties>
</file>