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60" r:id="rId3"/>
    <p:sldId id="380" r:id="rId4"/>
    <p:sldId id="316" r:id="rId5"/>
    <p:sldId id="468" r:id="rId6"/>
    <p:sldId id="439" r:id="rId7"/>
    <p:sldId id="469" r:id="rId8"/>
    <p:sldId id="470" r:id="rId9"/>
    <p:sldId id="440" r:id="rId10"/>
    <p:sldId id="441" r:id="rId11"/>
    <p:sldId id="442" r:id="rId12"/>
    <p:sldId id="443" r:id="rId13"/>
    <p:sldId id="435" r:id="rId14"/>
    <p:sldId id="471" r:id="rId15"/>
    <p:sldId id="474" r:id="rId16"/>
    <p:sldId id="444" r:id="rId17"/>
    <p:sldId id="445" r:id="rId18"/>
    <p:sldId id="472" r:id="rId19"/>
    <p:sldId id="446" r:id="rId20"/>
    <p:sldId id="447" r:id="rId21"/>
    <p:sldId id="473" r:id="rId22"/>
    <p:sldId id="448" r:id="rId23"/>
    <p:sldId id="449" r:id="rId24"/>
    <p:sldId id="436" r:id="rId25"/>
    <p:sldId id="475" r:id="rId26"/>
    <p:sldId id="453" r:id="rId27"/>
    <p:sldId id="454" r:id="rId28"/>
    <p:sldId id="451" r:id="rId29"/>
    <p:sldId id="455" r:id="rId30"/>
    <p:sldId id="456" r:id="rId31"/>
    <p:sldId id="458" r:id="rId32"/>
    <p:sldId id="459" r:id="rId33"/>
    <p:sldId id="460" r:id="rId34"/>
    <p:sldId id="457" r:id="rId35"/>
    <p:sldId id="476" r:id="rId36"/>
    <p:sldId id="477" r:id="rId37"/>
    <p:sldId id="438" r:id="rId38"/>
    <p:sldId id="462" r:id="rId39"/>
    <p:sldId id="463" r:id="rId40"/>
    <p:sldId id="464" r:id="rId41"/>
    <p:sldId id="465" r:id="rId42"/>
    <p:sldId id="466" r:id="rId43"/>
    <p:sldId id="467" r:id="rId44"/>
    <p:sldId id="461" r:id="rId45"/>
    <p:sldId id="35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79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_sql/t_sql_data_types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ored_procedu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view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812" y="1991313"/>
            <a:ext cx="8958011" cy="2523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>
                <a:latin typeface="Impact"/>
              </a:rPr>
              <a:t> DATABASE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356" y="6417655"/>
            <a:ext cx="5467643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Views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(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Impact"/>
              </a:rPr>
              <a:t>contd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)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638765"/>
            <a:ext cx="10230852" cy="47175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Update a view-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dirty="0">
                <a:latin typeface="Calibri" panose="020F0502020204030204" pitchFamily="34" charset="0"/>
              </a:rPr>
              <a:t>		UPDATE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&lt;view name&gt;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	SET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&lt;column name= new value&gt;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	WHERE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&lt;condition&gt;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Updating a view can be ambiguous</a:t>
            </a:r>
          </a:p>
          <a:p>
            <a:pPr lvl="1"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Views containing aggregate functions are not updatable</a:t>
            </a:r>
          </a:p>
          <a:p>
            <a:pPr lvl="1"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Views containing joins can be ambiguous</a:t>
            </a:r>
          </a:p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Views are updatable when they are defined on a single base table	</a:t>
            </a: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10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9F76F37-6B5A-47D7-AB9A-B266967E5B0C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52331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A3D7-5A10-4359-A979-903045952A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Views containing a join can be ambiguous</a:t>
            </a:r>
          </a:p>
          <a:p>
            <a:pPr marL="457200" lvl="1" indent="0" eaLnBrk="1" fontAlgn="auto">
              <a:spcAft>
                <a:spcPts val="0"/>
              </a:spcAft>
              <a:buNone/>
              <a:defRPr/>
            </a:pPr>
            <a:r>
              <a:rPr lang="en-US" sz="2200" dirty="0"/>
              <a:t>							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>
              <a:buFont typeface="Arial" pitchFamily="34"/>
              <a:buNone/>
              <a:defRPr/>
            </a:pPr>
            <a:endParaRPr sz="1600" dirty="0"/>
          </a:p>
          <a:p>
            <a:pPr lvl="1" eaLnBrk="1" fontAlgn="auto">
              <a:spcAft>
                <a:spcPts val="0"/>
              </a:spcAft>
              <a:buFont typeface="Arial" pitchFamily="34"/>
              <a:buNone/>
              <a:defRPr/>
            </a:pPr>
            <a:endParaRPr sz="2200" dirty="0"/>
          </a:p>
          <a:p>
            <a:pPr lvl="1" eaLnBrk="1" fontAlgn="auto">
              <a:spcAft>
                <a:spcPts val="0"/>
              </a:spcAft>
              <a:buFont typeface="Arial" pitchFamily="34"/>
              <a:buNone/>
              <a:defRPr/>
            </a:pPr>
            <a:r>
              <a:rPr sz="2200" dirty="0"/>
              <a:t>			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None/>
              <a:defRPr/>
            </a:pPr>
            <a:r>
              <a:rPr sz="2200" dirty="0"/>
              <a:t>			</a:t>
            </a:r>
            <a:endParaRPr lang="en-US" sz="2200" dirty="0"/>
          </a:p>
          <a:p>
            <a:pPr lvl="1" eaLnBrk="1" fontAlgn="auto">
              <a:spcAft>
                <a:spcPts val="0"/>
              </a:spcAft>
              <a:buFont typeface="Arial" pitchFamily="34"/>
              <a:buNone/>
              <a:defRPr/>
            </a:pPr>
            <a:r>
              <a:rPr lang="en-US" sz="2200" b="1" dirty="0"/>
              <a:t>							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None/>
              <a:defRPr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sz="2300" b="1" dirty="0">
                <a:latin typeface="Calibri" panose="020F0502020204030204" pitchFamily="34" charset="0"/>
                <a:cs typeface="Calibri" panose="020F0502020204030204" pitchFamily="34" charset="0"/>
              </a:rPr>
              <a:t>UPDATE V1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None/>
              <a:defRPr/>
            </a:pPr>
            <a:r>
              <a:rPr sz="23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sz="2300" b="1" dirty="0">
                <a:latin typeface="Calibri" panose="020F0502020204030204" pitchFamily="34" charset="0"/>
                <a:cs typeface="Calibri" panose="020F0502020204030204" pitchFamily="34" charset="0"/>
              </a:rPr>
              <a:t>SET A = a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None/>
              <a:defRPr/>
            </a:pPr>
            <a:r>
              <a:rPr sz="23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sz="2300" b="1" dirty="0">
                <a:latin typeface="Calibri" panose="020F0502020204030204" pitchFamily="34" charset="0"/>
                <a:cs typeface="Calibri" panose="020F0502020204030204" pitchFamily="34" charset="0"/>
              </a:rPr>
              <a:t>WHERE C = e 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4BA4664-67F4-4CC9-AD77-2ACBA3DCB646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819400"/>
          <a:ext cx="1676400" cy="82391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6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1800" b="0" i="0" u="none" strike="noStrike" cap="none" baseline="-250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45665" marB="4566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1800" b="0" i="0" u="none" strike="noStrike" cap="none" baseline="-250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45665" marB="45665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7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marT="45665" marB="4566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45665" marB="45665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>
            <a:extLst>
              <a:ext uri="{FF2B5EF4-FFF2-40B4-BE49-F238E27FC236}">
                <a16:creationId xmlns:a16="http://schemas.microsoft.com/office/drawing/2014/main" id="{792CBFC2-7A6C-41A2-B6ED-AB60601CA849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2789238"/>
          <a:ext cx="1716088" cy="10969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5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1800" b="0" i="0" u="none" strike="noStrike" cap="none" baseline="-250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45665" marB="4566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1800" b="0" i="0" u="none" strike="noStrike" cap="none" baseline="-250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45665" marB="45665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45665" marB="4566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T="45665" marB="45665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45665" marB="4566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T="45665" marB="45665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B63AD41B-1D0B-43BE-8663-7142E3D961DC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2787650"/>
          <a:ext cx="2263775" cy="128111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64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88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Views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(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Impact"/>
              </a:rPr>
              <a:t>contd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)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2DEEBF-D124-49BA-908D-A6DD58718B15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38127057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E1EC07D-AE8D-45A9-9878-E636D71DC4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1690689"/>
            <a:ext cx="10772775" cy="4100512"/>
          </a:xfrm>
        </p:spPr>
        <p:txBody>
          <a:bodyPr/>
          <a:lstStyle/>
          <a:p>
            <a:pPr eaLnBrk="1">
              <a:lnSpc>
                <a:spcPct val="150000"/>
              </a:lnSpc>
            </a:pPr>
            <a:r>
              <a:rPr altLang="en-US" sz="2800" dirty="0">
                <a:latin typeface="Calibri" panose="020F0502020204030204" pitchFamily="34" charset="0"/>
              </a:rPr>
              <a:t>Advantages</a:t>
            </a:r>
          </a:p>
          <a:p>
            <a:pPr lvl="1" eaLnBrk="1">
              <a:lnSpc>
                <a:spcPct val="150000"/>
              </a:lnSpc>
            </a:pPr>
            <a:r>
              <a:rPr altLang="en-US" sz="2400" dirty="0">
                <a:latin typeface="Calibri" panose="020F0502020204030204" pitchFamily="34" charset="0"/>
              </a:rPr>
              <a:t>Security</a:t>
            </a:r>
            <a:r>
              <a:rPr lang="en-US" altLang="en-US" sz="2400" dirty="0">
                <a:latin typeface="Calibri" panose="020F0502020204030204" pitchFamily="34" charset="0"/>
              </a:rPr>
              <a:t> - Setting access levels or permission</a:t>
            </a:r>
          </a:p>
          <a:p>
            <a:pPr lvl="1" eaLnBrk="1">
              <a:lnSpc>
                <a:spcPct val="150000"/>
              </a:lnSpc>
            </a:pPr>
            <a:r>
              <a:rPr altLang="en-US" sz="2400" dirty="0">
                <a:latin typeface="Calibri" panose="020F0502020204030204" pitchFamily="34" charset="0"/>
              </a:rPr>
              <a:t>Query Simplicity</a:t>
            </a:r>
            <a:r>
              <a:rPr lang="en-US" altLang="en-US" sz="2400" dirty="0">
                <a:latin typeface="Calibri" panose="020F0502020204030204" pitchFamily="34" charset="0"/>
              </a:rPr>
              <a:t> -</a:t>
            </a:r>
            <a:r>
              <a:rPr lang="en-US" altLang="en-US" dirty="0">
                <a:latin typeface="Calibri" panose="020F0502020204030204" pitchFamily="34" charset="0"/>
              </a:rPr>
              <a:t> Multi table </a:t>
            </a:r>
            <a:r>
              <a:rPr lang="en-US" altLang="en-US" sz="2400" dirty="0">
                <a:latin typeface="Calibri" panose="020F0502020204030204" pitchFamily="34" charset="0"/>
              </a:rPr>
              <a:t>queries can be turned to one view</a:t>
            </a:r>
            <a:endParaRPr altLang="en-US" sz="24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</a:pPr>
            <a:r>
              <a:rPr altLang="en-US" sz="2600" dirty="0">
                <a:latin typeface="Calibri" panose="020F0502020204030204" pitchFamily="34" charset="0"/>
              </a:rPr>
              <a:t>Disadvantages</a:t>
            </a:r>
          </a:p>
          <a:p>
            <a:pPr lvl="1" eaLnBrk="1">
              <a:lnSpc>
                <a:spcPct val="150000"/>
              </a:lnSpc>
            </a:pPr>
            <a:r>
              <a:rPr altLang="en-US" sz="2400" dirty="0">
                <a:latin typeface="Calibri" panose="020F0502020204030204" pitchFamily="34" charset="0"/>
              </a:rPr>
              <a:t>Performance</a:t>
            </a:r>
            <a:r>
              <a:rPr lang="en-US" altLang="en-US" sz="2400" dirty="0">
                <a:latin typeface="Calibri" panose="020F0502020204030204" pitchFamily="34" charset="0"/>
              </a:rPr>
              <a:t> - Actually have to access base tables</a:t>
            </a:r>
          </a:p>
          <a:p>
            <a:pPr lvl="1" eaLnBrk="1">
              <a:lnSpc>
                <a:spcPct val="150000"/>
              </a:lnSpc>
            </a:pPr>
            <a:r>
              <a:rPr altLang="en-US" sz="2400">
                <a:latin typeface="Calibri" panose="020F0502020204030204" pitchFamily="34" charset="0"/>
              </a:rPr>
              <a:t>Update restrictions</a:t>
            </a:r>
            <a:r>
              <a:rPr lang="en-US" altLang="en-US" sz="2400">
                <a:latin typeface="Calibri" panose="020F0502020204030204" pitchFamily="34" charset="0"/>
              </a:rPr>
              <a:t> - </a:t>
            </a:r>
            <a:r>
              <a:rPr lang="en-US" altLang="en-US" sz="2400" dirty="0">
                <a:latin typeface="Calibri" panose="020F0502020204030204" pitchFamily="34" charset="0"/>
              </a:rPr>
              <a:t>On aggregates and joins</a:t>
            </a:r>
            <a:endParaRPr altLang="en-US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Views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(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Impact"/>
              </a:rPr>
              <a:t>contd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)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034EB0-F167-4CC1-AC1C-A57969CD1846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82660689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5" y="2037348"/>
            <a:ext cx="10515600" cy="189923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</a:t>
            </a:r>
            <a:endParaRPr lang="en-US" sz="96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13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5BB761-C1D6-46FE-A11B-B8834E9122A9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41272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E5E-8082-469E-BB70-86AA8D7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DF1D-1AB8-4FB4-BA27-D73CB93E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is a structure query language which is a common database language for all RDBMS products. 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Different RDBMS product vendors have developed their own database language by extending SQL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T-SQL stands for Transact Structure Query Language which is a Microsoft product and is an extension of SQL Language.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simple programming like commands to be used along with standard SQL commands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848B-D143-4721-AF37-EA88A4FB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68C-C651-47B4-B7E5-FB9C75CD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 Vs SQL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ABB58-B2E3-4428-9047-CD959D642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B6AF1-7621-4950-9CE6-F8B57725B4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While T-SQL is an extension to SQL (all SQL commands are supported)</a:t>
            </a: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T-SQL contains procedural programming and </a:t>
            </a:r>
            <a:r>
              <a:rPr lang="en-US" b="0" i="0">
                <a:effectLst/>
                <a:latin typeface="Arial" panose="020B0604020202020204" pitchFamily="34" charset="0"/>
              </a:rPr>
              <a:t>local </a:t>
            </a:r>
            <a:r>
              <a:rPr lang="en-US">
                <a:latin typeface="Arial" panose="020B0604020202020204" pitchFamily="34" charset="0"/>
              </a:rPr>
              <a:t>Vari</a:t>
            </a:r>
            <a:r>
              <a:rPr lang="en-US" b="0" i="0">
                <a:effectLst/>
                <a:latin typeface="Arial" panose="020B0604020202020204" pitchFamily="34" charset="0"/>
              </a:rPr>
              <a:t>ables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T-SQL is proprietary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57CDC-68B6-479E-95EE-C54F0CA22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EBED8-4C03-47B3-8693-E53109FDD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SQL is a programming language.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SQL does not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sz="1200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SQL is an open format.</a:t>
            </a:r>
          </a:p>
          <a:p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09E4-5307-45EF-B2CA-C80A146D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5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3534F26B-CEEE-408B-AEB8-ECDD704E53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E</a:t>
            </a:r>
            <a:r>
              <a:rPr altLang="en-US" sz="2400" dirty="0">
                <a:latin typeface="Calibri" panose="020F0502020204030204" pitchFamily="34" charset="0"/>
              </a:rPr>
              <a:t>xtensions have been made in SQL to program simple server-side logic.</a:t>
            </a:r>
          </a:p>
          <a:p>
            <a:pPr eaLnBrk="1">
              <a:lnSpc>
                <a:spcPct val="150000"/>
              </a:lnSpc>
            </a:pPr>
            <a:r>
              <a:rPr altLang="en-US" sz="2400" dirty="0">
                <a:latin typeface="Calibri" panose="020F0502020204030204" pitchFamily="34" charset="0"/>
              </a:rPr>
              <a:t>Some of the statements include:</a:t>
            </a:r>
          </a:p>
          <a:p>
            <a:pPr lvl="1" eaLnBrk="1">
              <a:lnSpc>
                <a:spcPct val="150000"/>
              </a:lnSpc>
            </a:pPr>
            <a:r>
              <a:rPr altLang="en-US" sz="2400" b="1" dirty="0">
                <a:latin typeface="Calibri" panose="020F0502020204030204" pitchFamily="34" charset="0"/>
              </a:rPr>
              <a:t>Variables</a:t>
            </a:r>
          </a:p>
          <a:p>
            <a:pPr lvl="1" eaLnBrk="1">
              <a:lnSpc>
                <a:spcPct val="150000"/>
              </a:lnSpc>
            </a:pPr>
            <a:r>
              <a:rPr altLang="en-US" sz="2400" b="1" dirty="0">
                <a:latin typeface="Calibri" panose="020F0502020204030204" pitchFamily="34" charset="0"/>
              </a:rPr>
              <a:t>Selection conditions</a:t>
            </a:r>
          </a:p>
          <a:p>
            <a:pPr lvl="2" eaLnBrk="1">
              <a:lnSpc>
                <a:spcPct val="150000"/>
              </a:lnSpc>
            </a:pPr>
            <a:r>
              <a:rPr altLang="en-US" sz="2000" b="1" dirty="0">
                <a:latin typeface="Calibri" panose="020F0502020204030204" pitchFamily="34" charset="0"/>
              </a:rPr>
              <a:t>IF (…)</a:t>
            </a:r>
            <a:r>
              <a:rPr lang="en-US" altLang="en-US" sz="2000" b="1" dirty="0">
                <a:latin typeface="Calibri" panose="020F0502020204030204" pitchFamily="34" charset="0"/>
              </a:rPr>
              <a:t>…..</a:t>
            </a:r>
            <a:r>
              <a:rPr altLang="en-US" sz="2000" b="1" dirty="0">
                <a:latin typeface="Calibri" panose="020F0502020204030204" pitchFamily="34" charset="0"/>
              </a:rPr>
              <a:t> ELSE …</a:t>
            </a:r>
          </a:p>
          <a:p>
            <a:pPr lvl="1" eaLnBrk="1">
              <a:lnSpc>
                <a:spcPct val="150000"/>
              </a:lnSpc>
            </a:pPr>
            <a:r>
              <a:rPr altLang="en-US" sz="2400" b="1" dirty="0">
                <a:latin typeface="Calibri" panose="020F0502020204030204" pitchFamily="34" charset="0"/>
              </a:rPr>
              <a:t>Looping </a:t>
            </a:r>
          </a:p>
          <a:p>
            <a:pPr lvl="2" eaLnBrk="1">
              <a:lnSpc>
                <a:spcPct val="150000"/>
              </a:lnSpc>
            </a:pPr>
            <a:r>
              <a:rPr altLang="en-US" sz="2000" b="1" dirty="0">
                <a:latin typeface="Calibri" panose="020F0502020204030204" pitchFamily="34" charset="0"/>
              </a:rPr>
              <a:t>WHILE (…)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Programming in T-SQL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3269F5-E6AE-4C46-913E-6B4BA7A07BD8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14920410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809FECC-485A-466B-96F9-332ABAF9D39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lnSpc>
                <a:spcPct val="150000"/>
              </a:lnSpc>
            </a:pPr>
            <a:r>
              <a:rPr altLang="en-US" sz="2400" dirty="0">
                <a:latin typeface="Calibri" panose="020F0502020204030204" pitchFamily="34" charset="0"/>
              </a:rPr>
              <a:t>A Transact-SQL local variable is an object that can hold a single data value of a specific type. </a:t>
            </a:r>
          </a:p>
          <a:p>
            <a:pPr eaLnBrk="1">
              <a:lnSpc>
                <a:spcPct val="150000"/>
              </a:lnSpc>
            </a:pPr>
            <a:r>
              <a:rPr altLang="en-US" sz="2400" dirty="0">
                <a:latin typeface="Calibri" panose="020F0502020204030204" pitchFamily="34" charset="0"/>
              </a:rPr>
              <a:t>Variables in scripts are typically used: </a:t>
            </a:r>
          </a:p>
          <a:p>
            <a:pPr lvl="1" eaLnBrk="1">
              <a:lnSpc>
                <a:spcPct val="150000"/>
              </a:lnSpc>
            </a:pPr>
            <a:r>
              <a:rPr altLang="en-US" sz="2300" dirty="0">
                <a:latin typeface="Calibri" panose="020F0502020204030204" pitchFamily="34" charset="0"/>
              </a:rPr>
              <a:t>As a counter either to count the number of times a loop is performed or to control how many times </a:t>
            </a:r>
            <a:r>
              <a:rPr lang="en-US" altLang="en-US" sz="2300" dirty="0">
                <a:latin typeface="Calibri" panose="020F0502020204030204" pitchFamily="34" charset="0"/>
              </a:rPr>
              <a:t>a</a:t>
            </a:r>
            <a:r>
              <a:rPr altLang="en-US" sz="2300" dirty="0">
                <a:latin typeface="Calibri" panose="020F0502020204030204" pitchFamily="34" charset="0"/>
              </a:rPr>
              <a:t> loop is performed</a:t>
            </a:r>
          </a:p>
          <a:p>
            <a:pPr lvl="1" eaLnBrk="1">
              <a:lnSpc>
                <a:spcPct val="150000"/>
              </a:lnSpc>
            </a:pPr>
            <a:r>
              <a:rPr altLang="en-US" sz="2300" dirty="0">
                <a:latin typeface="Calibri" panose="020F0502020204030204" pitchFamily="34" charset="0"/>
              </a:rPr>
              <a:t>To hold a data value to be tested by a control-of-flow statement</a:t>
            </a:r>
          </a:p>
          <a:p>
            <a:pPr lvl="1" eaLnBrk="1">
              <a:lnSpc>
                <a:spcPct val="150000"/>
              </a:lnSpc>
            </a:pPr>
            <a:r>
              <a:rPr altLang="en-US" sz="2300" dirty="0">
                <a:latin typeface="Calibri" panose="020F0502020204030204" pitchFamily="34" charset="0"/>
              </a:rPr>
              <a:t>To save a data value to be returned by a stored procedure return code</a:t>
            </a:r>
          </a:p>
          <a:p>
            <a:pPr eaLnBrk="1">
              <a:lnSpc>
                <a:spcPct val="150000"/>
              </a:lnSpc>
            </a:pPr>
            <a:endParaRPr alt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T-SQL- Variables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60E782-33DD-4F17-B408-90A146A1DFF9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53481523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F9CB-CDA4-4141-B6E8-C0166F0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T-SQL-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1625-D4F3-471A-9DC5-1889814B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total T-SQL defines 7 different data types for use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Exact Numeric Types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Approximate Numeric Types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Date and Time Types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Character Strings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Unicode Character Strings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Other Data Types</a:t>
            </a:r>
          </a:p>
          <a:p>
            <a:r>
              <a:rPr lang="en-US" dirty="0"/>
              <a:t>For full descriptions and subtypes refer to </a:t>
            </a:r>
            <a:r>
              <a:rPr lang="fr-FR" dirty="0">
                <a:hlinkClick r:id="rId2"/>
              </a:rPr>
              <a:t>T-SQL - Data Types (tutorialspoint.com)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4A33F-0A80-4465-9E6B-B1DAFC2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CDD2C96-1C75-4116-BF56-43AEC1F581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1875757"/>
            <a:ext cx="11097628" cy="4316496"/>
          </a:xfrm>
        </p:spPr>
        <p:txBody>
          <a:bodyPr>
            <a:normAutofit lnSpcReduction="10000"/>
          </a:bodyPr>
          <a:lstStyle/>
          <a:p>
            <a:pPr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600" b="1" dirty="0">
                <a:latin typeface="Calibri" panose="020F0502020204030204" pitchFamily="34" charset="0"/>
                <a:cs typeface="Calibri" panose="020F0502020204030204" pitchFamily="34" charset="0"/>
              </a:rPr>
              <a:t>DECLARE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statement initializes a T-SQL variable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itchFamily="34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DECLARE @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&lt;variable name&gt;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&lt;data type&gt;</a:t>
            </a:r>
          </a:p>
          <a:p>
            <a:pPr lvl="1">
              <a:lnSpc>
                <a:spcPct val="150000"/>
              </a:lnSpc>
              <a:buFont typeface="Arial" pitchFamily="34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Ex: DECLARE @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VARCHAR(20) 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itchFamily="34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statement assigns a value to the variable 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Syntax :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SET @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&lt;variable name&gt;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</a:t>
            </a:r>
          </a:p>
          <a:p>
            <a:pPr lvl="1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SET @</a:t>
            </a:r>
            <a:r>
              <a:rPr sz="2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DName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= ‘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 eaLnBrk="1" fontAlgn="auto">
              <a:lnSpc>
                <a:spcPct val="150000"/>
              </a:lnSpc>
              <a:spcAft>
                <a:spcPts val="0"/>
              </a:spcAft>
              <a:buClr>
                <a:srgbClr val="954F72"/>
              </a:buClr>
              <a:buSzPct val="60000"/>
              <a:buFont typeface="Arial" pitchFamily="34"/>
              <a:buChar char="•"/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Char char="•"/>
              <a:defRPr/>
            </a:pPr>
            <a:endParaRPr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T-SQL- Variables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741A7A-11EB-4FC9-8190-E967FEB7A0AF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062350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5999" y="807468"/>
            <a:ext cx="6780463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(LO1, LO2)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5"/>
            <a:ext cx="10208785" cy="46873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what is a view and how to use it</a:t>
            </a:r>
            <a:endParaRPr lang="en-US" sz="2300" dirty="0"/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situations where T-SQL is applicable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stored functions and procedures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situations where triggers can be used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Write syntactically correct SQL statements to create views, functions, procedures and 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778529" y="2874102"/>
            <a:ext cx="2888567" cy="18897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7A8D564-3BF9-41E8-9BEE-029E68C4F04B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394732F-4B7A-4582-B741-8ACD96BB3A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58223"/>
            <a:ext cx="10792326" cy="4357568"/>
          </a:xfrm>
        </p:spPr>
        <p:txBody>
          <a:bodyPr>
            <a:normAutofit fontScale="85000" lnSpcReduction="20000"/>
          </a:bodyPr>
          <a:lstStyle/>
          <a:p>
            <a:pPr eaLnBrk="1">
              <a:lnSpc>
                <a:spcPct val="200000"/>
              </a:lnSpc>
            </a:pPr>
            <a:r>
              <a:rPr altLang="en-US" dirty="0">
                <a:latin typeface="Calibri" panose="020F0502020204030204" pitchFamily="34" charset="0"/>
              </a:rPr>
              <a:t>The declared variables could be used in scripts</a:t>
            </a:r>
          </a:p>
          <a:p>
            <a:pPr lvl="1" eaLnBrk="1">
              <a:lnSpc>
                <a:spcPct val="170000"/>
              </a:lnSpc>
            </a:pPr>
            <a:r>
              <a:rPr altLang="en-US" sz="2400" b="1" dirty="0">
                <a:latin typeface="Calibri" panose="020F0502020204030204" pitchFamily="34" charset="0"/>
              </a:rPr>
              <a:t>SELECT 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altLang="en-US" sz="2400" b="1" dirty="0">
                <a:latin typeface="Calibri" panose="020F0502020204030204" pitchFamily="34" charset="0"/>
              </a:rPr>
              <a:t>budget</a:t>
            </a:r>
          </a:p>
          <a:p>
            <a:pPr lvl="1" eaLnBrk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altLang="en-US" sz="2400" b="1" dirty="0">
                <a:latin typeface="Calibri" panose="020F0502020204030204" pitchFamily="34" charset="0"/>
              </a:rPr>
              <a:t>	FROM</a:t>
            </a:r>
            <a:r>
              <a:rPr lang="en-US" altLang="en-US" sz="2400" b="1" dirty="0">
                <a:latin typeface="Calibri" panose="020F0502020204030204" pitchFamily="34" charset="0"/>
              </a:rPr>
              <a:t>  </a:t>
            </a:r>
            <a:r>
              <a:rPr altLang="en-US" sz="2400" b="1" dirty="0">
                <a:latin typeface="Calibri" panose="020F0502020204030204" pitchFamily="34" charset="0"/>
              </a:rPr>
              <a:t>Dep</a:t>
            </a:r>
            <a:r>
              <a:rPr lang="en-US" altLang="en-US" sz="2400" b="1" dirty="0">
                <a:latin typeface="Calibri" panose="020F0502020204030204" pitchFamily="34" charset="0"/>
              </a:rPr>
              <a:t>artment</a:t>
            </a:r>
            <a:endParaRPr altLang="en-US" sz="2400" b="1" dirty="0">
              <a:latin typeface="Calibri" panose="020F0502020204030204" pitchFamily="34" charset="0"/>
            </a:endParaRPr>
          </a:p>
          <a:p>
            <a:pPr lvl="1" eaLnBrk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altLang="en-US" sz="2400" b="1" dirty="0">
                <a:latin typeface="Calibri" panose="020F0502020204030204" pitchFamily="34" charset="0"/>
              </a:rPr>
              <a:t>	WHERE 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altLang="en-US" sz="2400" b="1" dirty="0" err="1">
                <a:latin typeface="Calibri" panose="020F0502020204030204" pitchFamily="34" charset="0"/>
              </a:rPr>
              <a:t>dname</a:t>
            </a:r>
            <a:r>
              <a:rPr altLang="en-US" sz="2400" b="1" dirty="0">
                <a:latin typeface="Calibri" panose="020F0502020204030204" pitchFamily="34" charset="0"/>
              </a:rPr>
              <a:t> = </a:t>
            </a:r>
            <a:r>
              <a:rPr alt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@</a:t>
            </a:r>
            <a:r>
              <a:rPr altLang="en-US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DName</a:t>
            </a:r>
            <a:endParaRPr altLang="en-US" sz="24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200000"/>
              </a:lnSpc>
            </a:pPr>
            <a:endParaRPr altLang="en-US" sz="900" dirty="0">
              <a:latin typeface="Calibri" panose="020F0502020204030204" pitchFamily="34" charset="0"/>
            </a:endParaRPr>
          </a:p>
          <a:p>
            <a:pPr lvl="1" eaLnBrk="1">
              <a:lnSpc>
                <a:spcPct val="170000"/>
              </a:lnSpc>
            </a:pPr>
            <a:r>
              <a:rPr altLang="en-US" sz="2400" b="1" dirty="0">
                <a:latin typeface="Calibri" panose="020F0502020204030204" pitchFamily="34" charset="0"/>
              </a:rPr>
              <a:t>DECLARE 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alt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@</a:t>
            </a:r>
            <a:r>
              <a:rPr altLang="en-US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empId</a:t>
            </a:r>
            <a:r>
              <a:rPr alt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INT</a:t>
            </a:r>
            <a:r>
              <a:rPr altLang="en-US" sz="2400" b="1" dirty="0">
                <a:latin typeface="Calibri" panose="020F0502020204030204" pitchFamily="34" charset="0"/>
              </a:rPr>
              <a:t> </a:t>
            </a:r>
          </a:p>
          <a:p>
            <a:pPr lvl="1" eaLnBrk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altLang="en-US" sz="2400" b="1" dirty="0">
                <a:latin typeface="Calibri" panose="020F0502020204030204" pitchFamily="34" charset="0"/>
              </a:rPr>
              <a:t>	SELECT 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alt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@</a:t>
            </a:r>
            <a:r>
              <a:rPr altLang="en-US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empId</a:t>
            </a:r>
            <a:r>
              <a:rPr alt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altLang="en-US" sz="2400" b="1" dirty="0">
                <a:latin typeface="Calibri" panose="020F0502020204030204" pitchFamily="34" charset="0"/>
              </a:rPr>
              <a:t>= MAX(</a:t>
            </a:r>
            <a:r>
              <a:rPr altLang="en-US" sz="2400" b="1" dirty="0" err="1">
                <a:latin typeface="Calibri" panose="020F0502020204030204" pitchFamily="34" charset="0"/>
              </a:rPr>
              <a:t>eid</a:t>
            </a:r>
            <a:r>
              <a:rPr altLang="en-US" sz="2400" b="1" dirty="0">
                <a:latin typeface="Calibri" panose="020F0502020204030204" pitchFamily="34" charset="0"/>
              </a:rPr>
              <a:t>) </a:t>
            </a:r>
          </a:p>
          <a:p>
            <a:pPr lvl="1" eaLnBrk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altLang="en-US" sz="2400" b="1" dirty="0">
                <a:latin typeface="Calibri" panose="020F0502020204030204" pitchFamily="34" charset="0"/>
              </a:rPr>
              <a:t>	FROM </a:t>
            </a:r>
            <a:r>
              <a:rPr lang="en-US" altLang="en-US" sz="2400" b="1" dirty="0">
                <a:latin typeface="Calibri" panose="020F0502020204030204" pitchFamily="34" charset="0"/>
              </a:rPr>
              <a:t> Employee</a:t>
            </a:r>
            <a:endParaRPr altLang="en-US" sz="2400" b="1" dirty="0">
              <a:latin typeface="Calibri" panose="020F0502020204030204" pitchFamily="34" charset="0"/>
            </a:endParaRPr>
          </a:p>
          <a:p>
            <a:pPr eaLnBrk="1">
              <a:lnSpc>
                <a:spcPct val="80000"/>
              </a:lnSpc>
            </a:pPr>
            <a:endParaRPr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T-SQL- Variables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0507AD-DAEC-4622-A6A5-6F0DD137BCD1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06030811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481A-BCD7-4F55-A957-2096BEE1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Flow Control in T-SQL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F7C3-DCF2-4F7D-B27F-897938E1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Keywords for flow control in Transact-SQL include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BEGIN and END -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mark a </a:t>
            </a:r>
            <a:r>
              <a:rPr lang="en-US" dirty="0"/>
              <a:t>block of statements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GOTO – Jumps to a specific line of code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IF and ELSE – Allows selection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RETURN - Used to immediately return from a </a:t>
            </a:r>
            <a:r>
              <a:rPr lang="en-US" dirty="0">
                <a:hlinkClick r:id="rId2" tooltip="Stored proced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stored procedure</a:t>
            </a:r>
            <a:r>
              <a:rPr lang="en-US" dirty="0"/>
              <a:t> or function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WAITFOR - </a:t>
            </a:r>
            <a:r>
              <a:rPr lang="en-US" dirty="0">
                <a:solidFill>
                  <a:srgbClr val="202122"/>
                </a:solidFill>
              </a:rPr>
              <a:t>W</a:t>
            </a:r>
            <a:r>
              <a:rPr lang="en-US" b="0" i="0" dirty="0">
                <a:solidFill>
                  <a:srgbClr val="202122"/>
                </a:solidFill>
                <a:effectLst/>
              </a:rPr>
              <a:t>ait for a given amount of time, or until a particular time of day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WHILE – Allows iteration of commands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BREAK – Ends the enclosing while loop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CONTINUE – Starts next iteration of enclosing while loop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521FA-4A09-4A21-8B38-505CC470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B2BE753-BA19-49CF-8B12-50D8B0837C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98712"/>
          </a:xfrm>
        </p:spPr>
        <p:txBody>
          <a:bodyPr>
            <a:normAutofit fontScale="92500" lnSpcReduction="20000"/>
          </a:bodyPr>
          <a:lstStyle/>
          <a:p>
            <a:pPr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Imposes conditions on the execution of a T-SQL statement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fontAlgn="auto">
              <a:spcAft>
                <a:spcPts val="0"/>
              </a:spcAft>
              <a:buNone/>
              <a:defRPr/>
            </a:pPr>
            <a:endParaRPr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5136" indent="0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IF (SELECT count(</a:t>
            </a:r>
            <a:r>
              <a:rPr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 FROM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100 </a:t>
            </a:r>
          </a:p>
          <a:p>
            <a:pPr marL="465136" indent="0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pPr marL="465136" lvl="1" indent="0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PRINT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Inside the IF statement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5136" lvl="1" indent="0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PRINT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less than 100 employees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5136" lvl="1" indent="0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</a:p>
          <a:p>
            <a:pPr marL="465136" lvl="1" indent="0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</a:p>
          <a:p>
            <a:pPr marL="465136" lvl="1" indent="0" eaLnBrk="1" fontAlgn="auto">
              <a:lnSpc>
                <a:spcPct val="15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PRINT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more than 100 em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loyees!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T-SQL- IF Statements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166B66-BA8A-4655-8855-8B43D8C53CAE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74670685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BCDD65D-A4C9-4BED-B41C-3E3D94058B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0936705" cy="4494964"/>
          </a:xfrm>
        </p:spPr>
        <p:txBody>
          <a:bodyPr>
            <a:normAutofit fontScale="92500" lnSpcReduction="20000"/>
          </a:bodyPr>
          <a:lstStyle/>
          <a:p>
            <a:pPr eaLnBrk="1">
              <a:lnSpc>
                <a:spcPct val="150000"/>
              </a:lnSpc>
            </a:pPr>
            <a:r>
              <a:rPr altLang="en-US" sz="2600" dirty="0">
                <a:latin typeface="Calibri" panose="020F0502020204030204" pitchFamily="34" charset="0"/>
              </a:rPr>
              <a:t>Sets a condition for the repeated execution of an SQL statement or statement block.</a:t>
            </a:r>
          </a:p>
          <a:p>
            <a:pPr eaLnBrk="1">
              <a:lnSpc>
                <a:spcPct val="150000"/>
              </a:lnSpc>
            </a:pPr>
            <a:r>
              <a:rPr altLang="en-US" sz="2600" dirty="0">
                <a:latin typeface="Calibri" panose="020F0502020204030204" pitchFamily="34" charset="0"/>
              </a:rPr>
              <a:t>The statements are executed repeatedly as long as the specified condition is true. 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0" indent="0" eaLnBrk="1">
              <a:lnSpc>
                <a:spcPct val="150000"/>
              </a:lnSpc>
              <a:buNone/>
            </a:pPr>
            <a:endParaRPr lang="en-US" alt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@count&lt;=100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BEGIN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        INSERT INTO Employee VALUES(@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count,CONCAT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Employee',@count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        SET @count=@count+1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END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T-SQL- WHILE Statements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F5A5D4-542A-49E7-991B-62F653D6D6DD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24814497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5" y="2037348"/>
            <a:ext cx="10615120" cy="189923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1"/>
                </a:solidFill>
                <a:latin typeface="Impact"/>
              </a:rPr>
              <a:t>FUNCTIONS &amp;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24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DFE611-022B-42F2-A701-FC05CDDD6F23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86324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80B6-EC32-4F31-ACD4-5D94E74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Functions and Stored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80B0-5F90-402D-AE1D-9825AEA8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a means of reusing code</a:t>
            </a:r>
          </a:p>
          <a:p>
            <a:r>
              <a:rPr lang="en-US" dirty="0"/>
              <a:t>Consists of Name, Input variables, return/output variables and a function body</a:t>
            </a:r>
          </a:p>
          <a:p>
            <a:r>
              <a:rPr lang="en-US" dirty="0"/>
              <a:t>When combined with variables allows the execution of predefined SQL commands with different variables</a:t>
            </a:r>
          </a:p>
          <a:p>
            <a:r>
              <a:rPr lang="en-US" dirty="0"/>
              <a:t>Can be combined with client side coding to enable quick and efficient access of a database based on user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CBBA7-ADF6-4D2A-B41C-B37C9BB0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497C227D-EA26-4A9C-A99C-C4C7FE9F35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54548"/>
            <a:ext cx="10968789" cy="4269789"/>
          </a:xfrm>
        </p:spPr>
        <p:txBody>
          <a:bodyPr>
            <a:normAutofit fontScale="70000" lnSpcReduction="20000"/>
          </a:bodyPr>
          <a:lstStyle/>
          <a:p>
            <a:pPr eaLnBrk="1"/>
            <a:r>
              <a:rPr altLang="en-US" sz="3400" dirty="0">
                <a:latin typeface="Calibri" panose="020F0502020204030204" pitchFamily="34" charset="0"/>
              </a:rPr>
              <a:t>Syntax of a function</a:t>
            </a:r>
            <a:endParaRPr lang="en-US" altLang="en-US" sz="3400" dirty="0">
              <a:latin typeface="Calibri" panose="020F0502020204030204" pitchFamily="34" charset="0"/>
            </a:endParaRP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800" dirty="0">
                <a:latin typeface="Calibri" panose="020F0502020204030204" pitchFamily="34" charset="0"/>
              </a:rPr>
              <a:t>	</a:t>
            </a:r>
            <a:r>
              <a:rPr lang="en-US" altLang="en-US" sz="3400" dirty="0">
                <a:latin typeface="Calibri" panose="020F0502020204030204" pitchFamily="34" charset="0"/>
              </a:rPr>
              <a:t>CREATE FUNCTION &lt;function name&gt; (&lt;parameters&gt;)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RETURNS &lt;return data type&gt;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AS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BEGIN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&lt;function body&gt;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END</a:t>
            </a:r>
            <a:endParaRPr lang="en-US" altLang="en-US" sz="3800" dirty="0">
              <a:latin typeface="Calibri" panose="020F0502020204030204" pitchFamily="34" charset="0"/>
            </a:endParaRPr>
          </a:p>
          <a:p>
            <a:pPr marL="0" indent="0" eaLnBrk="1">
              <a:buNone/>
            </a:pPr>
            <a:endParaRPr lang="en-US" altLang="en-US" sz="3800" dirty="0">
              <a:latin typeface="Calibri" panose="020F0502020204030204" pitchFamily="34" charset="0"/>
            </a:endParaRPr>
          </a:p>
          <a:p>
            <a:r>
              <a:rPr lang="en-US" alt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Parameter mode of parameters for functions is IN which parameters allow the calling code to pass values into the function</a:t>
            </a:r>
          </a:p>
          <a:p>
            <a:pPr eaLnBrk="1"/>
            <a:endParaRPr lang="en-US" altLang="en-US" sz="3800" dirty="0">
              <a:latin typeface="Calibri" panose="020F0502020204030204" pitchFamily="34" charset="0"/>
            </a:endParaRPr>
          </a:p>
          <a:p>
            <a:pPr marL="0" indent="0" eaLnBrk="1">
              <a:buNone/>
            </a:pPr>
            <a:endParaRPr altLang="en-US" sz="3200" dirty="0">
              <a:latin typeface="Calibri" panose="020F0502020204030204" pitchFamily="34" charset="0"/>
            </a:endParaRPr>
          </a:p>
          <a:p>
            <a:pPr marL="323850" lvl="1" indent="0" eaLnBrk="1">
              <a:lnSpc>
                <a:spcPct val="120000"/>
              </a:lnSpc>
              <a:buFont typeface="Arial" panose="020B0604020202020204" pitchFamily="34" charset="0"/>
              <a:buNone/>
            </a:pPr>
            <a:endParaRPr altLang="en-US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Functions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EEFB60-4CA7-4D24-9ECA-89133670C482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99494507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497C227D-EA26-4A9C-A99C-C4C7FE9F35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54548"/>
            <a:ext cx="10968789" cy="4269789"/>
          </a:xfrm>
        </p:spPr>
        <p:txBody>
          <a:bodyPr>
            <a:normAutofit fontScale="55000" lnSpcReduction="20000"/>
          </a:bodyPr>
          <a:lstStyle/>
          <a:p>
            <a:pPr eaLnBrk="1"/>
            <a:r>
              <a:rPr lang="en-US" altLang="en-US" sz="3400" dirty="0">
                <a:latin typeface="Calibri" panose="020F0502020204030204" pitchFamily="34" charset="0"/>
              </a:rPr>
              <a:t>Create a function that returns the number of employees in a given department.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800" dirty="0">
                <a:latin typeface="Calibri" panose="020F0502020204030204" pitchFamily="34" charset="0"/>
              </a:rPr>
              <a:t>	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800" dirty="0">
                <a:latin typeface="Calibri" panose="020F0502020204030204" pitchFamily="34" charset="0"/>
              </a:rPr>
              <a:t>	</a:t>
            </a:r>
            <a:r>
              <a:rPr lang="en-US" altLang="en-US" sz="3400" dirty="0">
                <a:latin typeface="Calibri" panose="020F0502020204030204" pitchFamily="34" charset="0"/>
              </a:rPr>
              <a:t>CREATE FUNCTION </a:t>
            </a:r>
            <a:r>
              <a:rPr lang="en-US" altLang="en-US" sz="3400" dirty="0" err="1">
                <a:latin typeface="Calibri" panose="020F0502020204030204" pitchFamily="34" charset="0"/>
              </a:rPr>
              <a:t>EmpCount</a:t>
            </a:r>
            <a:r>
              <a:rPr lang="en-US" altLang="en-US" sz="3400" dirty="0">
                <a:latin typeface="Calibri" panose="020F0502020204030204" pitchFamily="34" charset="0"/>
              </a:rPr>
              <a:t> (@did varchar(20))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RETURNS </a:t>
            </a:r>
            <a:r>
              <a:rPr lang="en-US" altLang="en-US" sz="3400" dirty="0" err="1">
                <a:latin typeface="Calibri" panose="020F0502020204030204" pitchFamily="34" charset="0"/>
              </a:rPr>
              <a:t>int</a:t>
            </a:r>
            <a:r>
              <a:rPr lang="en-US" altLang="en-US" sz="3400" dirty="0">
                <a:latin typeface="Calibri" panose="020F0502020204030204" pitchFamily="34" charset="0"/>
              </a:rPr>
              <a:t>	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AS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BEGIN</a:t>
            </a:r>
          </a:p>
          <a:p>
            <a:pPr marL="800100" lvl="2" indent="0"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	</a:t>
            </a:r>
            <a:r>
              <a:rPr lang="en-US" altLang="en-US" sz="4000" dirty="0">
                <a:latin typeface="Calibri" panose="020F0502020204030204" pitchFamily="34" charset="0"/>
              </a:rPr>
              <a:t>Declare @</a:t>
            </a:r>
            <a:r>
              <a:rPr lang="en-US" altLang="en-US" sz="4000" dirty="0" err="1">
                <a:latin typeface="Calibri" panose="020F0502020204030204" pitchFamily="34" charset="0"/>
              </a:rPr>
              <a:t>ecount</a:t>
            </a:r>
            <a:r>
              <a:rPr lang="en-US" altLang="en-US" sz="4000" dirty="0">
                <a:latin typeface="Calibri" panose="020F0502020204030204" pitchFamily="34" charset="0"/>
              </a:rPr>
              <a:t> </a:t>
            </a:r>
            <a:r>
              <a:rPr lang="en-US" altLang="en-US" sz="4000" dirty="0" err="1">
                <a:latin typeface="Calibri" panose="020F0502020204030204" pitchFamily="34" charset="0"/>
              </a:rPr>
              <a:t>int</a:t>
            </a:r>
            <a:endParaRPr lang="en-US" altLang="en-US" sz="4000" dirty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altLang="en-US" sz="4000" dirty="0">
                <a:latin typeface="Calibri" panose="020F0502020204030204" pitchFamily="34" charset="0"/>
              </a:rPr>
              <a:t>		Select @</a:t>
            </a:r>
            <a:r>
              <a:rPr lang="en-US" altLang="en-US" sz="4000" dirty="0" err="1">
                <a:latin typeface="Calibri" panose="020F0502020204030204" pitchFamily="34" charset="0"/>
              </a:rPr>
              <a:t>ecount</a:t>
            </a:r>
            <a:r>
              <a:rPr lang="en-US" altLang="en-US" sz="4000" dirty="0">
                <a:latin typeface="Calibri" panose="020F0502020204030204" pitchFamily="34" charset="0"/>
              </a:rPr>
              <a:t> = count(*)</a:t>
            </a:r>
          </a:p>
          <a:p>
            <a:pPr marL="800100" lvl="2" indent="0">
              <a:buNone/>
            </a:pPr>
            <a:r>
              <a:rPr lang="en-US" altLang="en-US" sz="4000" dirty="0">
                <a:latin typeface="Calibri" panose="020F0502020204030204" pitchFamily="34" charset="0"/>
              </a:rPr>
              <a:t>		From works w</a:t>
            </a:r>
          </a:p>
          <a:p>
            <a:pPr marL="800100" lvl="2" indent="0">
              <a:buNone/>
            </a:pPr>
            <a:r>
              <a:rPr lang="en-US" altLang="en-US" sz="4000" dirty="0">
                <a:latin typeface="Calibri" panose="020F0502020204030204" pitchFamily="34" charset="0"/>
              </a:rPr>
              <a:t>		Where </a:t>
            </a:r>
            <a:r>
              <a:rPr lang="en-US" altLang="en-US" sz="4000" dirty="0" err="1">
                <a:latin typeface="Calibri" panose="020F0502020204030204" pitchFamily="34" charset="0"/>
              </a:rPr>
              <a:t>w.did</a:t>
            </a:r>
            <a:r>
              <a:rPr lang="en-US" altLang="en-US" sz="4000" dirty="0">
                <a:latin typeface="Calibri" panose="020F0502020204030204" pitchFamily="34" charset="0"/>
              </a:rPr>
              <a:t> = @did</a:t>
            </a:r>
          </a:p>
          <a:p>
            <a:pPr marL="800100" lvl="2" indent="0">
              <a:buNone/>
            </a:pPr>
            <a:r>
              <a:rPr lang="en-US" altLang="en-US" sz="4000" dirty="0">
                <a:latin typeface="Calibri" panose="020F0502020204030204" pitchFamily="34" charset="0"/>
              </a:rPr>
              <a:t>		return @</a:t>
            </a:r>
            <a:r>
              <a:rPr lang="en-US" altLang="en-US" sz="4000" dirty="0" err="1">
                <a:latin typeface="Calibri" panose="020F0502020204030204" pitchFamily="34" charset="0"/>
              </a:rPr>
              <a:t>ecount</a:t>
            </a:r>
            <a:endParaRPr lang="en-US" altLang="en-US" sz="4000" dirty="0">
              <a:latin typeface="Calibri" panose="020F0502020204030204" pitchFamily="34" charset="0"/>
            </a:endParaRP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END</a:t>
            </a:r>
            <a:endParaRPr lang="en-US" altLang="en-US" sz="3800" dirty="0">
              <a:latin typeface="Calibri" panose="020F0502020204030204" pitchFamily="34" charset="0"/>
            </a:endParaRPr>
          </a:p>
          <a:p>
            <a:pPr marL="0" indent="0" eaLnBrk="1">
              <a:buNone/>
            </a:pPr>
            <a:endParaRPr altLang="en-US" sz="3200" dirty="0">
              <a:latin typeface="Calibri" panose="020F0502020204030204" pitchFamily="34" charset="0"/>
            </a:endParaRPr>
          </a:p>
          <a:p>
            <a:pPr marL="323850" lvl="1" indent="0" eaLnBrk="1">
              <a:lnSpc>
                <a:spcPct val="120000"/>
              </a:lnSpc>
              <a:buFont typeface="Arial" panose="020B0604020202020204" pitchFamily="34" charset="0"/>
              <a:buNone/>
            </a:pPr>
            <a:endParaRPr altLang="en-US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Functions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[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Impact"/>
              </a:rPr>
              <a:t>contd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]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D4D356-FD91-45C6-A8AA-72CFD6FBA244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5454868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E89D9C18-1FE5-4A20-BBB8-1198AC084C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altLang="en-US" sz="2400" dirty="0">
                <a:latin typeface="Calibri" panose="020F0502020204030204" pitchFamily="34" charset="0"/>
              </a:rPr>
              <a:t>Calling the function created previously</a:t>
            </a:r>
          </a:p>
          <a:p>
            <a:pPr eaLnBrk="1"/>
            <a:endParaRPr altLang="en-US" sz="2800" dirty="0">
              <a:latin typeface="Calibri" panose="020F0502020204030204" pitchFamily="34" charset="0"/>
            </a:endParaRPr>
          </a:p>
          <a:p>
            <a:pPr lvl="1" eaLnBrk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dirty="0">
                <a:latin typeface="Calibri" panose="020F0502020204030204" pitchFamily="34" charset="0"/>
              </a:rPr>
              <a:t>D</a:t>
            </a:r>
            <a:r>
              <a:rPr altLang="en-US" sz="2400" b="1" dirty="0">
                <a:latin typeface="Calibri" panose="020F0502020204030204" pitchFamily="34" charset="0"/>
              </a:rPr>
              <a:t>eclare</a:t>
            </a:r>
            <a:r>
              <a:rPr altLang="en-US" sz="2400" dirty="0">
                <a:latin typeface="Calibri" panose="020F0502020204030204" pitchFamily="34" charset="0"/>
              </a:rPr>
              <a:t> @result </a:t>
            </a:r>
            <a:r>
              <a:rPr altLang="en-US" sz="2400" dirty="0" err="1">
                <a:latin typeface="Calibri" panose="020F0502020204030204" pitchFamily="34" charset="0"/>
              </a:rPr>
              <a:t>int</a:t>
            </a:r>
            <a:endParaRPr altLang="en-US" sz="2400" dirty="0">
              <a:latin typeface="Calibri" panose="020F0502020204030204" pitchFamily="34" charset="0"/>
            </a:endParaRPr>
          </a:p>
          <a:p>
            <a:pPr lvl="1" eaLnBrk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dirty="0">
                <a:latin typeface="Calibri" panose="020F0502020204030204" pitchFamily="34" charset="0"/>
              </a:rPr>
              <a:t>E</a:t>
            </a:r>
            <a:r>
              <a:rPr altLang="en-US" sz="2400" b="1" dirty="0">
                <a:latin typeface="Calibri" panose="020F0502020204030204" pitchFamily="34" charset="0"/>
              </a:rPr>
              <a:t>xec</a:t>
            </a:r>
            <a:r>
              <a:rPr altLang="en-US" sz="2400" dirty="0">
                <a:latin typeface="Calibri" panose="020F0502020204030204" pitchFamily="34" charset="0"/>
              </a:rPr>
              <a:t> @result=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E</a:t>
            </a:r>
            <a:r>
              <a:rPr altLang="en-US" sz="2400" dirty="0" err="1">
                <a:latin typeface="Calibri" panose="020F0502020204030204" pitchFamily="34" charset="0"/>
              </a:rPr>
              <a:t>mpCount</a:t>
            </a:r>
            <a:r>
              <a:rPr altLang="en-US" sz="2400" dirty="0">
                <a:latin typeface="Calibri" panose="020F0502020204030204" pitchFamily="34" charset="0"/>
              </a:rPr>
              <a:t> 'Admin'</a:t>
            </a:r>
          </a:p>
          <a:p>
            <a:pPr lvl="1" eaLnBrk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dirty="0">
                <a:latin typeface="Calibri" panose="020F0502020204030204" pitchFamily="34" charset="0"/>
              </a:rPr>
              <a:t>P</a:t>
            </a:r>
            <a:r>
              <a:rPr altLang="en-US" sz="2400" b="1" dirty="0">
                <a:latin typeface="Calibri" panose="020F0502020204030204" pitchFamily="34" charset="0"/>
              </a:rPr>
              <a:t>rint </a:t>
            </a:r>
            <a:r>
              <a:rPr altLang="en-US" sz="2400" dirty="0">
                <a:latin typeface="Calibri" panose="020F0502020204030204" pitchFamily="34" charset="0"/>
              </a:rPr>
              <a:t>@result</a:t>
            </a:r>
          </a:p>
          <a:p>
            <a:pPr lvl="1" eaLnBrk="1">
              <a:buFont typeface="Arial" panose="020B0604020202020204" pitchFamily="34" charset="0"/>
              <a:buNone/>
            </a:pPr>
            <a:endParaRPr alt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Functions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[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Impact"/>
              </a:rPr>
              <a:t>contd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Impact"/>
              </a:rPr>
              <a:t>]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8F12EC-88B0-4D38-AB4F-E03D87262278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54163974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E1EC07D-AE8D-45A9-9878-E636D71DC4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1690689"/>
            <a:ext cx="10772775" cy="4100512"/>
          </a:xfrm>
        </p:spPr>
        <p:txBody>
          <a:bodyPr>
            <a:normAutofit/>
          </a:bodyPr>
          <a:lstStyle/>
          <a:p>
            <a:pPr marL="514350" indent="-514350" eaLnBrk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Create a function to return the total percentage of time a person works given the employee id.</a:t>
            </a:r>
          </a:p>
          <a:p>
            <a:pPr marL="0" indent="0" eaLnBrk="1">
              <a:lnSpc>
                <a:spcPct val="150000"/>
              </a:lnSpc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02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0BD714-83F6-4EF4-8A43-4F7F95294C88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820142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5" y="2037348"/>
            <a:ext cx="10515600" cy="189923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VIEWS</a:t>
            </a:r>
            <a:endParaRPr lang="en-US" sz="9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CBA4F7-AA1F-4785-9800-8C5702D200A9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8199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497C227D-EA26-4A9C-A99C-C4C7FE9F35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54548"/>
            <a:ext cx="10968789" cy="4382084"/>
          </a:xfrm>
        </p:spPr>
        <p:txBody>
          <a:bodyPr>
            <a:normAutofit fontScale="77500" lnSpcReduction="20000"/>
          </a:bodyPr>
          <a:lstStyle/>
          <a:p>
            <a:pPr eaLnBrk="1"/>
            <a:r>
              <a:rPr altLang="en-US" sz="3100" dirty="0">
                <a:latin typeface="Calibri" panose="020F0502020204030204" pitchFamily="34" charset="0"/>
              </a:rPr>
              <a:t>Syntax of a </a:t>
            </a:r>
            <a:r>
              <a:rPr lang="en-US" altLang="en-US" sz="3100" dirty="0">
                <a:latin typeface="Calibri" panose="020F0502020204030204" pitchFamily="34" charset="0"/>
              </a:rPr>
              <a:t>procedure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</a:t>
            </a:r>
            <a:r>
              <a:rPr lang="en-US" altLang="en-US" sz="3100" dirty="0">
                <a:latin typeface="Calibri" panose="020F0502020204030204" pitchFamily="34" charset="0"/>
              </a:rPr>
              <a:t>CREATE PROCEDURE &lt;procedure name&gt; (&lt;parameters&gt;)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100" dirty="0">
                <a:latin typeface="Calibri" panose="020F0502020204030204" pitchFamily="34" charset="0"/>
              </a:rPr>
              <a:t>	AS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100" dirty="0">
                <a:latin typeface="Calibri" panose="020F0502020204030204" pitchFamily="34" charset="0"/>
              </a:rPr>
              <a:t>	BEGIN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100" dirty="0">
                <a:latin typeface="Calibri" panose="020F0502020204030204" pitchFamily="34" charset="0"/>
              </a:rPr>
              <a:t>	&lt;procedure body&gt;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100" dirty="0">
                <a:latin typeface="Calibri" panose="020F0502020204030204" pitchFamily="34" charset="0"/>
              </a:rPr>
              <a:t>	END</a:t>
            </a:r>
          </a:p>
          <a:p>
            <a:pPr marL="457200" lvl="1" indent="0">
              <a:buNone/>
            </a:pPr>
            <a:endParaRPr lang="en-US" altLang="en-US" sz="27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Each parameter to a procedure should have a data type and a parameter mode (IN or OUT)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Clr>
                <a:srgbClr val="ED7D31"/>
              </a:buClr>
              <a:buSzPct val="92000"/>
              <a:buNone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IN: This is the default mode. IN parameters allow the calling code to pass values into the procedure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Clr>
                <a:srgbClr val="ED7D31"/>
              </a:buClr>
              <a:buSzPct val="92000"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OUT parameters allow the procedure to pass values back to the calling code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0" indent="0" eaLnBrk="1">
              <a:buNone/>
            </a:pPr>
            <a:endParaRPr altLang="en-US" sz="3200" dirty="0">
              <a:latin typeface="Calibri" panose="020F0502020204030204" pitchFamily="34" charset="0"/>
            </a:endParaRPr>
          </a:p>
          <a:p>
            <a:pPr marL="323850" lvl="1" indent="0" eaLnBrk="1">
              <a:lnSpc>
                <a:spcPct val="120000"/>
              </a:lnSpc>
              <a:buFont typeface="Arial" panose="020B0604020202020204" pitchFamily="34" charset="0"/>
              <a:buNone/>
            </a:pPr>
            <a:endParaRPr altLang="en-US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Impact"/>
              </a:rPr>
              <a:t>Procedures</a:t>
            </a:r>
            <a:endParaRPr lang="en-US" sz="28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09FB47-567F-42E6-B95D-BF30EC6DA349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48831442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497C227D-EA26-4A9C-A99C-C4C7FE9F35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42254"/>
            <a:ext cx="10968789" cy="4510420"/>
          </a:xfrm>
        </p:spPr>
        <p:txBody>
          <a:bodyPr>
            <a:normAutofit fontScale="62500" lnSpcReduction="20000"/>
          </a:bodyPr>
          <a:lstStyle/>
          <a:p>
            <a:pPr eaLnBrk="1">
              <a:lnSpc>
                <a:spcPct val="170000"/>
              </a:lnSpc>
            </a:pPr>
            <a:r>
              <a:rPr lang="en-US" altLang="en-US" sz="3800" dirty="0">
                <a:latin typeface="Calibri" panose="020F0502020204030204" pitchFamily="34" charset="0"/>
              </a:rPr>
              <a:t>Create a procedure to give a salary increment to all the employees by a given percentage from their current salary.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	</a:t>
            </a:r>
            <a:r>
              <a:rPr lang="en-US" altLang="en-US" sz="3500" dirty="0">
                <a:latin typeface="Calibri" panose="020F0502020204030204" pitchFamily="34" charset="0"/>
              </a:rPr>
              <a:t>CREATE PROCEDURE </a:t>
            </a:r>
            <a:r>
              <a:rPr lang="en-US" altLang="en-US" sz="3500" dirty="0" err="1">
                <a:latin typeface="Calibri" panose="020F0502020204030204" pitchFamily="34" charset="0"/>
              </a:rPr>
              <a:t>IncreaseSalary</a:t>
            </a:r>
            <a:r>
              <a:rPr lang="en-US" altLang="en-US" sz="3500" dirty="0">
                <a:latin typeface="Calibri" panose="020F0502020204030204" pitchFamily="34" charset="0"/>
              </a:rPr>
              <a:t> (@percentage float)	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AS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BEGIN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	Update Employee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	Set salary = salary + salary*(@percentage/100)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END</a:t>
            </a:r>
          </a:p>
          <a:p>
            <a:pPr marL="0" indent="0" eaLnBrk="1">
              <a:buNone/>
            </a:pPr>
            <a:endParaRPr lang="en-US" altLang="en-US" sz="3400" dirty="0">
              <a:latin typeface="Calibri" panose="020F0502020204030204" pitchFamily="34" charset="0"/>
            </a:endParaRPr>
          </a:p>
          <a:p>
            <a:pPr eaLnBrk="1"/>
            <a:r>
              <a:rPr lang="en-US" altLang="en-US" sz="3800" dirty="0">
                <a:latin typeface="Calibri" panose="020F0502020204030204" pitchFamily="34" charset="0"/>
              </a:rPr>
              <a:t>Call the procedure.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800" dirty="0">
                <a:latin typeface="Calibri" panose="020F0502020204030204" pitchFamily="34" charset="0"/>
              </a:rPr>
              <a:t>	Exec </a:t>
            </a:r>
            <a:r>
              <a:rPr lang="en-US" altLang="en-US" sz="3800" dirty="0" err="1">
                <a:latin typeface="Calibri" panose="020F0502020204030204" pitchFamily="34" charset="0"/>
              </a:rPr>
              <a:t>increaseSalary</a:t>
            </a:r>
            <a:r>
              <a:rPr lang="en-US" altLang="en-US" sz="3800" dirty="0">
                <a:latin typeface="Calibri" panose="020F0502020204030204" pitchFamily="34" charset="0"/>
              </a:rPr>
              <a:t> 10	</a:t>
            </a:r>
            <a:endParaRPr altLang="en-US" sz="3800" dirty="0">
              <a:latin typeface="Calibri" panose="020F0502020204030204" pitchFamily="34" charset="0"/>
            </a:endParaRPr>
          </a:p>
          <a:p>
            <a:pPr marL="323850" lvl="1" indent="0" eaLnBrk="1">
              <a:lnSpc>
                <a:spcPct val="120000"/>
              </a:lnSpc>
              <a:buFont typeface="Arial" panose="020B0604020202020204" pitchFamily="34" charset="0"/>
              <a:buNone/>
            </a:pPr>
            <a:endParaRPr altLang="en-US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Impact"/>
              </a:rPr>
              <a:t>Procedures </a:t>
            </a:r>
            <a:r>
              <a:rPr lang="en-US" sz="2400" dirty="0">
                <a:solidFill>
                  <a:srgbClr val="002060"/>
                </a:solidFill>
                <a:latin typeface="Impact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Impact"/>
              </a:rPr>
              <a:t>contd</a:t>
            </a:r>
            <a:r>
              <a:rPr lang="en-US" sz="2400" dirty="0">
                <a:solidFill>
                  <a:srgbClr val="002060"/>
                </a:solidFill>
                <a:latin typeface="Impact"/>
              </a:rPr>
              <a:t>]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BF8F21-CA1A-4FCC-94F3-988C851DC985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423882228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497C227D-EA26-4A9C-A99C-C4C7FE9F35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42254"/>
            <a:ext cx="11129211" cy="4510420"/>
          </a:xfrm>
        </p:spPr>
        <p:txBody>
          <a:bodyPr>
            <a:normAutofit fontScale="62500" lnSpcReduction="20000"/>
          </a:bodyPr>
          <a:lstStyle/>
          <a:p>
            <a:pPr eaLnBrk="1">
              <a:lnSpc>
                <a:spcPct val="170000"/>
              </a:lnSpc>
            </a:pPr>
            <a:r>
              <a:rPr lang="en-US" altLang="en-US" sz="4400" dirty="0">
                <a:latin typeface="Calibri" panose="020F0502020204030204" pitchFamily="34" charset="0"/>
              </a:rPr>
              <a:t>C</a:t>
            </a:r>
            <a:r>
              <a:rPr lang="en-US" altLang="en-US" sz="4600" dirty="0">
                <a:latin typeface="Calibri" panose="020F0502020204030204" pitchFamily="34" charset="0"/>
              </a:rPr>
              <a:t>reate a procedure that outputs the minimum and maximum salary for a given department.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400" dirty="0">
                <a:latin typeface="Calibri" panose="020F0502020204030204" pitchFamily="34" charset="0"/>
              </a:rPr>
              <a:t>         </a:t>
            </a:r>
            <a:r>
              <a:rPr lang="en-US" altLang="en-US" sz="3500" dirty="0">
                <a:latin typeface="Calibri" panose="020F0502020204030204" pitchFamily="34" charset="0"/>
              </a:rPr>
              <a:t>CREATE PROCEDURE </a:t>
            </a:r>
            <a:r>
              <a:rPr lang="en-US" altLang="en-US" sz="3500" dirty="0" err="1">
                <a:latin typeface="Calibri" panose="020F0502020204030204" pitchFamily="34" charset="0"/>
              </a:rPr>
              <a:t>getDetails</a:t>
            </a:r>
            <a:r>
              <a:rPr lang="en-US" altLang="en-US" sz="3500" dirty="0">
                <a:latin typeface="Calibri" panose="020F0502020204030204" pitchFamily="34" charset="0"/>
              </a:rPr>
              <a:t> (@did varchar(20), @max real output, @min real output)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AS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BEGIN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	Select @max = MAX(</a:t>
            </a:r>
            <a:r>
              <a:rPr lang="en-US" altLang="en-US" sz="3500" dirty="0" err="1">
                <a:latin typeface="Calibri" panose="020F0502020204030204" pitchFamily="34" charset="0"/>
              </a:rPr>
              <a:t>e.salary</a:t>
            </a:r>
            <a:r>
              <a:rPr lang="en-US" altLang="en-US" sz="3500" dirty="0">
                <a:latin typeface="Calibri" panose="020F0502020204030204" pitchFamily="34" charset="0"/>
              </a:rPr>
              <a:t>), @min = MIN(</a:t>
            </a:r>
            <a:r>
              <a:rPr lang="en-US" altLang="en-US" sz="3500" dirty="0" err="1">
                <a:latin typeface="Calibri" panose="020F0502020204030204" pitchFamily="34" charset="0"/>
              </a:rPr>
              <a:t>e.salary</a:t>
            </a:r>
            <a:r>
              <a:rPr lang="en-US" altLang="en-US" sz="3500" dirty="0">
                <a:latin typeface="Calibri" panose="020F0502020204030204" pitchFamily="34" charset="0"/>
              </a:rPr>
              <a:t>)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	From Employee e, Works w, </a:t>
            </a:r>
            <a:r>
              <a:rPr lang="en-US" altLang="en-US" sz="3500" dirty="0" err="1">
                <a:latin typeface="Calibri" panose="020F0502020204030204" pitchFamily="34" charset="0"/>
              </a:rPr>
              <a:t>Dept</a:t>
            </a:r>
            <a:r>
              <a:rPr lang="en-US" altLang="en-US" sz="3500" dirty="0">
                <a:latin typeface="Calibri" panose="020F0502020204030204" pitchFamily="34" charset="0"/>
              </a:rPr>
              <a:t> d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	Where </a:t>
            </a:r>
            <a:r>
              <a:rPr lang="en-US" altLang="en-US" sz="3500" dirty="0" err="1">
                <a:latin typeface="Calibri" panose="020F0502020204030204" pitchFamily="34" charset="0"/>
              </a:rPr>
              <a:t>d.did</a:t>
            </a:r>
            <a:r>
              <a:rPr lang="en-US" altLang="en-US" sz="3500" dirty="0">
                <a:latin typeface="Calibri" panose="020F0502020204030204" pitchFamily="34" charset="0"/>
              </a:rPr>
              <a:t>=</a:t>
            </a:r>
            <a:r>
              <a:rPr lang="en-US" altLang="en-US" sz="3500" dirty="0" err="1">
                <a:latin typeface="Calibri" panose="020F0502020204030204" pitchFamily="34" charset="0"/>
              </a:rPr>
              <a:t>w.did</a:t>
            </a:r>
            <a:r>
              <a:rPr lang="en-US" altLang="en-US" sz="3500" dirty="0">
                <a:latin typeface="Calibri" panose="020F0502020204030204" pitchFamily="34" charset="0"/>
              </a:rPr>
              <a:t> and </a:t>
            </a:r>
            <a:r>
              <a:rPr lang="en-US" altLang="en-US" sz="3500" dirty="0" err="1">
                <a:latin typeface="Calibri" panose="020F0502020204030204" pitchFamily="34" charset="0"/>
              </a:rPr>
              <a:t>w.eid</a:t>
            </a:r>
            <a:r>
              <a:rPr lang="en-US" altLang="en-US" sz="3500" dirty="0">
                <a:latin typeface="Calibri" panose="020F0502020204030204" pitchFamily="34" charset="0"/>
              </a:rPr>
              <a:t>=</a:t>
            </a:r>
            <a:r>
              <a:rPr lang="en-US" altLang="en-US" sz="3500" dirty="0" err="1">
                <a:latin typeface="Calibri" panose="020F0502020204030204" pitchFamily="34" charset="0"/>
              </a:rPr>
              <a:t>e.eid</a:t>
            </a:r>
            <a:r>
              <a:rPr lang="en-US" altLang="en-US" sz="3500" dirty="0">
                <a:latin typeface="Calibri" panose="020F0502020204030204" pitchFamily="34" charset="0"/>
              </a:rPr>
              <a:t> and </a:t>
            </a:r>
            <a:r>
              <a:rPr lang="en-US" altLang="en-US" sz="3500" dirty="0" err="1">
                <a:latin typeface="Calibri" panose="020F0502020204030204" pitchFamily="34" charset="0"/>
              </a:rPr>
              <a:t>d.did</a:t>
            </a:r>
            <a:r>
              <a:rPr lang="en-US" altLang="en-US" sz="3500" dirty="0">
                <a:latin typeface="Calibri" panose="020F0502020204030204" pitchFamily="34" charset="0"/>
              </a:rPr>
              <a:t>=@did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END</a:t>
            </a:r>
          </a:p>
          <a:p>
            <a:pPr marL="0" indent="0" eaLnBrk="1">
              <a:buNone/>
            </a:pPr>
            <a:endParaRPr lang="en-US" altLang="en-US" sz="34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Impact"/>
              </a:rPr>
              <a:t>Procedures </a:t>
            </a:r>
            <a:r>
              <a:rPr lang="en-US" sz="2400" dirty="0">
                <a:solidFill>
                  <a:srgbClr val="002060"/>
                </a:solidFill>
                <a:latin typeface="Impact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Impact"/>
              </a:rPr>
              <a:t>contd</a:t>
            </a:r>
            <a:r>
              <a:rPr lang="en-US" sz="2400" dirty="0">
                <a:solidFill>
                  <a:srgbClr val="002060"/>
                </a:solidFill>
                <a:latin typeface="Impact"/>
              </a:rPr>
              <a:t>]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402B2B-35DC-4FE7-B69D-9C666D287B23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65507981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497C227D-EA26-4A9C-A99C-C4C7FE9F35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42254"/>
            <a:ext cx="11129211" cy="4510420"/>
          </a:xfrm>
        </p:spPr>
        <p:txBody>
          <a:bodyPr>
            <a:normAutofit/>
          </a:bodyPr>
          <a:lstStyle/>
          <a:p>
            <a:pPr eaLnBrk="1">
              <a:lnSpc>
                <a:spcPct val="170000"/>
              </a:lnSpc>
            </a:pPr>
            <a:r>
              <a:rPr lang="en-US" altLang="en-US" sz="2600" dirty="0">
                <a:latin typeface="Calibri" panose="020F0502020204030204" pitchFamily="34" charset="0"/>
              </a:rPr>
              <a:t>Call the procedure </a:t>
            </a:r>
          </a:p>
          <a:p>
            <a:pPr marL="0" indent="0" eaLnBrk="1">
              <a:lnSpc>
                <a:spcPct val="170000"/>
              </a:lnSpc>
              <a:buNone/>
            </a:pPr>
            <a:r>
              <a:rPr lang="en-US" altLang="en-US" sz="3500" dirty="0">
                <a:latin typeface="Calibri" panose="020F0502020204030204" pitchFamily="34" charset="0"/>
              </a:rPr>
              <a:t>	</a:t>
            </a:r>
            <a:r>
              <a:rPr lang="en-US" altLang="en-US" sz="2400" dirty="0">
                <a:latin typeface="Calibri" panose="020F0502020204030204" pitchFamily="34" charset="0"/>
              </a:rPr>
              <a:t>Declare @</a:t>
            </a:r>
            <a:r>
              <a:rPr lang="en-US" altLang="en-US" sz="2400" dirty="0" err="1">
                <a:latin typeface="Calibri" panose="020F0502020204030204" pitchFamily="34" charset="0"/>
              </a:rPr>
              <a:t>maxSal</a:t>
            </a:r>
            <a:r>
              <a:rPr lang="en-US" altLang="en-US" sz="2400" dirty="0">
                <a:latin typeface="Calibri" panose="020F0502020204030204" pitchFamily="34" charset="0"/>
              </a:rPr>
              <a:t> real, @</a:t>
            </a:r>
            <a:r>
              <a:rPr lang="en-US" altLang="en-US" sz="2400" dirty="0" err="1">
                <a:latin typeface="Calibri" panose="020F0502020204030204" pitchFamily="34" charset="0"/>
              </a:rPr>
              <a:t>minSal</a:t>
            </a:r>
            <a:r>
              <a:rPr lang="en-US" altLang="en-US" sz="2400" dirty="0">
                <a:latin typeface="Calibri" panose="020F0502020204030204" pitchFamily="34" charset="0"/>
              </a:rPr>
              <a:t> real</a:t>
            </a:r>
          </a:p>
          <a:p>
            <a:pPr marL="0" indent="0" eaLnBrk="1">
              <a:lnSpc>
                <a:spcPct val="170000"/>
              </a:lnSpc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Exec </a:t>
            </a:r>
            <a:r>
              <a:rPr lang="en-US" altLang="en-US" sz="2400" dirty="0" err="1">
                <a:latin typeface="Calibri" panose="020F0502020204030204" pitchFamily="34" charset="0"/>
              </a:rPr>
              <a:t>getDetails</a:t>
            </a:r>
            <a:r>
              <a:rPr lang="en-US" altLang="en-US" sz="2400" dirty="0">
                <a:latin typeface="Calibri" panose="020F0502020204030204" pitchFamily="34" charset="0"/>
              </a:rPr>
              <a:t> (‘Admin’, @maxSal output, @minSal output)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dirty="0">
                <a:latin typeface="Calibri" panose="020F0502020204030204" pitchFamily="34" charset="0"/>
              </a:rPr>
              <a:t>	Print @</a:t>
            </a:r>
            <a:r>
              <a:rPr lang="en-US" altLang="en-US" dirty="0" err="1">
                <a:latin typeface="Calibri" panose="020F0502020204030204" pitchFamily="34" charset="0"/>
              </a:rPr>
              <a:t>maxSal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dirty="0">
                <a:latin typeface="Calibri" panose="020F0502020204030204" pitchFamily="34" charset="0"/>
              </a:rPr>
              <a:t>	Print @</a:t>
            </a:r>
            <a:r>
              <a:rPr lang="en-US" altLang="en-US" dirty="0" err="1">
                <a:latin typeface="Calibri" panose="020F0502020204030204" pitchFamily="34" charset="0"/>
              </a:rPr>
              <a:t>minSal</a:t>
            </a:r>
            <a:r>
              <a:rPr lang="en-US" altLang="en-US" sz="3500" dirty="0">
                <a:latin typeface="Calibri" panose="020F0502020204030204" pitchFamily="34" charset="0"/>
              </a:rPr>
              <a:t>	</a:t>
            </a:r>
            <a:endParaRPr lang="en-US" altLang="en-US" sz="34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  <a:p>
            <a:pPr marL="323850" lvl="1" indent="0" eaLnBrk="1">
              <a:buFont typeface="Arial" panose="020B0604020202020204" pitchFamily="34" charset="0"/>
              <a:buNone/>
            </a:pPr>
            <a:endParaRPr alt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Impact"/>
              </a:rPr>
              <a:t>Procedures </a:t>
            </a:r>
            <a:r>
              <a:rPr lang="en-US" sz="2400" dirty="0">
                <a:solidFill>
                  <a:srgbClr val="002060"/>
                </a:solidFill>
                <a:latin typeface="Impact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Impact"/>
              </a:rPr>
              <a:t>contd</a:t>
            </a:r>
            <a:r>
              <a:rPr lang="en-US" sz="2400" dirty="0">
                <a:solidFill>
                  <a:srgbClr val="002060"/>
                </a:solidFill>
                <a:latin typeface="Impact"/>
              </a:rPr>
              <a:t>]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38870E-10C3-43CF-AA7B-61C0AA507ED3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1868873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E1EC07D-AE8D-45A9-9878-E636D71DC4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1690689"/>
            <a:ext cx="10772775" cy="4100512"/>
          </a:xfrm>
        </p:spPr>
        <p:txBody>
          <a:bodyPr>
            <a:normAutofit/>
          </a:bodyPr>
          <a:lstStyle/>
          <a:p>
            <a:pPr marL="514350" indent="-514350" eaLnBrk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Create a procedure that outputs the name of the manager and his salary in a given department.</a:t>
            </a:r>
          </a:p>
          <a:p>
            <a:pPr marL="0" indent="0" eaLnBrk="1">
              <a:lnSpc>
                <a:spcPct val="150000"/>
              </a:lnSpc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03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97A0AC-48F2-437B-9714-0A9695A62D00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83819303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2C66-21C4-44B5-B901-618D3B21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Impact"/>
              </a:rPr>
              <a:t>Syntax </a:t>
            </a:r>
            <a:r>
              <a:rPr lang="en-US" dirty="0" err="1">
                <a:solidFill>
                  <a:srgbClr val="002060"/>
                </a:solidFill>
                <a:latin typeface="Impact"/>
              </a:rPr>
              <a:t>Comparision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F41E-BA47-48D6-B20C-CA80B1423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6143C-27B2-49D3-B909-41066CBDA0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CREATE PROCEDURE &lt;procedure name&gt; (&lt;parameters&gt; (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can be in or out</a:t>
            </a:r>
            <a:r>
              <a:rPr lang="en-US" altLang="en-US" sz="2800" dirty="0">
                <a:latin typeface="Calibri" panose="020F0502020204030204" pitchFamily="34" charset="0"/>
              </a:rPr>
              <a:t>))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AS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BEGIN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&lt;procedure body&gt;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END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D069A-4565-4F59-98F7-FF8B0DD0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2619E-C511-4542-84A0-BF03A94A85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CREATE FUNCTION &lt;function name&gt; (&lt;parameters&gt;)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RETURNS &lt;return data type&gt;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AS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BEGIN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&lt;function body&gt;</a:t>
            </a:r>
          </a:p>
          <a:p>
            <a:pPr marL="323850" lvl="1" indent="0">
              <a:lnSpc>
                <a:spcPct val="12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END</a:t>
            </a:r>
            <a:endParaRPr lang="en-US" altLang="en-US" sz="3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1912-9109-48DF-9AE1-9EC1FC76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2C66-21C4-44B5-B901-618D3B21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Impact"/>
              </a:rPr>
              <a:t>Comparison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8F9090-5F80-49F4-B621-230E202F6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002B24-B168-42E9-817A-7A7B85167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E098D9-F311-4297-88A4-71D1EC89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70" y="1407039"/>
            <a:ext cx="8117051" cy="48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1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5" y="2037348"/>
            <a:ext cx="10515600" cy="189923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  <a:latin typeface="Impact"/>
              </a:rPr>
              <a:t>TRIGGERS</a:t>
            </a:r>
            <a:endParaRPr lang="en-US" sz="96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37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5CD8DF-0299-41AE-B351-AA34C22ADE93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4025740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BCDD65D-A4C9-4BED-B41C-3E3D94058B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0936705" cy="4494964"/>
          </a:xfrm>
        </p:spPr>
        <p:txBody>
          <a:bodyPr>
            <a:normAutofit fontScale="92500" lnSpcReduction="20000"/>
          </a:bodyPr>
          <a:lstStyle/>
          <a:p>
            <a:pPr eaLnBrk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</a:rPr>
              <a:t>Useful in enforcing business rules and maintaining data integrity</a:t>
            </a:r>
          </a:p>
          <a:p>
            <a:pPr eaLnBrk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</a:rPr>
              <a:t>More powerful than general constraints</a:t>
            </a:r>
          </a:p>
          <a:p>
            <a:pPr eaLnBrk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</a:rPr>
              <a:t>A special type of a procedure that awakes when the data in a specified table is modified</a:t>
            </a:r>
          </a:p>
          <a:p>
            <a:pPr eaLnBrk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</a:rPr>
              <a:t>A trigger is invoked in response to a;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DDL statement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DML statement</a:t>
            </a:r>
            <a:endParaRPr lang="en-US" altLang="en-US" sz="13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	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Triggers</a:t>
            </a:r>
            <a:endParaRPr lang="en-US" sz="28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6052D8-DC82-4164-9C22-601EFD93A9DE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77394249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BCDD65D-A4C9-4BED-B41C-3E3D94058B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0936705" cy="4494964"/>
          </a:xfrm>
        </p:spPr>
        <p:txBody>
          <a:bodyPr>
            <a:normAutofit fontScale="32500" lnSpcReduction="20000"/>
          </a:bodyPr>
          <a:lstStyle/>
          <a:p>
            <a:pPr eaLnBrk="1">
              <a:lnSpc>
                <a:spcPct val="150000"/>
              </a:lnSpc>
            </a:pPr>
            <a:r>
              <a:rPr lang="en-US" altLang="en-US" sz="7400" dirty="0">
                <a:latin typeface="Calibri" panose="020F0502020204030204" pitchFamily="34" charset="0"/>
              </a:rPr>
              <a:t>Syntax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	</a:t>
            </a:r>
            <a:r>
              <a:rPr lang="en-US" altLang="en-US" sz="6000" dirty="0">
                <a:latin typeface="Calibri" panose="020F0502020204030204" pitchFamily="34" charset="0"/>
              </a:rPr>
              <a:t>CREATE TRIGGER &lt;trigger name&gt;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6000" dirty="0">
                <a:latin typeface="Calibri" panose="020F0502020204030204" pitchFamily="34" charset="0"/>
              </a:rPr>
              <a:t>	</a:t>
            </a:r>
            <a:r>
              <a:rPr lang="en-US" altLang="en-US" sz="6000" b="1" dirty="0">
                <a:solidFill>
                  <a:srgbClr val="7030A0"/>
                </a:solidFill>
                <a:latin typeface="Calibri" panose="020F0502020204030204" pitchFamily="34" charset="0"/>
              </a:rPr>
              <a:t>ON &lt;</a:t>
            </a:r>
            <a:r>
              <a:rPr lang="en-US" altLang="en-US" sz="6000" b="1" dirty="0" err="1">
                <a:solidFill>
                  <a:srgbClr val="7030A0"/>
                </a:solidFill>
                <a:latin typeface="Calibri" panose="020F0502020204030204" pitchFamily="34" charset="0"/>
              </a:rPr>
              <a:t>table|view</a:t>
            </a:r>
            <a:r>
              <a:rPr lang="en-US" altLang="en-US" sz="6000" b="1" dirty="0">
                <a:solidFill>
                  <a:srgbClr val="7030A0"/>
                </a:solidFill>
                <a:latin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6000" dirty="0">
                <a:latin typeface="Calibri" panose="020F0502020204030204" pitchFamily="34" charset="0"/>
              </a:rPr>
              <a:t>	{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6000" dirty="0">
                <a:latin typeface="Calibri" panose="020F0502020204030204" pitchFamily="34" charset="0"/>
              </a:rPr>
              <a:t>		{ </a:t>
            </a:r>
            <a:r>
              <a:rPr lang="en-US" altLang="en-US" sz="6000" b="1" dirty="0">
                <a:solidFill>
                  <a:srgbClr val="C00000"/>
                </a:solidFill>
                <a:latin typeface="Calibri" panose="020F0502020204030204" pitchFamily="34" charset="0"/>
              </a:rPr>
              <a:t>{ FOR | AFTER | INSTEAD OF 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6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[INSERT] [,] [UPDATE] [,] [DELETE] 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	AS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	&lt;SQL Statements&gt;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Triggers </a:t>
            </a:r>
            <a:r>
              <a:rPr lang="en-US" sz="2400" dirty="0">
                <a:solidFill>
                  <a:srgbClr val="0070C0"/>
                </a:solidFill>
                <a:latin typeface="Impact"/>
              </a:rPr>
              <a:t>[</a:t>
            </a:r>
            <a:r>
              <a:rPr lang="en-US" sz="2400" dirty="0" err="1">
                <a:solidFill>
                  <a:srgbClr val="0070C0"/>
                </a:solidFill>
                <a:latin typeface="Impact"/>
              </a:rPr>
              <a:t>cont</a:t>
            </a:r>
            <a:r>
              <a:rPr lang="en-US" sz="2400" dirty="0">
                <a:solidFill>
                  <a:srgbClr val="0070C0"/>
                </a:solidFill>
                <a:latin typeface="Impact"/>
              </a:rPr>
              <a:t>]</a:t>
            </a:r>
            <a:endParaRPr lang="en-US" sz="14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5DD14F-46AD-4384-BF9B-7880CE7A6E45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12690006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Views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638765"/>
            <a:ext cx="10230852" cy="47175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view</a:t>
            </a:r>
            <a:r>
              <a:rPr lang="en-US" altLang="en-US" dirty="0">
                <a:latin typeface="Calibri" panose="020F0502020204030204" pitchFamily="34" charset="0"/>
              </a:rPr>
              <a:t> is a virtual table derived from other tables which are called </a:t>
            </a:r>
            <a:r>
              <a:rPr lang="en-US" altLang="en-US" b="1" dirty="0">
                <a:latin typeface="Calibri" panose="020F0502020204030204" pitchFamily="34" charset="0"/>
              </a:rPr>
              <a:t>base/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</a:rPr>
              <a:t>defining tables.</a:t>
            </a:r>
          </a:p>
          <a:p>
            <a:pPr lvl="1"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Typically the result set of a SQL statement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 view does not necessarily exist in a physical form.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 view contains rows and columns, just like a real table.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You can apply SQL statements and functions to a view and present the data as if the data were coming from one single table.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en-US" dirty="0"/>
          </a:p>
          <a:p>
            <a:pPr algn="just">
              <a:lnSpc>
                <a:spcPct val="170000"/>
              </a:lnSpc>
            </a:pP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45A0E3-D143-462C-A8AE-30EA43D1345F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797231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16F785B-E628-4F82-839A-841587C6B4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4" y="1990724"/>
            <a:ext cx="11306175" cy="4361950"/>
          </a:xfrm>
        </p:spPr>
        <p:txBody>
          <a:bodyPr>
            <a:noAutofit/>
          </a:bodyPr>
          <a:lstStyle/>
          <a:p>
            <a:pPr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FOR|AFTER 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DML trigger is </a:t>
            </a:r>
            <a:r>
              <a:rPr sz="2300" u="sng" dirty="0">
                <a:latin typeface="Calibri" panose="020F0502020204030204" pitchFamily="34" charset="0"/>
                <a:cs typeface="Calibri" panose="020F0502020204030204" pitchFamily="34" charset="0"/>
              </a:rPr>
              <a:t>fired only when all operations specified in the triggering SQL statement have executed successfully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AFTER is the </a:t>
            </a:r>
            <a:r>
              <a:rPr sz="2300" u="sng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 when FOR is the only keyword specified.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AFTER triggers </a:t>
            </a:r>
            <a:r>
              <a:rPr sz="2300" u="sng" dirty="0">
                <a:latin typeface="Calibri" panose="020F0502020204030204" pitchFamily="34" charset="0"/>
                <a:cs typeface="Calibri" panose="020F0502020204030204" pitchFamily="34" charset="0"/>
              </a:rPr>
              <a:t>cannot be defined on views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3999" lvl="1" indent="0" eaLnBrk="1" fontAlgn="auto">
              <a:spcAft>
                <a:spcPts val="0"/>
              </a:spcAft>
              <a:buFont typeface="Arial" pitchFamily="34"/>
              <a:buNone/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 eaLnBrk="1" fontAlgn="auto">
              <a:spcAft>
                <a:spcPts val="0"/>
              </a:spcAft>
              <a:buClr>
                <a:srgbClr val="954F72"/>
              </a:buClr>
              <a:buSzPct val="60000"/>
              <a:buFont typeface="Arial" pitchFamily="34"/>
              <a:buChar char="•"/>
              <a:defRPr/>
            </a:pP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INSTEAD OF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rigger </a:t>
            </a:r>
            <a:r>
              <a:rPr sz="2300" u="sng" dirty="0">
                <a:latin typeface="Calibri" panose="020F0502020204030204" pitchFamily="34" charset="0"/>
                <a:cs typeface="Calibri" panose="020F0502020204030204" pitchFamily="34" charset="0"/>
              </a:rPr>
              <a:t>is executed instead of the triggering SQL statement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, thus overriding the actions of the triggering statements.</a:t>
            </a:r>
          </a:p>
          <a:p>
            <a:pPr lvl="1" eaLnBrk="1" fontAlgn="auto">
              <a:spcAft>
                <a:spcPts val="0"/>
              </a:spcAft>
              <a:buFont typeface="Arial" pitchFamily="34"/>
              <a:buChar char="•"/>
              <a:defRPr/>
            </a:pP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Specifies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t most, one INSTEAD OF trigger per INSERT, UPDATE, or DELETE statement can be defined on a table or view.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Triggers </a:t>
            </a:r>
            <a:r>
              <a:rPr lang="en-US" sz="2800" dirty="0">
                <a:solidFill>
                  <a:srgbClr val="0070C0"/>
                </a:solidFill>
                <a:latin typeface="Impact"/>
              </a:rPr>
              <a:t>[</a:t>
            </a:r>
            <a:r>
              <a:rPr lang="en-US" sz="2800" dirty="0" err="1">
                <a:solidFill>
                  <a:srgbClr val="0070C0"/>
                </a:solidFill>
                <a:latin typeface="Impact"/>
              </a:rPr>
              <a:t>cont</a:t>
            </a:r>
            <a:r>
              <a:rPr lang="en-US" sz="2800" dirty="0">
                <a:solidFill>
                  <a:srgbClr val="0070C0"/>
                </a:solidFill>
                <a:latin typeface="Impact"/>
              </a:rPr>
              <a:t>]</a:t>
            </a:r>
            <a:endParaRPr lang="en-US" sz="28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0A2D0F-ECA6-4E5B-8AE0-F5EFC3C3F21D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214087163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E60A32E0-B881-4884-A6BA-1A4BB67521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0074" y="1552911"/>
            <a:ext cx="10515600" cy="4351338"/>
          </a:xfrm>
        </p:spPr>
        <p:txBody>
          <a:bodyPr/>
          <a:lstStyle/>
          <a:p>
            <a:pPr eaLnBrk="1">
              <a:lnSpc>
                <a:spcPct val="80000"/>
              </a:lnSpc>
              <a:buFont typeface="Arial" panose="020B0604020202020204" pitchFamily="34" charset="0"/>
              <a:buNone/>
            </a:pPr>
            <a:endParaRPr altLang="en-US" sz="2000" dirty="0">
              <a:latin typeface="Calibri" panose="020F0502020204030204" pitchFamily="34" charset="0"/>
            </a:endParaRPr>
          </a:p>
          <a:p>
            <a:pPr eaLnBrk="1"/>
            <a:r>
              <a:rPr altLang="en-US" b="1" dirty="0">
                <a:latin typeface="Calibri" panose="020F0502020204030204" pitchFamily="34" charset="0"/>
              </a:rPr>
              <a:t>[DELETE] [,] [INSERT] [,] [UPDATE] </a:t>
            </a:r>
          </a:p>
          <a:p>
            <a:pPr lvl="1" eaLnBrk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K</a:t>
            </a:r>
            <a:r>
              <a:rPr altLang="en-US" sz="2400" dirty="0">
                <a:latin typeface="Calibri" panose="020F0502020204030204" pitchFamily="34" charset="0"/>
              </a:rPr>
              <a:t>eywords that specify which data modification statements, when attempted against this table</a:t>
            </a:r>
            <a:r>
              <a:rPr altLang="en-US" sz="2400" b="1" i="1" dirty="0">
                <a:latin typeface="Calibri" panose="020F0502020204030204" pitchFamily="34" charset="0"/>
              </a:rPr>
              <a:t> </a:t>
            </a:r>
            <a:r>
              <a:rPr altLang="en-US" sz="2400" dirty="0">
                <a:latin typeface="Calibri" panose="020F0502020204030204" pitchFamily="34" charset="0"/>
              </a:rPr>
              <a:t>or view, activate the trigger.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eaLnBrk="1">
              <a:lnSpc>
                <a:spcPct val="150000"/>
              </a:lnSpc>
            </a:pPr>
            <a:r>
              <a:rPr altLang="en-US" sz="2400" dirty="0">
                <a:latin typeface="Calibri" panose="020F0502020204030204" pitchFamily="34" charset="0"/>
              </a:rPr>
              <a:t>At least one option must be specified. </a:t>
            </a:r>
          </a:p>
          <a:p>
            <a:pPr lvl="1" eaLnBrk="1">
              <a:lnSpc>
                <a:spcPct val="80000"/>
              </a:lnSpc>
            </a:pPr>
            <a:endParaRPr altLang="en-US" sz="2000" dirty="0">
              <a:latin typeface="Calibri" panose="020F0502020204030204" pitchFamily="34" charset="0"/>
            </a:endParaRPr>
          </a:p>
          <a:p>
            <a:pPr lvl="1" eaLnBrk="1">
              <a:lnSpc>
                <a:spcPct val="80000"/>
              </a:lnSpc>
            </a:pPr>
            <a:endParaRPr altLang="en-US" sz="2000" dirty="0">
              <a:latin typeface="Calibri" panose="020F0502020204030204" pitchFamily="34" charset="0"/>
            </a:endParaRPr>
          </a:p>
          <a:p>
            <a:pPr lvl="1" eaLnBrk="1">
              <a:lnSpc>
                <a:spcPct val="80000"/>
              </a:lnSpc>
            </a:pPr>
            <a:endParaRPr altLang="en-US" sz="2000" dirty="0">
              <a:latin typeface="Calibri" panose="020F0502020204030204" pitchFamily="34" charset="0"/>
            </a:endParaRPr>
          </a:p>
          <a:p>
            <a:pPr lvl="1" eaLnBrk="1">
              <a:lnSpc>
                <a:spcPct val="80000"/>
              </a:lnSpc>
            </a:pPr>
            <a:endParaRPr altLang="en-US" sz="2000" dirty="0">
              <a:latin typeface="Calibri" panose="020F0502020204030204" pitchFamily="34" charset="0"/>
            </a:endParaRPr>
          </a:p>
          <a:p>
            <a:pPr lvl="1" eaLnBrk="1">
              <a:lnSpc>
                <a:spcPct val="80000"/>
              </a:lnSpc>
            </a:pPr>
            <a:endParaRPr altLang="en-US" sz="2000" dirty="0">
              <a:latin typeface="Calibri" panose="020F0502020204030204" pitchFamily="34" charset="0"/>
            </a:endParaRPr>
          </a:p>
          <a:p>
            <a:pPr lvl="1" eaLnBrk="1">
              <a:lnSpc>
                <a:spcPct val="80000"/>
              </a:lnSpc>
            </a:pPr>
            <a:endParaRPr altLang="en-US" sz="20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Triggers </a:t>
            </a:r>
            <a:r>
              <a:rPr lang="en-US" sz="2800" dirty="0">
                <a:solidFill>
                  <a:srgbClr val="0070C0"/>
                </a:solidFill>
                <a:latin typeface="Impact"/>
              </a:rPr>
              <a:t>[</a:t>
            </a:r>
            <a:r>
              <a:rPr lang="en-US" sz="2800" dirty="0" err="1">
                <a:solidFill>
                  <a:srgbClr val="0070C0"/>
                </a:solidFill>
                <a:latin typeface="Impact"/>
              </a:rPr>
              <a:t>cont</a:t>
            </a:r>
            <a:r>
              <a:rPr lang="en-US" sz="2800" dirty="0">
                <a:solidFill>
                  <a:srgbClr val="0070C0"/>
                </a:solidFill>
                <a:latin typeface="Impact"/>
              </a:rPr>
              <a:t>]</a:t>
            </a:r>
            <a:endParaRPr lang="en-US" sz="28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5C7445-A101-4C8A-9947-1F36B0754871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28446644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1B0BB0F9-FC0E-4226-AE43-EA52E8FE48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9810" y="1969587"/>
            <a:ext cx="11165055" cy="4114800"/>
          </a:xfrm>
        </p:spPr>
        <p:txBody>
          <a:bodyPr>
            <a:noAutofit/>
          </a:bodyPr>
          <a:lstStyle/>
          <a:p>
            <a:pPr eaLnBrk="1"/>
            <a:r>
              <a:rPr altLang="en-US" sz="2200" dirty="0">
                <a:latin typeface="Calibri" panose="020F0502020204030204" pitchFamily="34" charset="0"/>
              </a:rPr>
              <a:t>When a trigger is executed SQL Server creates two virtual tables called INSERTED and DELETED.</a:t>
            </a:r>
          </a:p>
          <a:p>
            <a:pPr eaLnBrk="1"/>
            <a:r>
              <a:rPr altLang="en-US" sz="2200" dirty="0">
                <a:latin typeface="Calibri" panose="020F0502020204030204" pitchFamily="34" charset="0"/>
              </a:rPr>
              <a:t>The </a:t>
            </a:r>
            <a:r>
              <a:rPr lang="en-US" altLang="en-US" sz="2200" b="1" dirty="0">
                <a:latin typeface="Calibri" panose="020F0502020204030204" pitchFamily="34" charset="0"/>
              </a:rPr>
              <a:t>DELETED</a:t>
            </a:r>
            <a:r>
              <a:rPr altLang="en-US" sz="2200" dirty="0">
                <a:latin typeface="Calibri" panose="020F0502020204030204" pitchFamily="34" charset="0"/>
              </a:rPr>
              <a:t> table stores copies of the affected rows during DELETE and UPDATE statements</a:t>
            </a:r>
          </a:p>
          <a:p>
            <a:pPr eaLnBrk="1"/>
            <a:r>
              <a:rPr altLang="en-US" sz="2200" dirty="0">
                <a:latin typeface="Calibri" panose="020F0502020204030204" pitchFamily="34" charset="0"/>
              </a:rPr>
              <a:t>The </a:t>
            </a:r>
            <a:r>
              <a:rPr lang="en-US" altLang="en-US" sz="2200" b="1" dirty="0">
                <a:latin typeface="Calibri" panose="020F0502020204030204" pitchFamily="34" charset="0"/>
              </a:rPr>
              <a:t>INSERTED</a:t>
            </a:r>
            <a:r>
              <a:rPr altLang="en-US" sz="2200" dirty="0">
                <a:latin typeface="Calibri" panose="020F0502020204030204" pitchFamily="34" charset="0"/>
              </a:rPr>
              <a:t> table stores copies of the affected rows during INSERT and UPDATE statements</a:t>
            </a:r>
          </a:p>
          <a:p>
            <a:pPr lvl="1" eaLnBrk="1"/>
            <a:r>
              <a:rPr altLang="en-US" sz="2200" dirty="0">
                <a:latin typeface="Calibri" panose="020F0502020204030204" pitchFamily="34" charset="0"/>
              </a:rPr>
              <a:t>For example when inserting a record to a table,  SQL Server creates a virtual table call INSERTED and loads data into the inserted table then executes the trigger statements and writes the related data pages.</a:t>
            </a:r>
          </a:p>
          <a:p>
            <a:pPr eaLnBrk="1"/>
            <a:r>
              <a:rPr altLang="en-US" sz="2200" dirty="0">
                <a:latin typeface="Calibri" panose="020F0502020204030204" pitchFamily="34" charset="0"/>
              </a:rPr>
              <a:t>The format of the inserted and deleted tables is the same as the format of the table on which the trigger is defined</a:t>
            </a:r>
          </a:p>
          <a:p>
            <a:pPr eaLnBrk="1"/>
            <a:r>
              <a:rPr altLang="en-US" sz="2200" dirty="0">
                <a:latin typeface="Calibri" panose="020F0502020204030204" pitchFamily="34" charset="0"/>
              </a:rPr>
              <a:t>Each column in the inserted and deleted tables maps directly to a column in the base table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Triggers </a:t>
            </a:r>
            <a:r>
              <a:rPr lang="en-US" sz="2800" dirty="0">
                <a:solidFill>
                  <a:srgbClr val="0070C0"/>
                </a:solidFill>
                <a:latin typeface="Impact"/>
              </a:rPr>
              <a:t>[</a:t>
            </a:r>
            <a:r>
              <a:rPr lang="en-US" sz="2800" dirty="0" err="1">
                <a:solidFill>
                  <a:srgbClr val="0070C0"/>
                </a:solidFill>
                <a:latin typeface="Impact"/>
              </a:rPr>
              <a:t>cont</a:t>
            </a:r>
            <a:r>
              <a:rPr lang="en-US" sz="2800" dirty="0">
                <a:solidFill>
                  <a:srgbClr val="0070C0"/>
                </a:solidFill>
                <a:latin typeface="Impact"/>
              </a:rPr>
              <a:t>]</a:t>
            </a:r>
            <a:endParaRPr lang="en-US" sz="28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CE913F-AFDE-4A7F-AA8E-C53E4588F1F6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987890180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ounded Rectangle 3">
            <a:extLst>
              <a:ext uri="{FF2B5EF4-FFF2-40B4-BE49-F238E27FC236}">
                <a16:creationId xmlns:a16="http://schemas.microsoft.com/office/drawing/2014/main" id="{5B88F0E9-E696-4A37-8E87-BE4908490749}"/>
              </a:ext>
            </a:extLst>
          </p:cNvPr>
          <p:cNvSpPr>
            <a:spLocks/>
          </p:cNvSpPr>
          <p:nvPr/>
        </p:nvSpPr>
        <p:spPr bwMode="auto">
          <a:xfrm>
            <a:off x="4891088" y="1604963"/>
            <a:ext cx="2509837" cy="685800"/>
          </a:xfrm>
          <a:custGeom>
            <a:avLst/>
            <a:gdLst>
              <a:gd name="T0" fmla="*/ 1254918 w 2509835"/>
              <a:gd name="T1" fmla="*/ 0 h 685800"/>
              <a:gd name="T2" fmla="*/ 2509835 w 2509835"/>
              <a:gd name="T3" fmla="*/ 342900 h 685800"/>
              <a:gd name="T4" fmla="*/ 1254918 w 2509835"/>
              <a:gd name="T5" fmla="*/ 685800 h 685800"/>
              <a:gd name="T6" fmla="*/ 0 w 2509835"/>
              <a:gd name="T7" fmla="*/ 342900 h 6858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3478 w 2509835"/>
              <a:gd name="T13" fmla="*/ 33478 h 685800"/>
              <a:gd name="T14" fmla="*/ 2476357 w 2509835"/>
              <a:gd name="T15" fmla="*/ 652322 h 685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9835" h="685800">
                <a:moveTo>
                  <a:pt x="114300" y="0"/>
                </a:moveTo>
                <a:lnTo>
                  <a:pt x="114300" y="0"/>
                </a:lnTo>
                <a:cubicBezTo>
                  <a:pt x="51173" y="0"/>
                  <a:pt x="0" y="51173"/>
                  <a:pt x="0" y="114299"/>
                </a:cubicBezTo>
                <a:lnTo>
                  <a:pt x="0" y="571500"/>
                </a:lnTo>
                <a:lnTo>
                  <a:pt x="0" y="571499"/>
                </a:lnTo>
                <a:cubicBezTo>
                  <a:pt x="0" y="634626"/>
                  <a:pt x="51173" y="685799"/>
                  <a:pt x="114299" y="685799"/>
                </a:cubicBezTo>
                <a:lnTo>
                  <a:pt x="2395535" y="685800"/>
                </a:lnTo>
                <a:lnTo>
                  <a:pt x="2395535" y="685799"/>
                </a:lnTo>
                <a:cubicBezTo>
                  <a:pt x="2458661" y="685799"/>
                  <a:pt x="2509835" y="634626"/>
                  <a:pt x="2509835" y="571500"/>
                </a:cubicBezTo>
                <a:lnTo>
                  <a:pt x="2509835" y="114300"/>
                </a:lnTo>
                <a:cubicBezTo>
                  <a:pt x="2509835" y="51173"/>
                  <a:pt x="2458661" y="0"/>
                  <a:pt x="2395535" y="0"/>
                </a:cubicBezTo>
                <a:lnTo>
                  <a:pt x="114300" y="0"/>
                </a:lnTo>
                <a:close/>
              </a:path>
            </a:pathLst>
          </a:custGeom>
          <a:solidFill>
            <a:srgbClr val="ADB9CA"/>
          </a:solidFill>
          <a:ln w="12701">
            <a:solidFill>
              <a:srgbClr val="44546A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</a:rPr>
              <a:t>Insert/update/delete value x on table t</a:t>
            </a:r>
          </a:p>
        </p:txBody>
      </p:sp>
      <p:sp>
        <p:nvSpPr>
          <p:cNvPr id="93188" name="Can 8">
            <a:extLst>
              <a:ext uri="{FF2B5EF4-FFF2-40B4-BE49-F238E27FC236}">
                <a16:creationId xmlns:a16="http://schemas.microsoft.com/office/drawing/2014/main" id="{C1AC9FC8-CB1A-450D-BD2F-555E44BEC86A}"/>
              </a:ext>
            </a:extLst>
          </p:cNvPr>
          <p:cNvSpPr>
            <a:spLocks/>
          </p:cNvSpPr>
          <p:nvPr/>
        </p:nvSpPr>
        <p:spPr bwMode="auto">
          <a:xfrm>
            <a:off x="5222875" y="2773363"/>
            <a:ext cx="1846263" cy="885825"/>
          </a:xfrm>
          <a:custGeom>
            <a:avLst/>
            <a:gdLst>
              <a:gd name="T0" fmla="*/ 923133 w 1846265"/>
              <a:gd name="T1" fmla="*/ 0 h 885825"/>
              <a:gd name="T2" fmla="*/ 1846265 w 1846265"/>
              <a:gd name="T3" fmla="*/ 442913 h 885825"/>
              <a:gd name="T4" fmla="*/ 923133 w 1846265"/>
              <a:gd name="T5" fmla="*/ 885825 h 885825"/>
              <a:gd name="T6" fmla="*/ 0 w 1846265"/>
              <a:gd name="T7" fmla="*/ 442913 h 885825"/>
              <a:gd name="T8" fmla="*/ 923133 w 1846265"/>
              <a:gd name="T9" fmla="*/ 221456 h 885825"/>
              <a:gd name="T10" fmla="*/ 17694720 60000 65536"/>
              <a:gd name="T11" fmla="*/ 0 60000 65536"/>
              <a:gd name="T12" fmla="*/ 5898240 60000 65536"/>
              <a:gd name="T13" fmla="*/ 11796480 60000 65536"/>
              <a:gd name="T14" fmla="*/ 17694720 60000 65536"/>
              <a:gd name="T15" fmla="*/ 0 w 1846265"/>
              <a:gd name="T16" fmla="*/ 221456 h 885825"/>
              <a:gd name="T17" fmla="*/ 1846265 w 1846265"/>
              <a:gd name="T18" fmla="*/ 775097 h 885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6265" h="885825" stroke="0">
                <a:moveTo>
                  <a:pt x="0" y="110728"/>
                </a:moveTo>
                <a:lnTo>
                  <a:pt x="0" y="110727"/>
                </a:lnTo>
                <a:cubicBezTo>
                  <a:pt x="0" y="171881"/>
                  <a:pt x="413300" y="221456"/>
                  <a:pt x="923133" y="221456"/>
                </a:cubicBezTo>
                <a:cubicBezTo>
                  <a:pt x="1432965" y="221455"/>
                  <a:pt x="1846265" y="171881"/>
                  <a:pt x="1846265" y="110728"/>
                </a:cubicBezTo>
                <a:lnTo>
                  <a:pt x="1846265" y="775097"/>
                </a:lnTo>
                <a:cubicBezTo>
                  <a:pt x="1846265" y="836250"/>
                  <a:pt x="1432964" y="885825"/>
                  <a:pt x="923132" y="885825"/>
                </a:cubicBezTo>
                <a:cubicBezTo>
                  <a:pt x="413299" y="885824"/>
                  <a:pt x="-1" y="836250"/>
                  <a:pt x="-1" y="775097"/>
                </a:cubicBezTo>
                <a:lnTo>
                  <a:pt x="0" y="110728"/>
                </a:lnTo>
                <a:close/>
              </a:path>
              <a:path w="1846265" h="885825" stroke="0">
                <a:moveTo>
                  <a:pt x="0" y="110728"/>
                </a:moveTo>
                <a:lnTo>
                  <a:pt x="0" y="110727"/>
                </a:lnTo>
                <a:cubicBezTo>
                  <a:pt x="0" y="171881"/>
                  <a:pt x="413300" y="221456"/>
                  <a:pt x="923133" y="221456"/>
                </a:cubicBezTo>
                <a:cubicBezTo>
                  <a:pt x="1432965" y="221456"/>
                  <a:pt x="1846266" y="171881"/>
                  <a:pt x="1846266" y="110728"/>
                </a:cubicBezTo>
                <a:cubicBezTo>
                  <a:pt x="1846266" y="49574"/>
                  <a:pt x="1432965" y="0"/>
                  <a:pt x="923133" y="0"/>
                </a:cubicBezTo>
                <a:cubicBezTo>
                  <a:pt x="413300" y="-1"/>
                  <a:pt x="0" y="49574"/>
                  <a:pt x="0" y="110727"/>
                </a:cubicBezTo>
                <a:close/>
              </a:path>
              <a:path w="1846265" h="885825" fill="none">
                <a:moveTo>
                  <a:pt x="1846265" y="110728"/>
                </a:moveTo>
                <a:lnTo>
                  <a:pt x="1846265" y="110728"/>
                </a:lnTo>
                <a:cubicBezTo>
                  <a:pt x="1846265" y="49574"/>
                  <a:pt x="1432964" y="0"/>
                  <a:pt x="923132" y="0"/>
                </a:cubicBezTo>
                <a:cubicBezTo>
                  <a:pt x="413299" y="0"/>
                  <a:pt x="-1" y="49574"/>
                  <a:pt x="-1" y="110728"/>
                </a:cubicBezTo>
                <a:cubicBezTo>
                  <a:pt x="-1" y="171881"/>
                  <a:pt x="413299" y="221456"/>
                  <a:pt x="923132" y="221456"/>
                </a:cubicBezTo>
                <a:cubicBezTo>
                  <a:pt x="1432964" y="221455"/>
                  <a:pt x="1846264" y="171881"/>
                  <a:pt x="1846264" y="110728"/>
                </a:cubicBezTo>
                <a:lnTo>
                  <a:pt x="1846265" y="775097"/>
                </a:lnTo>
                <a:cubicBezTo>
                  <a:pt x="1846265" y="836250"/>
                  <a:pt x="1432964" y="885825"/>
                  <a:pt x="923132" y="885825"/>
                </a:cubicBezTo>
                <a:cubicBezTo>
                  <a:pt x="413299" y="885824"/>
                  <a:pt x="-1" y="836250"/>
                  <a:pt x="-1" y="775097"/>
                </a:cubicBezTo>
                <a:lnTo>
                  <a:pt x="0" y="110728"/>
                </a:lnTo>
              </a:path>
            </a:pathLst>
          </a:custGeom>
          <a:solidFill>
            <a:srgbClr val="92D050"/>
          </a:solidFill>
          <a:ln w="12701">
            <a:solidFill>
              <a:srgbClr val="41719C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FFFFFF"/>
                </a:solidFill>
              </a:rPr>
              <a:t>Inserted /Deleted tables</a:t>
            </a:r>
          </a:p>
        </p:txBody>
      </p:sp>
      <p:sp>
        <p:nvSpPr>
          <p:cNvPr id="93189" name="Down Arrow 10">
            <a:extLst>
              <a:ext uri="{FF2B5EF4-FFF2-40B4-BE49-F238E27FC236}">
                <a16:creationId xmlns:a16="http://schemas.microsoft.com/office/drawing/2014/main" id="{CE53EF1C-5953-4FAD-8C1D-AD6A0C8FA944}"/>
              </a:ext>
            </a:extLst>
          </p:cNvPr>
          <p:cNvSpPr>
            <a:spLocks/>
          </p:cNvSpPr>
          <p:nvPr/>
        </p:nvSpPr>
        <p:spPr bwMode="auto">
          <a:xfrm rot="16199987" flipH="1">
            <a:off x="7979568" y="1926432"/>
            <a:ext cx="290513" cy="609600"/>
          </a:xfrm>
          <a:custGeom>
            <a:avLst/>
            <a:gdLst>
              <a:gd name="T0" fmla="*/ 145257 w 21600"/>
              <a:gd name="T1" fmla="*/ 0 h 21600"/>
              <a:gd name="T2" fmla="*/ 290514 w 21600"/>
              <a:gd name="T3" fmla="*/ 304802 h 21600"/>
              <a:gd name="T4" fmla="*/ 145257 w 21600"/>
              <a:gd name="T5" fmla="*/ 609603 h 21600"/>
              <a:gd name="T6" fmla="*/ 0 w 21600"/>
              <a:gd name="T7" fmla="*/ 304802 h 21600"/>
              <a:gd name="T8" fmla="*/ 0 w 21600"/>
              <a:gd name="T9" fmla="*/ 464343 h 21600"/>
              <a:gd name="T10" fmla="*/ 290514 w 21600"/>
              <a:gd name="T11" fmla="*/ 464343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1796480 60000 65536"/>
              <a:gd name="T17" fmla="*/ 0 60000 65536"/>
              <a:gd name="T18" fmla="*/ 5400 w 21600"/>
              <a:gd name="T19" fmla="*/ 0 h 21600"/>
              <a:gd name="T20" fmla="*/ 16200 w 21600"/>
              <a:gd name="T21" fmla="*/ 1902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5400" y="0"/>
                </a:moveTo>
                <a:lnTo>
                  <a:pt x="5400" y="16453"/>
                </a:lnTo>
                <a:lnTo>
                  <a:pt x="0" y="16453"/>
                </a:lnTo>
                <a:lnTo>
                  <a:pt x="10800" y="21600"/>
                </a:lnTo>
                <a:lnTo>
                  <a:pt x="21600" y="16453"/>
                </a:lnTo>
                <a:lnTo>
                  <a:pt x="16200" y="16453"/>
                </a:lnTo>
                <a:lnTo>
                  <a:pt x="16200" y="0"/>
                </a:lnTo>
                <a:lnTo>
                  <a:pt x="5400" y="0"/>
                </a:lnTo>
                <a:close/>
              </a:path>
            </a:pathLst>
          </a:custGeom>
          <a:solidFill>
            <a:srgbClr val="00B0F0"/>
          </a:solidFill>
          <a:ln w="12701" cap="flat">
            <a:solidFill>
              <a:srgbClr val="8497B0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93190" name="Diamond 11">
            <a:extLst>
              <a:ext uri="{FF2B5EF4-FFF2-40B4-BE49-F238E27FC236}">
                <a16:creationId xmlns:a16="http://schemas.microsoft.com/office/drawing/2014/main" id="{948E8979-3FED-4E28-9EA1-76071ACD97A8}"/>
              </a:ext>
            </a:extLst>
          </p:cNvPr>
          <p:cNvSpPr>
            <a:spLocks/>
          </p:cNvSpPr>
          <p:nvPr/>
        </p:nvSpPr>
        <p:spPr bwMode="auto">
          <a:xfrm>
            <a:off x="5543550" y="4090988"/>
            <a:ext cx="1295400" cy="1066800"/>
          </a:xfrm>
          <a:custGeom>
            <a:avLst/>
            <a:gdLst>
              <a:gd name="T0" fmla="*/ 647702 w 1295403"/>
              <a:gd name="T1" fmla="*/ 0 h 1066803"/>
              <a:gd name="T2" fmla="*/ 1295403 w 1295403"/>
              <a:gd name="T3" fmla="*/ 533402 h 1066803"/>
              <a:gd name="T4" fmla="*/ 647702 w 1295403"/>
              <a:gd name="T5" fmla="*/ 1066803 h 1066803"/>
              <a:gd name="T6" fmla="*/ 0 w 1295403"/>
              <a:gd name="T7" fmla="*/ 533402 h 106680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23851 w 1295403"/>
              <a:gd name="T13" fmla="*/ 266701 h 1066803"/>
              <a:gd name="T14" fmla="*/ 971552 w 1295403"/>
              <a:gd name="T15" fmla="*/ 800102 h 10668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3" h="1066803">
                <a:moveTo>
                  <a:pt x="0" y="533402"/>
                </a:moveTo>
                <a:lnTo>
                  <a:pt x="647702" y="0"/>
                </a:lnTo>
                <a:lnTo>
                  <a:pt x="1295403" y="533402"/>
                </a:lnTo>
                <a:lnTo>
                  <a:pt x="647702" y="1066803"/>
                </a:lnTo>
                <a:lnTo>
                  <a:pt x="0" y="533402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US"/>
          </a:p>
        </p:txBody>
      </p:sp>
      <p:cxnSp>
        <p:nvCxnSpPr>
          <p:cNvPr id="93191" name="Straight Connector 13">
            <a:extLst>
              <a:ext uri="{FF2B5EF4-FFF2-40B4-BE49-F238E27FC236}">
                <a16:creationId xmlns:a16="http://schemas.microsoft.com/office/drawing/2014/main" id="{F1A5C4A9-FFA3-40E9-83EE-F234A32F2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45213" y="2316163"/>
            <a:ext cx="0" cy="457200"/>
          </a:xfrm>
          <a:prstGeom prst="straightConnector1">
            <a:avLst/>
          </a:prstGeom>
          <a:noFill/>
          <a:ln w="19046">
            <a:solidFill>
              <a:srgbClr val="5B9BD5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2" name="Can 16">
            <a:extLst>
              <a:ext uri="{FF2B5EF4-FFF2-40B4-BE49-F238E27FC236}">
                <a16:creationId xmlns:a16="http://schemas.microsoft.com/office/drawing/2014/main" id="{D7D513CF-5397-4223-A48C-BB6C056D0C73}"/>
              </a:ext>
            </a:extLst>
          </p:cNvPr>
          <p:cNvSpPr>
            <a:spLocks/>
          </p:cNvSpPr>
          <p:nvPr/>
        </p:nvSpPr>
        <p:spPr bwMode="auto">
          <a:xfrm>
            <a:off x="2606675" y="4164013"/>
            <a:ext cx="1128713" cy="685800"/>
          </a:xfrm>
          <a:custGeom>
            <a:avLst/>
            <a:gdLst>
              <a:gd name="T0" fmla="*/ 564359 w 1128717"/>
              <a:gd name="T1" fmla="*/ 0 h 685800"/>
              <a:gd name="T2" fmla="*/ 1128717 w 1128717"/>
              <a:gd name="T3" fmla="*/ 342900 h 685800"/>
              <a:gd name="T4" fmla="*/ 564359 w 1128717"/>
              <a:gd name="T5" fmla="*/ 685800 h 685800"/>
              <a:gd name="T6" fmla="*/ 0 w 1128717"/>
              <a:gd name="T7" fmla="*/ 342900 h 685800"/>
              <a:gd name="T8" fmla="*/ 564358 w 1128717"/>
              <a:gd name="T9" fmla="*/ 171450 h 685800"/>
              <a:gd name="T10" fmla="*/ 17694720 60000 65536"/>
              <a:gd name="T11" fmla="*/ 0 60000 65536"/>
              <a:gd name="T12" fmla="*/ 5898240 60000 65536"/>
              <a:gd name="T13" fmla="*/ 11796480 60000 65536"/>
              <a:gd name="T14" fmla="*/ 17694720 60000 65536"/>
              <a:gd name="T15" fmla="*/ 0 w 1128717"/>
              <a:gd name="T16" fmla="*/ 171450 h 685800"/>
              <a:gd name="T17" fmla="*/ 1128717 w 1128717"/>
              <a:gd name="T18" fmla="*/ 600075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8717" h="685800" stroke="0">
                <a:moveTo>
                  <a:pt x="0" y="85725"/>
                </a:moveTo>
                <a:lnTo>
                  <a:pt x="0" y="85724"/>
                </a:lnTo>
                <a:cubicBezTo>
                  <a:pt x="0" y="133069"/>
                  <a:pt x="252671" y="171450"/>
                  <a:pt x="564358" y="171450"/>
                </a:cubicBezTo>
                <a:cubicBezTo>
                  <a:pt x="876044" y="171449"/>
                  <a:pt x="1128715" y="133069"/>
                  <a:pt x="1128715" y="85725"/>
                </a:cubicBezTo>
                <a:lnTo>
                  <a:pt x="1128717" y="600075"/>
                </a:lnTo>
                <a:cubicBezTo>
                  <a:pt x="1128717" y="647419"/>
                  <a:pt x="876045" y="685800"/>
                  <a:pt x="564359" y="685800"/>
                </a:cubicBezTo>
                <a:cubicBezTo>
                  <a:pt x="252672" y="685799"/>
                  <a:pt x="1" y="647419"/>
                  <a:pt x="1" y="600075"/>
                </a:cubicBezTo>
                <a:lnTo>
                  <a:pt x="0" y="85725"/>
                </a:lnTo>
                <a:close/>
              </a:path>
              <a:path w="1128717" h="685800" stroke="0">
                <a:moveTo>
                  <a:pt x="0" y="85725"/>
                </a:moveTo>
                <a:lnTo>
                  <a:pt x="0" y="85724"/>
                </a:lnTo>
                <a:cubicBezTo>
                  <a:pt x="0" y="133069"/>
                  <a:pt x="252671" y="171450"/>
                  <a:pt x="564358" y="171450"/>
                </a:cubicBezTo>
                <a:cubicBezTo>
                  <a:pt x="876044" y="171450"/>
                  <a:pt x="1128716" y="133069"/>
                  <a:pt x="1128716" y="85725"/>
                </a:cubicBezTo>
                <a:cubicBezTo>
                  <a:pt x="1128716" y="38380"/>
                  <a:pt x="876044" y="0"/>
                  <a:pt x="564358" y="0"/>
                </a:cubicBezTo>
                <a:cubicBezTo>
                  <a:pt x="252671" y="-1"/>
                  <a:pt x="0" y="38380"/>
                  <a:pt x="0" y="85724"/>
                </a:cubicBezTo>
                <a:close/>
              </a:path>
              <a:path w="1128717" h="685800" fill="none">
                <a:moveTo>
                  <a:pt x="1128717" y="85725"/>
                </a:moveTo>
                <a:lnTo>
                  <a:pt x="1128717" y="85725"/>
                </a:lnTo>
                <a:cubicBezTo>
                  <a:pt x="1128717" y="38380"/>
                  <a:pt x="876045" y="0"/>
                  <a:pt x="564359" y="0"/>
                </a:cubicBezTo>
                <a:cubicBezTo>
                  <a:pt x="252672" y="0"/>
                  <a:pt x="1" y="38380"/>
                  <a:pt x="1" y="85725"/>
                </a:cubicBezTo>
                <a:cubicBezTo>
                  <a:pt x="1" y="133069"/>
                  <a:pt x="252672" y="171450"/>
                  <a:pt x="564359" y="171450"/>
                </a:cubicBezTo>
                <a:cubicBezTo>
                  <a:pt x="876045" y="171449"/>
                  <a:pt x="1128716" y="133069"/>
                  <a:pt x="1128716" y="85725"/>
                </a:cubicBezTo>
                <a:lnTo>
                  <a:pt x="1128717" y="600075"/>
                </a:lnTo>
                <a:cubicBezTo>
                  <a:pt x="1128717" y="647419"/>
                  <a:pt x="876045" y="685800"/>
                  <a:pt x="564359" y="685800"/>
                </a:cubicBezTo>
                <a:cubicBezTo>
                  <a:pt x="252672" y="685799"/>
                  <a:pt x="1" y="647419"/>
                  <a:pt x="1" y="600075"/>
                </a:cubicBezTo>
                <a:lnTo>
                  <a:pt x="0" y="85725"/>
                </a:lnTo>
              </a:path>
            </a:pathLst>
          </a:custGeom>
          <a:solidFill>
            <a:srgbClr val="5B9BD5"/>
          </a:solidFill>
          <a:ln w="12701">
            <a:solidFill>
              <a:srgbClr val="41719C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</a:rPr>
              <a:t>Table</a:t>
            </a:r>
          </a:p>
        </p:txBody>
      </p:sp>
      <p:cxnSp>
        <p:nvCxnSpPr>
          <p:cNvPr id="93193" name="Straight Connector 17">
            <a:extLst>
              <a:ext uri="{FF2B5EF4-FFF2-40B4-BE49-F238E27FC236}">
                <a16:creationId xmlns:a16="http://schemas.microsoft.com/office/drawing/2014/main" id="{B1048D5B-A6AB-4C8C-8F3D-A8DB85F61F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5388" y="4652963"/>
            <a:ext cx="1808162" cy="0"/>
          </a:xfrm>
          <a:prstGeom prst="straightConnector1">
            <a:avLst/>
          </a:prstGeom>
          <a:noFill/>
          <a:ln w="38103">
            <a:solidFill>
              <a:srgbClr val="5B9BD5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4" name="Rounded Rectangle 22">
            <a:extLst>
              <a:ext uri="{FF2B5EF4-FFF2-40B4-BE49-F238E27FC236}">
                <a16:creationId xmlns:a16="http://schemas.microsoft.com/office/drawing/2014/main" id="{9112D6DC-B558-43AB-9A67-F109C80C402B}"/>
              </a:ext>
            </a:extLst>
          </p:cNvPr>
          <p:cNvSpPr>
            <a:spLocks/>
          </p:cNvSpPr>
          <p:nvPr/>
        </p:nvSpPr>
        <p:spPr bwMode="auto">
          <a:xfrm>
            <a:off x="5326063" y="5765800"/>
            <a:ext cx="1773237" cy="415925"/>
          </a:xfrm>
          <a:custGeom>
            <a:avLst/>
            <a:gdLst>
              <a:gd name="T0" fmla="*/ 886621 w 1773241"/>
              <a:gd name="T1" fmla="*/ 0 h 415923"/>
              <a:gd name="T2" fmla="*/ 1773241 w 1773241"/>
              <a:gd name="T3" fmla="*/ 207962 h 415923"/>
              <a:gd name="T4" fmla="*/ 886621 w 1773241"/>
              <a:gd name="T5" fmla="*/ 415923 h 415923"/>
              <a:gd name="T6" fmla="*/ 0 w 1773241"/>
              <a:gd name="T7" fmla="*/ 207962 h 41592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0304 w 1773241"/>
              <a:gd name="T13" fmla="*/ 20304 h 415923"/>
              <a:gd name="T14" fmla="*/ 1752937 w 1773241"/>
              <a:gd name="T15" fmla="*/ 395619 h 4159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3241" h="415923">
                <a:moveTo>
                  <a:pt x="69321" y="0"/>
                </a:moveTo>
                <a:lnTo>
                  <a:pt x="69321" y="0"/>
                </a:lnTo>
                <a:cubicBezTo>
                  <a:pt x="31036" y="0"/>
                  <a:pt x="0" y="31036"/>
                  <a:pt x="0" y="69320"/>
                </a:cubicBezTo>
                <a:lnTo>
                  <a:pt x="0" y="346603"/>
                </a:lnTo>
                <a:lnTo>
                  <a:pt x="0" y="346602"/>
                </a:lnTo>
                <a:cubicBezTo>
                  <a:pt x="0" y="384887"/>
                  <a:pt x="31036" y="415923"/>
                  <a:pt x="69320" y="415923"/>
                </a:cubicBezTo>
                <a:lnTo>
                  <a:pt x="1703921" y="415923"/>
                </a:lnTo>
                <a:lnTo>
                  <a:pt x="1703921" y="415922"/>
                </a:lnTo>
                <a:cubicBezTo>
                  <a:pt x="1742205" y="415922"/>
                  <a:pt x="1773242" y="384886"/>
                  <a:pt x="1773242" y="346602"/>
                </a:cubicBezTo>
                <a:lnTo>
                  <a:pt x="1773241" y="69321"/>
                </a:lnTo>
                <a:cubicBezTo>
                  <a:pt x="1773241" y="31036"/>
                  <a:pt x="1742204" y="0"/>
                  <a:pt x="1703920" y="0"/>
                </a:cubicBezTo>
                <a:lnTo>
                  <a:pt x="69321" y="0"/>
                </a:lnTo>
                <a:close/>
              </a:path>
            </a:pathLst>
          </a:custGeom>
          <a:solidFill>
            <a:srgbClr val="ADB9CA"/>
          </a:solidFill>
          <a:ln w="12701">
            <a:solidFill>
              <a:srgbClr val="44546A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</a:rPr>
              <a:t>Logic </a:t>
            </a:r>
          </a:p>
        </p:txBody>
      </p:sp>
      <p:cxnSp>
        <p:nvCxnSpPr>
          <p:cNvPr id="93195" name="Straight Connector 23">
            <a:extLst>
              <a:ext uri="{FF2B5EF4-FFF2-40B4-BE49-F238E27FC236}">
                <a16:creationId xmlns:a16="http://schemas.microsoft.com/office/drawing/2014/main" id="{2C9CFEF4-A605-4285-9DE7-673F7F3825A2}"/>
              </a:ext>
            </a:extLst>
          </p:cNvPr>
          <p:cNvCxnSpPr>
            <a:cxnSpLocks noChangeShapeType="1"/>
            <a:endCxn id="93194" idx="0"/>
          </p:cNvCxnSpPr>
          <p:nvPr/>
        </p:nvCxnSpPr>
        <p:spPr bwMode="auto">
          <a:xfrm>
            <a:off x="6213475" y="4948238"/>
            <a:ext cx="0" cy="817562"/>
          </a:xfrm>
          <a:prstGeom prst="straightConnector1">
            <a:avLst/>
          </a:prstGeom>
          <a:noFill/>
          <a:ln w="19046">
            <a:solidFill>
              <a:srgbClr val="5B9BD5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6" name="TextBox 27">
            <a:extLst>
              <a:ext uri="{FF2B5EF4-FFF2-40B4-BE49-F238E27FC236}">
                <a16:creationId xmlns:a16="http://schemas.microsoft.com/office/drawing/2014/main" id="{7E03470A-2F43-4270-9DC4-01AD7BF2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4044950"/>
            <a:ext cx="194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[For Trigger on t]</a:t>
            </a:r>
          </a:p>
        </p:txBody>
      </p:sp>
      <p:sp>
        <p:nvSpPr>
          <p:cNvPr id="93197" name="TextBox 31">
            <a:extLst>
              <a:ext uri="{FF2B5EF4-FFF2-40B4-BE49-F238E27FC236}">
                <a16:creationId xmlns:a16="http://schemas.microsoft.com/office/drawing/2014/main" id="{8036A496-7C72-4EC0-A795-F41F97F3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844800"/>
            <a:ext cx="2760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Insert/delete x to inserted/deleted table</a:t>
            </a:r>
          </a:p>
        </p:txBody>
      </p:sp>
      <p:sp>
        <p:nvSpPr>
          <p:cNvPr id="93198" name="TextBox 32">
            <a:extLst>
              <a:ext uri="{FF2B5EF4-FFF2-40B4-BE49-F238E27FC236}">
                <a16:creationId xmlns:a16="http://schemas.microsoft.com/office/drawing/2014/main" id="{3DA81EF5-D8C9-4EF8-AF34-865E1D755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3995738"/>
            <a:ext cx="911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Insert/delete/update x  to t </a:t>
            </a:r>
          </a:p>
        </p:txBody>
      </p:sp>
      <p:cxnSp>
        <p:nvCxnSpPr>
          <p:cNvPr id="93199" name="Straight Connector 34">
            <a:extLst>
              <a:ext uri="{FF2B5EF4-FFF2-40B4-BE49-F238E27FC236}">
                <a16:creationId xmlns:a16="http://schemas.microsoft.com/office/drawing/2014/main" id="{EF877E42-328F-4853-A502-0CEE600EB8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1250" y="3662363"/>
            <a:ext cx="0" cy="457200"/>
          </a:xfrm>
          <a:prstGeom prst="straightConnector1">
            <a:avLst/>
          </a:prstGeom>
          <a:noFill/>
          <a:ln w="19046">
            <a:solidFill>
              <a:srgbClr val="5B9BD5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Elbow Connector 37">
            <a:extLst>
              <a:ext uri="{FF2B5EF4-FFF2-40B4-BE49-F238E27FC236}">
                <a16:creationId xmlns:a16="http://schemas.microsoft.com/office/drawing/2014/main" id="{FC75FAAD-26B9-4951-8F12-501E666BECD6}"/>
              </a:ext>
            </a:extLst>
          </p:cNvPr>
          <p:cNvCxnSpPr>
            <a:cxnSpLocks noChangeShapeType="1"/>
            <a:stCxn id="93192" idx="2"/>
            <a:endCxn id="93194" idx="3"/>
          </p:cNvCxnSpPr>
          <p:nvPr/>
        </p:nvCxnSpPr>
        <p:spPr bwMode="auto">
          <a:xfrm rot="16200000" flipH="1">
            <a:off x="3686969" y="4334669"/>
            <a:ext cx="1123950" cy="2154238"/>
          </a:xfrm>
          <a:prstGeom prst="bentConnector2">
            <a:avLst/>
          </a:prstGeom>
          <a:noFill/>
          <a:ln w="19046">
            <a:solidFill>
              <a:srgbClr val="5B9BD5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01" name="TextBox 41">
            <a:extLst>
              <a:ext uri="{FF2B5EF4-FFF2-40B4-BE49-F238E27FC236}">
                <a16:creationId xmlns:a16="http://schemas.microsoft.com/office/drawing/2014/main" id="{F58AEB2B-B1A9-4E86-9D8D-71E6ECCB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5" y="5172075"/>
            <a:ext cx="265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[Instead of Trigger on t]</a:t>
            </a:r>
          </a:p>
        </p:txBody>
      </p:sp>
      <p:sp>
        <p:nvSpPr>
          <p:cNvPr id="93202" name="TextBox 42">
            <a:extLst>
              <a:ext uri="{FF2B5EF4-FFF2-40B4-BE49-F238E27FC236}">
                <a16:creationId xmlns:a16="http://schemas.microsoft.com/office/drawing/2014/main" id="{7281DDE6-3F84-4ED3-8DD6-B7FDFBB6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5718175"/>
            <a:ext cx="2762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Execute the logic specified in the trigger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Triggers- How it works?</a:t>
            </a:r>
            <a:endParaRPr lang="en-US" sz="28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9323814-AAE1-455C-8175-A7DBF54C92B4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400186578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E1EC07D-AE8D-45A9-9878-E636D71DC4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1690689"/>
            <a:ext cx="10772775" cy="4100512"/>
          </a:xfrm>
        </p:spPr>
        <p:txBody>
          <a:bodyPr>
            <a:normAutofit/>
          </a:bodyPr>
          <a:lstStyle/>
          <a:p>
            <a:pPr marL="514350" indent="-514350" eaLnBrk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Create a trigger to ensure that an employee doesn’t work in more than two departments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Create a trigger to ensure that no employee has a salary greater than his or her manager.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en-US" dirty="0">
              <a:latin typeface="Calibri" panose="020F0502020204030204" pitchFamily="34" charset="0"/>
            </a:endParaRPr>
          </a:p>
          <a:p>
            <a:pPr marL="514350" indent="-514350" eaLnBrk="1">
              <a:lnSpc>
                <a:spcPct val="150000"/>
              </a:lnSpc>
              <a:buFont typeface="+mj-lt"/>
              <a:buAutoNum type="arabicPeriod"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 eaLnBrk="1">
              <a:lnSpc>
                <a:spcPct val="150000"/>
              </a:lnSpc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04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8B6E66-41D8-4DD4-BD50-0A8CF7E1BC1F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44519652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tutorial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lab sheet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Get ready for the spot test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A2B191E-F08F-422D-82A9-4F74A8281E55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6FA7-386D-49F2-885A-5584592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9F4C-4D8F-47EC-B3B3-B1042B51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Create a view-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dirty="0">
                <a:latin typeface="Calibri" panose="020F0502020204030204" pitchFamily="34" charset="0"/>
              </a:rPr>
              <a:t>		CREATE VIEW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&lt;view name&gt; </a:t>
            </a:r>
            <a:r>
              <a:rPr lang="en-US" altLang="en-US" dirty="0">
                <a:latin typeface="Calibri" panose="020F0502020204030204" pitchFamily="34" charset="0"/>
              </a:rPr>
              <a:t>AS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	SELECT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&lt;column name(s)&gt;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	FROM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&lt;table name(s)&gt;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	WHERE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&lt;condition&gt;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BF9E4-3A16-492B-9FF8-0DCCC4F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Views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(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Impact"/>
              </a:rPr>
              <a:t>contd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Impact"/>
              </a:rPr>
              <a:t>)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638765"/>
            <a:ext cx="10230852" cy="47175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Query a view-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dirty="0">
                <a:latin typeface="Calibri" panose="020F0502020204030204" pitchFamily="34" charset="0"/>
              </a:rPr>
              <a:t>		SELECT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&lt;column name(s) in the view&gt;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	FROM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&lt;view name&gt;</a:t>
            </a:r>
            <a:b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	WHERE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&lt;condition&gt;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Delete a view-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dirty="0">
                <a:latin typeface="Calibri" panose="020F0502020204030204" pitchFamily="34" charset="0"/>
              </a:rPr>
              <a:t>		DROP VIEW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&lt;view name&gt; </a:t>
            </a:r>
            <a:endParaRPr lang="en-US" altLang="en-US" dirty="0"/>
          </a:p>
          <a:p>
            <a:pPr algn="just">
              <a:lnSpc>
                <a:spcPct val="170000"/>
              </a:lnSpc>
            </a:pP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6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747F526-F8D4-4DD3-9A94-755C6168604A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3026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64DF-79DF-4570-A7E7-3DB10B27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E282-F4F9-4D52-8860-ABB930CA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using the prebuilt and populated database at  </a:t>
            </a:r>
            <a:r>
              <a:rPr lang="en-US" dirty="0">
                <a:hlinkClick r:id="rId2"/>
              </a:rPr>
              <a:t>SQL CREATE VIEW, REPLACE VIEW, DROP VIEW Statements (w3schools.com)</a:t>
            </a:r>
            <a:r>
              <a:rPr lang="en-US" dirty="0"/>
              <a:t> to work with views</a:t>
            </a:r>
          </a:p>
          <a:p>
            <a:endParaRPr lang="en-US" dirty="0"/>
          </a:p>
          <a:p>
            <a:r>
              <a:rPr lang="en-US" dirty="0"/>
              <a:t>Create a view that shows the product details along with the suppler name and category that product belongs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DC1A-329B-4E05-95B7-0CB142FD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295F-8F14-4DF9-8245-91326509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E2D-6940-4084-A585-B67D9549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[Product Details] AS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Productname</a:t>
            </a:r>
            <a:r>
              <a:rPr lang="en-US" dirty="0"/>
              <a:t>, Unit, Price, </a:t>
            </a:r>
            <a:r>
              <a:rPr lang="en-US" dirty="0" err="1"/>
              <a:t>SupplierName</a:t>
            </a:r>
            <a:r>
              <a:rPr lang="en-US" dirty="0"/>
              <a:t>, </a:t>
            </a:r>
            <a:r>
              <a:rPr lang="en-US" dirty="0" err="1"/>
              <a:t>CategoryName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FROM Products P, Suppliers S, Categories 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P.SupplierID</a:t>
            </a:r>
            <a:r>
              <a:rPr lang="en-US" dirty="0"/>
              <a:t> = </a:t>
            </a:r>
            <a:r>
              <a:rPr lang="en-US" dirty="0" err="1"/>
              <a:t>S.SupplierID</a:t>
            </a:r>
            <a:r>
              <a:rPr lang="en-US" dirty="0"/>
              <a:t>	and </a:t>
            </a:r>
            <a:r>
              <a:rPr lang="en-US" dirty="0" err="1"/>
              <a:t>P.CategoryID</a:t>
            </a:r>
            <a:r>
              <a:rPr lang="en-US" dirty="0"/>
              <a:t> = </a:t>
            </a:r>
            <a:r>
              <a:rPr lang="en-US" dirty="0" err="1"/>
              <a:t>C.CategoryID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[Product Details]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66D53-34B7-4849-93D0-9A71F1D6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E1EC07D-AE8D-45A9-9878-E636D71DC4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1690689"/>
            <a:ext cx="10772775" cy="4100512"/>
          </a:xfrm>
        </p:spPr>
        <p:txBody>
          <a:bodyPr>
            <a:normAutofit lnSpcReduction="10000"/>
          </a:bodyPr>
          <a:lstStyle/>
          <a:p>
            <a:pPr eaLnBrk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Consider the schema used in tutorial 04 (</a:t>
            </a:r>
            <a:r>
              <a:rPr lang="en-US" altLang="en-US" dirty="0" err="1">
                <a:latin typeface="Calibri" panose="020F0502020204030204" pitchFamily="34" charset="0"/>
              </a:rPr>
              <a:t>emp,works,dept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pPr marL="514350" indent="-514350" eaLnBrk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</a:rPr>
              <a:t>Create a view named department information that contains the name of the department, budget and the manager’s name.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Create a view named employee information that contains the employee id, name, salary and total percentage time.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>
                <a:latin typeface="Calibri" panose="020F0502020204030204" pitchFamily="34" charset="0"/>
              </a:rPr>
              <a:t>Select the manager who manages the highest budget.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01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BBB4F6-5615-46F8-9C90-7FFB458D0EC3}"/>
              </a:ext>
            </a:extLst>
          </p:cNvPr>
          <p:cNvSpPr txBox="1">
            <a:spLocks/>
          </p:cNvSpPr>
          <p:nvPr/>
        </p:nvSpPr>
        <p:spPr>
          <a:xfrm>
            <a:off x="6724356" y="6417655"/>
            <a:ext cx="5467643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7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24665241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2632</Words>
  <Application>Microsoft Office PowerPoint</Application>
  <PresentationFormat>Widescreen</PresentationFormat>
  <Paragraphs>403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Impact</vt:lpstr>
      <vt:lpstr>Tahoma</vt:lpstr>
      <vt:lpstr>Wingdings</vt:lpstr>
      <vt:lpstr>Office Theme</vt:lpstr>
      <vt:lpstr> DATABASE PROGRAMMING</vt:lpstr>
      <vt:lpstr>Learning Outcomes (LO1, LO2)</vt:lpstr>
      <vt:lpstr>VIEWS</vt:lpstr>
      <vt:lpstr>Views</vt:lpstr>
      <vt:lpstr>Creating a View</vt:lpstr>
      <vt:lpstr>Views (contd)</vt:lpstr>
      <vt:lpstr>Exercise</vt:lpstr>
      <vt:lpstr>Answer</vt:lpstr>
      <vt:lpstr>Activity 01</vt:lpstr>
      <vt:lpstr>Views (contd)</vt:lpstr>
      <vt:lpstr>Views (contd)</vt:lpstr>
      <vt:lpstr>Views (contd)</vt:lpstr>
      <vt:lpstr>T-SQL</vt:lpstr>
      <vt:lpstr>T-SQL</vt:lpstr>
      <vt:lpstr>T-SQL Vs SQL</vt:lpstr>
      <vt:lpstr>Programming in T-SQL</vt:lpstr>
      <vt:lpstr>T-SQL- Variables</vt:lpstr>
      <vt:lpstr>T-SQL- Variables</vt:lpstr>
      <vt:lpstr>T-SQL- Variables</vt:lpstr>
      <vt:lpstr>T-SQL- Variables</vt:lpstr>
      <vt:lpstr>Flow Control in T-SQL</vt:lpstr>
      <vt:lpstr>T-SQL- IF Statements</vt:lpstr>
      <vt:lpstr>T-SQL- WHILE Statements</vt:lpstr>
      <vt:lpstr>FUNCTIONS &amp; PROCEDURES</vt:lpstr>
      <vt:lpstr>Functions and Stored Procedures</vt:lpstr>
      <vt:lpstr>Functions</vt:lpstr>
      <vt:lpstr>Functions [contd]</vt:lpstr>
      <vt:lpstr>Functions [contd]</vt:lpstr>
      <vt:lpstr>Activity 02</vt:lpstr>
      <vt:lpstr>Procedures</vt:lpstr>
      <vt:lpstr>Procedures [contd]</vt:lpstr>
      <vt:lpstr>Procedures [contd]</vt:lpstr>
      <vt:lpstr>Procedures [contd]</vt:lpstr>
      <vt:lpstr>Activity 03</vt:lpstr>
      <vt:lpstr>Syntax Comparision</vt:lpstr>
      <vt:lpstr>Comparison</vt:lpstr>
      <vt:lpstr>TRIGGERS</vt:lpstr>
      <vt:lpstr>Triggers</vt:lpstr>
      <vt:lpstr>Triggers [cont]</vt:lpstr>
      <vt:lpstr>Triggers [cont]</vt:lpstr>
      <vt:lpstr>Triggers [cont]</vt:lpstr>
      <vt:lpstr>Triggers [cont]</vt:lpstr>
      <vt:lpstr>Triggers- How it works?</vt:lpstr>
      <vt:lpstr>Activity 04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L5</dc:title>
  <dc:creator>Amila</dc:creator>
  <cp:lastModifiedBy>Harinda Fernando</cp:lastModifiedBy>
  <cp:revision>1406</cp:revision>
  <dcterms:created xsi:type="dcterms:W3CDTF">2021-02-01T15:38:49Z</dcterms:created>
  <dcterms:modified xsi:type="dcterms:W3CDTF">2022-04-25T04:32:42Z</dcterms:modified>
</cp:coreProperties>
</file>