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60" r:id="rId3"/>
    <p:sldId id="380" r:id="rId4"/>
    <p:sldId id="468" r:id="rId5"/>
    <p:sldId id="469" r:id="rId6"/>
    <p:sldId id="470" r:id="rId7"/>
    <p:sldId id="471" r:id="rId8"/>
    <p:sldId id="435" r:id="rId9"/>
    <p:sldId id="472" r:id="rId10"/>
    <p:sldId id="474" r:id="rId11"/>
    <p:sldId id="476" r:id="rId12"/>
    <p:sldId id="477" r:id="rId13"/>
    <p:sldId id="479" r:id="rId14"/>
    <p:sldId id="480" r:id="rId15"/>
    <p:sldId id="481" r:id="rId16"/>
    <p:sldId id="482" r:id="rId17"/>
    <p:sldId id="483" r:id="rId18"/>
    <p:sldId id="485" r:id="rId19"/>
    <p:sldId id="484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3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79" autoAdjust="0"/>
  </p:normalViewPr>
  <p:slideViewPr>
    <p:cSldViewPr snapToGrid="0" showGuides="1">
      <p:cViewPr varScale="1">
        <p:scale>
          <a:sx n="79" d="100"/>
          <a:sy n="79" d="100"/>
        </p:scale>
        <p:origin x="533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7B731FC-6392-4D82-BE92-415D08F5A4CD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18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FE002F1-5FA2-4602-8406-D24829A9BFBA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74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D38B0F8-A234-483E-96A3-3AF4CFB46D14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81926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2480104-A805-4E21-B78F-E5D7DF35F0CE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145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6B3C48D-A45C-4371-849F-BCE268AE391F}" type="slidenum">
              <a:rPr lang="en-US" altLang="en-US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389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691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FDE7849-E103-4740-8EA0-4AF9496302E7}" type="slidenum">
              <a:rPr lang="en-US" altLang="en-US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09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5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5BC5B49-3C41-41C4-B915-A666691CE00A}" type="slidenum">
              <a:rPr lang="en-US" altLang="en-US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30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05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16724F1-2CE7-4FDA-BB9C-9031334426A4}" type="slidenum">
              <a:rPr lang="en-US" altLang="en-US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450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92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0B101AB-3A26-4C15-9136-5B74F6ED6373}" type="slidenum">
              <a:rPr lang="en-US" altLang="en-US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71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01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A4E6C67-3589-4D97-BCE0-2C3A7CCCAD2A}" type="slidenum">
              <a:rPr lang="en-US" altLang="en-US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91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0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FFDE909-48B9-4712-9423-E05B56A0B270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71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035981E-F609-444C-9168-65AF9D9384FC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2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42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8035892-CF5A-462F-8476-DFFB349F0783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43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81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7A415EC-C4D7-4C2C-A0DC-15BAC284FFDD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74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83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7455E3F-CBB5-48B3-AED6-63BAA711C3EF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04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38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45F32E6-0284-4C85-820E-ED6F0788045D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25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45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C96789F-6F35-4057-8B61-8C2C7C3E0B27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080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256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defTabSz="908050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5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9B870-38CE-4359-86A4-A35E703777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812" y="1991313"/>
            <a:ext cx="8958011" cy="2523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>
                <a:latin typeface="Impact"/>
              </a:rPr>
              <a:t>FILE ORGANIZATION &amp;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642" y="6276975"/>
            <a:ext cx="8518358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IE2042- Database Management Systems for Security- Lecture6</a:t>
            </a: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199" y="1828800"/>
            <a:ext cx="10772956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index contains a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collection of data entries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supports efficient retrieval of all data entries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k*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a given key value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File of records containing index entries =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Index File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Three alternatives: (Methods to connect index data to file records)</a:t>
            </a:r>
          </a:p>
          <a:p>
            <a:pPr lvl="1" eaLnBrk="1" hangingPunct="1">
              <a:lnSpc>
                <a:spcPct val="150000"/>
              </a:lnSpc>
              <a:buSzPct val="110000"/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Data record with key value</a:t>
            </a:r>
            <a:r>
              <a:rPr lang="en-US" alt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(Alt. 1)</a:t>
            </a:r>
          </a:p>
          <a:p>
            <a:pPr lvl="1" eaLnBrk="1" hangingPunct="1">
              <a:lnSpc>
                <a:spcPct val="150000"/>
              </a:lnSpc>
              <a:buSzPct val="110000"/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&lt;</a:t>
            </a:r>
            <a:r>
              <a:rPr lang="en-US" alt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RID of data record with search key value</a:t>
            </a:r>
            <a:r>
              <a:rPr lang="en-US" alt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(Alt. 2)</a:t>
            </a:r>
          </a:p>
          <a:p>
            <a:pPr lvl="1" eaLnBrk="1" hangingPunct="1">
              <a:lnSpc>
                <a:spcPct val="150000"/>
              </a:lnSpc>
              <a:buSzPct val="110000"/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&lt;</a:t>
            </a:r>
            <a:r>
              <a:rPr lang="en-US" alt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list of RIDs of data records with search key </a:t>
            </a:r>
            <a:r>
              <a:rPr lang="en-US" alt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(Alt. 3)</a:t>
            </a:r>
          </a:p>
          <a:p>
            <a:pPr lvl="1">
              <a:lnSpc>
                <a:spcPct val="150000"/>
              </a:lnSpc>
              <a:buSzPct val="110000"/>
              <a:buNone/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organization techniques for building index files = </a:t>
            </a:r>
            <a:r>
              <a:rPr lang="en-US" alt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Access Methods</a:t>
            </a:r>
          </a:p>
          <a:p>
            <a:pPr lvl="1" eaLnBrk="1" hangingPunct="1">
              <a:lnSpc>
                <a:spcPct val="150000"/>
              </a:lnSpc>
              <a:buSzPct val="110000"/>
              <a:buFont typeface="Monotype Sorts" charset="2"/>
              <a:buNone/>
            </a:pPr>
            <a:endPara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Alternatives for Data Entry k* in Index</a:t>
            </a:r>
          </a:p>
        </p:txBody>
      </p:sp>
    </p:spTree>
    <p:extLst>
      <p:ext uri="{BB962C8B-B14F-4D97-AF65-F5344CB8AC3E}">
        <p14:creationId xmlns:p14="http://schemas.microsoft.com/office/powerpoint/2010/main" val="30538521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071688" y="50276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10088" y="50276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8331" y="1296834"/>
            <a:ext cx="11149640" cy="500044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Clustered vs. Un-Clustered Index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have at </a:t>
            </a:r>
            <a:r>
              <a:rPr lang="en-US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most one clustered index per 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 of retrieving data records through index varies </a:t>
            </a:r>
            <a:r>
              <a:rPr lang="en-US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greatly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whether index is clustered or not!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071688" y="50276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510088" y="50276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1666876" y="4875213"/>
            <a:ext cx="398463" cy="328612"/>
          </a:xfrm>
          <a:custGeom>
            <a:avLst/>
            <a:gdLst>
              <a:gd name="T0" fmla="*/ 0 w 251"/>
              <a:gd name="T1" fmla="*/ 2147483646 h 207"/>
              <a:gd name="T2" fmla="*/ 0 w 251"/>
              <a:gd name="T3" fmla="*/ 0 h 207"/>
              <a:gd name="T4" fmla="*/ 2147483646 w 251"/>
              <a:gd name="T5" fmla="*/ 0 h 207"/>
              <a:gd name="T6" fmla="*/ 2147483646 w 251"/>
              <a:gd name="T7" fmla="*/ 2147483646 h 207"/>
              <a:gd name="T8" fmla="*/ 0 w 251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2195514" y="4875213"/>
            <a:ext cx="396875" cy="328612"/>
          </a:xfrm>
          <a:custGeom>
            <a:avLst/>
            <a:gdLst>
              <a:gd name="T0" fmla="*/ 0 w 250"/>
              <a:gd name="T1" fmla="*/ 2147483646 h 207"/>
              <a:gd name="T2" fmla="*/ 0 w 250"/>
              <a:gd name="T3" fmla="*/ 0 h 207"/>
              <a:gd name="T4" fmla="*/ 2147483646 w 250"/>
              <a:gd name="T5" fmla="*/ 0 h 207"/>
              <a:gd name="T6" fmla="*/ 2147483646 w 250"/>
              <a:gd name="T7" fmla="*/ 2147483646 h 207"/>
              <a:gd name="T8" fmla="*/ 0 w 250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Freeform 10"/>
          <p:cNvSpPr>
            <a:spLocks/>
          </p:cNvSpPr>
          <p:nvPr/>
        </p:nvSpPr>
        <p:spPr bwMode="auto">
          <a:xfrm>
            <a:off x="2722563" y="4875213"/>
            <a:ext cx="400050" cy="328612"/>
          </a:xfrm>
          <a:custGeom>
            <a:avLst/>
            <a:gdLst>
              <a:gd name="T0" fmla="*/ 0 w 252"/>
              <a:gd name="T1" fmla="*/ 2147483646 h 207"/>
              <a:gd name="T2" fmla="*/ 0 w 252"/>
              <a:gd name="T3" fmla="*/ 0 h 207"/>
              <a:gd name="T4" fmla="*/ 2147483646 w 252"/>
              <a:gd name="T5" fmla="*/ 0 h 207"/>
              <a:gd name="T6" fmla="*/ 2147483646 w 252"/>
              <a:gd name="T7" fmla="*/ 2147483646 h 207"/>
              <a:gd name="T8" fmla="*/ 0 w 252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2" h="207">
                <a:moveTo>
                  <a:pt x="0" y="206"/>
                </a:moveTo>
                <a:lnTo>
                  <a:pt x="0" y="0"/>
                </a:lnTo>
                <a:lnTo>
                  <a:pt x="251" y="0"/>
                </a:lnTo>
                <a:lnTo>
                  <a:pt x="251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3252789" y="4875213"/>
            <a:ext cx="396875" cy="328612"/>
          </a:xfrm>
          <a:custGeom>
            <a:avLst/>
            <a:gdLst>
              <a:gd name="T0" fmla="*/ 0 w 250"/>
              <a:gd name="T1" fmla="*/ 2147483646 h 207"/>
              <a:gd name="T2" fmla="*/ 0 w 250"/>
              <a:gd name="T3" fmla="*/ 0 h 207"/>
              <a:gd name="T4" fmla="*/ 2147483646 w 250"/>
              <a:gd name="T5" fmla="*/ 0 h 207"/>
              <a:gd name="T6" fmla="*/ 2147483646 w 250"/>
              <a:gd name="T7" fmla="*/ 2147483646 h 207"/>
              <a:gd name="T8" fmla="*/ 0 w 250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3781426" y="4875213"/>
            <a:ext cx="396875" cy="328612"/>
          </a:xfrm>
          <a:custGeom>
            <a:avLst/>
            <a:gdLst>
              <a:gd name="T0" fmla="*/ 0 w 250"/>
              <a:gd name="T1" fmla="*/ 2147483646 h 207"/>
              <a:gd name="T2" fmla="*/ 0 w 250"/>
              <a:gd name="T3" fmla="*/ 0 h 207"/>
              <a:gd name="T4" fmla="*/ 2147483646 w 250"/>
              <a:gd name="T5" fmla="*/ 0 h 207"/>
              <a:gd name="T6" fmla="*/ 2147483646 w 250"/>
              <a:gd name="T7" fmla="*/ 2147483646 h 207"/>
              <a:gd name="T8" fmla="*/ 0 w 250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4308476" y="4875213"/>
            <a:ext cx="398463" cy="328612"/>
          </a:xfrm>
          <a:custGeom>
            <a:avLst/>
            <a:gdLst>
              <a:gd name="T0" fmla="*/ 0 w 251"/>
              <a:gd name="T1" fmla="*/ 2147483646 h 207"/>
              <a:gd name="T2" fmla="*/ 0 w 251"/>
              <a:gd name="T3" fmla="*/ 0 h 207"/>
              <a:gd name="T4" fmla="*/ 2147483646 w 251"/>
              <a:gd name="T5" fmla="*/ 0 h 207"/>
              <a:gd name="T6" fmla="*/ 2147483646 w 251"/>
              <a:gd name="T7" fmla="*/ 2147483646 h 207"/>
              <a:gd name="T8" fmla="*/ 0 w 251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Freeform 14"/>
          <p:cNvSpPr>
            <a:spLocks/>
          </p:cNvSpPr>
          <p:nvPr/>
        </p:nvSpPr>
        <p:spPr bwMode="auto">
          <a:xfrm>
            <a:off x="4837113" y="4875213"/>
            <a:ext cx="398462" cy="328612"/>
          </a:xfrm>
          <a:custGeom>
            <a:avLst/>
            <a:gdLst>
              <a:gd name="T0" fmla="*/ 0 w 251"/>
              <a:gd name="T1" fmla="*/ 2147483646 h 207"/>
              <a:gd name="T2" fmla="*/ 0 w 251"/>
              <a:gd name="T3" fmla="*/ 0 h 207"/>
              <a:gd name="T4" fmla="*/ 2147483646 w 251"/>
              <a:gd name="T5" fmla="*/ 0 h 207"/>
              <a:gd name="T6" fmla="*/ 2147483646 w 251"/>
              <a:gd name="T7" fmla="*/ 2147483646 h 207"/>
              <a:gd name="T8" fmla="*/ 0 w 251"/>
              <a:gd name="T9" fmla="*/ 2147483646 h 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Freeform 15"/>
          <p:cNvSpPr>
            <a:spLocks/>
          </p:cNvSpPr>
          <p:nvPr/>
        </p:nvSpPr>
        <p:spPr bwMode="auto">
          <a:xfrm>
            <a:off x="2427289" y="3794125"/>
            <a:ext cx="1724025" cy="1588"/>
          </a:xfrm>
          <a:custGeom>
            <a:avLst/>
            <a:gdLst>
              <a:gd name="T0" fmla="*/ 0 w 1086"/>
              <a:gd name="T1" fmla="*/ 0 h 1"/>
              <a:gd name="T2" fmla="*/ 2147483646 w 1086"/>
              <a:gd name="T3" fmla="*/ 0 h 1"/>
              <a:gd name="T4" fmla="*/ 0 w 108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6" h="1">
                <a:moveTo>
                  <a:pt x="0" y="0"/>
                </a:moveTo>
                <a:lnTo>
                  <a:pt x="108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Freeform 16"/>
          <p:cNvSpPr>
            <a:spLocks/>
          </p:cNvSpPr>
          <p:nvPr/>
        </p:nvSpPr>
        <p:spPr bwMode="auto">
          <a:xfrm>
            <a:off x="2427289" y="2819401"/>
            <a:ext cx="909637" cy="976313"/>
          </a:xfrm>
          <a:custGeom>
            <a:avLst/>
            <a:gdLst>
              <a:gd name="T0" fmla="*/ 0 w 573"/>
              <a:gd name="T1" fmla="*/ 2147483646 h 615"/>
              <a:gd name="T2" fmla="*/ 2147483646 w 573"/>
              <a:gd name="T3" fmla="*/ 0 h 615"/>
              <a:gd name="T4" fmla="*/ 0 w 573"/>
              <a:gd name="T5" fmla="*/ 2147483646 h 6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3" h="615">
                <a:moveTo>
                  <a:pt x="0" y="614"/>
                </a:moveTo>
                <a:lnTo>
                  <a:pt x="572" y="0"/>
                </a:lnTo>
                <a:lnTo>
                  <a:pt x="0" y="6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Freeform 17"/>
          <p:cNvSpPr>
            <a:spLocks/>
          </p:cNvSpPr>
          <p:nvPr/>
        </p:nvSpPr>
        <p:spPr bwMode="auto">
          <a:xfrm>
            <a:off x="3335338" y="2819401"/>
            <a:ext cx="825500" cy="976313"/>
          </a:xfrm>
          <a:custGeom>
            <a:avLst/>
            <a:gdLst>
              <a:gd name="T0" fmla="*/ 0 w 520"/>
              <a:gd name="T1" fmla="*/ 0 h 615"/>
              <a:gd name="T2" fmla="*/ 2147483646 w 520"/>
              <a:gd name="T3" fmla="*/ 2147483646 h 615"/>
              <a:gd name="T4" fmla="*/ 0 w 520"/>
              <a:gd name="T5" fmla="*/ 0 h 6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0" h="615">
                <a:moveTo>
                  <a:pt x="0" y="0"/>
                </a:moveTo>
                <a:lnTo>
                  <a:pt x="519" y="61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18"/>
          <p:cNvSpPr>
            <a:spLocks/>
          </p:cNvSpPr>
          <p:nvPr/>
        </p:nvSpPr>
        <p:spPr bwMode="auto">
          <a:xfrm>
            <a:off x="3001963" y="2733676"/>
            <a:ext cx="334962" cy="87313"/>
          </a:xfrm>
          <a:custGeom>
            <a:avLst/>
            <a:gdLst>
              <a:gd name="T0" fmla="*/ 0 w 211"/>
              <a:gd name="T1" fmla="*/ 0 h 55"/>
              <a:gd name="T2" fmla="*/ 2147483646 w 211"/>
              <a:gd name="T3" fmla="*/ 2147483646 h 55"/>
              <a:gd name="T4" fmla="*/ 2147483646 w 211"/>
              <a:gd name="T5" fmla="*/ 2147483646 h 55"/>
              <a:gd name="T6" fmla="*/ 0 w 211"/>
              <a:gd name="T7" fmla="*/ 0 h 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" h="55">
                <a:moveTo>
                  <a:pt x="0" y="0"/>
                </a:moveTo>
                <a:lnTo>
                  <a:pt x="35" y="8"/>
                </a:lnTo>
                <a:lnTo>
                  <a:pt x="210" y="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3238501" y="2771776"/>
            <a:ext cx="98425" cy="49213"/>
          </a:xfrm>
          <a:custGeom>
            <a:avLst/>
            <a:gdLst>
              <a:gd name="T0" fmla="*/ 2147483646 w 62"/>
              <a:gd name="T1" fmla="*/ 0 h 31"/>
              <a:gd name="T2" fmla="*/ 2147483646 w 62"/>
              <a:gd name="T3" fmla="*/ 2147483646 h 31"/>
              <a:gd name="T4" fmla="*/ 0 w 62"/>
              <a:gd name="T5" fmla="*/ 2147483646 h 31"/>
              <a:gd name="T6" fmla="*/ 2147483646 w 62"/>
              <a:gd name="T7" fmla="*/ 0 h 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" h="31">
                <a:moveTo>
                  <a:pt x="7" y="0"/>
                </a:moveTo>
                <a:lnTo>
                  <a:pt x="61" y="30"/>
                </a:lnTo>
                <a:lnTo>
                  <a:pt x="0" y="29"/>
                </a:lnTo>
                <a:lnTo>
                  <a:pt x="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009776" y="4052888"/>
            <a:ext cx="468313" cy="323850"/>
          </a:xfrm>
          <a:custGeom>
            <a:avLst/>
            <a:gdLst>
              <a:gd name="T0" fmla="*/ 0 w 295"/>
              <a:gd name="T1" fmla="*/ 0 h 204"/>
              <a:gd name="T2" fmla="*/ 2147483646 w 295"/>
              <a:gd name="T3" fmla="*/ 0 h 204"/>
              <a:gd name="T4" fmla="*/ 2147483646 w 295"/>
              <a:gd name="T5" fmla="*/ 2147483646 h 204"/>
              <a:gd name="T6" fmla="*/ 0 w 295"/>
              <a:gd name="T7" fmla="*/ 2147483646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2476501" y="4171950"/>
            <a:ext cx="74613" cy="38100"/>
          </a:xfrm>
          <a:custGeom>
            <a:avLst/>
            <a:gdLst>
              <a:gd name="T0" fmla="*/ 2147483646 w 47"/>
              <a:gd name="T1" fmla="*/ 2147483646 h 24"/>
              <a:gd name="T2" fmla="*/ 0 w 47"/>
              <a:gd name="T3" fmla="*/ 2147483646 h 24"/>
              <a:gd name="T4" fmla="*/ 2147483646 w 47"/>
              <a:gd name="T5" fmla="*/ 0 h 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Freeform 22"/>
          <p:cNvSpPr>
            <a:spLocks/>
          </p:cNvSpPr>
          <p:nvPr/>
        </p:nvSpPr>
        <p:spPr bwMode="auto">
          <a:xfrm>
            <a:off x="2476500" y="4191000"/>
            <a:ext cx="280988" cy="1588"/>
          </a:xfrm>
          <a:custGeom>
            <a:avLst/>
            <a:gdLst>
              <a:gd name="T0" fmla="*/ 0 w 177"/>
              <a:gd name="T1" fmla="*/ 0 h 1"/>
              <a:gd name="T2" fmla="*/ 2147483646 w 177"/>
              <a:gd name="T3" fmla="*/ 0 h 1"/>
              <a:gd name="T4" fmla="*/ 0 w 17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" h="1">
                <a:moveTo>
                  <a:pt x="0" y="0"/>
                </a:moveTo>
                <a:lnTo>
                  <a:pt x="17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2681288" y="4171950"/>
            <a:ext cx="76200" cy="38100"/>
          </a:xfrm>
          <a:custGeom>
            <a:avLst/>
            <a:gdLst>
              <a:gd name="T0" fmla="*/ 0 w 48"/>
              <a:gd name="T1" fmla="*/ 0 h 24"/>
              <a:gd name="T2" fmla="*/ 2147483646 w 48"/>
              <a:gd name="T3" fmla="*/ 2147483646 h 24"/>
              <a:gd name="T4" fmla="*/ 0 w 48"/>
              <a:gd name="T5" fmla="*/ 2147483646 h 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Freeform 24"/>
          <p:cNvSpPr>
            <a:spLocks/>
          </p:cNvSpPr>
          <p:nvPr/>
        </p:nvSpPr>
        <p:spPr bwMode="auto">
          <a:xfrm>
            <a:off x="2755901" y="4052888"/>
            <a:ext cx="468313" cy="323850"/>
          </a:xfrm>
          <a:custGeom>
            <a:avLst/>
            <a:gdLst>
              <a:gd name="T0" fmla="*/ 0 w 295"/>
              <a:gd name="T1" fmla="*/ 0 h 204"/>
              <a:gd name="T2" fmla="*/ 2147483646 w 295"/>
              <a:gd name="T3" fmla="*/ 0 h 204"/>
              <a:gd name="T4" fmla="*/ 2147483646 w 295"/>
              <a:gd name="T5" fmla="*/ 2147483646 h 204"/>
              <a:gd name="T6" fmla="*/ 0 w 295"/>
              <a:gd name="T7" fmla="*/ 2147483646 h 204"/>
              <a:gd name="T8" fmla="*/ 0 w 295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Freeform 25"/>
          <p:cNvSpPr>
            <a:spLocks/>
          </p:cNvSpPr>
          <p:nvPr/>
        </p:nvSpPr>
        <p:spPr bwMode="auto">
          <a:xfrm>
            <a:off x="3222625" y="4171950"/>
            <a:ext cx="76200" cy="38100"/>
          </a:xfrm>
          <a:custGeom>
            <a:avLst/>
            <a:gdLst>
              <a:gd name="T0" fmla="*/ 2147483646 w 48"/>
              <a:gd name="T1" fmla="*/ 2147483646 h 24"/>
              <a:gd name="T2" fmla="*/ 0 w 48"/>
              <a:gd name="T3" fmla="*/ 2147483646 h 24"/>
              <a:gd name="T4" fmla="*/ 2147483646 w 48"/>
              <a:gd name="T5" fmla="*/ 0 h 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24">
                <a:moveTo>
                  <a:pt x="47" y="23"/>
                </a:moveTo>
                <a:lnTo>
                  <a:pt x="0" y="12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Freeform 26"/>
          <p:cNvSpPr>
            <a:spLocks/>
          </p:cNvSpPr>
          <p:nvPr/>
        </p:nvSpPr>
        <p:spPr bwMode="auto">
          <a:xfrm>
            <a:off x="3222626" y="4191000"/>
            <a:ext cx="233363" cy="1588"/>
          </a:xfrm>
          <a:custGeom>
            <a:avLst/>
            <a:gdLst>
              <a:gd name="T0" fmla="*/ 0 w 147"/>
              <a:gd name="T1" fmla="*/ 0 h 1"/>
              <a:gd name="T2" fmla="*/ 2147483646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Freeform 27"/>
          <p:cNvSpPr>
            <a:spLocks/>
          </p:cNvSpPr>
          <p:nvPr/>
        </p:nvSpPr>
        <p:spPr bwMode="auto">
          <a:xfrm>
            <a:off x="3379788" y="4171950"/>
            <a:ext cx="76200" cy="38100"/>
          </a:xfrm>
          <a:custGeom>
            <a:avLst/>
            <a:gdLst>
              <a:gd name="T0" fmla="*/ 0 w 48"/>
              <a:gd name="T1" fmla="*/ 0 h 24"/>
              <a:gd name="T2" fmla="*/ 2147483646 w 48"/>
              <a:gd name="T3" fmla="*/ 2147483646 h 24"/>
              <a:gd name="T4" fmla="*/ 0 w 48"/>
              <a:gd name="T5" fmla="*/ 2147483646 h 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Freeform 28"/>
          <p:cNvSpPr>
            <a:spLocks/>
          </p:cNvSpPr>
          <p:nvPr/>
        </p:nvSpPr>
        <p:spPr bwMode="auto">
          <a:xfrm>
            <a:off x="2335213" y="3775075"/>
            <a:ext cx="188912" cy="279400"/>
          </a:xfrm>
          <a:custGeom>
            <a:avLst/>
            <a:gdLst>
              <a:gd name="T0" fmla="*/ 2147483646 w 119"/>
              <a:gd name="T1" fmla="*/ 0 h 176"/>
              <a:gd name="T2" fmla="*/ 0 w 119"/>
              <a:gd name="T3" fmla="*/ 2147483646 h 176"/>
              <a:gd name="T4" fmla="*/ 2147483646 w 119"/>
              <a:gd name="T5" fmla="*/ 0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" h="176">
                <a:moveTo>
                  <a:pt x="118" y="0"/>
                </a:moveTo>
                <a:lnTo>
                  <a:pt x="0" y="175"/>
                </a:lnTo>
                <a:lnTo>
                  <a:pt x="118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2335214" y="3979863"/>
            <a:ext cx="60325" cy="74612"/>
          </a:xfrm>
          <a:custGeom>
            <a:avLst/>
            <a:gdLst>
              <a:gd name="T0" fmla="*/ 2147483646 w 38"/>
              <a:gd name="T1" fmla="*/ 2147483646 h 47"/>
              <a:gd name="T2" fmla="*/ 0 w 38"/>
              <a:gd name="T3" fmla="*/ 2147483646 h 47"/>
              <a:gd name="T4" fmla="*/ 2147483646 w 38"/>
              <a:gd name="T5" fmla="*/ 0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" h="47">
                <a:moveTo>
                  <a:pt x="37" y="14"/>
                </a:moveTo>
                <a:lnTo>
                  <a:pt x="0" y="46"/>
                </a:lnTo>
                <a:lnTo>
                  <a:pt x="16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Freeform 30"/>
          <p:cNvSpPr>
            <a:spLocks/>
          </p:cNvSpPr>
          <p:nvPr/>
        </p:nvSpPr>
        <p:spPr bwMode="auto">
          <a:xfrm>
            <a:off x="2987675" y="3775075"/>
            <a:ext cx="1588" cy="279400"/>
          </a:xfrm>
          <a:custGeom>
            <a:avLst/>
            <a:gdLst>
              <a:gd name="T0" fmla="*/ 0 w 1"/>
              <a:gd name="T1" fmla="*/ 0 h 176"/>
              <a:gd name="T2" fmla="*/ 0 w 1"/>
              <a:gd name="T3" fmla="*/ 2147483646 h 176"/>
              <a:gd name="T4" fmla="*/ 0 w 1"/>
              <a:gd name="T5" fmla="*/ 0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76">
                <a:moveTo>
                  <a:pt x="0" y="0"/>
                </a:moveTo>
                <a:lnTo>
                  <a:pt x="0" y="1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2970213" y="3978275"/>
            <a:ext cx="38100" cy="76200"/>
          </a:xfrm>
          <a:custGeom>
            <a:avLst/>
            <a:gdLst>
              <a:gd name="T0" fmla="*/ 2147483646 w 24"/>
              <a:gd name="T1" fmla="*/ 0 h 48"/>
              <a:gd name="T2" fmla="*/ 2147483646 w 24"/>
              <a:gd name="T3" fmla="*/ 2147483646 h 48"/>
              <a:gd name="T4" fmla="*/ 0 w 24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" h="48">
                <a:moveTo>
                  <a:pt x="23" y="0"/>
                </a:moveTo>
                <a:lnTo>
                  <a:pt x="11" y="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Freeform 32"/>
          <p:cNvSpPr>
            <a:spLocks/>
          </p:cNvSpPr>
          <p:nvPr/>
        </p:nvSpPr>
        <p:spPr bwMode="auto">
          <a:xfrm>
            <a:off x="4014789" y="4052888"/>
            <a:ext cx="466725" cy="323850"/>
          </a:xfrm>
          <a:custGeom>
            <a:avLst/>
            <a:gdLst>
              <a:gd name="T0" fmla="*/ 0 w 294"/>
              <a:gd name="T1" fmla="*/ 0 h 204"/>
              <a:gd name="T2" fmla="*/ 2147483646 w 294"/>
              <a:gd name="T3" fmla="*/ 0 h 204"/>
              <a:gd name="T4" fmla="*/ 2147483646 w 294"/>
              <a:gd name="T5" fmla="*/ 2147483646 h 204"/>
              <a:gd name="T6" fmla="*/ 0 w 294"/>
              <a:gd name="T7" fmla="*/ 2147483646 h 204"/>
              <a:gd name="T8" fmla="*/ 0 w 294"/>
              <a:gd name="T9" fmla="*/ 0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4" h="204">
                <a:moveTo>
                  <a:pt x="0" y="0"/>
                </a:moveTo>
                <a:lnTo>
                  <a:pt x="293" y="0"/>
                </a:lnTo>
                <a:lnTo>
                  <a:pt x="293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Freeform 33"/>
          <p:cNvSpPr>
            <a:spLocks/>
          </p:cNvSpPr>
          <p:nvPr/>
        </p:nvSpPr>
        <p:spPr bwMode="auto">
          <a:xfrm>
            <a:off x="3783013" y="4171950"/>
            <a:ext cx="74612" cy="38100"/>
          </a:xfrm>
          <a:custGeom>
            <a:avLst/>
            <a:gdLst>
              <a:gd name="T0" fmla="*/ 2147483646 w 47"/>
              <a:gd name="T1" fmla="*/ 2147483646 h 24"/>
              <a:gd name="T2" fmla="*/ 0 w 47"/>
              <a:gd name="T3" fmla="*/ 2147483646 h 24"/>
              <a:gd name="T4" fmla="*/ 2147483646 w 47"/>
              <a:gd name="T5" fmla="*/ 0 h 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Freeform 34"/>
          <p:cNvSpPr>
            <a:spLocks/>
          </p:cNvSpPr>
          <p:nvPr/>
        </p:nvSpPr>
        <p:spPr bwMode="auto">
          <a:xfrm>
            <a:off x="3783013" y="4191000"/>
            <a:ext cx="233362" cy="1588"/>
          </a:xfrm>
          <a:custGeom>
            <a:avLst/>
            <a:gdLst>
              <a:gd name="T0" fmla="*/ 0 w 147"/>
              <a:gd name="T1" fmla="*/ 0 h 1"/>
              <a:gd name="T2" fmla="*/ 2147483646 w 147"/>
              <a:gd name="T3" fmla="*/ 0 h 1"/>
              <a:gd name="T4" fmla="*/ 0 w 14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Freeform 35"/>
          <p:cNvSpPr>
            <a:spLocks/>
          </p:cNvSpPr>
          <p:nvPr/>
        </p:nvSpPr>
        <p:spPr bwMode="auto">
          <a:xfrm>
            <a:off x="3940175" y="4171950"/>
            <a:ext cx="76200" cy="38100"/>
          </a:xfrm>
          <a:custGeom>
            <a:avLst/>
            <a:gdLst>
              <a:gd name="T0" fmla="*/ 0 w 48"/>
              <a:gd name="T1" fmla="*/ 0 h 24"/>
              <a:gd name="T2" fmla="*/ 2147483646 w 48"/>
              <a:gd name="T3" fmla="*/ 2147483646 h 24"/>
              <a:gd name="T4" fmla="*/ 0 w 48"/>
              <a:gd name="T5" fmla="*/ 2147483646 h 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Freeform 36"/>
          <p:cNvSpPr>
            <a:spLocks/>
          </p:cNvSpPr>
          <p:nvPr/>
        </p:nvSpPr>
        <p:spPr bwMode="auto">
          <a:xfrm>
            <a:off x="4060826" y="3775075"/>
            <a:ext cx="188913" cy="279400"/>
          </a:xfrm>
          <a:custGeom>
            <a:avLst/>
            <a:gdLst>
              <a:gd name="T0" fmla="*/ 0 w 119"/>
              <a:gd name="T1" fmla="*/ 0 h 176"/>
              <a:gd name="T2" fmla="*/ 2147483646 w 119"/>
              <a:gd name="T3" fmla="*/ 2147483646 h 176"/>
              <a:gd name="T4" fmla="*/ 0 w 119"/>
              <a:gd name="T5" fmla="*/ 0 h 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" h="176">
                <a:moveTo>
                  <a:pt x="0" y="0"/>
                </a:moveTo>
                <a:lnTo>
                  <a:pt x="118" y="1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Freeform 37"/>
          <p:cNvSpPr>
            <a:spLocks/>
          </p:cNvSpPr>
          <p:nvPr/>
        </p:nvSpPr>
        <p:spPr bwMode="auto">
          <a:xfrm>
            <a:off x="4191000" y="3979863"/>
            <a:ext cx="58738" cy="74612"/>
          </a:xfrm>
          <a:custGeom>
            <a:avLst/>
            <a:gdLst>
              <a:gd name="T0" fmla="*/ 2147483646 w 37"/>
              <a:gd name="T1" fmla="*/ 0 h 47"/>
              <a:gd name="T2" fmla="*/ 2147483646 w 37"/>
              <a:gd name="T3" fmla="*/ 2147483646 h 47"/>
              <a:gd name="T4" fmla="*/ 0 w 37"/>
              <a:gd name="T5" fmla="*/ 2147483646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" h="47">
                <a:moveTo>
                  <a:pt x="20" y="0"/>
                </a:moveTo>
                <a:lnTo>
                  <a:pt x="36" y="46"/>
                </a:lnTo>
                <a:lnTo>
                  <a:pt x="0" y="14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Freeform 38"/>
          <p:cNvSpPr>
            <a:spLocks/>
          </p:cNvSpPr>
          <p:nvPr/>
        </p:nvSpPr>
        <p:spPr bwMode="auto">
          <a:xfrm>
            <a:off x="1682750" y="4375150"/>
            <a:ext cx="374650" cy="509588"/>
          </a:xfrm>
          <a:custGeom>
            <a:avLst/>
            <a:gdLst>
              <a:gd name="T0" fmla="*/ 2147483646 w 236"/>
              <a:gd name="T1" fmla="*/ 0 h 321"/>
              <a:gd name="T2" fmla="*/ 0 w 236"/>
              <a:gd name="T3" fmla="*/ 2147483646 h 321"/>
              <a:gd name="T4" fmla="*/ 2147483646 w 236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" h="321">
                <a:moveTo>
                  <a:pt x="235" y="0"/>
                </a:moveTo>
                <a:lnTo>
                  <a:pt x="0" y="320"/>
                </a:lnTo>
                <a:lnTo>
                  <a:pt x="235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Freeform 39"/>
          <p:cNvSpPr>
            <a:spLocks/>
          </p:cNvSpPr>
          <p:nvPr/>
        </p:nvSpPr>
        <p:spPr bwMode="auto">
          <a:xfrm>
            <a:off x="1682751" y="4813300"/>
            <a:ext cx="60325" cy="71438"/>
          </a:xfrm>
          <a:custGeom>
            <a:avLst/>
            <a:gdLst>
              <a:gd name="T0" fmla="*/ 2147483646 w 38"/>
              <a:gd name="T1" fmla="*/ 2147483646 h 45"/>
              <a:gd name="T2" fmla="*/ 0 w 38"/>
              <a:gd name="T3" fmla="*/ 2147483646 h 45"/>
              <a:gd name="T4" fmla="*/ 2147483646 w 38"/>
              <a:gd name="T5" fmla="*/ 0 h 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" h="45">
                <a:moveTo>
                  <a:pt x="37" y="14"/>
                </a:moveTo>
                <a:lnTo>
                  <a:pt x="0" y="44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Freeform 40"/>
          <p:cNvSpPr>
            <a:spLocks/>
          </p:cNvSpPr>
          <p:nvPr/>
        </p:nvSpPr>
        <p:spPr bwMode="auto">
          <a:xfrm>
            <a:off x="1824039" y="4375150"/>
            <a:ext cx="280987" cy="509588"/>
          </a:xfrm>
          <a:custGeom>
            <a:avLst/>
            <a:gdLst>
              <a:gd name="T0" fmla="*/ 2147483646 w 177"/>
              <a:gd name="T1" fmla="*/ 0 h 321"/>
              <a:gd name="T2" fmla="*/ 0 w 177"/>
              <a:gd name="T3" fmla="*/ 2147483646 h 321"/>
              <a:gd name="T4" fmla="*/ 2147483646 w 177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" h="321">
                <a:moveTo>
                  <a:pt x="176" y="0"/>
                </a:moveTo>
                <a:lnTo>
                  <a:pt x="0" y="320"/>
                </a:lnTo>
                <a:lnTo>
                  <a:pt x="176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Freeform 41"/>
          <p:cNvSpPr>
            <a:spLocks/>
          </p:cNvSpPr>
          <p:nvPr/>
        </p:nvSpPr>
        <p:spPr bwMode="auto">
          <a:xfrm>
            <a:off x="1824039" y="4810126"/>
            <a:ext cx="52387" cy="74613"/>
          </a:xfrm>
          <a:custGeom>
            <a:avLst/>
            <a:gdLst>
              <a:gd name="T0" fmla="*/ 2147483646 w 33"/>
              <a:gd name="T1" fmla="*/ 2147483646 h 47"/>
              <a:gd name="T2" fmla="*/ 0 w 33"/>
              <a:gd name="T3" fmla="*/ 2147483646 h 47"/>
              <a:gd name="T4" fmla="*/ 2147483646 w 33"/>
              <a:gd name="T5" fmla="*/ 0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" h="47">
                <a:moveTo>
                  <a:pt x="32" y="10"/>
                </a:moveTo>
                <a:lnTo>
                  <a:pt x="0" y="46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Freeform 42"/>
          <p:cNvSpPr>
            <a:spLocks/>
          </p:cNvSpPr>
          <p:nvPr/>
        </p:nvSpPr>
        <p:spPr bwMode="auto">
          <a:xfrm>
            <a:off x="1962151" y="4375150"/>
            <a:ext cx="188913" cy="509588"/>
          </a:xfrm>
          <a:custGeom>
            <a:avLst/>
            <a:gdLst>
              <a:gd name="T0" fmla="*/ 2147483646 w 119"/>
              <a:gd name="T1" fmla="*/ 0 h 321"/>
              <a:gd name="T2" fmla="*/ 0 w 119"/>
              <a:gd name="T3" fmla="*/ 2147483646 h 321"/>
              <a:gd name="T4" fmla="*/ 2147483646 w 119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" h="321">
                <a:moveTo>
                  <a:pt x="118" y="0"/>
                </a:moveTo>
                <a:lnTo>
                  <a:pt x="0" y="320"/>
                </a:lnTo>
                <a:lnTo>
                  <a:pt x="118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Freeform 43"/>
          <p:cNvSpPr>
            <a:spLocks/>
          </p:cNvSpPr>
          <p:nvPr/>
        </p:nvSpPr>
        <p:spPr bwMode="auto">
          <a:xfrm>
            <a:off x="1962150" y="4808538"/>
            <a:ext cx="46038" cy="76200"/>
          </a:xfrm>
          <a:custGeom>
            <a:avLst/>
            <a:gdLst>
              <a:gd name="T0" fmla="*/ 2147483646 w 29"/>
              <a:gd name="T1" fmla="*/ 2147483646 h 48"/>
              <a:gd name="T2" fmla="*/ 0 w 29"/>
              <a:gd name="T3" fmla="*/ 2147483646 h 48"/>
              <a:gd name="T4" fmla="*/ 2147483646 w 29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" h="48">
                <a:moveTo>
                  <a:pt x="28" y="7"/>
                </a:moveTo>
                <a:lnTo>
                  <a:pt x="0" y="47"/>
                </a:lnTo>
                <a:lnTo>
                  <a:pt x="5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Freeform 44"/>
          <p:cNvSpPr>
            <a:spLocks/>
          </p:cNvSpPr>
          <p:nvPr/>
        </p:nvSpPr>
        <p:spPr bwMode="auto">
          <a:xfrm>
            <a:off x="2197101" y="4375150"/>
            <a:ext cx="47625" cy="509588"/>
          </a:xfrm>
          <a:custGeom>
            <a:avLst/>
            <a:gdLst>
              <a:gd name="T0" fmla="*/ 0 w 30"/>
              <a:gd name="T1" fmla="*/ 0 h 321"/>
              <a:gd name="T2" fmla="*/ 2147483646 w 30"/>
              <a:gd name="T3" fmla="*/ 2147483646 h 321"/>
              <a:gd name="T4" fmla="*/ 0 w 30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" h="321">
                <a:moveTo>
                  <a:pt x="0" y="0"/>
                </a:moveTo>
                <a:lnTo>
                  <a:pt x="29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Freeform 45"/>
          <p:cNvSpPr>
            <a:spLocks/>
          </p:cNvSpPr>
          <p:nvPr/>
        </p:nvSpPr>
        <p:spPr bwMode="auto">
          <a:xfrm>
            <a:off x="2217738" y="4808538"/>
            <a:ext cx="38100" cy="76200"/>
          </a:xfrm>
          <a:custGeom>
            <a:avLst/>
            <a:gdLst>
              <a:gd name="T0" fmla="*/ 2147483646 w 24"/>
              <a:gd name="T1" fmla="*/ 0 h 48"/>
              <a:gd name="T2" fmla="*/ 2147483646 w 24"/>
              <a:gd name="T3" fmla="*/ 2147483646 h 48"/>
              <a:gd name="T4" fmla="*/ 0 w 24"/>
              <a:gd name="T5" fmla="*/ 2147483646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" h="48">
                <a:moveTo>
                  <a:pt x="23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Freeform 46"/>
          <p:cNvSpPr>
            <a:spLocks/>
          </p:cNvSpPr>
          <p:nvPr/>
        </p:nvSpPr>
        <p:spPr bwMode="auto">
          <a:xfrm>
            <a:off x="2803525" y="4375150"/>
            <a:ext cx="1588" cy="509588"/>
          </a:xfrm>
          <a:custGeom>
            <a:avLst/>
            <a:gdLst>
              <a:gd name="T0" fmla="*/ 0 w 1"/>
              <a:gd name="T1" fmla="*/ 0 h 321"/>
              <a:gd name="T2" fmla="*/ 0 w 1"/>
              <a:gd name="T3" fmla="*/ 2147483646 h 321"/>
              <a:gd name="T4" fmla="*/ 0 w 1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21">
                <a:moveTo>
                  <a:pt x="0" y="0"/>
                </a:moveTo>
                <a:lnTo>
                  <a:pt x="0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3" name="Freeform 47"/>
          <p:cNvSpPr>
            <a:spLocks/>
          </p:cNvSpPr>
          <p:nvPr/>
        </p:nvSpPr>
        <p:spPr bwMode="auto">
          <a:xfrm>
            <a:off x="2784475" y="4810126"/>
            <a:ext cx="38100" cy="74613"/>
          </a:xfrm>
          <a:custGeom>
            <a:avLst/>
            <a:gdLst>
              <a:gd name="T0" fmla="*/ 2147483646 w 24"/>
              <a:gd name="T1" fmla="*/ 0 h 47"/>
              <a:gd name="T2" fmla="*/ 2147483646 w 24"/>
              <a:gd name="T3" fmla="*/ 2147483646 h 47"/>
              <a:gd name="T4" fmla="*/ 0 w 24"/>
              <a:gd name="T5" fmla="*/ 0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" h="47">
                <a:moveTo>
                  <a:pt x="23" y="0"/>
                </a:moveTo>
                <a:lnTo>
                  <a:pt x="12" y="4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Freeform 48"/>
          <p:cNvSpPr>
            <a:spLocks/>
          </p:cNvSpPr>
          <p:nvPr/>
        </p:nvSpPr>
        <p:spPr bwMode="auto">
          <a:xfrm>
            <a:off x="2847976" y="4375150"/>
            <a:ext cx="49213" cy="509588"/>
          </a:xfrm>
          <a:custGeom>
            <a:avLst/>
            <a:gdLst>
              <a:gd name="T0" fmla="*/ 0 w 31"/>
              <a:gd name="T1" fmla="*/ 0 h 321"/>
              <a:gd name="T2" fmla="*/ 2147483646 w 31"/>
              <a:gd name="T3" fmla="*/ 2147483646 h 321"/>
              <a:gd name="T4" fmla="*/ 0 w 31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321">
                <a:moveTo>
                  <a:pt x="0" y="0"/>
                </a:moveTo>
                <a:lnTo>
                  <a:pt x="30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Freeform 49"/>
          <p:cNvSpPr>
            <a:spLocks/>
          </p:cNvSpPr>
          <p:nvPr/>
        </p:nvSpPr>
        <p:spPr bwMode="auto">
          <a:xfrm>
            <a:off x="2870200" y="4808538"/>
            <a:ext cx="39688" cy="76200"/>
          </a:xfrm>
          <a:custGeom>
            <a:avLst/>
            <a:gdLst>
              <a:gd name="T0" fmla="*/ 2147483646 w 25"/>
              <a:gd name="T1" fmla="*/ 0 h 48"/>
              <a:gd name="T2" fmla="*/ 2147483646 w 25"/>
              <a:gd name="T3" fmla="*/ 2147483646 h 48"/>
              <a:gd name="T4" fmla="*/ 0 w 25"/>
              <a:gd name="T5" fmla="*/ 2147483646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48">
                <a:moveTo>
                  <a:pt x="24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Freeform 50"/>
          <p:cNvSpPr>
            <a:spLocks/>
          </p:cNvSpPr>
          <p:nvPr/>
        </p:nvSpPr>
        <p:spPr bwMode="auto">
          <a:xfrm>
            <a:off x="2895601" y="4375150"/>
            <a:ext cx="93663" cy="509588"/>
          </a:xfrm>
          <a:custGeom>
            <a:avLst/>
            <a:gdLst>
              <a:gd name="T0" fmla="*/ 0 w 59"/>
              <a:gd name="T1" fmla="*/ 0 h 321"/>
              <a:gd name="T2" fmla="*/ 2147483646 w 59"/>
              <a:gd name="T3" fmla="*/ 2147483646 h 321"/>
              <a:gd name="T4" fmla="*/ 0 w 59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" h="321">
                <a:moveTo>
                  <a:pt x="0" y="0"/>
                </a:moveTo>
                <a:lnTo>
                  <a:pt x="58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Freeform 51"/>
          <p:cNvSpPr>
            <a:spLocks/>
          </p:cNvSpPr>
          <p:nvPr/>
        </p:nvSpPr>
        <p:spPr bwMode="auto">
          <a:xfrm>
            <a:off x="2957513" y="4806950"/>
            <a:ext cx="38100" cy="77788"/>
          </a:xfrm>
          <a:custGeom>
            <a:avLst/>
            <a:gdLst>
              <a:gd name="T0" fmla="*/ 2147483646 w 24"/>
              <a:gd name="T1" fmla="*/ 0 h 49"/>
              <a:gd name="T2" fmla="*/ 2147483646 w 24"/>
              <a:gd name="T3" fmla="*/ 2147483646 h 49"/>
              <a:gd name="T4" fmla="*/ 0 w 24"/>
              <a:gd name="T5" fmla="*/ 2147483646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" h="49">
                <a:moveTo>
                  <a:pt x="23" y="0"/>
                </a:moveTo>
                <a:lnTo>
                  <a:pt x="19" y="48"/>
                </a:lnTo>
                <a:lnTo>
                  <a:pt x="0" y="5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Freeform 52"/>
          <p:cNvSpPr>
            <a:spLocks/>
          </p:cNvSpPr>
          <p:nvPr/>
        </p:nvSpPr>
        <p:spPr bwMode="auto">
          <a:xfrm>
            <a:off x="2941639" y="4375150"/>
            <a:ext cx="141287" cy="509588"/>
          </a:xfrm>
          <a:custGeom>
            <a:avLst/>
            <a:gdLst>
              <a:gd name="T0" fmla="*/ 0 w 89"/>
              <a:gd name="T1" fmla="*/ 0 h 321"/>
              <a:gd name="T2" fmla="*/ 2147483646 w 89"/>
              <a:gd name="T3" fmla="*/ 2147483646 h 321"/>
              <a:gd name="T4" fmla="*/ 0 w 89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9" h="321">
                <a:moveTo>
                  <a:pt x="0" y="0"/>
                </a:moveTo>
                <a:lnTo>
                  <a:pt x="88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Freeform 53"/>
          <p:cNvSpPr>
            <a:spLocks/>
          </p:cNvSpPr>
          <p:nvPr/>
        </p:nvSpPr>
        <p:spPr bwMode="auto">
          <a:xfrm>
            <a:off x="3043239" y="4806950"/>
            <a:ext cx="39687" cy="77788"/>
          </a:xfrm>
          <a:custGeom>
            <a:avLst/>
            <a:gdLst>
              <a:gd name="T0" fmla="*/ 2147483646 w 25"/>
              <a:gd name="T1" fmla="*/ 0 h 49"/>
              <a:gd name="T2" fmla="*/ 2147483646 w 25"/>
              <a:gd name="T3" fmla="*/ 2147483646 h 49"/>
              <a:gd name="T4" fmla="*/ 0 w 25"/>
              <a:gd name="T5" fmla="*/ 2147483646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" h="49">
                <a:moveTo>
                  <a:pt x="23" y="0"/>
                </a:moveTo>
                <a:lnTo>
                  <a:pt x="24" y="48"/>
                </a:lnTo>
                <a:lnTo>
                  <a:pt x="0" y="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Freeform 54"/>
          <p:cNvSpPr>
            <a:spLocks/>
          </p:cNvSpPr>
          <p:nvPr/>
        </p:nvSpPr>
        <p:spPr bwMode="auto">
          <a:xfrm>
            <a:off x="4060826" y="4375150"/>
            <a:ext cx="468313" cy="509588"/>
          </a:xfrm>
          <a:custGeom>
            <a:avLst/>
            <a:gdLst>
              <a:gd name="T0" fmla="*/ 0 w 295"/>
              <a:gd name="T1" fmla="*/ 0 h 321"/>
              <a:gd name="T2" fmla="*/ 2147483646 w 295"/>
              <a:gd name="T3" fmla="*/ 2147483646 h 321"/>
              <a:gd name="T4" fmla="*/ 0 w 295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5" h="321">
                <a:moveTo>
                  <a:pt x="0" y="0"/>
                </a:moveTo>
                <a:lnTo>
                  <a:pt x="294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Freeform 55"/>
          <p:cNvSpPr>
            <a:spLocks/>
          </p:cNvSpPr>
          <p:nvPr/>
        </p:nvSpPr>
        <p:spPr bwMode="auto">
          <a:xfrm>
            <a:off x="4462464" y="4816476"/>
            <a:ext cx="66675" cy="68263"/>
          </a:xfrm>
          <a:custGeom>
            <a:avLst/>
            <a:gdLst>
              <a:gd name="T0" fmla="*/ 2147483646 w 42"/>
              <a:gd name="T1" fmla="*/ 0 h 43"/>
              <a:gd name="T2" fmla="*/ 2147483646 w 42"/>
              <a:gd name="T3" fmla="*/ 2147483646 h 43"/>
              <a:gd name="T4" fmla="*/ 0 w 42"/>
              <a:gd name="T5" fmla="*/ 2147483646 h 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" h="43">
                <a:moveTo>
                  <a:pt x="17" y="0"/>
                </a:moveTo>
                <a:lnTo>
                  <a:pt x="41" y="42"/>
                </a:lnTo>
                <a:lnTo>
                  <a:pt x="0" y="1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Freeform 56"/>
          <p:cNvSpPr>
            <a:spLocks/>
          </p:cNvSpPr>
          <p:nvPr/>
        </p:nvSpPr>
        <p:spPr bwMode="auto">
          <a:xfrm>
            <a:off x="4154488" y="4375150"/>
            <a:ext cx="514350" cy="509588"/>
          </a:xfrm>
          <a:custGeom>
            <a:avLst/>
            <a:gdLst>
              <a:gd name="T0" fmla="*/ 0 w 324"/>
              <a:gd name="T1" fmla="*/ 0 h 321"/>
              <a:gd name="T2" fmla="*/ 2147483646 w 324"/>
              <a:gd name="T3" fmla="*/ 2147483646 h 321"/>
              <a:gd name="T4" fmla="*/ 0 w 324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4" h="321">
                <a:moveTo>
                  <a:pt x="0" y="0"/>
                </a:moveTo>
                <a:lnTo>
                  <a:pt x="323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Freeform 57"/>
          <p:cNvSpPr>
            <a:spLocks/>
          </p:cNvSpPr>
          <p:nvPr/>
        </p:nvSpPr>
        <p:spPr bwMode="auto">
          <a:xfrm>
            <a:off x="4600576" y="4818064"/>
            <a:ext cx="68263" cy="66675"/>
          </a:xfrm>
          <a:custGeom>
            <a:avLst/>
            <a:gdLst>
              <a:gd name="T0" fmla="*/ 2147483646 w 43"/>
              <a:gd name="T1" fmla="*/ 0 h 42"/>
              <a:gd name="T2" fmla="*/ 2147483646 w 43"/>
              <a:gd name="T3" fmla="*/ 2147483646 h 42"/>
              <a:gd name="T4" fmla="*/ 0 w 43"/>
              <a:gd name="T5" fmla="*/ 2147483646 h 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" h="42">
                <a:moveTo>
                  <a:pt x="17" y="0"/>
                </a:moveTo>
                <a:lnTo>
                  <a:pt x="42" y="41"/>
                </a:lnTo>
                <a:lnTo>
                  <a:pt x="0" y="1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4" name="Freeform 58"/>
          <p:cNvSpPr>
            <a:spLocks/>
          </p:cNvSpPr>
          <p:nvPr/>
        </p:nvSpPr>
        <p:spPr bwMode="auto">
          <a:xfrm>
            <a:off x="4295775" y="4375150"/>
            <a:ext cx="558800" cy="509588"/>
          </a:xfrm>
          <a:custGeom>
            <a:avLst/>
            <a:gdLst>
              <a:gd name="T0" fmla="*/ 0 w 352"/>
              <a:gd name="T1" fmla="*/ 0 h 321"/>
              <a:gd name="T2" fmla="*/ 2147483646 w 352"/>
              <a:gd name="T3" fmla="*/ 2147483646 h 321"/>
              <a:gd name="T4" fmla="*/ 0 w 352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2" h="321">
                <a:moveTo>
                  <a:pt x="0" y="0"/>
                </a:moveTo>
                <a:lnTo>
                  <a:pt x="351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Freeform 59"/>
          <p:cNvSpPr>
            <a:spLocks/>
          </p:cNvSpPr>
          <p:nvPr/>
        </p:nvSpPr>
        <p:spPr bwMode="auto">
          <a:xfrm>
            <a:off x="4786313" y="4819650"/>
            <a:ext cx="68262" cy="65088"/>
          </a:xfrm>
          <a:custGeom>
            <a:avLst/>
            <a:gdLst>
              <a:gd name="T0" fmla="*/ 2147483646 w 43"/>
              <a:gd name="T1" fmla="*/ 0 h 41"/>
              <a:gd name="T2" fmla="*/ 2147483646 w 43"/>
              <a:gd name="T3" fmla="*/ 2147483646 h 41"/>
              <a:gd name="T4" fmla="*/ 0 w 43"/>
              <a:gd name="T5" fmla="*/ 2147483646 h 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" h="41">
                <a:moveTo>
                  <a:pt x="16" y="0"/>
                </a:moveTo>
                <a:lnTo>
                  <a:pt x="42" y="40"/>
                </a:lnTo>
                <a:lnTo>
                  <a:pt x="0" y="17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6" name="Freeform 60"/>
          <p:cNvSpPr>
            <a:spLocks/>
          </p:cNvSpPr>
          <p:nvPr/>
        </p:nvSpPr>
        <p:spPr bwMode="auto">
          <a:xfrm>
            <a:off x="4433888" y="4375150"/>
            <a:ext cx="608012" cy="509588"/>
          </a:xfrm>
          <a:custGeom>
            <a:avLst/>
            <a:gdLst>
              <a:gd name="T0" fmla="*/ 0 w 383"/>
              <a:gd name="T1" fmla="*/ 0 h 321"/>
              <a:gd name="T2" fmla="*/ 2147483646 w 383"/>
              <a:gd name="T3" fmla="*/ 2147483646 h 321"/>
              <a:gd name="T4" fmla="*/ 0 w 383"/>
              <a:gd name="T5" fmla="*/ 0 h 3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3" h="321">
                <a:moveTo>
                  <a:pt x="0" y="0"/>
                </a:moveTo>
                <a:lnTo>
                  <a:pt x="382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7" name="Freeform 61"/>
          <p:cNvSpPr>
            <a:spLocks/>
          </p:cNvSpPr>
          <p:nvPr/>
        </p:nvSpPr>
        <p:spPr bwMode="auto">
          <a:xfrm>
            <a:off x="4972050" y="4821238"/>
            <a:ext cx="69850" cy="63500"/>
          </a:xfrm>
          <a:custGeom>
            <a:avLst/>
            <a:gdLst>
              <a:gd name="T0" fmla="*/ 2147483646 w 44"/>
              <a:gd name="T1" fmla="*/ 0 h 40"/>
              <a:gd name="T2" fmla="*/ 2147483646 w 44"/>
              <a:gd name="T3" fmla="*/ 2147483646 h 40"/>
              <a:gd name="T4" fmla="*/ 0 w 44"/>
              <a:gd name="T5" fmla="*/ 2147483646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" h="40">
                <a:moveTo>
                  <a:pt x="15" y="0"/>
                </a:moveTo>
                <a:lnTo>
                  <a:pt x="43" y="39"/>
                </a:lnTo>
                <a:lnTo>
                  <a:pt x="0" y="18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4624389" y="2851150"/>
            <a:ext cx="113172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Index entries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4624389" y="4048125"/>
            <a:ext cx="1061189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Data entries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4624388" y="3003550"/>
            <a:ext cx="14298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direct search for </a:t>
            </a:r>
          </a:p>
        </p:txBody>
      </p:sp>
      <p:sp>
        <p:nvSpPr>
          <p:cNvPr id="19521" name="Freeform 65"/>
          <p:cNvSpPr>
            <a:spLocks/>
          </p:cNvSpPr>
          <p:nvPr/>
        </p:nvSpPr>
        <p:spPr bwMode="auto">
          <a:xfrm>
            <a:off x="6143626" y="2817814"/>
            <a:ext cx="169863" cy="1481137"/>
          </a:xfrm>
          <a:custGeom>
            <a:avLst/>
            <a:gdLst>
              <a:gd name="T0" fmla="*/ 0 w 107"/>
              <a:gd name="T1" fmla="*/ 0 h 933"/>
              <a:gd name="T2" fmla="*/ 2147483646 w 107"/>
              <a:gd name="T3" fmla="*/ 0 h 933"/>
              <a:gd name="T4" fmla="*/ 2147483646 w 107"/>
              <a:gd name="T5" fmla="*/ 2147483646 h 933"/>
              <a:gd name="T6" fmla="*/ 0 w 107"/>
              <a:gd name="T7" fmla="*/ 2147483646 h 933"/>
              <a:gd name="T8" fmla="*/ 0 w 107"/>
              <a:gd name="T9" fmla="*/ 0 h 9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" h="933">
                <a:moveTo>
                  <a:pt x="0" y="0"/>
                </a:moveTo>
                <a:lnTo>
                  <a:pt x="106" y="0"/>
                </a:lnTo>
                <a:lnTo>
                  <a:pt x="106" y="932"/>
                </a:lnTo>
                <a:lnTo>
                  <a:pt x="0" y="9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2" name="Freeform 66"/>
          <p:cNvSpPr>
            <a:spLocks/>
          </p:cNvSpPr>
          <p:nvPr/>
        </p:nvSpPr>
        <p:spPr bwMode="auto">
          <a:xfrm>
            <a:off x="6143626" y="4894263"/>
            <a:ext cx="169863" cy="557212"/>
          </a:xfrm>
          <a:custGeom>
            <a:avLst/>
            <a:gdLst>
              <a:gd name="T0" fmla="*/ 0 w 107"/>
              <a:gd name="T1" fmla="*/ 0 h 351"/>
              <a:gd name="T2" fmla="*/ 2147483646 w 107"/>
              <a:gd name="T3" fmla="*/ 0 h 351"/>
              <a:gd name="T4" fmla="*/ 2147483646 w 107"/>
              <a:gd name="T5" fmla="*/ 2147483646 h 351"/>
              <a:gd name="T6" fmla="*/ 0 w 107"/>
              <a:gd name="T7" fmla="*/ 2147483646 h 351"/>
              <a:gd name="T8" fmla="*/ 0 w 107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" h="351">
                <a:moveTo>
                  <a:pt x="0" y="0"/>
                </a:moveTo>
                <a:lnTo>
                  <a:pt x="106" y="0"/>
                </a:lnTo>
                <a:lnTo>
                  <a:pt x="106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5749926" y="4330700"/>
            <a:ext cx="997069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folHlink"/>
                </a:solidFill>
                <a:latin typeface="Arial" panose="020B0604020202020204" pitchFamily="34" charset="0"/>
              </a:rPr>
              <a:t>(Index File)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5826125" y="4573588"/>
            <a:ext cx="88325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accent1"/>
                </a:solidFill>
                <a:latin typeface="Arial" panose="020B0604020202020204" pitchFamily="34" charset="0"/>
              </a:rPr>
              <a:t>(Data file)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4200526" y="5210175"/>
            <a:ext cx="117179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accent1"/>
                </a:solidFill>
                <a:latin typeface="Arial" panose="020B0604020202020204" pitchFamily="34" charset="0"/>
              </a:rPr>
              <a:t>Data Records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4624389" y="3143250"/>
            <a:ext cx="1045159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data entries</a:t>
            </a:r>
          </a:p>
        </p:txBody>
      </p:sp>
      <p:sp>
        <p:nvSpPr>
          <p:cNvPr id="19527" name="Freeform 71"/>
          <p:cNvSpPr>
            <a:spLocks/>
          </p:cNvSpPr>
          <p:nvPr/>
        </p:nvSpPr>
        <p:spPr bwMode="auto">
          <a:xfrm>
            <a:off x="7223125" y="4895850"/>
            <a:ext cx="342900" cy="350838"/>
          </a:xfrm>
          <a:custGeom>
            <a:avLst/>
            <a:gdLst>
              <a:gd name="T0" fmla="*/ 0 w 216"/>
              <a:gd name="T1" fmla="*/ 2147483646 h 221"/>
              <a:gd name="T2" fmla="*/ 0 w 216"/>
              <a:gd name="T3" fmla="*/ 0 h 221"/>
              <a:gd name="T4" fmla="*/ 2147483646 w 216"/>
              <a:gd name="T5" fmla="*/ 0 h 221"/>
              <a:gd name="T6" fmla="*/ 2147483646 w 216"/>
              <a:gd name="T7" fmla="*/ 2147483646 h 221"/>
              <a:gd name="T8" fmla="*/ 0 w 216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8" name="Freeform 72"/>
          <p:cNvSpPr>
            <a:spLocks/>
          </p:cNvSpPr>
          <p:nvPr/>
        </p:nvSpPr>
        <p:spPr bwMode="auto">
          <a:xfrm>
            <a:off x="7678739" y="4895850"/>
            <a:ext cx="344487" cy="350838"/>
          </a:xfrm>
          <a:custGeom>
            <a:avLst/>
            <a:gdLst>
              <a:gd name="T0" fmla="*/ 0 w 217"/>
              <a:gd name="T1" fmla="*/ 2147483646 h 221"/>
              <a:gd name="T2" fmla="*/ 0 w 217"/>
              <a:gd name="T3" fmla="*/ 0 h 221"/>
              <a:gd name="T4" fmla="*/ 2147483646 w 217"/>
              <a:gd name="T5" fmla="*/ 0 h 221"/>
              <a:gd name="T6" fmla="*/ 2147483646 w 217"/>
              <a:gd name="T7" fmla="*/ 2147483646 h 221"/>
              <a:gd name="T8" fmla="*/ 0 w 217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7" h="221">
                <a:moveTo>
                  <a:pt x="0" y="220"/>
                </a:moveTo>
                <a:lnTo>
                  <a:pt x="0" y="0"/>
                </a:lnTo>
                <a:lnTo>
                  <a:pt x="216" y="0"/>
                </a:lnTo>
                <a:lnTo>
                  <a:pt x="216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9" name="Freeform 73"/>
          <p:cNvSpPr>
            <a:spLocks/>
          </p:cNvSpPr>
          <p:nvPr/>
        </p:nvSpPr>
        <p:spPr bwMode="auto">
          <a:xfrm>
            <a:off x="8137525" y="4895850"/>
            <a:ext cx="338138" cy="350838"/>
          </a:xfrm>
          <a:custGeom>
            <a:avLst/>
            <a:gdLst>
              <a:gd name="T0" fmla="*/ 0 w 213"/>
              <a:gd name="T1" fmla="*/ 2147483646 h 221"/>
              <a:gd name="T2" fmla="*/ 0 w 213"/>
              <a:gd name="T3" fmla="*/ 0 h 221"/>
              <a:gd name="T4" fmla="*/ 2147483646 w 213"/>
              <a:gd name="T5" fmla="*/ 0 h 221"/>
              <a:gd name="T6" fmla="*/ 2147483646 w 213"/>
              <a:gd name="T7" fmla="*/ 2147483646 h 221"/>
              <a:gd name="T8" fmla="*/ 0 w 213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3" h="221">
                <a:moveTo>
                  <a:pt x="0" y="220"/>
                </a:moveTo>
                <a:lnTo>
                  <a:pt x="0" y="0"/>
                </a:lnTo>
                <a:lnTo>
                  <a:pt x="212" y="0"/>
                </a:lnTo>
                <a:lnTo>
                  <a:pt x="212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0" name="Freeform 74"/>
          <p:cNvSpPr>
            <a:spLocks/>
          </p:cNvSpPr>
          <p:nvPr/>
        </p:nvSpPr>
        <p:spPr bwMode="auto">
          <a:xfrm>
            <a:off x="8593139" y="4895850"/>
            <a:ext cx="339725" cy="350838"/>
          </a:xfrm>
          <a:custGeom>
            <a:avLst/>
            <a:gdLst>
              <a:gd name="T0" fmla="*/ 0 w 214"/>
              <a:gd name="T1" fmla="*/ 2147483646 h 221"/>
              <a:gd name="T2" fmla="*/ 0 w 214"/>
              <a:gd name="T3" fmla="*/ 0 h 221"/>
              <a:gd name="T4" fmla="*/ 2147483646 w 214"/>
              <a:gd name="T5" fmla="*/ 0 h 221"/>
              <a:gd name="T6" fmla="*/ 2147483646 w 214"/>
              <a:gd name="T7" fmla="*/ 2147483646 h 221"/>
              <a:gd name="T8" fmla="*/ 0 w 214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" h="221">
                <a:moveTo>
                  <a:pt x="0" y="220"/>
                </a:moveTo>
                <a:lnTo>
                  <a:pt x="0" y="0"/>
                </a:lnTo>
                <a:lnTo>
                  <a:pt x="213" y="0"/>
                </a:lnTo>
                <a:lnTo>
                  <a:pt x="21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1" name="Freeform 75"/>
          <p:cNvSpPr>
            <a:spLocks/>
          </p:cNvSpPr>
          <p:nvPr/>
        </p:nvSpPr>
        <p:spPr bwMode="auto">
          <a:xfrm>
            <a:off x="9047164" y="4895850"/>
            <a:ext cx="346075" cy="350838"/>
          </a:xfrm>
          <a:custGeom>
            <a:avLst/>
            <a:gdLst>
              <a:gd name="T0" fmla="*/ 0 w 218"/>
              <a:gd name="T1" fmla="*/ 2147483646 h 221"/>
              <a:gd name="T2" fmla="*/ 0 w 218"/>
              <a:gd name="T3" fmla="*/ 0 h 221"/>
              <a:gd name="T4" fmla="*/ 2147483646 w 218"/>
              <a:gd name="T5" fmla="*/ 0 h 221"/>
              <a:gd name="T6" fmla="*/ 2147483646 w 218"/>
              <a:gd name="T7" fmla="*/ 2147483646 h 221"/>
              <a:gd name="T8" fmla="*/ 0 w 218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8" h="221">
                <a:moveTo>
                  <a:pt x="0" y="220"/>
                </a:moveTo>
                <a:lnTo>
                  <a:pt x="0" y="0"/>
                </a:lnTo>
                <a:lnTo>
                  <a:pt x="217" y="0"/>
                </a:lnTo>
                <a:lnTo>
                  <a:pt x="217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2" name="Freeform 76"/>
          <p:cNvSpPr>
            <a:spLocks/>
          </p:cNvSpPr>
          <p:nvPr/>
        </p:nvSpPr>
        <p:spPr bwMode="auto">
          <a:xfrm>
            <a:off x="9502775" y="4895850"/>
            <a:ext cx="342900" cy="350838"/>
          </a:xfrm>
          <a:custGeom>
            <a:avLst/>
            <a:gdLst>
              <a:gd name="T0" fmla="*/ 0 w 216"/>
              <a:gd name="T1" fmla="*/ 2147483646 h 221"/>
              <a:gd name="T2" fmla="*/ 0 w 216"/>
              <a:gd name="T3" fmla="*/ 0 h 221"/>
              <a:gd name="T4" fmla="*/ 2147483646 w 216"/>
              <a:gd name="T5" fmla="*/ 0 h 221"/>
              <a:gd name="T6" fmla="*/ 2147483646 w 216"/>
              <a:gd name="T7" fmla="*/ 2147483646 h 221"/>
              <a:gd name="T8" fmla="*/ 0 w 216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Freeform 77"/>
          <p:cNvSpPr>
            <a:spLocks/>
          </p:cNvSpPr>
          <p:nvPr/>
        </p:nvSpPr>
        <p:spPr bwMode="auto">
          <a:xfrm>
            <a:off x="9959975" y="4895850"/>
            <a:ext cx="342900" cy="350838"/>
          </a:xfrm>
          <a:custGeom>
            <a:avLst/>
            <a:gdLst>
              <a:gd name="T0" fmla="*/ 0 w 216"/>
              <a:gd name="T1" fmla="*/ 2147483646 h 221"/>
              <a:gd name="T2" fmla="*/ 0 w 216"/>
              <a:gd name="T3" fmla="*/ 0 h 221"/>
              <a:gd name="T4" fmla="*/ 2147483646 w 216"/>
              <a:gd name="T5" fmla="*/ 0 h 221"/>
              <a:gd name="T6" fmla="*/ 2147483646 w 216"/>
              <a:gd name="T7" fmla="*/ 2147483646 h 221"/>
              <a:gd name="T8" fmla="*/ 0 w 216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Freeform 78"/>
          <p:cNvSpPr>
            <a:spLocks/>
          </p:cNvSpPr>
          <p:nvPr/>
        </p:nvSpPr>
        <p:spPr bwMode="auto">
          <a:xfrm>
            <a:off x="7878763" y="3727450"/>
            <a:ext cx="1490662" cy="1588"/>
          </a:xfrm>
          <a:custGeom>
            <a:avLst/>
            <a:gdLst>
              <a:gd name="T0" fmla="*/ 0 w 939"/>
              <a:gd name="T1" fmla="*/ 0 h 1"/>
              <a:gd name="T2" fmla="*/ 2147483646 w 939"/>
              <a:gd name="T3" fmla="*/ 0 h 1"/>
              <a:gd name="T4" fmla="*/ 0 w 939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9" h="1">
                <a:moveTo>
                  <a:pt x="0" y="0"/>
                </a:moveTo>
                <a:lnTo>
                  <a:pt x="938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Freeform 79"/>
          <p:cNvSpPr>
            <a:spLocks/>
          </p:cNvSpPr>
          <p:nvPr/>
        </p:nvSpPr>
        <p:spPr bwMode="auto">
          <a:xfrm>
            <a:off x="7878763" y="2681288"/>
            <a:ext cx="785812" cy="1047750"/>
          </a:xfrm>
          <a:custGeom>
            <a:avLst/>
            <a:gdLst>
              <a:gd name="T0" fmla="*/ 0 w 495"/>
              <a:gd name="T1" fmla="*/ 2147483646 h 660"/>
              <a:gd name="T2" fmla="*/ 2147483646 w 495"/>
              <a:gd name="T3" fmla="*/ 0 h 660"/>
              <a:gd name="T4" fmla="*/ 0 w 495"/>
              <a:gd name="T5" fmla="*/ 2147483646 h 6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5" h="660">
                <a:moveTo>
                  <a:pt x="0" y="659"/>
                </a:moveTo>
                <a:lnTo>
                  <a:pt x="494" y="0"/>
                </a:lnTo>
                <a:lnTo>
                  <a:pt x="0" y="65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Freeform 80"/>
          <p:cNvSpPr>
            <a:spLocks/>
          </p:cNvSpPr>
          <p:nvPr/>
        </p:nvSpPr>
        <p:spPr bwMode="auto">
          <a:xfrm>
            <a:off x="8662989" y="2681288"/>
            <a:ext cx="712787" cy="1047750"/>
          </a:xfrm>
          <a:custGeom>
            <a:avLst/>
            <a:gdLst>
              <a:gd name="T0" fmla="*/ 0 w 449"/>
              <a:gd name="T1" fmla="*/ 0 h 660"/>
              <a:gd name="T2" fmla="*/ 2147483646 w 449"/>
              <a:gd name="T3" fmla="*/ 2147483646 h 660"/>
              <a:gd name="T4" fmla="*/ 0 w 449"/>
              <a:gd name="T5" fmla="*/ 0 h 6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9" h="660">
                <a:moveTo>
                  <a:pt x="0" y="0"/>
                </a:moveTo>
                <a:lnTo>
                  <a:pt x="448" y="6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7" name="Freeform 81"/>
          <p:cNvSpPr>
            <a:spLocks/>
          </p:cNvSpPr>
          <p:nvPr/>
        </p:nvSpPr>
        <p:spPr bwMode="auto">
          <a:xfrm>
            <a:off x="8372475" y="2589213"/>
            <a:ext cx="292100" cy="93662"/>
          </a:xfrm>
          <a:custGeom>
            <a:avLst/>
            <a:gdLst>
              <a:gd name="T0" fmla="*/ 0 w 184"/>
              <a:gd name="T1" fmla="*/ 0 h 59"/>
              <a:gd name="T2" fmla="*/ 2147483646 w 184"/>
              <a:gd name="T3" fmla="*/ 2147483646 h 59"/>
              <a:gd name="T4" fmla="*/ 2147483646 w 184"/>
              <a:gd name="T5" fmla="*/ 2147483646 h 59"/>
              <a:gd name="T6" fmla="*/ 0 w 184"/>
              <a:gd name="T7" fmla="*/ 0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" h="59">
                <a:moveTo>
                  <a:pt x="0" y="0"/>
                </a:moveTo>
                <a:lnTo>
                  <a:pt x="30" y="9"/>
                </a:lnTo>
                <a:lnTo>
                  <a:pt x="183" y="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8" name="Freeform 82"/>
          <p:cNvSpPr>
            <a:spLocks/>
          </p:cNvSpPr>
          <p:nvPr/>
        </p:nvSpPr>
        <p:spPr bwMode="auto">
          <a:xfrm>
            <a:off x="8582025" y="2630489"/>
            <a:ext cx="82550" cy="52387"/>
          </a:xfrm>
          <a:custGeom>
            <a:avLst/>
            <a:gdLst>
              <a:gd name="T0" fmla="*/ 2147483646 w 52"/>
              <a:gd name="T1" fmla="*/ 0 h 33"/>
              <a:gd name="T2" fmla="*/ 2147483646 w 52"/>
              <a:gd name="T3" fmla="*/ 2147483646 h 33"/>
              <a:gd name="T4" fmla="*/ 0 w 52"/>
              <a:gd name="T5" fmla="*/ 2147483646 h 33"/>
              <a:gd name="T6" fmla="*/ 2147483646 w 52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" h="33">
                <a:moveTo>
                  <a:pt x="6" y="0"/>
                </a:moveTo>
                <a:lnTo>
                  <a:pt x="51" y="32"/>
                </a:lnTo>
                <a:lnTo>
                  <a:pt x="0" y="32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9" name="Freeform 83"/>
          <p:cNvSpPr>
            <a:spLocks/>
          </p:cNvSpPr>
          <p:nvPr/>
        </p:nvSpPr>
        <p:spPr bwMode="auto">
          <a:xfrm>
            <a:off x="7519988" y="4008438"/>
            <a:ext cx="404812" cy="347662"/>
          </a:xfrm>
          <a:custGeom>
            <a:avLst/>
            <a:gdLst>
              <a:gd name="T0" fmla="*/ 0 w 255"/>
              <a:gd name="T1" fmla="*/ 0 h 219"/>
              <a:gd name="T2" fmla="*/ 2147483646 w 255"/>
              <a:gd name="T3" fmla="*/ 0 h 219"/>
              <a:gd name="T4" fmla="*/ 2147483646 w 255"/>
              <a:gd name="T5" fmla="*/ 2147483646 h 219"/>
              <a:gd name="T6" fmla="*/ 0 w 255"/>
              <a:gd name="T7" fmla="*/ 2147483646 h 219"/>
              <a:gd name="T8" fmla="*/ 0 w 255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5" h="219">
                <a:moveTo>
                  <a:pt x="0" y="0"/>
                </a:moveTo>
                <a:lnTo>
                  <a:pt x="254" y="0"/>
                </a:lnTo>
                <a:lnTo>
                  <a:pt x="254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Freeform 84"/>
          <p:cNvSpPr>
            <a:spLocks/>
          </p:cNvSpPr>
          <p:nvPr/>
        </p:nvSpPr>
        <p:spPr bwMode="auto">
          <a:xfrm>
            <a:off x="7923213" y="4135438"/>
            <a:ext cx="63500" cy="42862"/>
          </a:xfrm>
          <a:custGeom>
            <a:avLst/>
            <a:gdLst>
              <a:gd name="T0" fmla="*/ 2147483646 w 40"/>
              <a:gd name="T1" fmla="*/ 2147483646 h 27"/>
              <a:gd name="T2" fmla="*/ 0 w 40"/>
              <a:gd name="T3" fmla="*/ 2147483646 h 27"/>
              <a:gd name="T4" fmla="*/ 2147483646 w 40"/>
              <a:gd name="T5" fmla="*/ 0 h 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" h="27">
                <a:moveTo>
                  <a:pt x="39" y="26"/>
                </a:moveTo>
                <a:lnTo>
                  <a:pt x="0" y="13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1" name="Freeform 85"/>
          <p:cNvSpPr>
            <a:spLocks/>
          </p:cNvSpPr>
          <p:nvPr/>
        </p:nvSpPr>
        <p:spPr bwMode="auto">
          <a:xfrm>
            <a:off x="7923213" y="4159250"/>
            <a:ext cx="241300" cy="1588"/>
          </a:xfrm>
          <a:custGeom>
            <a:avLst/>
            <a:gdLst>
              <a:gd name="T0" fmla="*/ 0 w 152"/>
              <a:gd name="T1" fmla="*/ 0 h 1"/>
              <a:gd name="T2" fmla="*/ 2147483646 w 152"/>
              <a:gd name="T3" fmla="*/ 0 h 1"/>
              <a:gd name="T4" fmla="*/ 0 w 15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1">
                <a:moveTo>
                  <a:pt x="0" y="0"/>
                </a:moveTo>
                <a:lnTo>
                  <a:pt x="15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2" name="Freeform 86"/>
          <p:cNvSpPr>
            <a:spLocks/>
          </p:cNvSpPr>
          <p:nvPr/>
        </p:nvSpPr>
        <p:spPr bwMode="auto">
          <a:xfrm>
            <a:off x="8099425" y="4135438"/>
            <a:ext cx="65088" cy="42862"/>
          </a:xfrm>
          <a:custGeom>
            <a:avLst/>
            <a:gdLst>
              <a:gd name="T0" fmla="*/ 0 w 41"/>
              <a:gd name="T1" fmla="*/ 0 h 27"/>
              <a:gd name="T2" fmla="*/ 2147483646 w 41"/>
              <a:gd name="T3" fmla="*/ 2147483646 h 27"/>
              <a:gd name="T4" fmla="*/ 0 w 41"/>
              <a:gd name="T5" fmla="*/ 2147483646 h 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27">
                <a:moveTo>
                  <a:pt x="0" y="0"/>
                </a:moveTo>
                <a:lnTo>
                  <a:pt x="40" y="13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3" name="Freeform 87"/>
          <p:cNvSpPr>
            <a:spLocks/>
          </p:cNvSpPr>
          <p:nvPr/>
        </p:nvSpPr>
        <p:spPr bwMode="auto">
          <a:xfrm>
            <a:off x="8162926" y="4008438"/>
            <a:ext cx="403225" cy="347662"/>
          </a:xfrm>
          <a:custGeom>
            <a:avLst/>
            <a:gdLst>
              <a:gd name="T0" fmla="*/ 0 w 254"/>
              <a:gd name="T1" fmla="*/ 0 h 219"/>
              <a:gd name="T2" fmla="*/ 2147483646 w 254"/>
              <a:gd name="T3" fmla="*/ 0 h 219"/>
              <a:gd name="T4" fmla="*/ 2147483646 w 254"/>
              <a:gd name="T5" fmla="*/ 2147483646 h 219"/>
              <a:gd name="T6" fmla="*/ 0 w 254"/>
              <a:gd name="T7" fmla="*/ 2147483646 h 219"/>
              <a:gd name="T8" fmla="*/ 0 w 254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4" name="Freeform 88"/>
          <p:cNvSpPr>
            <a:spLocks/>
          </p:cNvSpPr>
          <p:nvPr/>
        </p:nvSpPr>
        <p:spPr bwMode="auto">
          <a:xfrm>
            <a:off x="8564564" y="4135438"/>
            <a:ext cx="66675" cy="42862"/>
          </a:xfrm>
          <a:custGeom>
            <a:avLst/>
            <a:gdLst>
              <a:gd name="T0" fmla="*/ 2147483646 w 42"/>
              <a:gd name="T1" fmla="*/ 2147483646 h 27"/>
              <a:gd name="T2" fmla="*/ 0 w 42"/>
              <a:gd name="T3" fmla="*/ 2147483646 h 27"/>
              <a:gd name="T4" fmla="*/ 2147483646 w 42"/>
              <a:gd name="T5" fmla="*/ 0 h 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" h="27">
                <a:moveTo>
                  <a:pt x="41" y="26"/>
                </a:moveTo>
                <a:lnTo>
                  <a:pt x="0" y="13"/>
                </a:lnTo>
                <a:lnTo>
                  <a:pt x="41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5" name="Freeform 89"/>
          <p:cNvSpPr>
            <a:spLocks/>
          </p:cNvSpPr>
          <p:nvPr/>
        </p:nvSpPr>
        <p:spPr bwMode="auto">
          <a:xfrm>
            <a:off x="8564563" y="4159250"/>
            <a:ext cx="201612" cy="1588"/>
          </a:xfrm>
          <a:custGeom>
            <a:avLst/>
            <a:gdLst>
              <a:gd name="T0" fmla="*/ 0 w 127"/>
              <a:gd name="T1" fmla="*/ 0 h 1"/>
              <a:gd name="T2" fmla="*/ 2147483646 w 127"/>
              <a:gd name="T3" fmla="*/ 0 h 1"/>
              <a:gd name="T4" fmla="*/ 0 w 12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6" name="Freeform 90"/>
          <p:cNvSpPr>
            <a:spLocks/>
          </p:cNvSpPr>
          <p:nvPr/>
        </p:nvSpPr>
        <p:spPr bwMode="auto">
          <a:xfrm>
            <a:off x="8704263" y="4135438"/>
            <a:ext cx="61912" cy="42862"/>
          </a:xfrm>
          <a:custGeom>
            <a:avLst/>
            <a:gdLst>
              <a:gd name="T0" fmla="*/ 0 w 39"/>
              <a:gd name="T1" fmla="*/ 0 h 27"/>
              <a:gd name="T2" fmla="*/ 2147483646 w 39"/>
              <a:gd name="T3" fmla="*/ 2147483646 h 27"/>
              <a:gd name="T4" fmla="*/ 0 w 39"/>
              <a:gd name="T5" fmla="*/ 2147483646 h 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" h="27">
                <a:moveTo>
                  <a:pt x="0" y="0"/>
                </a:moveTo>
                <a:lnTo>
                  <a:pt x="38" y="13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7" name="Freeform 91"/>
          <p:cNvSpPr>
            <a:spLocks/>
          </p:cNvSpPr>
          <p:nvPr/>
        </p:nvSpPr>
        <p:spPr bwMode="auto">
          <a:xfrm>
            <a:off x="7802563" y="3711575"/>
            <a:ext cx="158750" cy="298450"/>
          </a:xfrm>
          <a:custGeom>
            <a:avLst/>
            <a:gdLst>
              <a:gd name="T0" fmla="*/ 2147483646 w 100"/>
              <a:gd name="T1" fmla="*/ 0 h 188"/>
              <a:gd name="T2" fmla="*/ 0 w 100"/>
              <a:gd name="T3" fmla="*/ 2147483646 h 188"/>
              <a:gd name="T4" fmla="*/ 2147483646 w 100"/>
              <a:gd name="T5" fmla="*/ 0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" h="188">
                <a:moveTo>
                  <a:pt x="99" y="0"/>
                </a:moveTo>
                <a:lnTo>
                  <a:pt x="0" y="187"/>
                </a:lnTo>
                <a:lnTo>
                  <a:pt x="99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8" name="Freeform 92"/>
          <p:cNvSpPr>
            <a:spLocks/>
          </p:cNvSpPr>
          <p:nvPr/>
        </p:nvSpPr>
        <p:spPr bwMode="auto">
          <a:xfrm>
            <a:off x="7802563" y="3932239"/>
            <a:ext cx="49212" cy="77787"/>
          </a:xfrm>
          <a:custGeom>
            <a:avLst/>
            <a:gdLst>
              <a:gd name="T0" fmla="*/ 2147483646 w 31"/>
              <a:gd name="T1" fmla="*/ 2147483646 h 49"/>
              <a:gd name="T2" fmla="*/ 0 w 31"/>
              <a:gd name="T3" fmla="*/ 2147483646 h 49"/>
              <a:gd name="T4" fmla="*/ 2147483646 w 31"/>
              <a:gd name="T5" fmla="*/ 0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49">
                <a:moveTo>
                  <a:pt x="30" y="15"/>
                </a:moveTo>
                <a:lnTo>
                  <a:pt x="0" y="4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9" name="Freeform 93"/>
          <p:cNvSpPr>
            <a:spLocks/>
          </p:cNvSpPr>
          <p:nvPr/>
        </p:nvSpPr>
        <p:spPr bwMode="auto">
          <a:xfrm>
            <a:off x="8362950" y="3711575"/>
            <a:ext cx="1588" cy="298450"/>
          </a:xfrm>
          <a:custGeom>
            <a:avLst/>
            <a:gdLst>
              <a:gd name="T0" fmla="*/ 0 w 1"/>
              <a:gd name="T1" fmla="*/ 0 h 188"/>
              <a:gd name="T2" fmla="*/ 0 w 1"/>
              <a:gd name="T3" fmla="*/ 2147483646 h 188"/>
              <a:gd name="T4" fmla="*/ 0 w 1"/>
              <a:gd name="T5" fmla="*/ 0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88">
                <a:moveTo>
                  <a:pt x="0" y="0"/>
                </a:moveTo>
                <a:lnTo>
                  <a:pt x="0" y="1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Freeform 94"/>
          <p:cNvSpPr>
            <a:spLocks/>
          </p:cNvSpPr>
          <p:nvPr/>
        </p:nvSpPr>
        <p:spPr bwMode="auto">
          <a:xfrm>
            <a:off x="8348663" y="3930651"/>
            <a:ext cx="30162" cy="79375"/>
          </a:xfrm>
          <a:custGeom>
            <a:avLst/>
            <a:gdLst>
              <a:gd name="T0" fmla="*/ 2147483646 w 19"/>
              <a:gd name="T1" fmla="*/ 0 h 50"/>
              <a:gd name="T2" fmla="*/ 2147483646 w 19"/>
              <a:gd name="T3" fmla="*/ 2147483646 h 50"/>
              <a:gd name="T4" fmla="*/ 0 w 19"/>
              <a:gd name="T5" fmla="*/ 0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" h="50">
                <a:moveTo>
                  <a:pt x="18" y="0"/>
                </a:moveTo>
                <a:lnTo>
                  <a:pt x="8" y="4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1" name="Freeform 95"/>
          <p:cNvSpPr>
            <a:spLocks/>
          </p:cNvSpPr>
          <p:nvPr/>
        </p:nvSpPr>
        <p:spPr bwMode="auto">
          <a:xfrm>
            <a:off x="9248776" y="4008438"/>
            <a:ext cx="403225" cy="347662"/>
          </a:xfrm>
          <a:custGeom>
            <a:avLst/>
            <a:gdLst>
              <a:gd name="T0" fmla="*/ 0 w 254"/>
              <a:gd name="T1" fmla="*/ 0 h 219"/>
              <a:gd name="T2" fmla="*/ 2147483646 w 254"/>
              <a:gd name="T3" fmla="*/ 0 h 219"/>
              <a:gd name="T4" fmla="*/ 2147483646 w 254"/>
              <a:gd name="T5" fmla="*/ 2147483646 h 219"/>
              <a:gd name="T6" fmla="*/ 0 w 254"/>
              <a:gd name="T7" fmla="*/ 2147483646 h 219"/>
              <a:gd name="T8" fmla="*/ 0 w 254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2" name="Freeform 96"/>
          <p:cNvSpPr>
            <a:spLocks/>
          </p:cNvSpPr>
          <p:nvPr/>
        </p:nvSpPr>
        <p:spPr bwMode="auto">
          <a:xfrm>
            <a:off x="9048750" y="4135438"/>
            <a:ext cx="65088" cy="42862"/>
          </a:xfrm>
          <a:custGeom>
            <a:avLst/>
            <a:gdLst>
              <a:gd name="T0" fmla="*/ 2147483646 w 41"/>
              <a:gd name="T1" fmla="*/ 2147483646 h 27"/>
              <a:gd name="T2" fmla="*/ 0 w 41"/>
              <a:gd name="T3" fmla="*/ 2147483646 h 27"/>
              <a:gd name="T4" fmla="*/ 2147483646 w 41"/>
              <a:gd name="T5" fmla="*/ 0 h 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27">
                <a:moveTo>
                  <a:pt x="40" y="26"/>
                </a:moveTo>
                <a:lnTo>
                  <a:pt x="0" y="13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3" name="Freeform 97"/>
          <p:cNvSpPr>
            <a:spLocks/>
          </p:cNvSpPr>
          <p:nvPr/>
        </p:nvSpPr>
        <p:spPr bwMode="auto">
          <a:xfrm>
            <a:off x="9048751" y="4159250"/>
            <a:ext cx="201613" cy="1588"/>
          </a:xfrm>
          <a:custGeom>
            <a:avLst/>
            <a:gdLst>
              <a:gd name="T0" fmla="*/ 0 w 127"/>
              <a:gd name="T1" fmla="*/ 0 h 1"/>
              <a:gd name="T2" fmla="*/ 2147483646 w 127"/>
              <a:gd name="T3" fmla="*/ 0 h 1"/>
              <a:gd name="T4" fmla="*/ 0 w 12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4" name="Freeform 98"/>
          <p:cNvSpPr>
            <a:spLocks/>
          </p:cNvSpPr>
          <p:nvPr/>
        </p:nvSpPr>
        <p:spPr bwMode="auto">
          <a:xfrm>
            <a:off x="9183689" y="4135438"/>
            <a:ext cx="66675" cy="42862"/>
          </a:xfrm>
          <a:custGeom>
            <a:avLst/>
            <a:gdLst>
              <a:gd name="T0" fmla="*/ 0 w 42"/>
              <a:gd name="T1" fmla="*/ 0 h 27"/>
              <a:gd name="T2" fmla="*/ 2147483646 w 42"/>
              <a:gd name="T3" fmla="*/ 2147483646 h 27"/>
              <a:gd name="T4" fmla="*/ 0 w 42"/>
              <a:gd name="T5" fmla="*/ 2147483646 h 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" h="27">
                <a:moveTo>
                  <a:pt x="0" y="0"/>
                </a:moveTo>
                <a:lnTo>
                  <a:pt x="41" y="13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5" name="Freeform 99"/>
          <p:cNvSpPr>
            <a:spLocks/>
          </p:cNvSpPr>
          <p:nvPr/>
        </p:nvSpPr>
        <p:spPr bwMode="auto">
          <a:xfrm>
            <a:off x="9291638" y="3711575"/>
            <a:ext cx="158750" cy="298450"/>
          </a:xfrm>
          <a:custGeom>
            <a:avLst/>
            <a:gdLst>
              <a:gd name="T0" fmla="*/ 0 w 100"/>
              <a:gd name="T1" fmla="*/ 0 h 188"/>
              <a:gd name="T2" fmla="*/ 2147483646 w 100"/>
              <a:gd name="T3" fmla="*/ 2147483646 h 188"/>
              <a:gd name="T4" fmla="*/ 0 w 100"/>
              <a:gd name="T5" fmla="*/ 0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" h="188">
                <a:moveTo>
                  <a:pt x="0" y="0"/>
                </a:moveTo>
                <a:lnTo>
                  <a:pt x="99" y="1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6" name="Freeform 100"/>
          <p:cNvSpPr>
            <a:spLocks/>
          </p:cNvSpPr>
          <p:nvPr/>
        </p:nvSpPr>
        <p:spPr bwMode="auto">
          <a:xfrm>
            <a:off x="9401176" y="3932239"/>
            <a:ext cx="49213" cy="77787"/>
          </a:xfrm>
          <a:custGeom>
            <a:avLst/>
            <a:gdLst>
              <a:gd name="T0" fmla="*/ 2147483646 w 31"/>
              <a:gd name="T1" fmla="*/ 0 h 49"/>
              <a:gd name="T2" fmla="*/ 2147483646 w 31"/>
              <a:gd name="T3" fmla="*/ 2147483646 h 49"/>
              <a:gd name="T4" fmla="*/ 0 w 31"/>
              <a:gd name="T5" fmla="*/ 2147483646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49">
                <a:moveTo>
                  <a:pt x="17" y="0"/>
                </a:moveTo>
                <a:lnTo>
                  <a:pt x="30" y="48"/>
                </a:lnTo>
                <a:lnTo>
                  <a:pt x="0" y="15"/>
                </a:lnTo>
              </a:path>
            </a:pathLst>
          </a:custGeom>
          <a:noFill/>
          <a:ln w="127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7" name="Freeform 101"/>
          <p:cNvSpPr>
            <a:spLocks/>
          </p:cNvSpPr>
          <p:nvPr/>
        </p:nvSpPr>
        <p:spPr bwMode="auto">
          <a:xfrm>
            <a:off x="7559676" y="4354514"/>
            <a:ext cx="201613" cy="498475"/>
          </a:xfrm>
          <a:custGeom>
            <a:avLst/>
            <a:gdLst>
              <a:gd name="T0" fmla="*/ 0 w 127"/>
              <a:gd name="T1" fmla="*/ 0 h 314"/>
              <a:gd name="T2" fmla="*/ 2147483646 w 127"/>
              <a:gd name="T3" fmla="*/ 2147483646 h 314"/>
              <a:gd name="T4" fmla="*/ 0 w 127"/>
              <a:gd name="T5" fmla="*/ 0 h 3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" h="314">
                <a:moveTo>
                  <a:pt x="0" y="0"/>
                </a:moveTo>
                <a:lnTo>
                  <a:pt x="126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8" name="Freeform 102"/>
          <p:cNvSpPr>
            <a:spLocks/>
          </p:cNvSpPr>
          <p:nvPr/>
        </p:nvSpPr>
        <p:spPr bwMode="auto">
          <a:xfrm>
            <a:off x="7716838" y="4773614"/>
            <a:ext cx="44450" cy="79375"/>
          </a:xfrm>
          <a:custGeom>
            <a:avLst/>
            <a:gdLst>
              <a:gd name="T0" fmla="*/ 2147483646 w 28"/>
              <a:gd name="T1" fmla="*/ 0 h 50"/>
              <a:gd name="T2" fmla="*/ 2147483646 w 28"/>
              <a:gd name="T3" fmla="*/ 2147483646 h 50"/>
              <a:gd name="T4" fmla="*/ 0 w 28"/>
              <a:gd name="T5" fmla="*/ 2147483646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" h="50">
                <a:moveTo>
                  <a:pt x="18" y="0"/>
                </a:moveTo>
                <a:lnTo>
                  <a:pt x="27" y="49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" name="Freeform 103"/>
          <p:cNvSpPr>
            <a:spLocks/>
          </p:cNvSpPr>
          <p:nvPr/>
        </p:nvSpPr>
        <p:spPr bwMode="auto">
          <a:xfrm>
            <a:off x="7275513" y="4354514"/>
            <a:ext cx="366712" cy="549275"/>
          </a:xfrm>
          <a:custGeom>
            <a:avLst/>
            <a:gdLst>
              <a:gd name="T0" fmla="*/ 2147483646 w 231"/>
              <a:gd name="T1" fmla="*/ 0 h 346"/>
              <a:gd name="T2" fmla="*/ 0 w 231"/>
              <a:gd name="T3" fmla="*/ 2147483646 h 346"/>
              <a:gd name="T4" fmla="*/ 2147483646 w 231"/>
              <a:gd name="T5" fmla="*/ 0 h 3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1" h="346">
                <a:moveTo>
                  <a:pt x="230" y="0"/>
                </a:moveTo>
                <a:lnTo>
                  <a:pt x="0" y="345"/>
                </a:lnTo>
                <a:lnTo>
                  <a:pt x="23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" name="Freeform 104"/>
          <p:cNvSpPr>
            <a:spLocks/>
          </p:cNvSpPr>
          <p:nvPr/>
        </p:nvSpPr>
        <p:spPr bwMode="auto">
          <a:xfrm>
            <a:off x="7275513" y="4829176"/>
            <a:ext cx="57150" cy="74613"/>
          </a:xfrm>
          <a:custGeom>
            <a:avLst/>
            <a:gdLst>
              <a:gd name="T0" fmla="*/ 2147483646 w 36"/>
              <a:gd name="T1" fmla="*/ 2147483646 h 47"/>
              <a:gd name="T2" fmla="*/ 0 w 36"/>
              <a:gd name="T3" fmla="*/ 2147483646 h 47"/>
              <a:gd name="T4" fmla="*/ 2147483646 w 36"/>
              <a:gd name="T5" fmla="*/ 0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" h="47">
                <a:moveTo>
                  <a:pt x="35" y="16"/>
                </a:moveTo>
                <a:lnTo>
                  <a:pt x="0" y="46"/>
                </a:lnTo>
                <a:lnTo>
                  <a:pt x="19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" name="Freeform 105"/>
          <p:cNvSpPr>
            <a:spLocks/>
          </p:cNvSpPr>
          <p:nvPr/>
        </p:nvSpPr>
        <p:spPr bwMode="auto">
          <a:xfrm>
            <a:off x="7678739" y="4354514"/>
            <a:ext cx="566737" cy="549275"/>
          </a:xfrm>
          <a:custGeom>
            <a:avLst/>
            <a:gdLst>
              <a:gd name="T0" fmla="*/ 0 w 357"/>
              <a:gd name="T1" fmla="*/ 0 h 346"/>
              <a:gd name="T2" fmla="*/ 2147483646 w 357"/>
              <a:gd name="T3" fmla="*/ 2147483646 h 346"/>
              <a:gd name="T4" fmla="*/ 0 w 357"/>
              <a:gd name="T5" fmla="*/ 0 h 3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7" h="346">
                <a:moveTo>
                  <a:pt x="0" y="0"/>
                </a:moveTo>
                <a:lnTo>
                  <a:pt x="356" y="3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" name="Freeform 106"/>
          <p:cNvSpPr>
            <a:spLocks/>
          </p:cNvSpPr>
          <p:nvPr/>
        </p:nvSpPr>
        <p:spPr bwMode="auto">
          <a:xfrm>
            <a:off x="8180389" y="4838700"/>
            <a:ext cx="65087" cy="65088"/>
          </a:xfrm>
          <a:custGeom>
            <a:avLst/>
            <a:gdLst>
              <a:gd name="T0" fmla="*/ 2147483646 w 41"/>
              <a:gd name="T1" fmla="*/ 0 h 41"/>
              <a:gd name="T2" fmla="*/ 2147483646 w 41"/>
              <a:gd name="T3" fmla="*/ 2147483646 h 41"/>
              <a:gd name="T4" fmla="*/ 0 w 41"/>
              <a:gd name="T5" fmla="*/ 2147483646 h 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41">
                <a:moveTo>
                  <a:pt x="13" y="0"/>
                </a:moveTo>
                <a:lnTo>
                  <a:pt x="40" y="40"/>
                </a:lnTo>
                <a:lnTo>
                  <a:pt x="0" y="19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3" name="Freeform 107"/>
          <p:cNvSpPr>
            <a:spLocks/>
          </p:cNvSpPr>
          <p:nvPr/>
        </p:nvSpPr>
        <p:spPr bwMode="auto">
          <a:xfrm>
            <a:off x="7478714" y="4354514"/>
            <a:ext cx="282575" cy="498475"/>
          </a:xfrm>
          <a:custGeom>
            <a:avLst/>
            <a:gdLst>
              <a:gd name="T0" fmla="*/ 2147483646 w 178"/>
              <a:gd name="T1" fmla="*/ 0 h 314"/>
              <a:gd name="T2" fmla="*/ 0 w 178"/>
              <a:gd name="T3" fmla="*/ 2147483646 h 314"/>
              <a:gd name="T4" fmla="*/ 2147483646 w 178"/>
              <a:gd name="T5" fmla="*/ 0 h 3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" h="314">
                <a:moveTo>
                  <a:pt x="177" y="0"/>
                </a:moveTo>
                <a:lnTo>
                  <a:pt x="0" y="313"/>
                </a:lnTo>
                <a:lnTo>
                  <a:pt x="177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" name="Freeform 108"/>
          <p:cNvSpPr>
            <a:spLocks/>
          </p:cNvSpPr>
          <p:nvPr/>
        </p:nvSpPr>
        <p:spPr bwMode="auto">
          <a:xfrm>
            <a:off x="7478714" y="4778376"/>
            <a:ext cx="52387" cy="74613"/>
          </a:xfrm>
          <a:custGeom>
            <a:avLst/>
            <a:gdLst>
              <a:gd name="T0" fmla="*/ 2147483646 w 33"/>
              <a:gd name="T1" fmla="*/ 2147483646 h 47"/>
              <a:gd name="T2" fmla="*/ 0 w 33"/>
              <a:gd name="T3" fmla="*/ 2147483646 h 47"/>
              <a:gd name="T4" fmla="*/ 2147483646 w 33"/>
              <a:gd name="T5" fmla="*/ 0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" h="47">
                <a:moveTo>
                  <a:pt x="32" y="13"/>
                </a:moveTo>
                <a:lnTo>
                  <a:pt x="0" y="46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" name="Freeform 109"/>
          <p:cNvSpPr>
            <a:spLocks/>
          </p:cNvSpPr>
          <p:nvPr/>
        </p:nvSpPr>
        <p:spPr bwMode="auto">
          <a:xfrm>
            <a:off x="7802563" y="4354514"/>
            <a:ext cx="1408112" cy="498475"/>
          </a:xfrm>
          <a:custGeom>
            <a:avLst/>
            <a:gdLst>
              <a:gd name="T0" fmla="*/ 0 w 887"/>
              <a:gd name="T1" fmla="*/ 0 h 314"/>
              <a:gd name="T2" fmla="*/ 2147483646 w 887"/>
              <a:gd name="T3" fmla="*/ 2147483646 h 314"/>
              <a:gd name="T4" fmla="*/ 0 w 887"/>
              <a:gd name="T5" fmla="*/ 0 h 3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87" h="314">
                <a:moveTo>
                  <a:pt x="0" y="0"/>
                </a:moveTo>
                <a:lnTo>
                  <a:pt x="886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6" name="Freeform 110"/>
          <p:cNvSpPr>
            <a:spLocks/>
          </p:cNvSpPr>
          <p:nvPr/>
        </p:nvSpPr>
        <p:spPr bwMode="auto">
          <a:xfrm>
            <a:off x="9142413" y="4810126"/>
            <a:ext cx="68262" cy="42863"/>
          </a:xfrm>
          <a:custGeom>
            <a:avLst/>
            <a:gdLst>
              <a:gd name="T0" fmla="*/ 2147483646 w 43"/>
              <a:gd name="T1" fmla="*/ 0 h 27"/>
              <a:gd name="T2" fmla="*/ 2147483646 w 43"/>
              <a:gd name="T3" fmla="*/ 2147483646 h 27"/>
              <a:gd name="T4" fmla="*/ 0 w 43"/>
              <a:gd name="T5" fmla="*/ 2147483646 h 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" h="27">
                <a:moveTo>
                  <a:pt x="6" y="0"/>
                </a:moveTo>
                <a:lnTo>
                  <a:pt x="42" y="26"/>
                </a:lnTo>
                <a:lnTo>
                  <a:pt x="0" y="25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7" name="Freeform 111"/>
          <p:cNvSpPr>
            <a:spLocks/>
          </p:cNvSpPr>
          <p:nvPr/>
        </p:nvSpPr>
        <p:spPr bwMode="auto">
          <a:xfrm>
            <a:off x="7559675" y="4354514"/>
            <a:ext cx="685800" cy="498475"/>
          </a:xfrm>
          <a:custGeom>
            <a:avLst/>
            <a:gdLst>
              <a:gd name="T0" fmla="*/ 2147483646 w 432"/>
              <a:gd name="T1" fmla="*/ 0 h 314"/>
              <a:gd name="T2" fmla="*/ 0 w 432"/>
              <a:gd name="T3" fmla="*/ 2147483646 h 314"/>
              <a:gd name="T4" fmla="*/ 2147483646 w 432"/>
              <a:gd name="T5" fmla="*/ 0 h 3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14">
                <a:moveTo>
                  <a:pt x="431" y="0"/>
                </a:moveTo>
                <a:lnTo>
                  <a:pt x="0" y="313"/>
                </a:lnTo>
                <a:lnTo>
                  <a:pt x="431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8" name="Freeform 112"/>
          <p:cNvSpPr>
            <a:spLocks/>
          </p:cNvSpPr>
          <p:nvPr/>
        </p:nvSpPr>
        <p:spPr bwMode="auto">
          <a:xfrm>
            <a:off x="7559675" y="4794250"/>
            <a:ext cx="65088" cy="58738"/>
          </a:xfrm>
          <a:custGeom>
            <a:avLst/>
            <a:gdLst>
              <a:gd name="T0" fmla="*/ 2147483646 w 41"/>
              <a:gd name="T1" fmla="*/ 2147483646 h 37"/>
              <a:gd name="T2" fmla="*/ 0 w 41"/>
              <a:gd name="T3" fmla="*/ 2147483646 h 37"/>
              <a:gd name="T4" fmla="*/ 2147483646 w 41"/>
              <a:gd name="T5" fmla="*/ 0 h 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" h="37">
                <a:moveTo>
                  <a:pt x="40" y="22"/>
                </a:moveTo>
                <a:lnTo>
                  <a:pt x="0" y="36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9" name="Freeform 113"/>
          <p:cNvSpPr>
            <a:spLocks/>
          </p:cNvSpPr>
          <p:nvPr/>
        </p:nvSpPr>
        <p:spPr bwMode="auto">
          <a:xfrm>
            <a:off x="8280400" y="4354514"/>
            <a:ext cx="1778000" cy="498475"/>
          </a:xfrm>
          <a:custGeom>
            <a:avLst/>
            <a:gdLst>
              <a:gd name="T0" fmla="*/ 0 w 1120"/>
              <a:gd name="T1" fmla="*/ 0 h 314"/>
              <a:gd name="T2" fmla="*/ 2147483646 w 1120"/>
              <a:gd name="T3" fmla="*/ 2147483646 h 314"/>
              <a:gd name="T4" fmla="*/ 0 w 1120"/>
              <a:gd name="T5" fmla="*/ 0 h 3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0" h="314">
                <a:moveTo>
                  <a:pt x="0" y="0"/>
                </a:moveTo>
                <a:lnTo>
                  <a:pt x="1119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0" name="Freeform 114"/>
          <p:cNvSpPr>
            <a:spLocks/>
          </p:cNvSpPr>
          <p:nvPr/>
        </p:nvSpPr>
        <p:spPr bwMode="auto">
          <a:xfrm>
            <a:off x="9988550" y="4813301"/>
            <a:ext cx="69850" cy="41275"/>
          </a:xfrm>
          <a:custGeom>
            <a:avLst/>
            <a:gdLst>
              <a:gd name="T0" fmla="*/ 2147483646 w 44"/>
              <a:gd name="T1" fmla="*/ 0 h 26"/>
              <a:gd name="T2" fmla="*/ 2147483646 w 44"/>
              <a:gd name="T3" fmla="*/ 2147483646 h 26"/>
              <a:gd name="T4" fmla="*/ 0 w 44"/>
              <a:gd name="T5" fmla="*/ 2147483646 h 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" h="26">
                <a:moveTo>
                  <a:pt x="5" y="0"/>
                </a:moveTo>
                <a:lnTo>
                  <a:pt x="43" y="24"/>
                </a:lnTo>
                <a:lnTo>
                  <a:pt x="0" y="25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1" name="Freeform 115"/>
          <p:cNvSpPr>
            <a:spLocks/>
          </p:cNvSpPr>
          <p:nvPr/>
        </p:nvSpPr>
        <p:spPr bwMode="auto">
          <a:xfrm>
            <a:off x="8280400" y="4354514"/>
            <a:ext cx="165100" cy="549275"/>
          </a:xfrm>
          <a:custGeom>
            <a:avLst/>
            <a:gdLst>
              <a:gd name="T0" fmla="*/ 2147483646 w 104"/>
              <a:gd name="T1" fmla="*/ 0 h 346"/>
              <a:gd name="T2" fmla="*/ 0 w 104"/>
              <a:gd name="T3" fmla="*/ 2147483646 h 346"/>
              <a:gd name="T4" fmla="*/ 2147483646 w 104"/>
              <a:gd name="T5" fmla="*/ 0 h 3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346">
                <a:moveTo>
                  <a:pt x="103" y="0"/>
                </a:moveTo>
                <a:lnTo>
                  <a:pt x="0" y="345"/>
                </a:lnTo>
                <a:lnTo>
                  <a:pt x="103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2" name="Freeform 116"/>
          <p:cNvSpPr>
            <a:spLocks/>
          </p:cNvSpPr>
          <p:nvPr/>
        </p:nvSpPr>
        <p:spPr bwMode="auto">
          <a:xfrm>
            <a:off x="8280401" y="4821238"/>
            <a:ext cx="42863" cy="82550"/>
          </a:xfrm>
          <a:custGeom>
            <a:avLst/>
            <a:gdLst>
              <a:gd name="T0" fmla="*/ 2147483646 w 27"/>
              <a:gd name="T1" fmla="*/ 2147483646 h 52"/>
              <a:gd name="T2" fmla="*/ 0 w 27"/>
              <a:gd name="T3" fmla="*/ 2147483646 h 52"/>
              <a:gd name="T4" fmla="*/ 2147483646 w 27"/>
              <a:gd name="T5" fmla="*/ 0 h 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" h="52">
                <a:moveTo>
                  <a:pt x="26" y="8"/>
                </a:moveTo>
                <a:lnTo>
                  <a:pt x="0" y="51"/>
                </a:lnTo>
                <a:lnTo>
                  <a:pt x="5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3" name="Freeform 117"/>
          <p:cNvSpPr>
            <a:spLocks/>
          </p:cNvSpPr>
          <p:nvPr/>
        </p:nvSpPr>
        <p:spPr bwMode="auto">
          <a:xfrm>
            <a:off x="8405813" y="4354514"/>
            <a:ext cx="322262" cy="498475"/>
          </a:xfrm>
          <a:custGeom>
            <a:avLst/>
            <a:gdLst>
              <a:gd name="T0" fmla="*/ 0 w 203"/>
              <a:gd name="T1" fmla="*/ 0 h 314"/>
              <a:gd name="T2" fmla="*/ 2147483646 w 203"/>
              <a:gd name="T3" fmla="*/ 2147483646 h 314"/>
              <a:gd name="T4" fmla="*/ 0 w 203"/>
              <a:gd name="T5" fmla="*/ 0 h 3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314">
                <a:moveTo>
                  <a:pt x="0" y="0"/>
                </a:moveTo>
                <a:lnTo>
                  <a:pt x="202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4" name="Freeform 118"/>
          <p:cNvSpPr>
            <a:spLocks/>
          </p:cNvSpPr>
          <p:nvPr/>
        </p:nvSpPr>
        <p:spPr bwMode="auto">
          <a:xfrm>
            <a:off x="8670925" y="4779964"/>
            <a:ext cx="57150" cy="73025"/>
          </a:xfrm>
          <a:custGeom>
            <a:avLst/>
            <a:gdLst>
              <a:gd name="T0" fmla="*/ 2147483646 w 36"/>
              <a:gd name="T1" fmla="*/ 0 h 46"/>
              <a:gd name="T2" fmla="*/ 2147483646 w 36"/>
              <a:gd name="T3" fmla="*/ 2147483646 h 46"/>
              <a:gd name="T4" fmla="*/ 0 w 36"/>
              <a:gd name="T5" fmla="*/ 2147483646 h 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" h="46">
                <a:moveTo>
                  <a:pt x="17" y="0"/>
                </a:moveTo>
                <a:lnTo>
                  <a:pt x="35" y="45"/>
                </a:lnTo>
                <a:lnTo>
                  <a:pt x="0" y="15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5" name="Freeform 119"/>
          <p:cNvSpPr>
            <a:spLocks/>
          </p:cNvSpPr>
          <p:nvPr/>
        </p:nvSpPr>
        <p:spPr bwMode="auto">
          <a:xfrm>
            <a:off x="8807450" y="4354514"/>
            <a:ext cx="565150" cy="549275"/>
          </a:xfrm>
          <a:custGeom>
            <a:avLst/>
            <a:gdLst>
              <a:gd name="T0" fmla="*/ 2147483646 w 356"/>
              <a:gd name="T1" fmla="*/ 0 h 346"/>
              <a:gd name="T2" fmla="*/ 0 w 356"/>
              <a:gd name="T3" fmla="*/ 2147483646 h 346"/>
              <a:gd name="T4" fmla="*/ 2147483646 w 356"/>
              <a:gd name="T5" fmla="*/ 0 h 3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6" h="346">
                <a:moveTo>
                  <a:pt x="355" y="0"/>
                </a:moveTo>
                <a:lnTo>
                  <a:pt x="0" y="345"/>
                </a:lnTo>
                <a:lnTo>
                  <a:pt x="355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6" name="Freeform 120"/>
          <p:cNvSpPr>
            <a:spLocks/>
          </p:cNvSpPr>
          <p:nvPr/>
        </p:nvSpPr>
        <p:spPr bwMode="auto">
          <a:xfrm>
            <a:off x="8807450" y="4838700"/>
            <a:ext cx="58738" cy="65088"/>
          </a:xfrm>
          <a:custGeom>
            <a:avLst/>
            <a:gdLst>
              <a:gd name="T0" fmla="*/ 2147483646 w 37"/>
              <a:gd name="T1" fmla="*/ 2147483646 h 41"/>
              <a:gd name="T2" fmla="*/ 0 w 37"/>
              <a:gd name="T3" fmla="*/ 2147483646 h 41"/>
              <a:gd name="T4" fmla="*/ 2147483646 w 37"/>
              <a:gd name="T5" fmla="*/ 0 h 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" h="41">
                <a:moveTo>
                  <a:pt x="36" y="19"/>
                </a:moveTo>
                <a:lnTo>
                  <a:pt x="0" y="40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7" name="Freeform 121"/>
          <p:cNvSpPr>
            <a:spLocks/>
          </p:cNvSpPr>
          <p:nvPr/>
        </p:nvSpPr>
        <p:spPr bwMode="auto">
          <a:xfrm>
            <a:off x="9410701" y="4354514"/>
            <a:ext cx="322263" cy="549275"/>
          </a:xfrm>
          <a:custGeom>
            <a:avLst/>
            <a:gdLst>
              <a:gd name="T0" fmla="*/ 0 w 203"/>
              <a:gd name="T1" fmla="*/ 0 h 346"/>
              <a:gd name="T2" fmla="*/ 2147483646 w 203"/>
              <a:gd name="T3" fmla="*/ 2147483646 h 346"/>
              <a:gd name="T4" fmla="*/ 0 w 203"/>
              <a:gd name="T5" fmla="*/ 0 h 3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" h="346">
                <a:moveTo>
                  <a:pt x="0" y="0"/>
                </a:moveTo>
                <a:lnTo>
                  <a:pt x="202" y="3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8" name="Freeform 122"/>
          <p:cNvSpPr>
            <a:spLocks/>
          </p:cNvSpPr>
          <p:nvPr/>
        </p:nvSpPr>
        <p:spPr bwMode="auto">
          <a:xfrm>
            <a:off x="9682163" y="4827588"/>
            <a:ext cx="50800" cy="76200"/>
          </a:xfrm>
          <a:custGeom>
            <a:avLst/>
            <a:gdLst>
              <a:gd name="T0" fmla="*/ 2147483646 w 32"/>
              <a:gd name="T1" fmla="*/ 0 h 48"/>
              <a:gd name="T2" fmla="*/ 2147483646 w 32"/>
              <a:gd name="T3" fmla="*/ 2147483646 h 48"/>
              <a:gd name="T4" fmla="*/ 0 w 32"/>
              <a:gd name="T5" fmla="*/ 2147483646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" h="48">
                <a:moveTo>
                  <a:pt x="16" y="0"/>
                </a:moveTo>
                <a:lnTo>
                  <a:pt x="31" y="47"/>
                </a:lnTo>
                <a:lnTo>
                  <a:pt x="0" y="15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9" name="Freeform 123"/>
          <p:cNvSpPr>
            <a:spLocks/>
          </p:cNvSpPr>
          <p:nvPr/>
        </p:nvSpPr>
        <p:spPr bwMode="auto">
          <a:xfrm>
            <a:off x="9291638" y="4354514"/>
            <a:ext cx="241300" cy="498475"/>
          </a:xfrm>
          <a:custGeom>
            <a:avLst/>
            <a:gdLst>
              <a:gd name="T0" fmla="*/ 2147483646 w 152"/>
              <a:gd name="T1" fmla="*/ 0 h 314"/>
              <a:gd name="T2" fmla="*/ 0 w 152"/>
              <a:gd name="T3" fmla="*/ 2147483646 h 314"/>
              <a:gd name="T4" fmla="*/ 2147483646 w 152"/>
              <a:gd name="T5" fmla="*/ 0 h 3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314">
                <a:moveTo>
                  <a:pt x="151" y="0"/>
                </a:moveTo>
                <a:lnTo>
                  <a:pt x="0" y="313"/>
                </a:lnTo>
                <a:lnTo>
                  <a:pt x="151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0" name="Freeform 124"/>
          <p:cNvSpPr>
            <a:spLocks/>
          </p:cNvSpPr>
          <p:nvPr/>
        </p:nvSpPr>
        <p:spPr bwMode="auto">
          <a:xfrm>
            <a:off x="9291639" y="4776788"/>
            <a:ext cx="47625" cy="76200"/>
          </a:xfrm>
          <a:custGeom>
            <a:avLst/>
            <a:gdLst>
              <a:gd name="T0" fmla="*/ 2147483646 w 30"/>
              <a:gd name="T1" fmla="*/ 2147483646 h 48"/>
              <a:gd name="T2" fmla="*/ 0 w 30"/>
              <a:gd name="T3" fmla="*/ 2147483646 h 48"/>
              <a:gd name="T4" fmla="*/ 2147483646 w 30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" h="48">
                <a:moveTo>
                  <a:pt x="29" y="12"/>
                </a:moveTo>
                <a:lnTo>
                  <a:pt x="0" y="47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1" name="Freeform 125"/>
          <p:cNvSpPr>
            <a:spLocks/>
          </p:cNvSpPr>
          <p:nvPr/>
        </p:nvSpPr>
        <p:spPr bwMode="auto">
          <a:xfrm>
            <a:off x="9571039" y="4354514"/>
            <a:ext cx="1587" cy="549275"/>
          </a:xfrm>
          <a:custGeom>
            <a:avLst/>
            <a:gdLst>
              <a:gd name="T0" fmla="*/ 0 w 1"/>
              <a:gd name="T1" fmla="*/ 0 h 346"/>
              <a:gd name="T2" fmla="*/ 0 w 1"/>
              <a:gd name="T3" fmla="*/ 2147483646 h 346"/>
              <a:gd name="T4" fmla="*/ 0 w 1"/>
              <a:gd name="T5" fmla="*/ 0 h 3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46">
                <a:moveTo>
                  <a:pt x="0" y="0"/>
                </a:moveTo>
                <a:lnTo>
                  <a:pt x="0" y="3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2" name="Freeform 126"/>
          <p:cNvSpPr>
            <a:spLocks/>
          </p:cNvSpPr>
          <p:nvPr/>
        </p:nvSpPr>
        <p:spPr bwMode="auto">
          <a:xfrm>
            <a:off x="9553576" y="4824414"/>
            <a:ext cx="36513" cy="79375"/>
          </a:xfrm>
          <a:custGeom>
            <a:avLst/>
            <a:gdLst>
              <a:gd name="T0" fmla="*/ 2147483646 w 23"/>
              <a:gd name="T1" fmla="*/ 0 h 50"/>
              <a:gd name="T2" fmla="*/ 2147483646 w 23"/>
              <a:gd name="T3" fmla="*/ 2147483646 h 50"/>
              <a:gd name="T4" fmla="*/ 0 w 23"/>
              <a:gd name="T5" fmla="*/ 0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" h="50">
                <a:moveTo>
                  <a:pt x="22" y="0"/>
                </a:moveTo>
                <a:lnTo>
                  <a:pt x="10" y="4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3" name="Line 127"/>
          <p:cNvSpPr>
            <a:spLocks noChangeShapeType="1"/>
          </p:cNvSpPr>
          <p:nvPr/>
        </p:nvSpPr>
        <p:spPr bwMode="auto">
          <a:xfrm>
            <a:off x="1538288" y="4570414"/>
            <a:ext cx="8839200" cy="158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84" name="Rectangle 128"/>
          <p:cNvSpPr>
            <a:spLocks noChangeArrowheads="1"/>
          </p:cNvSpPr>
          <p:nvPr/>
        </p:nvSpPr>
        <p:spPr bwMode="auto">
          <a:xfrm>
            <a:off x="6453189" y="4048125"/>
            <a:ext cx="1061189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accent2"/>
                </a:solidFill>
                <a:latin typeface="Arial" panose="020B0604020202020204" pitchFamily="34" charset="0"/>
              </a:rPr>
              <a:t>Data entries</a:t>
            </a:r>
          </a:p>
        </p:txBody>
      </p:sp>
      <p:sp>
        <p:nvSpPr>
          <p:cNvPr id="19585" name="Rectangle 129"/>
          <p:cNvSpPr>
            <a:spLocks noChangeArrowheads="1"/>
          </p:cNvSpPr>
          <p:nvPr/>
        </p:nvSpPr>
        <p:spPr bwMode="auto">
          <a:xfrm>
            <a:off x="7096126" y="5210175"/>
            <a:ext cx="117179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accent1"/>
                </a:solidFill>
                <a:latin typeface="Arial" panose="020B0604020202020204" pitchFamily="34" charset="0"/>
              </a:rPr>
              <a:t>Data Records</a:t>
            </a:r>
          </a:p>
        </p:txBody>
      </p:sp>
      <p:sp>
        <p:nvSpPr>
          <p:cNvPr id="19586" name="Rectangle 130"/>
          <p:cNvSpPr>
            <a:spLocks noChangeArrowheads="1"/>
          </p:cNvSpPr>
          <p:nvPr/>
        </p:nvSpPr>
        <p:spPr bwMode="auto">
          <a:xfrm>
            <a:off x="1524001" y="2994025"/>
            <a:ext cx="128721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F0E30"/>
                </a:solidFill>
                <a:latin typeface="Book Antiqua" panose="02040602050305030304" pitchFamily="18" charset="0"/>
              </a:rPr>
              <a:t>CLUSTERED</a:t>
            </a:r>
          </a:p>
        </p:txBody>
      </p:sp>
      <p:sp>
        <p:nvSpPr>
          <p:cNvPr id="19587" name="Rectangle 131"/>
          <p:cNvSpPr>
            <a:spLocks noChangeArrowheads="1"/>
          </p:cNvSpPr>
          <p:nvPr/>
        </p:nvSpPr>
        <p:spPr bwMode="auto">
          <a:xfrm>
            <a:off x="8915401" y="2917825"/>
            <a:ext cx="157575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F0E30"/>
                </a:solidFill>
                <a:latin typeface="Book Antiqua" panose="02040602050305030304" pitchFamily="18" charset="0"/>
              </a:rPr>
              <a:t>UNCLUSTERED</a:t>
            </a:r>
          </a:p>
        </p:txBody>
      </p:sp>
      <p:sp>
        <p:nvSpPr>
          <p:cNvPr id="13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Properties of Indexes</a:t>
            </a:r>
          </a:p>
        </p:txBody>
      </p:sp>
    </p:spTree>
    <p:extLst>
      <p:ext uri="{BB962C8B-B14F-4D97-AF65-F5344CB8AC3E}">
        <p14:creationId xmlns:p14="http://schemas.microsoft.com/office/powerpoint/2010/main" val="5701874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95771" y="1790700"/>
            <a:ext cx="5153026" cy="457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 vs. Dense Index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there is at least one data entry per  search key value (in some data record), then dense.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Alt. 1 always leads to dense index.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sparse index is clustered!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Sparse indexes are smaller; however, some useful optimizations are based on dense indexes.</a:t>
            </a:r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7418389" y="2368551"/>
            <a:ext cx="1177925" cy="708025"/>
          </a:xfrm>
          <a:custGeom>
            <a:avLst/>
            <a:gdLst>
              <a:gd name="T0" fmla="*/ 0 w 742"/>
              <a:gd name="T1" fmla="*/ 2147483646 h 446"/>
              <a:gd name="T2" fmla="*/ 0 w 742"/>
              <a:gd name="T3" fmla="*/ 0 h 446"/>
              <a:gd name="T4" fmla="*/ 2147483646 w 742"/>
              <a:gd name="T5" fmla="*/ 0 h 446"/>
              <a:gd name="T6" fmla="*/ 2147483646 w 742"/>
              <a:gd name="T7" fmla="*/ 2147483646 h 446"/>
              <a:gd name="T8" fmla="*/ 0 w 742"/>
              <a:gd name="T9" fmla="*/ 2147483646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2" h="446">
                <a:moveTo>
                  <a:pt x="0" y="445"/>
                </a:moveTo>
                <a:lnTo>
                  <a:pt x="0" y="0"/>
                </a:lnTo>
                <a:lnTo>
                  <a:pt x="741" y="0"/>
                </a:lnTo>
                <a:lnTo>
                  <a:pt x="741" y="445"/>
                </a:lnTo>
                <a:lnTo>
                  <a:pt x="0" y="4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7418389" y="2605089"/>
            <a:ext cx="1177925" cy="1587"/>
          </a:xfrm>
          <a:custGeom>
            <a:avLst/>
            <a:gdLst>
              <a:gd name="T0" fmla="*/ 0 w 742"/>
              <a:gd name="T1" fmla="*/ 0 h 1"/>
              <a:gd name="T2" fmla="*/ 2147483646 w 742"/>
              <a:gd name="T3" fmla="*/ 0 h 1"/>
              <a:gd name="T4" fmla="*/ 0 w 74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7418389" y="2840039"/>
            <a:ext cx="1177925" cy="1587"/>
          </a:xfrm>
          <a:custGeom>
            <a:avLst/>
            <a:gdLst>
              <a:gd name="T0" fmla="*/ 0 w 742"/>
              <a:gd name="T1" fmla="*/ 0 h 1"/>
              <a:gd name="T2" fmla="*/ 2147483646 w 742"/>
              <a:gd name="T3" fmla="*/ 0 h 1"/>
              <a:gd name="T4" fmla="*/ 0 w 74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7426326" y="3314701"/>
            <a:ext cx="1177925" cy="708025"/>
          </a:xfrm>
          <a:custGeom>
            <a:avLst/>
            <a:gdLst>
              <a:gd name="T0" fmla="*/ 0 w 742"/>
              <a:gd name="T1" fmla="*/ 2147483646 h 446"/>
              <a:gd name="T2" fmla="*/ 0 w 742"/>
              <a:gd name="T3" fmla="*/ 0 h 446"/>
              <a:gd name="T4" fmla="*/ 2147483646 w 742"/>
              <a:gd name="T5" fmla="*/ 0 h 446"/>
              <a:gd name="T6" fmla="*/ 2147483646 w 742"/>
              <a:gd name="T7" fmla="*/ 2147483646 h 446"/>
              <a:gd name="T8" fmla="*/ 0 w 742"/>
              <a:gd name="T9" fmla="*/ 2147483646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2" h="446">
                <a:moveTo>
                  <a:pt x="0" y="445"/>
                </a:moveTo>
                <a:lnTo>
                  <a:pt x="0" y="0"/>
                </a:lnTo>
                <a:lnTo>
                  <a:pt x="741" y="0"/>
                </a:lnTo>
                <a:lnTo>
                  <a:pt x="741" y="445"/>
                </a:lnTo>
                <a:lnTo>
                  <a:pt x="0" y="4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7426326" y="3549650"/>
            <a:ext cx="1177925" cy="1588"/>
          </a:xfrm>
          <a:custGeom>
            <a:avLst/>
            <a:gdLst>
              <a:gd name="T0" fmla="*/ 0 w 742"/>
              <a:gd name="T1" fmla="*/ 0 h 1"/>
              <a:gd name="T2" fmla="*/ 2147483646 w 742"/>
              <a:gd name="T3" fmla="*/ 0 h 1"/>
              <a:gd name="T4" fmla="*/ 0 w 74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7426326" y="3784600"/>
            <a:ext cx="1177925" cy="1588"/>
          </a:xfrm>
          <a:custGeom>
            <a:avLst/>
            <a:gdLst>
              <a:gd name="T0" fmla="*/ 0 w 742"/>
              <a:gd name="T1" fmla="*/ 0 h 1"/>
              <a:gd name="T2" fmla="*/ 2147483646 w 742"/>
              <a:gd name="T3" fmla="*/ 0 h 1"/>
              <a:gd name="T4" fmla="*/ 0 w 74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7426326" y="4254501"/>
            <a:ext cx="1177925" cy="708025"/>
          </a:xfrm>
          <a:custGeom>
            <a:avLst/>
            <a:gdLst>
              <a:gd name="T0" fmla="*/ 0 w 742"/>
              <a:gd name="T1" fmla="*/ 2147483646 h 446"/>
              <a:gd name="T2" fmla="*/ 0 w 742"/>
              <a:gd name="T3" fmla="*/ 0 h 446"/>
              <a:gd name="T4" fmla="*/ 2147483646 w 742"/>
              <a:gd name="T5" fmla="*/ 0 h 446"/>
              <a:gd name="T6" fmla="*/ 2147483646 w 742"/>
              <a:gd name="T7" fmla="*/ 2147483646 h 446"/>
              <a:gd name="T8" fmla="*/ 0 w 742"/>
              <a:gd name="T9" fmla="*/ 2147483646 h 4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2" h="446">
                <a:moveTo>
                  <a:pt x="0" y="445"/>
                </a:moveTo>
                <a:lnTo>
                  <a:pt x="0" y="0"/>
                </a:lnTo>
                <a:lnTo>
                  <a:pt x="741" y="0"/>
                </a:lnTo>
                <a:lnTo>
                  <a:pt x="741" y="445"/>
                </a:lnTo>
                <a:lnTo>
                  <a:pt x="0" y="44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7426326" y="4491039"/>
            <a:ext cx="1177925" cy="1587"/>
          </a:xfrm>
          <a:custGeom>
            <a:avLst/>
            <a:gdLst>
              <a:gd name="T0" fmla="*/ 0 w 742"/>
              <a:gd name="T1" fmla="*/ 0 h 1"/>
              <a:gd name="T2" fmla="*/ 2147483646 w 742"/>
              <a:gd name="T3" fmla="*/ 0 h 1"/>
              <a:gd name="T4" fmla="*/ 0 w 74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7426326" y="4725989"/>
            <a:ext cx="1177925" cy="1587"/>
          </a:xfrm>
          <a:custGeom>
            <a:avLst/>
            <a:gdLst>
              <a:gd name="T0" fmla="*/ 0 w 742"/>
              <a:gd name="T1" fmla="*/ 0 h 1"/>
              <a:gd name="T2" fmla="*/ 2147483646 w 742"/>
              <a:gd name="T3" fmla="*/ 0 h 1"/>
              <a:gd name="T4" fmla="*/ 0 w 74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1">
                <a:moveTo>
                  <a:pt x="0" y="0"/>
                </a:moveTo>
                <a:lnTo>
                  <a:pt x="74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Freeform 15"/>
          <p:cNvSpPr>
            <a:spLocks/>
          </p:cNvSpPr>
          <p:nvPr/>
        </p:nvSpPr>
        <p:spPr bwMode="auto">
          <a:xfrm>
            <a:off x="6111876" y="3074989"/>
            <a:ext cx="588963" cy="942975"/>
          </a:xfrm>
          <a:custGeom>
            <a:avLst/>
            <a:gdLst>
              <a:gd name="T0" fmla="*/ 0 w 371"/>
              <a:gd name="T1" fmla="*/ 2147483646 h 594"/>
              <a:gd name="T2" fmla="*/ 0 w 371"/>
              <a:gd name="T3" fmla="*/ 0 h 594"/>
              <a:gd name="T4" fmla="*/ 2147483646 w 371"/>
              <a:gd name="T5" fmla="*/ 0 h 594"/>
              <a:gd name="T6" fmla="*/ 2147483646 w 371"/>
              <a:gd name="T7" fmla="*/ 2147483646 h 594"/>
              <a:gd name="T8" fmla="*/ 0 w 371"/>
              <a:gd name="T9" fmla="*/ 2147483646 h 5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1" h="594">
                <a:moveTo>
                  <a:pt x="0" y="593"/>
                </a:moveTo>
                <a:lnTo>
                  <a:pt x="0" y="0"/>
                </a:lnTo>
                <a:lnTo>
                  <a:pt x="370" y="0"/>
                </a:lnTo>
                <a:lnTo>
                  <a:pt x="370" y="593"/>
                </a:lnTo>
                <a:lnTo>
                  <a:pt x="0" y="59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6111876" y="3309939"/>
            <a:ext cx="588963" cy="1587"/>
          </a:xfrm>
          <a:custGeom>
            <a:avLst/>
            <a:gdLst>
              <a:gd name="T0" fmla="*/ 0 w 371"/>
              <a:gd name="T1" fmla="*/ 0 h 1"/>
              <a:gd name="T2" fmla="*/ 2147483646 w 371"/>
              <a:gd name="T3" fmla="*/ 0 h 1"/>
              <a:gd name="T4" fmla="*/ 0 w 37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1" h="1">
                <a:moveTo>
                  <a:pt x="0" y="0"/>
                </a:moveTo>
                <a:lnTo>
                  <a:pt x="37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6111876" y="3546475"/>
            <a:ext cx="588963" cy="1588"/>
          </a:xfrm>
          <a:custGeom>
            <a:avLst/>
            <a:gdLst>
              <a:gd name="T0" fmla="*/ 0 w 371"/>
              <a:gd name="T1" fmla="*/ 0 h 1"/>
              <a:gd name="T2" fmla="*/ 2147483646 w 371"/>
              <a:gd name="T3" fmla="*/ 0 h 1"/>
              <a:gd name="T4" fmla="*/ 0 w 37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1" h="1">
                <a:moveTo>
                  <a:pt x="0" y="0"/>
                </a:moveTo>
                <a:lnTo>
                  <a:pt x="37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6111876" y="3781425"/>
            <a:ext cx="588963" cy="1588"/>
          </a:xfrm>
          <a:custGeom>
            <a:avLst/>
            <a:gdLst>
              <a:gd name="T0" fmla="*/ 0 w 371"/>
              <a:gd name="T1" fmla="*/ 0 h 1"/>
              <a:gd name="T2" fmla="*/ 2147483646 w 371"/>
              <a:gd name="T3" fmla="*/ 0 h 1"/>
              <a:gd name="T4" fmla="*/ 0 w 37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1" h="1">
                <a:moveTo>
                  <a:pt x="0" y="0"/>
                </a:moveTo>
                <a:lnTo>
                  <a:pt x="370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9532938" y="2501901"/>
            <a:ext cx="590550" cy="944563"/>
          </a:xfrm>
          <a:custGeom>
            <a:avLst/>
            <a:gdLst>
              <a:gd name="T0" fmla="*/ 0 w 372"/>
              <a:gd name="T1" fmla="*/ 2147483646 h 595"/>
              <a:gd name="T2" fmla="*/ 0 w 372"/>
              <a:gd name="T3" fmla="*/ 0 h 595"/>
              <a:gd name="T4" fmla="*/ 2147483646 w 372"/>
              <a:gd name="T5" fmla="*/ 0 h 595"/>
              <a:gd name="T6" fmla="*/ 2147483646 w 372"/>
              <a:gd name="T7" fmla="*/ 2147483646 h 595"/>
              <a:gd name="T8" fmla="*/ 0 w 372"/>
              <a:gd name="T9" fmla="*/ 2147483646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" h="595">
                <a:moveTo>
                  <a:pt x="0" y="594"/>
                </a:moveTo>
                <a:lnTo>
                  <a:pt x="0" y="0"/>
                </a:lnTo>
                <a:lnTo>
                  <a:pt x="371" y="0"/>
                </a:lnTo>
                <a:lnTo>
                  <a:pt x="371" y="594"/>
                </a:lnTo>
                <a:lnTo>
                  <a:pt x="0" y="5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9532938" y="2736850"/>
            <a:ext cx="590550" cy="1588"/>
          </a:xfrm>
          <a:custGeom>
            <a:avLst/>
            <a:gdLst>
              <a:gd name="T0" fmla="*/ 0 w 372"/>
              <a:gd name="T1" fmla="*/ 0 h 1"/>
              <a:gd name="T2" fmla="*/ 2147483646 w 372"/>
              <a:gd name="T3" fmla="*/ 0 h 1"/>
              <a:gd name="T4" fmla="*/ 0 w 3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9532938" y="2973389"/>
            <a:ext cx="590550" cy="1587"/>
          </a:xfrm>
          <a:custGeom>
            <a:avLst/>
            <a:gdLst>
              <a:gd name="T0" fmla="*/ 0 w 372"/>
              <a:gd name="T1" fmla="*/ 0 h 1"/>
              <a:gd name="T2" fmla="*/ 2147483646 w 372"/>
              <a:gd name="T3" fmla="*/ 0 h 1"/>
              <a:gd name="T4" fmla="*/ 0 w 3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Freeform 22"/>
          <p:cNvSpPr>
            <a:spLocks/>
          </p:cNvSpPr>
          <p:nvPr/>
        </p:nvSpPr>
        <p:spPr bwMode="auto">
          <a:xfrm>
            <a:off x="9532938" y="3208339"/>
            <a:ext cx="590550" cy="1587"/>
          </a:xfrm>
          <a:custGeom>
            <a:avLst/>
            <a:gdLst>
              <a:gd name="T0" fmla="*/ 0 w 372"/>
              <a:gd name="T1" fmla="*/ 0 h 1"/>
              <a:gd name="T2" fmla="*/ 2147483646 w 372"/>
              <a:gd name="T3" fmla="*/ 0 h 1"/>
              <a:gd name="T4" fmla="*/ 0 w 3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Freeform 23"/>
          <p:cNvSpPr>
            <a:spLocks/>
          </p:cNvSpPr>
          <p:nvPr/>
        </p:nvSpPr>
        <p:spPr bwMode="auto">
          <a:xfrm>
            <a:off x="9540875" y="3671889"/>
            <a:ext cx="590550" cy="941387"/>
          </a:xfrm>
          <a:custGeom>
            <a:avLst/>
            <a:gdLst>
              <a:gd name="T0" fmla="*/ 0 w 372"/>
              <a:gd name="T1" fmla="*/ 2147483646 h 593"/>
              <a:gd name="T2" fmla="*/ 0 w 372"/>
              <a:gd name="T3" fmla="*/ 0 h 593"/>
              <a:gd name="T4" fmla="*/ 2147483646 w 372"/>
              <a:gd name="T5" fmla="*/ 0 h 593"/>
              <a:gd name="T6" fmla="*/ 2147483646 w 372"/>
              <a:gd name="T7" fmla="*/ 2147483646 h 593"/>
              <a:gd name="T8" fmla="*/ 0 w 372"/>
              <a:gd name="T9" fmla="*/ 2147483646 h 5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2" h="593">
                <a:moveTo>
                  <a:pt x="0" y="592"/>
                </a:moveTo>
                <a:lnTo>
                  <a:pt x="0" y="0"/>
                </a:lnTo>
                <a:lnTo>
                  <a:pt x="371" y="0"/>
                </a:lnTo>
                <a:lnTo>
                  <a:pt x="371" y="592"/>
                </a:lnTo>
                <a:lnTo>
                  <a:pt x="0" y="5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9540875" y="3906839"/>
            <a:ext cx="590550" cy="1587"/>
          </a:xfrm>
          <a:custGeom>
            <a:avLst/>
            <a:gdLst>
              <a:gd name="T0" fmla="*/ 0 w 372"/>
              <a:gd name="T1" fmla="*/ 0 h 1"/>
              <a:gd name="T2" fmla="*/ 2147483646 w 372"/>
              <a:gd name="T3" fmla="*/ 0 h 1"/>
              <a:gd name="T4" fmla="*/ 0 w 3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9540875" y="4141789"/>
            <a:ext cx="590550" cy="1587"/>
          </a:xfrm>
          <a:custGeom>
            <a:avLst/>
            <a:gdLst>
              <a:gd name="T0" fmla="*/ 0 w 372"/>
              <a:gd name="T1" fmla="*/ 0 h 1"/>
              <a:gd name="T2" fmla="*/ 2147483646 w 372"/>
              <a:gd name="T3" fmla="*/ 0 h 1"/>
              <a:gd name="T4" fmla="*/ 0 w 3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Freeform 26"/>
          <p:cNvSpPr>
            <a:spLocks/>
          </p:cNvSpPr>
          <p:nvPr/>
        </p:nvSpPr>
        <p:spPr bwMode="auto">
          <a:xfrm>
            <a:off x="9540875" y="4376739"/>
            <a:ext cx="590550" cy="1587"/>
          </a:xfrm>
          <a:custGeom>
            <a:avLst/>
            <a:gdLst>
              <a:gd name="T0" fmla="*/ 0 w 372"/>
              <a:gd name="T1" fmla="*/ 0 h 1"/>
              <a:gd name="T2" fmla="*/ 2147483646 w 372"/>
              <a:gd name="T3" fmla="*/ 0 h 1"/>
              <a:gd name="T4" fmla="*/ 0 w 372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2" h="1">
                <a:moveTo>
                  <a:pt x="0" y="0"/>
                </a:moveTo>
                <a:lnTo>
                  <a:pt x="37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7359650" y="2298700"/>
            <a:ext cx="1308100" cy="2719388"/>
          </a:xfrm>
          <a:custGeom>
            <a:avLst/>
            <a:gdLst>
              <a:gd name="T0" fmla="*/ 0 w 824"/>
              <a:gd name="T1" fmla="*/ 2147483646 h 1713"/>
              <a:gd name="T2" fmla="*/ 0 w 824"/>
              <a:gd name="T3" fmla="*/ 0 h 1713"/>
              <a:gd name="T4" fmla="*/ 2147483646 w 824"/>
              <a:gd name="T5" fmla="*/ 0 h 1713"/>
              <a:gd name="T6" fmla="*/ 2147483646 w 824"/>
              <a:gd name="T7" fmla="*/ 2147483646 h 1713"/>
              <a:gd name="T8" fmla="*/ 0 w 824"/>
              <a:gd name="T9" fmla="*/ 2147483646 h 17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4" h="1713">
                <a:moveTo>
                  <a:pt x="0" y="1712"/>
                </a:moveTo>
                <a:lnTo>
                  <a:pt x="0" y="0"/>
                </a:lnTo>
                <a:lnTo>
                  <a:pt x="823" y="0"/>
                </a:lnTo>
                <a:lnTo>
                  <a:pt x="823" y="1712"/>
                </a:lnTo>
                <a:lnTo>
                  <a:pt x="0" y="1712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6053138" y="3005138"/>
            <a:ext cx="696912" cy="1071562"/>
          </a:xfrm>
          <a:custGeom>
            <a:avLst/>
            <a:gdLst>
              <a:gd name="T0" fmla="*/ 0 w 439"/>
              <a:gd name="T1" fmla="*/ 2147483646 h 675"/>
              <a:gd name="T2" fmla="*/ 0 w 439"/>
              <a:gd name="T3" fmla="*/ 0 h 675"/>
              <a:gd name="T4" fmla="*/ 2147483646 w 439"/>
              <a:gd name="T5" fmla="*/ 0 h 675"/>
              <a:gd name="T6" fmla="*/ 2147483646 w 439"/>
              <a:gd name="T7" fmla="*/ 2147483646 h 675"/>
              <a:gd name="T8" fmla="*/ 0 w 439"/>
              <a:gd name="T9" fmla="*/ 2147483646 h 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" h="675">
                <a:moveTo>
                  <a:pt x="0" y="674"/>
                </a:moveTo>
                <a:lnTo>
                  <a:pt x="0" y="0"/>
                </a:lnTo>
                <a:lnTo>
                  <a:pt x="438" y="0"/>
                </a:lnTo>
                <a:lnTo>
                  <a:pt x="438" y="674"/>
                </a:lnTo>
                <a:lnTo>
                  <a:pt x="0" y="674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Freeform 29"/>
          <p:cNvSpPr>
            <a:spLocks/>
          </p:cNvSpPr>
          <p:nvPr/>
        </p:nvSpPr>
        <p:spPr bwMode="auto">
          <a:xfrm>
            <a:off x="9477376" y="2439989"/>
            <a:ext cx="696913" cy="2225675"/>
          </a:xfrm>
          <a:custGeom>
            <a:avLst/>
            <a:gdLst>
              <a:gd name="T0" fmla="*/ 0 w 439"/>
              <a:gd name="T1" fmla="*/ 2147483646 h 1402"/>
              <a:gd name="T2" fmla="*/ 0 w 439"/>
              <a:gd name="T3" fmla="*/ 0 h 1402"/>
              <a:gd name="T4" fmla="*/ 2147483646 w 439"/>
              <a:gd name="T5" fmla="*/ 0 h 1402"/>
              <a:gd name="T6" fmla="*/ 2147483646 w 439"/>
              <a:gd name="T7" fmla="*/ 2147483646 h 1402"/>
              <a:gd name="T8" fmla="*/ 0 w 439"/>
              <a:gd name="T9" fmla="*/ 2147483646 h 14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" h="1402">
                <a:moveTo>
                  <a:pt x="0" y="1401"/>
                </a:moveTo>
                <a:lnTo>
                  <a:pt x="0" y="0"/>
                </a:lnTo>
                <a:lnTo>
                  <a:pt x="438" y="0"/>
                </a:lnTo>
                <a:lnTo>
                  <a:pt x="438" y="1401"/>
                </a:lnTo>
                <a:lnTo>
                  <a:pt x="0" y="1401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8607425" y="2416176"/>
            <a:ext cx="1049338" cy="2155825"/>
            <a:chOff x="4462" y="1522"/>
            <a:chExt cx="661" cy="1358"/>
          </a:xfrm>
        </p:grpSpPr>
        <p:sp>
          <p:nvSpPr>
            <p:cNvPr id="21568" name="Freeform 31"/>
            <p:cNvSpPr>
              <a:spLocks/>
            </p:cNvSpPr>
            <p:nvPr/>
          </p:nvSpPr>
          <p:spPr bwMode="auto">
            <a:xfrm>
              <a:off x="4476" y="1633"/>
              <a:ext cx="647" cy="617"/>
            </a:xfrm>
            <a:custGeom>
              <a:avLst/>
              <a:gdLst>
                <a:gd name="T0" fmla="*/ 646 w 647"/>
                <a:gd name="T1" fmla="*/ 0 h 617"/>
                <a:gd name="T2" fmla="*/ 0 w 647"/>
                <a:gd name="T3" fmla="*/ 616 h 617"/>
                <a:gd name="T4" fmla="*/ 646 w 647"/>
                <a:gd name="T5" fmla="*/ 0 h 6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7" h="617">
                  <a:moveTo>
                    <a:pt x="646" y="0"/>
                  </a:moveTo>
                  <a:lnTo>
                    <a:pt x="0" y="616"/>
                  </a:lnTo>
                  <a:lnTo>
                    <a:pt x="646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32"/>
            <p:cNvSpPr>
              <a:spLocks/>
            </p:cNvSpPr>
            <p:nvPr/>
          </p:nvSpPr>
          <p:spPr bwMode="auto">
            <a:xfrm>
              <a:off x="4476" y="2206"/>
              <a:ext cx="46" cy="44"/>
            </a:xfrm>
            <a:custGeom>
              <a:avLst/>
              <a:gdLst>
                <a:gd name="T0" fmla="*/ 45 w 46"/>
                <a:gd name="T1" fmla="*/ 17 h 44"/>
                <a:gd name="T2" fmla="*/ 0 w 46"/>
                <a:gd name="T3" fmla="*/ 43 h 44"/>
                <a:gd name="T4" fmla="*/ 28 w 46"/>
                <a:gd name="T5" fmla="*/ 0 h 44"/>
                <a:gd name="T6" fmla="*/ 45 w 46"/>
                <a:gd name="T7" fmla="*/ 17 h 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4">
                  <a:moveTo>
                    <a:pt x="45" y="17"/>
                  </a:moveTo>
                  <a:lnTo>
                    <a:pt x="0" y="43"/>
                  </a:lnTo>
                  <a:lnTo>
                    <a:pt x="28" y="0"/>
                  </a:lnTo>
                  <a:lnTo>
                    <a:pt x="45" y="17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33"/>
            <p:cNvSpPr>
              <a:spLocks/>
            </p:cNvSpPr>
            <p:nvPr/>
          </p:nvSpPr>
          <p:spPr bwMode="auto">
            <a:xfrm>
              <a:off x="4462" y="1522"/>
              <a:ext cx="661" cy="268"/>
            </a:xfrm>
            <a:custGeom>
              <a:avLst/>
              <a:gdLst>
                <a:gd name="T0" fmla="*/ 660 w 661"/>
                <a:gd name="T1" fmla="*/ 267 h 268"/>
                <a:gd name="T2" fmla="*/ 0 w 661"/>
                <a:gd name="T3" fmla="*/ 0 h 268"/>
                <a:gd name="T4" fmla="*/ 660 w 661"/>
                <a:gd name="T5" fmla="*/ 267 h 2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68">
                  <a:moveTo>
                    <a:pt x="660" y="267"/>
                  </a:moveTo>
                  <a:lnTo>
                    <a:pt x="0" y="0"/>
                  </a:lnTo>
                  <a:lnTo>
                    <a:pt x="660" y="267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34"/>
            <p:cNvSpPr>
              <a:spLocks/>
            </p:cNvSpPr>
            <p:nvPr/>
          </p:nvSpPr>
          <p:spPr bwMode="auto">
            <a:xfrm>
              <a:off x="4462" y="1522"/>
              <a:ext cx="51" cy="31"/>
            </a:xfrm>
            <a:custGeom>
              <a:avLst/>
              <a:gdLst>
                <a:gd name="T0" fmla="*/ 41 w 51"/>
                <a:gd name="T1" fmla="*/ 30 h 31"/>
                <a:gd name="T2" fmla="*/ 0 w 51"/>
                <a:gd name="T3" fmla="*/ 0 h 31"/>
                <a:gd name="T4" fmla="*/ 50 w 51"/>
                <a:gd name="T5" fmla="*/ 7 h 31"/>
                <a:gd name="T6" fmla="*/ 41 w 51"/>
                <a:gd name="T7" fmla="*/ 3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1">
                  <a:moveTo>
                    <a:pt x="41" y="30"/>
                  </a:moveTo>
                  <a:lnTo>
                    <a:pt x="0" y="0"/>
                  </a:lnTo>
                  <a:lnTo>
                    <a:pt x="50" y="7"/>
                  </a:lnTo>
                  <a:lnTo>
                    <a:pt x="41" y="3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35"/>
            <p:cNvSpPr>
              <a:spLocks/>
            </p:cNvSpPr>
            <p:nvPr/>
          </p:nvSpPr>
          <p:spPr bwMode="auto">
            <a:xfrm>
              <a:off x="4469" y="1855"/>
              <a:ext cx="639" cy="76"/>
            </a:xfrm>
            <a:custGeom>
              <a:avLst/>
              <a:gdLst>
                <a:gd name="T0" fmla="*/ 638 w 639"/>
                <a:gd name="T1" fmla="*/ 75 h 76"/>
                <a:gd name="T2" fmla="*/ 0 w 639"/>
                <a:gd name="T3" fmla="*/ 0 h 76"/>
                <a:gd name="T4" fmla="*/ 638 w 639"/>
                <a:gd name="T5" fmla="*/ 75 h 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9" h="76">
                  <a:moveTo>
                    <a:pt x="638" y="75"/>
                  </a:moveTo>
                  <a:lnTo>
                    <a:pt x="0" y="0"/>
                  </a:lnTo>
                  <a:lnTo>
                    <a:pt x="638" y="75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36"/>
            <p:cNvSpPr>
              <a:spLocks/>
            </p:cNvSpPr>
            <p:nvPr/>
          </p:nvSpPr>
          <p:spPr bwMode="auto">
            <a:xfrm>
              <a:off x="4469" y="1848"/>
              <a:ext cx="52" cy="27"/>
            </a:xfrm>
            <a:custGeom>
              <a:avLst/>
              <a:gdLst>
                <a:gd name="T0" fmla="*/ 48 w 52"/>
                <a:gd name="T1" fmla="*/ 26 h 27"/>
                <a:gd name="T2" fmla="*/ 0 w 52"/>
                <a:gd name="T3" fmla="*/ 7 h 27"/>
                <a:gd name="T4" fmla="*/ 51 w 52"/>
                <a:gd name="T5" fmla="*/ 0 h 27"/>
                <a:gd name="T6" fmla="*/ 48 w 52"/>
                <a:gd name="T7" fmla="*/ 26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27">
                  <a:moveTo>
                    <a:pt x="48" y="26"/>
                  </a:moveTo>
                  <a:lnTo>
                    <a:pt x="0" y="7"/>
                  </a:lnTo>
                  <a:lnTo>
                    <a:pt x="51" y="0"/>
                  </a:lnTo>
                  <a:lnTo>
                    <a:pt x="48" y="26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37"/>
            <p:cNvSpPr>
              <a:spLocks/>
            </p:cNvSpPr>
            <p:nvPr/>
          </p:nvSpPr>
          <p:spPr bwMode="auto">
            <a:xfrm>
              <a:off x="4469" y="1707"/>
              <a:ext cx="646" cy="372"/>
            </a:xfrm>
            <a:custGeom>
              <a:avLst/>
              <a:gdLst>
                <a:gd name="T0" fmla="*/ 645 w 646"/>
                <a:gd name="T1" fmla="*/ 371 h 372"/>
                <a:gd name="T2" fmla="*/ 0 w 646"/>
                <a:gd name="T3" fmla="*/ 0 h 372"/>
                <a:gd name="T4" fmla="*/ 645 w 646"/>
                <a:gd name="T5" fmla="*/ 371 h 3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6" h="372">
                  <a:moveTo>
                    <a:pt x="645" y="371"/>
                  </a:moveTo>
                  <a:lnTo>
                    <a:pt x="0" y="0"/>
                  </a:lnTo>
                  <a:lnTo>
                    <a:pt x="645" y="371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38"/>
            <p:cNvSpPr>
              <a:spLocks/>
            </p:cNvSpPr>
            <p:nvPr/>
          </p:nvSpPr>
          <p:spPr bwMode="auto">
            <a:xfrm>
              <a:off x="4469" y="1707"/>
              <a:ext cx="50" cy="37"/>
            </a:xfrm>
            <a:custGeom>
              <a:avLst/>
              <a:gdLst>
                <a:gd name="T0" fmla="*/ 37 w 50"/>
                <a:gd name="T1" fmla="*/ 36 h 37"/>
                <a:gd name="T2" fmla="*/ 0 w 50"/>
                <a:gd name="T3" fmla="*/ 0 h 37"/>
                <a:gd name="T4" fmla="*/ 49 w 50"/>
                <a:gd name="T5" fmla="*/ 14 h 37"/>
                <a:gd name="T6" fmla="*/ 37 w 50"/>
                <a:gd name="T7" fmla="*/ 36 h 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37">
                  <a:moveTo>
                    <a:pt x="37" y="36"/>
                  </a:moveTo>
                  <a:lnTo>
                    <a:pt x="0" y="0"/>
                  </a:lnTo>
                  <a:lnTo>
                    <a:pt x="49" y="14"/>
                  </a:lnTo>
                  <a:lnTo>
                    <a:pt x="37" y="36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39"/>
            <p:cNvSpPr>
              <a:spLocks/>
            </p:cNvSpPr>
            <p:nvPr/>
          </p:nvSpPr>
          <p:spPr bwMode="auto">
            <a:xfrm>
              <a:off x="4484" y="2374"/>
              <a:ext cx="631" cy="91"/>
            </a:xfrm>
            <a:custGeom>
              <a:avLst/>
              <a:gdLst>
                <a:gd name="T0" fmla="*/ 630 w 631"/>
                <a:gd name="T1" fmla="*/ 0 h 91"/>
                <a:gd name="T2" fmla="*/ 0 w 631"/>
                <a:gd name="T3" fmla="*/ 90 h 91"/>
                <a:gd name="T4" fmla="*/ 630 w 631"/>
                <a:gd name="T5" fmla="*/ 0 h 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1" h="91">
                  <a:moveTo>
                    <a:pt x="630" y="0"/>
                  </a:moveTo>
                  <a:lnTo>
                    <a:pt x="0" y="90"/>
                  </a:lnTo>
                  <a:lnTo>
                    <a:pt x="63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40"/>
            <p:cNvSpPr>
              <a:spLocks/>
            </p:cNvSpPr>
            <p:nvPr/>
          </p:nvSpPr>
          <p:spPr bwMode="auto">
            <a:xfrm>
              <a:off x="4484" y="2444"/>
              <a:ext cx="52" cy="26"/>
            </a:xfrm>
            <a:custGeom>
              <a:avLst/>
              <a:gdLst>
                <a:gd name="T0" fmla="*/ 51 w 52"/>
                <a:gd name="T1" fmla="*/ 25 h 26"/>
                <a:gd name="T2" fmla="*/ 0 w 52"/>
                <a:gd name="T3" fmla="*/ 20 h 26"/>
                <a:gd name="T4" fmla="*/ 48 w 52"/>
                <a:gd name="T5" fmla="*/ 0 h 26"/>
                <a:gd name="T6" fmla="*/ 51 w 52"/>
                <a:gd name="T7" fmla="*/ 25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" h="26">
                  <a:moveTo>
                    <a:pt x="51" y="25"/>
                  </a:moveTo>
                  <a:lnTo>
                    <a:pt x="0" y="20"/>
                  </a:lnTo>
                  <a:lnTo>
                    <a:pt x="48" y="0"/>
                  </a:lnTo>
                  <a:lnTo>
                    <a:pt x="51" y="25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41"/>
            <p:cNvSpPr>
              <a:spLocks/>
            </p:cNvSpPr>
            <p:nvPr/>
          </p:nvSpPr>
          <p:spPr bwMode="auto">
            <a:xfrm>
              <a:off x="4476" y="2522"/>
              <a:ext cx="639" cy="201"/>
            </a:xfrm>
            <a:custGeom>
              <a:avLst/>
              <a:gdLst>
                <a:gd name="T0" fmla="*/ 638 w 639"/>
                <a:gd name="T1" fmla="*/ 0 h 201"/>
                <a:gd name="T2" fmla="*/ 0 w 639"/>
                <a:gd name="T3" fmla="*/ 200 h 201"/>
                <a:gd name="T4" fmla="*/ 638 w 639"/>
                <a:gd name="T5" fmla="*/ 0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9" h="201">
                  <a:moveTo>
                    <a:pt x="638" y="0"/>
                  </a:moveTo>
                  <a:lnTo>
                    <a:pt x="0" y="200"/>
                  </a:lnTo>
                  <a:lnTo>
                    <a:pt x="638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42"/>
            <p:cNvSpPr>
              <a:spLocks/>
            </p:cNvSpPr>
            <p:nvPr/>
          </p:nvSpPr>
          <p:spPr bwMode="auto">
            <a:xfrm>
              <a:off x="4476" y="2696"/>
              <a:ext cx="53" cy="27"/>
            </a:xfrm>
            <a:custGeom>
              <a:avLst/>
              <a:gdLst>
                <a:gd name="T0" fmla="*/ 52 w 53"/>
                <a:gd name="T1" fmla="*/ 23 h 27"/>
                <a:gd name="T2" fmla="*/ 0 w 53"/>
                <a:gd name="T3" fmla="*/ 26 h 27"/>
                <a:gd name="T4" fmla="*/ 45 w 53"/>
                <a:gd name="T5" fmla="*/ 0 h 27"/>
                <a:gd name="T6" fmla="*/ 52 w 53"/>
                <a:gd name="T7" fmla="*/ 23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27">
                  <a:moveTo>
                    <a:pt x="52" y="23"/>
                  </a:moveTo>
                  <a:lnTo>
                    <a:pt x="0" y="26"/>
                  </a:lnTo>
                  <a:lnTo>
                    <a:pt x="45" y="0"/>
                  </a:lnTo>
                  <a:lnTo>
                    <a:pt x="52" y="23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43"/>
            <p:cNvSpPr>
              <a:spLocks/>
            </p:cNvSpPr>
            <p:nvPr/>
          </p:nvSpPr>
          <p:spPr bwMode="auto">
            <a:xfrm>
              <a:off x="4469" y="2671"/>
              <a:ext cx="654" cy="209"/>
            </a:xfrm>
            <a:custGeom>
              <a:avLst/>
              <a:gdLst>
                <a:gd name="T0" fmla="*/ 653 w 654"/>
                <a:gd name="T1" fmla="*/ 0 h 209"/>
                <a:gd name="T2" fmla="*/ 0 w 654"/>
                <a:gd name="T3" fmla="*/ 208 h 209"/>
                <a:gd name="T4" fmla="*/ 653 w 654"/>
                <a:gd name="T5" fmla="*/ 0 h 2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54" h="209">
                  <a:moveTo>
                    <a:pt x="653" y="0"/>
                  </a:moveTo>
                  <a:lnTo>
                    <a:pt x="0" y="208"/>
                  </a:lnTo>
                  <a:lnTo>
                    <a:pt x="653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44"/>
            <p:cNvSpPr>
              <a:spLocks/>
            </p:cNvSpPr>
            <p:nvPr/>
          </p:nvSpPr>
          <p:spPr bwMode="auto">
            <a:xfrm>
              <a:off x="4469" y="2852"/>
              <a:ext cx="53" cy="28"/>
            </a:xfrm>
            <a:custGeom>
              <a:avLst/>
              <a:gdLst>
                <a:gd name="T0" fmla="*/ 52 w 53"/>
                <a:gd name="T1" fmla="*/ 23 h 28"/>
                <a:gd name="T2" fmla="*/ 0 w 53"/>
                <a:gd name="T3" fmla="*/ 27 h 28"/>
                <a:gd name="T4" fmla="*/ 44 w 53"/>
                <a:gd name="T5" fmla="*/ 0 h 28"/>
                <a:gd name="T6" fmla="*/ 52 w 53"/>
                <a:gd name="T7" fmla="*/ 23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28">
                  <a:moveTo>
                    <a:pt x="52" y="23"/>
                  </a:moveTo>
                  <a:lnTo>
                    <a:pt x="0" y="27"/>
                  </a:lnTo>
                  <a:lnTo>
                    <a:pt x="44" y="0"/>
                  </a:lnTo>
                  <a:lnTo>
                    <a:pt x="52" y="23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45"/>
            <p:cNvSpPr>
              <a:spLocks/>
            </p:cNvSpPr>
            <p:nvPr/>
          </p:nvSpPr>
          <p:spPr bwMode="auto">
            <a:xfrm>
              <a:off x="4469" y="2144"/>
              <a:ext cx="646" cy="669"/>
            </a:xfrm>
            <a:custGeom>
              <a:avLst/>
              <a:gdLst>
                <a:gd name="T0" fmla="*/ 645 w 646"/>
                <a:gd name="T1" fmla="*/ 668 h 669"/>
                <a:gd name="T2" fmla="*/ 0 w 646"/>
                <a:gd name="T3" fmla="*/ 0 h 669"/>
                <a:gd name="T4" fmla="*/ 645 w 646"/>
                <a:gd name="T5" fmla="*/ 668 h 6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6" h="669">
                  <a:moveTo>
                    <a:pt x="645" y="668"/>
                  </a:moveTo>
                  <a:lnTo>
                    <a:pt x="0" y="0"/>
                  </a:lnTo>
                  <a:lnTo>
                    <a:pt x="645" y="66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46"/>
            <p:cNvSpPr>
              <a:spLocks/>
            </p:cNvSpPr>
            <p:nvPr/>
          </p:nvSpPr>
          <p:spPr bwMode="auto">
            <a:xfrm>
              <a:off x="4469" y="2144"/>
              <a:ext cx="44" cy="46"/>
            </a:xfrm>
            <a:custGeom>
              <a:avLst/>
              <a:gdLst>
                <a:gd name="T0" fmla="*/ 25 w 44"/>
                <a:gd name="T1" fmla="*/ 45 h 46"/>
                <a:gd name="T2" fmla="*/ 0 w 44"/>
                <a:gd name="T3" fmla="*/ 0 h 46"/>
                <a:gd name="T4" fmla="*/ 43 w 44"/>
                <a:gd name="T5" fmla="*/ 28 h 46"/>
                <a:gd name="T6" fmla="*/ 25 w 44"/>
                <a:gd name="T7" fmla="*/ 45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46">
                  <a:moveTo>
                    <a:pt x="25" y="45"/>
                  </a:moveTo>
                  <a:lnTo>
                    <a:pt x="0" y="0"/>
                  </a:lnTo>
                  <a:lnTo>
                    <a:pt x="43" y="28"/>
                  </a:lnTo>
                  <a:lnTo>
                    <a:pt x="25" y="45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5" name="Group 47"/>
          <p:cNvGrpSpPr>
            <a:grpSpLocks/>
          </p:cNvGrpSpPr>
          <p:nvPr/>
        </p:nvGrpSpPr>
        <p:grpSpPr bwMode="auto">
          <a:xfrm>
            <a:off x="6570663" y="2403475"/>
            <a:ext cx="825500" cy="1862138"/>
            <a:chOff x="3179" y="1514"/>
            <a:chExt cx="520" cy="1173"/>
          </a:xfrm>
        </p:grpSpPr>
        <p:sp>
          <p:nvSpPr>
            <p:cNvPr id="21562" name="Freeform 48"/>
            <p:cNvSpPr>
              <a:spLocks/>
            </p:cNvSpPr>
            <p:nvPr/>
          </p:nvSpPr>
          <p:spPr bwMode="auto">
            <a:xfrm>
              <a:off x="3653" y="1514"/>
              <a:ext cx="46" cy="45"/>
            </a:xfrm>
            <a:custGeom>
              <a:avLst/>
              <a:gdLst>
                <a:gd name="T0" fmla="*/ 0 w 46"/>
                <a:gd name="T1" fmla="*/ 26 h 45"/>
                <a:gd name="T2" fmla="*/ 45 w 46"/>
                <a:gd name="T3" fmla="*/ 0 h 45"/>
                <a:gd name="T4" fmla="*/ 18 w 46"/>
                <a:gd name="T5" fmla="*/ 44 h 45"/>
                <a:gd name="T6" fmla="*/ 0 w 46"/>
                <a:gd name="T7" fmla="*/ 26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45">
                  <a:moveTo>
                    <a:pt x="0" y="26"/>
                  </a:moveTo>
                  <a:lnTo>
                    <a:pt x="45" y="0"/>
                  </a:lnTo>
                  <a:lnTo>
                    <a:pt x="18" y="44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49"/>
            <p:cNvSpPr>
              <a:spLocks/>
            </p:cNvSpPr>
            <p:nvPr/>
          </p:nvSpPr>
          <p:spPr bwMode="auto">
            <a:xfrm>
              <a:off x="3187" y="2115"/>
              <a:ext cx="512" cy="37"/>
            </a:xfrm>
            <a:custGeom>
              <a:avLst/>
              <a:gdLst>
                <a:gd name="T0" fmla="*/ 0 w 512"/>
                <a:gd name="T1" fmla="*/ 36 h 37"/>
                <a:gd name="T2" fmla="*/ 511 w 512"/>
                <a:gd name="T3" fmla="*/ 0 h 37"/>
                <a:gd name="T4" fmla="*/ 0 w 512"/>
                <a:gd name="T5" fmla="*/ 36 h 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2" h="37">
                  <a:moveTo>
                    <a:pt x="0" y="36"/>
                  </a:moveTo>
                  <a:lnTo>
                    <a:pt x="511" y="0"/>
                  </a:lnTo>
                  <a:lnTo>
                    <a:pt x="0" y="36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50"/>
            <p:cNvSpPr>
              <a:spLocks/>
            </p:cNvSpPr>
            <p:nvPr/>
          </p:nvSpPr>
          <p:spPr bwMode="auto">
            <a:xfrm>
              <a:off x="3648" y="2106"/>
              <a:ext cx="51" cy="26"/>
            </a:xfrm>
            <a:custGeom>
              <a:avLst/>
              <a:gdLst>
                <a:gd name="T0" fmla="*/ 0 w 51"/>
                <a:gd name="T1" fmla="*/ 0 h 26"/>
                <a:gd name="T2" fmla="*/ 50 w 51"/>
                <a:gd name="T3" fmla="*/ 9 h 26"/>
                <a:gd name="T4" fmla="*/ 2 w 51"/>
                <a:gd name="T5" fmla="*/ 25 h 26"/>
                <a:gd name="T6" fmla="*/ 0 w 51"/>
                <a:gd name="T7" fmla="*/ 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26">
                  <a:moveTo>
                    <a:pt x="0" y="0"/>
                  </a:moveTo>
                  <a:lnTo>
                    <a:pt x="50" y="9"/>
                  </a:lnTo>
                  <a:lnTo>
                    <a:pt x="2" y="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51"/>
            <p:cNvSpPr>
              <a:spLocks/>
            </p:cNvSpPr>
            <p:nvPr/>
          </p:nvSpPr>
          <p:spPr bwMode="auto">
            <a:xfrm>
              <a:off x="3179" y="2301"/>
              <a:ext cx="520" cy="386"/>
            </a:xfrm>
            <a:custGeom>
              <a:avLst/>
              <a:gdLst>
                <a:gd name="T0" fmla="*/ 0 w 520"/>
                <a:gd name="T1" fmla="*/ 0 h 386"/>
                <a:gd name="T2" fmla="*/ 519 w 520"/>
                <a:gd name="T3" fmla="*/ 385 h 386"/>
                <a:gd name="T4" fmla="*/ 0 w 520"/>
                <a:gd name="T5" fmla="*/ 0 h 3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0" h="386">
                  <a:moveTo>
                    <a:pt x="0" y="0"/>
                  </a:moveTo>
                  <a:lnTo>
                    <a:pt x="519" y="3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52"/>
            <p:cNvSpPr>
              <a:spLocks/>
            </p:cNvSpPr>
            <p:nvPr/>
          </p:nvSpPr>
          <p:spPr bwMode="auto">
            <a:xfrm>
              <a:off x="3651" y="2646"/>
              <a:ext cx="48" cy="41"/>
            </a:xfrm>
            <a:custGeom>
              <a:avLst/>
              <a:gdLst>
                <a:gd name="T0" fmla="*/ 15 w 48"/>
                <a:gd name="T1" fmla="*/ 0 h 41"/>
                <a:gd name="T2" fmla="*/ 47 w 48"/>
                <a:gd name="T3" fmla="*/ 40 h 41"/>
                <a:gd name="T4" fmla="*/ 0 w 48"/>
                <a:gd name="T5" fmla="*/ 20 h 41"/>
                <a:gd name="T6" fmla="*/ 15 w 48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41">
                  <a:moveTo>
                    <a:pt x="15" y="0"/>
                  </a:moveTo>
                  <a:lnTo>
                    <a:pt x="47" y="40"/>
                  </a:lnTo>
                  <a:lnTo>
                    <a:pt x="0" y="20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53"/>
            <p:cNvSpPr>
              <a:spLocks/>
            </p:cNvSpPr>
            <p:nvPr/>
          </p:nvSpPr>
          <p:spPr bwMode="auto">
            <a:xfrm>
              <a:off x="3187" y="1514"/>
              <a:ext cx="512" cy="491"/>
            </a:xfrm>
            <a:custGeom>
              <a:avLst/>
              <a:gdLst>
                <a:gd name="T0" fmla="*/ 0 w 512"/>
                <a:gd name="T1" fmla="*/ 490 h 491"/>
                <a:gd name="T2" fmla="*/ 511 w 512"/>
                <a:gd name="T3" fmla="*/ 0 h 491"/>
                <a:gd name="T4" fmla="*/ 0 w 512"/>
                <a:gd name="T5" fmla="*/ 490 h 4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2" h="491">
                  <a:moveTo>
                    <a:pt x="0" y="490"/>
                  </a:moveTo>
                  <a:lnTo>
                    <a:pt x="511" y="0"/>
                  </a:lnTo>
                  <a:lnTo>
                    <a:pt x="0" y="49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6" name="Rectangle 54"/>
          <p:cNvSpPr>
            <a:spLocks noChangeArrowheads="1"/>
          </p:cNvSpPr>
          <p:nvPr/>
        </p:nvSpPr>
        <p:spPr bwMode="auto">
          <a:xfrm>
            <a:off x="7434264" y="2363789"/>
            <a:ext cx="958597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Ashby, 25, 3000</a:t>
            </a:r>
          </a:p>
        </p:txBody>
      </p:sp>
      <p:sp>
        <p:nvSpPr>
          <p:cNvPr id="21537" name="Rectangle 55"/>
          <p:cNvSpPr>
            <a:spLocks noChangeArrowheads="1"/>
          </p:cNvSpPr>
          <p:nvPr/>
        </p:nvSpPr>
        <p:spPr bwMode="auto">
          <a:xfrm>
            <a:off x="7481889" y="4257676"/>
            <a:ext cx="929743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Smith, 44, 3000</a:t>
            </a:r>
          </a:p>
        </p:txBody>
      </p:sp>
      <p:sp>
        <p:nvSpPr>
          <p:cNvPr id="21538" name="Rectangle 56"/>
          <p:cNvSpPr>
            <a:spLocks noChangeArrowheads="1"/>
          </p:cNvSpPr>
          <p:nvPr/>
        </p:nvSpPr>
        <p:spPr bwMode="auto">
          <a:xfrm>
            <a:off x="6064250" y="3086101"/>
            <a:ext cx="496932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Ashby</a:t>
            </a:r>
          </a:p>
        </p:txBody>
      </p:sp>
      <p:sp>
        <p:nvSpPr>
          <p:cNvPr id="21539" name="Rectangle 57"/>
          <p:cNvSpPr>
            <a:spLocks noChangeArrowheads="1"/>
          </p:cNvSpPr>
          <p:nvPr/>
        </p:nvSpPr>
        <p:spPr bwMode="auto">
          <a:xfrm>
            <a:off x="6083300" y="3336926"/>
            <a:ext cx="429606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Cass</a:t>
            </a:r>
          </a:p>
        </p:txBody>
      </p:sp>
      <p:sp>
        <p:nvSpPr>
          <p:cNvPr id="21540" name="Rectangle 58"/>
          <p:cNvSpPr>
            <a:spLocks noChangeArrowheads="1"/>
          </p:cNvSpPr>
          <p:nvPr/>
        </p:nvSpPr>
        <p:spPr bwMode="auto">
          <a:xfrm>
            <a:off x="6069013" y="3559176"/>
            <a:ext cx="468078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Smith</a:t>
            </a:r>
          </a:p>
        </p:txBody>
      </p:sp>
      <p:sp>
        <p:nvSpPr>
          <p:cNvPr id="21541" name="Rectangle 59"/>
          <p:cNvSpPr>
            <a:spLocks noChangeArrowheads="1"/>
          </p:cNvSpPr>
          <p:nvPr/>
        </p:nvSpPr>
        <p:spPr bwMode="auto">
          <a:xfrm>
            <a:off x="9739313" y="2509839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21542" name="Rectangle 60"/>
          <p:cNvSpPr>
            <a:spLocks noChangeArrowheads="1"/>
          </p:cNvSpPr>
          <p:nvPr/>
        </p:nvSpPr>
        <p:spPr bwMode="auto">
          <a:xfrm>
            <a:off x="9748838" y="2759076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21543" name="Rectangle 61"/>
          <p:cNvSpPr>
            <a:spLocks noChangeArrowheads="1"/>
          </p:cNvSpPr>
          <p:nvPr/>
        </p:nvSpPr>
        <p:spPr bwMode="auto">
          <a:xfrm>
            <a:off x="9745663" y="2992439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1544" name="Rectangle 62"/>
          <p:cNvSpPr>
            <a:spLocks noChangeArrowheads="1"/>
          </p:cNvSpPr>
          <p:nvPr/>
        </p:nvSpPr>
        <p:spPr bwMode="auto">
          <a:xfrm>
            <a:off x="9750425" y="3713164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21545" name="Rectangle 63"/>
          <p:cNvSpPr>
            <a:spLocks noChangeArrowheads="1"/>
          </p:cNvSpPr>
          <p:nvPr/>
        </p:nvSpPr>
        <p:spPr bwMode="auto">
          <a:xfrm>
            <a:off x="9756775" y="3922714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44</a:t>
            </a:r>
          </a:p>
        </p:txBody>
      </p:sp>
      <p:sp>
        <p:nvSpPr>
          <p:cNvPr id="21546" name="Rectangle 64"/>
          <p:cNvSpPr>
            <a:spLocks noChangeArrowheads="1"/>
          </p:cNvSpPr>
          <p:nvPr/>
        </p:nvSpPr>
        <p:spPr bwMode="auto">
          <a:xfrm>
            <a:off x="9755188" y="4164014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44</a:t>
            </a:r>
          </a:p>
        </p:txBody>
      </p:sp>
      <p:sp>
        <p:nvSpPr>
          <p:cNvPr id="21547" name="Rectangle 65"/>
          <p:cNvSpPr>
            <a:spLocks noChangeArrowheads="1"/>
          </p:cNvSpPr>
          <p:nvPr/>
        </p:nvSpPr>
        <p:spPr bwMode="auto">
          <a:xfrm>
            <a:off x="9763125" y="4395789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1548" name="Rectangle 66"/>
          <p:cNvSpPr>
            <a:spLocks noChangeArrowheads="1"/>
          </p:cNvSpPr>
          <p:nvPr/>
        </p:nvSpPr>
        <p:spPr bwMode="auto">
          <a:xfrm>
            <a:off x="5903914" y="4864100"/>
            <a:ext cx="113973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folHlink"/>
                </a:solidFill>
                <a:latin typeface="Arial" panose="020B0604020202020204" pitchFamily="34" charset="0"/>
              </a:rPr>
              <a:t>Sparse Index</a:t>
            </a:r>
          </a:p>
        </p:txBody>
      </p:sp>
      <p:sp>
        <p:nvSpPr>
          <p:cNvPr id="21549" name="Rectangle 67"/>
          <p:cNvSpPr>
            <a:spLocks noChangeArrowheads="1"/>
          </p:cNvSpPr>
          <p:nvPr/>
        </p:nvSpPr>
        <p:spPr bwMode="auto">
          <a:xfrm>
            <a:off x="6235700" y="5029200"/>
            <a:ext cx="37189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folHlink"/>
                </a:solidFill>
                <a:latin typeface="Arial" panose="020B0604020202020204" pitchFamily="34" charset="0"/>
              </a:rPr>
              <a:t>on</a:t>
            </a:r>
          </a:p>
        </p:txBody>
      </p:sp>
      <p:sp>
        <p:nvSpPr>
          <p:cNvPr id="21550" name="Rectangle 68"/>
          <p:cNvSpPr>
            <a:spLocks noChangeArrowheads="1"/>
          </p:cNvSpPr>
          <p:nvPr/>
        </p:nvSpPr>
        <p:spPr bwMode="auto">
          <a:xfrm>
            <a:off x="6124575" y="5195888"/>
            <a:ext cx="599524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folHlink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1551" name="Rectangle 69"/>
          <p:cNvSpPr>
            <a:spLocks noChangeArrowheads="1"/>
          </p:cNvSpPr>
          <p:nvPr/>
        </p:nvSpPr>
        <p:spPr bwMode="auto">
          <a:xfrm>
            <a:off x="7545388" y="5118100"/>
            <a:ext cx="92814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accent1"/>
                </a:solidFill>
                <a:latin typeface="Arial" panose="020B0604020202020204" pitchFamily="34" charset="0"/>
              </a:rPr>
              <a:t>Data File</a:t>
            </a:r>
          </a:p>
        </p:txBody>
      </p:sp>
      <p:sp>
        <p:nvSpPr>
          <p:cNvPr id="21552" name="Rectangle 70"/>
          <p:cNvSpPr>
            <a:spLocks noChangeArrowheads="1"/>
          </p:cNvSpPr>
          <p:nvPr/>
        </p:nvSpPr>
        <p:spPr bwMode="auto">
          <a:xfrm>
            <a:off x="9340851" y="4864100"/>
            <a:ext cx="1088441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folHlink"/>
                </a:solidFill>
                <a:latin typeface="Arial" panose="020B0604020202020204" pitchFamily="34" charset="0"/>
              </a:rPr>
              <a:t>Dense Index</a:t>
            </a:r>
          </a:p>
        </p:txBody>
      </p:sp>
      <p:sp>
        <p:nvSpPr>
          <p:cNvPr id="21553" name="Rectangle 71"/>
          <p:cNvSpPr>
            <a:spLocks noChangeArrowheads="1"/>
          </p:cNvSpPr>
          <p:nvPr/>
        </p:nvSpPr>
        <p:spPr bwMode="auto">
          <a:xfrm>
            <a:off x="9672638" y="5029200"/>
            <a:ext cx="37189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folHlink"/>
                </a:solidFill>
                <a:latin typeface="Arial" panose="020B0604020202020204" pitchFamily="34" charset="0"/>
              </a:rPr>
              <a:t>on</a:t>
            </a:r>
          </a:p>
        </p:txBody>
      </p:sp>
      <p:sp>
        <p:nvSpPr>
          <p:cNvPr id="21554" name="Rectangle 72"/>
          <p:cNvSpPr>
            <a:spLocks noChangeArrowheads="1"/>
          </p:cNvSpPr>
          <p:nvPr/>
        </p:nvSpPr>
        <p:spPr bwMode="auto">
          <a:xfrm>
            <a:off x="9617076" y="5195888"/>
            <a:ext cx="47288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chemeClr val="folHlink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1555" name="Rectangle 73"/>
          <p:cNvSpPr>
            <a:spLocks noChangeArrowheads="1"/>
          </p:cNvSpPr>
          <p:nvPr/>
        </p:nvSpPr>
        <p:spPr bwMode="auto">
          <a:xfrm>
            <a:off x="9745663" y="3217864"/>
            <a:ext cx="29816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21556" name="Rectangle 74"/>
          <p:cNvSpPr>
            <a:spLocks noChangeArrowheads="1"/>
          </p:cNvSpPr>
          <p:nvPr/>
        </p:nvSpPr>
        <p:spPr bwMode="auto">
          <a:xfrm>
            <a:off x="7394575" y="2844801"/>
            <a:ext cx="1021114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Bristow, 30, 2007</a:t>
            </a:r>
          </a:p>
        </p:txBody>
      </p:sp>
      <p:sp>
        <p:nvSpPr>
          <p:cNvPr id="21557" name="Rectangle 75"/>
          <p:cNvSpPr>
            <a:spLocks noChangeArrowheads="1"/>
          </p:cNvSpPr>
          <p:nvPr/>
        </p:nvSpPr>
        <p:spPr bwMode="auto">
          <a:xfrm>
            <a:off x="7442200" y="2628901"/>
            <a:ext cx="896080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Basu, 33, 4003</a:t>
            </a:r>
          </a:p>
        </p:txBody>
      </p:sp>
      <p:sp>
        <p:nvSpPr>
          <p:cNvPr id="21558" name="Rectangle 76"/>
          <p:cNvSpPr>
            <a:spLocks noChangeArrowheads="1"/>
          </p:cNvSpPr>
          <p:nvPr/>
        </p:nvSpPr>
        <p:spPr bwMode="auto">
          <a:xfrm>
            <a:off x="7485064" y="3324226"/>
            <a:ext cx="891271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Cass, 50, 5004</a:t>
            </a:r>
          </a:p>
        </p:txBody>
      </p:sp>
      <p:sp>
        <p:nvSpPr>
          <p:cNvPr id="21559" name="Rectangle 77"/>
          <p:cNvSpPr>
            <a:spLocks noChangeArrowheads="1"/>
          </p:cNvSpPr>
          <p:nvPr/>
        </p:nvSpPr>
        <p:spPr bwMode="auto">
          <a:xfrm>
            <a:off x="7491414" y="4498976"/>
            <a:ext cx="920125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Tracy, 44, 5004</a:t>
            </a:r>
          </a:p>
        </p:txBody>
      </p:sp>
      <p:sp>
        <p:nvSpPr>
          <p:cNvPr id="21560" name="Rectangle 78"/>
          <p:cNvSpPr>
            <a:spLocks noChangeArrowheads="1"/>
          </p:cNvSpPr>
          <p:nvPr/>
        </p:nvSpPr>
        <p:spPr bwMode="auto">
          <a:xfrm>
            <a:off x="7408863" y="3559176"/>
            <a:ext cx="1011496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Daniels, 22, 6003</a:t>
            </a:r>
          </a:p>
        </p:txBody>
      </p:sp>
      <p:sp>
        <p:nvSpPr>
          <p:cNvPr id="21561" name="Rectangle 79"/>
          <p:cNvSpPr>
            <a:spLocks noChangeArrowheads="1"/>
          </p:cNvSpPr>
          <p:nvPr/>
        </p:nvSpPr>
        <p:spPr bwMode="auto">
          <a:xfrm>
            <a:off x="7454901" y="3787776"/>
            <a:ext cx="942567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1">
                <a:solidFill>
                  <a:srgbClr val="000000"/>
                </a:solidFill>
                <a:latin typeface="Arial" panose="020B0604020202020204" pitchFamily="34" charset="0"/>
              </a:rPr>
              <a:t>Jones, 40, 6003</a:t>
            </a:r>
          </a:p>
        </p:txBody>
      </p: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Properties of Indexes </a:t>
            </a:r>
            <a:r>
              <a:rPr lang="en-US" altLang="en-US" sz="1800" dirty="0">
                <a:latin typeface="Impact" panose="020B0806030902050204" pitchFamily="34" charset="0"/>
                <a:cs typeface="Calibri" panose="020F0502020204030204" pitchFamily="34" charset="0"/>
              </a:rPr>
              <a:t>[</a:t>
            </a:r>
            <a:r>
              <a:rPr lang="en-US" altLang="en-US" sz="1800" dirty="0" err="1">
                <a:latin typeface="Impact" panose="020B0806030902050204" pitchFamily="34" charset="0"/>
                <a:cs typeface="Calibri" panose="020F0502020204030204" pitchFamily="34" charset="0"/>
              </a:rPr>
              <a:t>contd</a:t>
            </a:r>
            <a:r>
              <a:rPr lang="en-US" altLang="en-US" sz="1800" dirty="0">
                <a:latin typeface="Impact" panose="020B0806030902050204" pitchFamily="34" charset="0"/>
                <a:cs typeface="Calibri" panose="020F0502020204030204" pitchFamily="34" charset="0"/>
              </a:rPr>
              <a:t>]</a:t>
            </a:r>
            <a:endParaRPr lang="en-US" altLang="en-US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349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83968" y="1803246"/>
            <a:ext cx="6405827" cy="487359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/>
          </a:bodyPr>
          <a:lstStyle/>
          <a:p>
            <a:r>
              <a:rPr lang="en-US" altLang="en-US" sz="3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vs. Secondary Index</a:t>
            </a:r>
          </a:p>
          <a:p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Primary Index-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key contains primary key</a:t>
            </a:r>
          </a:p>
          <a:p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Unique index-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key contains a candidate key</a:t>
            </a:r>
          </a:p>
          <a:p>
            <a:pPr eaLnBrk="1" hangingPunct="1"/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Composite Index-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on a combination of fields.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Equality query: Every field value is equal to a constant value</a:t>
            </a:r>
          </a:p>
          <a:p>
            <a:pPr lvl="2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age=20 and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sal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=75</a:t>
            </a:r>
          </a:p>
          <a:p>
            <a:pPr lvl="1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Range query: Some field value is not a constant</a:t>
            </a:r>
          </a:p>
          <a:p>
            <a:pPr lvl="2" eaLnBrk="1" hangingPunct="1"/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age =20; or age=20 and </a:t>
            </a:r>
            <a:r>
              <a:rPr lang="en-US" alt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sal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&gt; 10</a:t>
            </a:r>
          </a:p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entries in index sorted by search key to support range queries</a:t>
            </a:r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7357966" y="4237039"/>
            <a:ext cx="723900" cy="1201737"/>
          </a:xfrm>
          <a:custGeom>
            <a:avLst/>
            <a:gdLst>
              <a:gd name="T0" fmla="*/ 0 w 456"/>
              <a:gd name="T1" fmla="*/ 0 h 757"/>
              <a:gd name="T2" fmla="*/ 2147483646 w 456"/>
              <a:gd name="T3" fmla="*/ 0 h 757"/>
              <a:gd name="T4" fmla="*/ 2147483646 w 456"/>
              <a:gd name="T5" fmla="*/ 2147483646 h 757"/>
              <a:gd name="T6" fmla="*/ 0 w 456"/>
              <a:gd name="T7" fmla="*/ 2147483646 h 757"/>
              <a:gd name="T8" fmla="*/ 0 w 456"/>
              <a:gd name="T9" fmla="*/ 0 h 7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" h="757">
                <a:moveTo>
                  <a:pt x="0" y="0"/>
                </a:moveTo>
                <a:lnTo>
                  <a:pt x="455" y="0"/>
                </a:lnTo>
                <a:lnTo>
                  <a:pt x="455" y="756"/>
                </a:lnTo>
                <a:lnTo>
                  <a:pt x="0" y="7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7357966" y="4537075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7357966" y="4838700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7357966" y="5135564"/>
            <a:ext cx="723900" cy="1587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7357966" y="2438400"/>
            <a:ext cx="723900" cy="1200150"/>
          </a:xfrm>
          <a:custGeom>
            <a:avLst/>
            <a:gdLst>
              <a:gd name="T0" fmla="*/ 0 w 456"/>
              <a:gd name="T1" fmla="*/ 0 h 756"/>
              <a:gd name="T2" fmla="*/ 2147483646 w 456"/>
              <a:gd name="T3" fmla="*/ 0 h 756"/>
              <a:gd name="T4" fmla="*/ 2147483646 w 456"/>
              <a:gd name="T5" fmla="*/ 2147483646 h 756"/>
              <a:gd name="T6" fmla="*/ 0 w 456"/>
              <a:gd name="T7" fmla="*/ 2147483646 h 756"/>
              <a:gd name="T8" fmla="*/ 0 w 456"/>
              <a:gd name="T9" fmla="*/ 0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" h="756">
                <a:moveTo>
                  <a:pt x="0" y="0"/>
                </a:moveTo>
                <a:lnTo>
                  <a:pt x="455" y="0"/>
                </a:lnTo>
                <a:lnTo>
                  <a:pt x="455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7357966" y="2740025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7357966" y="3038475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7357966" y="3338514"/>
            <a:ext cx="723900" cy="1587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10713941" y="2438400"/>
            <a:ext cx="723900" cy="1200150"/>
          </a:xfrm>
          <a:custGeom>
            <a:avLst/>
            <a:gdLst>
              <a:gd name="T0" fmla="*/ 0 w 456"/>
              <a:gd name="T1" fmla="*/ 0 h 756"/>
              <a:gd name="T2" fmla="*/ 2147483646 w 456"/>
              <a:gd name="T3" fmla="*/ 0 h 756"/>
              <a:gd name="T4" fmla="*/ 2147483646 w 456"/>
              <a:gd name="T5" fmla="*/ 2147483646 h 756"/>
              <a:gd name="T6" fmla="*/ 0 w 456"/>
              <a:gd name="T7" fmla="*/ 2147483646 h 756"/>
              <a:gd name="T8" fmla="*/ 0 w 456"/>
              <a:gd name="T9" fmla="*/ 0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" h="756">
                <a:moveTo>
                  <a:pt x="0" y="0"/>
                </a:moveTo>
                <a:lnTo>
                  <a:pt x="455" y="0"/>
                </a:lnTo>
                <a:lnTo>
                  <a:pt x="455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10713941" y="2740025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10713941" y="3038475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10713941" y="3338514"/>
            <a:ext cx="723900" cy="1587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10725053" y="4237039"/>
            <a:ext cx="723900" cy="1201737"/>
          </a:xfrm>
          <a:custGeom>
            <a:avLst/>
            <a:gdLst>
              <a:gd name="T0" fmla="*/ 0 w 456"/>
              <a:gd name="T1" fmla="*/ 0 h 757"/>
              <a:gd name="T2" fmla="*/ 2147483646 w 456"/>
              <a:gd name="T3" fmla="*/ 0 h 757"/>
              <a:gd name="T4" fmla="*/ 2147483646 w 456"/>
              <a:gd name="T5" fmla="*/ 2147483646 h 757"/>
              <a:gd name="T6" fmla="*/ 0 w 456"/>
              <a:gd name="T7" fmla="*/ 2147483646 h 757"/>
              <a:gd name="T8" fmla="*/ 0 w 456"/>
              <a:gd name="T9" fmla="*/ 0 h 7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" h="757">
                <a:moveTo>
                  <a:pt x="0" y="0"/>
                </a:moveTo>
                <a:lnTo>
                  <a:pt x="455" y="0"/>
                </a:lnTo>
                <a:lnTo>
                  <a:pt x="455" y="756"/>
                </a:lnTo>
                <a:lnTo>
                  <a:pt x="0" y="7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10725053" y="4537075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10725053" y="4838700"/>
            <a:ext cx="723900" cy="1588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10725053" y="5135564"/>
            <a:ext cx="723900" cy="1587"/>
          </a:xfrm>
          <a:custGeom>
            <a:avLst/>
            <a:gdLst>
              <a:gd name="T0" fmla="*/ 0 w 456"/>
              <a:gd name="T1" fmla="*/ 0 h 1"/>
              <a:gd name="T2" fmla="*/ 2147483646 w 456"/>
              <a:gd name="T3" fmla="*/ 0 h 1"/>
              <a:gd name="T4" fmla="*/ 0 w 45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1">
                <a:moveTo>
                  <a:pt x="0" y="0"/>
                </a:moveTo>
                <a:lnTo>
                  <a:pt x="45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Freeform 22"/>
          <p:cNvSpPr>
            <a:spLocks/>
          </p:cNvSpPr>
          <p:nvPr/>
        </p:nvSpPr>
        <p:spPr bwMode="auto">
          <a:xfrm>
            <a:off x="7958041" y="2589214"/>
            <a:ext cx="844550" cy="1127125"/>
          </a:xfrm>
          <a:custGeom>
            <a:avLst/>
            <a:gdLst>
              <a:gd name="T0" fmla="*/ 0 w 532"/>
              <a:gd name="T1" fmla="*/ 0 h 710"/>
              <a:gd name="T2" fmla="*/ 2147483646 w 532"/>
              <a:gd name="T3" fmla="*/ 2147483646 h 710"/>
              <a:gd name="T4" fmla="*/ 0 w 532"/>
              <a:gd name="T5" fmla="*/ 0 h 7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710">
                <a:moveTo>
                  <a:pt x="0" y="0"/>
                </a:moveTo>
                <a:lnTo>
                  <a:pt x="531" y="7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8718453" y="3605214"/>
            <a:ext cx="84138" cy="111125"/>
          </a:xfrm>
          <a:custGeom>
            <a:avLst/>
            <a:gdLst>
              <a:gd name="T0" fmla="*/ 2147483646 w 53"/>
              <a:gd name="T1" fmla="*/ 0 h 70"/>
              <a:gd name="T2" fmla="*/ 2147483646 w 53"/>
              <a:gd name="T3" fmla="*/ 2147483646 h 70"/>
              <a:gd name="T4" fmla="*/ 0 w 53"/>
              <a:gd name="T5" fmla="*/ 2147483646 h 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" h="70">
                <a:moveTo>
                  <a:pt x="22" y="0"/>
                </a:moveTo>
                <a:lnTo>
                  <a:pt x="52" y="69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Freeform 24"/>
          <p:cNvSpPr>
            <a:spLocks/>
          </p:cNvSpPr>
          <p:nvPr/>
        </p:nvSpPr>
        <p:spPr bwMode="auto">
          <a:xfrm>
            <a:off x="7958041" y="2887664"/>
            <a:ext cx="844550" cy="528637"/>
          </a:xfrm>
          <a:custGeom>
            <a:avLst/>
            <a:gdLst>
              <a:gd name="T0" fmla="*/ 0 w 532"/>
              <a:gd name="T1" fmla="*/ 0 h 333"/>
              <a:gd name="T2" fmla="*/ 2147483646 w 532"/>
              <a:gd name="T3" fmla="*/ 2147483646 h 333"/>
              <a:gd name="T4" fmla="*/ 0 w 532"/>
              <a:gd name="T5" fmla="*/ 0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33">
                <a:moveTo>
                  <a:pt x="0" y="0"/>
                </a:moveTo>
                <a:lnTo>
                  <a:pt x="531" y="33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Freeform 25"/>
          <p:cNvSpPr>
            <a:spLocks/>
          </p:cNvSpPr>
          <p:nvPr/>
        </p:nvSpPr>
        <p:spPr bwMode="auto">
          <a:xfrm>
            <a:off x="8704167" y="3332164"/>
            <a:ext cx="98425" cy="84137"/>
          </a:xfrm>
          <a:custGeom>
            <a:avLst/>
            <a:gdLst>
              <a:gd name="T0" fmla="*/ 2147483646 w 62"/>
              <a:gd name="T1" fmla="*/ 0 h 53"/>
              <a:gd name="T2" fmla="*/ 2147483646 w 62"/>
              <a:gd name="T3" fmla="*/ 2147483646 h 53"/>
              <a:gd name="T4" fmla="*/ 0 w 62"/>
              <a:gd name="T5" fmla="*/ 2147483646 h 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53">
                <a:moveTo>
                  <a:pt x="14" y="0"/>
                </a:moveTo>
                <a:lnTo>
                  <a:pt x="61" y="52"/>
                </a:lnTo>
                <a:lnTo>
                  <a:pt x="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7958041" y="3190876"/>
            <a:ext cx="844550" cy="822325"/>
          </a:xfrm>
          <a:custGeom>
            <a:avLst/>
            <a:gdLst>
              <a:gd name="T0" fmla="*/ 0 w 532"/>
              <a:gd name="T1" fmla="*/ 0 h 518"/>
              <a:gd name="T2" fmla="*/ 2147483646 w 532"/>
              <a:gd name="T3" fmla="*/ 2147483646 h 518"/>
              <a:gd name="T4" fmla="*/ 0 w 532"/>
              <a:gd name="T5" fmla="*/ 0 h 5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518">
                <a:moveTo>
                  <a:pt x="0" y="0"/>
                </a:moveTo>
                <a:lnTo>
                  <a:pt x="531" y="51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Freeform 27"/>
          <p:cNvSpPr>
            <a:spLocks/>
          </p:cNvSpPr>
          <p:nvPr/>
        </p:nvSpPr>
        <p:spPr bwMode="auto">
          <a:xfrm>
            <a:off x="8710517" y="3914776"/>
            <a:ext cx="92075" cy="98425"/>
          </a:xfrm>
          <a:custGeom>
            <a:avLst/>
            <a:gdLst>
              <a:gd name="T0" fmla="*/ 2147483646 w 58"/>
              <a:gd name="T1" fmla="*/ 0 h 62"/>
              <a:gd name="T2" fmla="*/ 2147483646 w 58"/>
              <a:gd name="T3" fmla="*/ 2147483646 h 62"/>
              <a:gd name="T4" fmla="*/ 0 w 58"/>
              <a:gd name="T5" fmla="*/ 2147483646 h 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" h="62">
                <a:moveTo>
                  <a:pt x="18" y="0"/>
                </a:moveTo>
                <a:lnTo>
                  <a:pt x="57" y="61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Freeform 28"/>
          <p:cNvSpPr>
            <a:spLocks/>
          </p:cNvSpPr>
          <p:nvPr/>
        </p:nvSpPr>
        <p:spPr bwMode="auto">
          <a:xfrm>
            <a:off x="7958041" y="3490914"/>
            <a:ext cx="844550" cy="822325"/>
          </a:xfrm>
          <a:custGeom>
            <a:avLst/>
            <a:gdLst>
              <a:gd name="T0" fmla="*/ 0 w 532"/>
              <a:gd name="T1" fmla="*/ 0 h 518"/>
              <a:gd name="T2" fmla="*/ 2147483646 w 532"/>
              <a:gd name="T3" fmla="*/ 2147483646 h 518"/>
              <a:gd name="T4" fmla="*/ 0 w 532"/>
              <a:gd name="T5" fmla="*/ 0 h 5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518">
                <a:moveTo>
                  <a:pt x="0" y="0"/>
                </a:moveTo>
                <a:lnTo>
                  <a:pt x="531" y="51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Freeform 29"/>
          <p:cNvSpPr>
            <a:spLocks/>
          </p:cNvSpPr>
          <p:nvPr/>
        </p:nvSpPr>
        <p:spPr bwMode="auto">
          <a:xfrm>
            <a:off x="8710517" y="4217988"/>
            <a:ext cx="92075" cy="95250"/>
          </a:xfrm>
          <a:custGeom>
            <a:avLst/>
            <a:gdLst>
              <a:gd name="T0" fmla="*/ 2147483646 w 58"/>
              <a:gd name="T1" fmla="*/ 0 h 60"/>
              <a:gd name="T2" fmla="*/ 2147483646 w 58"/>
              <a:gd name="T3" fmla="*/ 2147483646 h 60"/>
              <a:gd name="T4" fmla="*/ 0 w 58"/>
              <a:gd name="T5" fmla="*/ 2147483646 h 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" h="60">
                <a:moveTo>
                  <a:pt x="18" y="0"/>
                </a:moveTo>
                <a:lnTo>
                  <a:pt x="57" y="59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Freeform 30"/>
          <p:cNvSpPr>
            <a:spLocks/>
          </p:cNvSpPr>
          <p:nvPr/>
        </p:nvSpPr>
        <p:spPr bwMode="auto">
          <a:xfrm>
            <a:off x="7958041" y="4089401"/>
            <a:ext cx="844550" cy="601663"/>
          </a:xfrm>
          <a:custGeom>
            <a:avLst/>
            <a:gdLst>
              <a:gd name="T0" fmla="*/ 0 w 532"/>
              <a:gd name="T1" fmla="*/ 2147483646 h 379"/>
              <a:gd name="T2" fmla="*/ 2147483646 w 532"/>
              <a:gd name="T3" fmla="*/ 0 h 379"/>
              <a:gd name="T4" fmla="*/ 0 w 532"/>
              <a:gd name="T5" fmla="*/ 2147483646 h 3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79">
                <a:moveTo>
                  <a:pt x="0" y="378"/>
                </a:moveTo>
                <a:lnTo>
                  <a:pt x="531" y="0"/>
                </a:lnTo>
                <a:lnTo>
                  <a:pt x="0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Freeform 31"/>
          <p:cNvSpPr>
            <a:spLocks/>
          </p:cNvSpPr>
          <p:nvPr/>
        </p:nvSpPr>
        <p:spPr bwMode="auto">
          <a:xfrm>
            <a:off x="8705753" y="4089400"/>
            <a:ext cx="96838" cy="88900"/>
          </a:xfrm>
          <a:custGeom>
            <a:avLst/>
            <a:gdLst>
              <a:gd name="T0" fmla="*/ 0 w 61"/>
              <a:gd name="T1" fmla="*/ 2147483646 h 56"/>
              <a:gd name="T2" fmla="*/ 2147483646 w 61"/>
              <a:gd name="T3" fmla="*/ 0 h 56"/>
              <a:gd name="T4" fmla="*/ 2147483646 w 61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" h="56">
                <a:moveTo>
                  <a:pt x="0" y="22"/>
                </a:moveTo>
                <a:lnTo>
                  <a:pt x="60" y="0"/>
                </a:lnTo>
                <a:lnTo>
                  <a:pt x="15" y="5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Freeform 32"/>
          <p:cNvSpPr>
            <a:spLocks/>
          </p:cNvSpPr>
          <p:nvPr/>
        </p:nvSpPr>
        <p:spPr bwMode="auto">
          <a:xfrm>
            <a:off x="7958041" y="4464051"/>
            <a:ext cx="844550" cy="523875"/>
          </a:xfrm>
          <a:custGeom>
            <a:avLst/>
            <a:gdLst>
              <a:gd name="T0" fmla="*/ 0 w 532"/>
              <a:gd name="T1" fmla="*/ 2147483646 h 330"/>
              <a:gd name="T2" fmla="*/ 2147483646 w 532"/>
              <a:gd name="T3" fmla="*/ 0 h 330"/>
              <a:gd name="T4" fmla="*/ 0 w 532"/>
              <a:gd name="T5" fmla="*/ 2147483646 h 3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30">
                <a:moveTo>
                  <a:pt x="0" y="329"/>
                </a:moveTo>
                <a:lnTo>
                  <a:pt x="531" y="0"/>
                </a:lnTo>
                <a:lnTo>
                  <a:pt x="0" y="3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Freeform 33"/>
          <p:cNvSpPr>
            <a:spLocks/>
          </p:cNvSpPr>
          <p:nvPr/>
        </p:nvSpPr>
        <p:spPr bwMode="auto">
          <a:xfrm>
            <a:off x="8704167" y="4464051"/>
            <a:ext cx="98425" cy="80963"/>
          </a:xfrm>
          <a:custGeom>
            <a:avLst/>
            <a:gdLst>
              <a:gd name="T0" fmla="*/ 0 w 62"/>
              <a:gd name="T1" fmla="*/ 2147483646 h 51"/>
              <a:gd name="T2" fmla="*/ 2147483646 w 62"/>
              <a:gd name="T3" fmla="*/ 0 h 51"/>
              <a:gd name="T4" fmla="*/ 2147483646 w 62"/>
              <a:gd name="T5" fmla="*/ 2147483646 h 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51">
                <a:moveTo>
                  <a:pt x="0" y="17"/>
                </a:moveTo>
                <a:lnTo>
                  <a:pt x="61" y="0"/>
                </a:lnTo>
                <a:lnTo>
                  <a:pt x="14" y="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7958041" y="3714751"/>
            <a:ext cx="844550" cy="1573213"/>
          </a:xfrm>
          <a:custGeom>
            <a:avLst/>
            <a:gdLst>
              <a:gd name="T0" fmla="*/ 0 w 532"/>
              <a:gd name="T1" fmla="*/ 2147483646 h 991"/>
              <a:gd name="T2" fmla="*/ 2147483646 w 532"/>
              <a:gd name="T3" fmla="*/ 0 h 991"/>
              <a:gd name="T4" fmla="*/ 0 w 532"/>
              <a:gd name="T5" fmla="*/ 2147483646 h 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991">
                <a:moveTo>
                  <a:pt x="0" y="990"/>
                </a:moveTo>
                <a:lnTo>
                  <a:pt x="531" y="0"/>
                </a:lnTo>
                <a:lnTo>
                  <a:pt x="0" y="99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Freeform 35"/>
          <p:cNvSpPr>
            <a:spLocks/>
          </p:cNvSpPr>
          <p:nvPr/>
        </p:nvSpPr>
        <p:spPr bwMode="auto">
          <a:xfrm>
            <a:off x="8727979" y="3714751"/>
            <a:ext cx="74613" cy="119063"/>
          </a:xfrm>
          <a:custGeom>
            <a:avLst/>
            <a:gdLst>
              <a:gd name="T0" fmla="*/ 0 w 47"/>
              <a:gd name="T1" fmla="*/ 2147483646 h 75"/>
              <a:gd name="T2" fmla="*/ 2147483646 w 47"/>
              <a:gd name="T3" fmla="*/ 0 h 75"/>
              <a:gd name="T4" fmla="*/ 2147483646 w 47"/>
              <a:gd name="T5" fmla="*/ 2147483646 h 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" h="75">
                <a:moveTo>
                  <a:pt x="0" y="52"/>
                </a:moveTo>
                <a:lnTo>
                  <a:pt x="46" y="0"/>
                </a:lnTo>
                <a:lnTo>
                  <a:pt x="25" y="7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Freeform 36"/>
          <p:cNvSpPr>
            <a:spLocks/>
          </p:cNvSpPr>
          <p:nvPr/>
        </p:nvSpPr>
        <p:spPr bwMode="auto">
          <a:xfrm>
            <a:off x="7958041" y="3414714"/>
            <a:ext cx="844550" cy="973137"/>
          </a:xfrm>
          <a:custGeom>
            <a:avLst/>
            <a:gdLst>
              <a:gd name="T0" fmla="*/ 0 w 532"/>
              <a:gd name="T1" fmla="*/ 2147483646 h 613"/>
              <a:gd name="T2" fmla="*/ 2147483646 w 532"/>
              <a:gd name="T3" fmla="*/ 0 h 613"/>
              <a:gd name="T4" fmla="*/ 0 w 532"/>
              <a:gd name="T5" fmla="*/ 2147483646 h 6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613">
                <a:moveTo>
                  <a:pt x="0" y="612"/>
                </a:moveTo>
                <a:lnTo>
                  <a:pt x="531" y="0"/>
                </a:lnTo>
                <a:lnTo>
                  <a:pt x="0" y="6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Freeform 37"/>
          <p:cNvSpPr>
            <a:spLocks/>
          </p:cNvSpPr>
          <p:nvPr/>
        </p:nvSpPr>
        <p:spPr bwMode="auto">
          <a:xfrm>
            <a:off x="8715279" y="3414714"/>
            <a:ext cx="87313" cy="103187"/>
          </a:xfrm>
          <a:custGeom>
            <a:avLst/>
            <a:gdLst>
              <a:gd name="T0" fmla="*/ 0 w 55"/>
              <a:gd name="T1" fmla="*/ 2147483646 h 65"/>
              <a:gd name="T2" fmla="*/ 2147483646 w 55"/>
              <a:gd name="T3" fmla="*/ 0 h 65"/>
              <a:gd name="T4" fmla="*/ 2147483646 w 55"/>
              <a:gd name="T5" fmla="*/ 2147483646 h 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" h="65">
                <a:moveTo>
                  <a:pt x="0" y="36"/>
                </a:moveTo>
                <a:lnTo>
                  <a:pt x="54" y="0"/>
                </a:lnTo>
                <a:lnTo>
                  <a:pt x="20" y="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10005917" y="2589214"/>
            <a:ext cx="841375" cy="1127125"/>
          </a:xfrm>
          <a:custGeom>
            <a:avLst/>
            <a:gdLst>
              <a:gd name="T0" fmla="*/ 2147483646 w 530"/>
              <a:gd name="T1" fmla="*/ 0 h 710"/>
              <a:gd name="T2" fmla="*/ 0 w 530"/>
              <a:gd name="T3" fmla="*/ 2147483646 h 710"/>
              <a:gd name="T4" fmla="*/ 2147483646 w 530"/>
              <a:gd name="T5" fmla="*/ 0 h 7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710">
                <a:moveTo>
                  <a:pt x="529" y="0"/>
                </a:moveTo>
                <a:lnTo>
                  <a:pt x="0" y="709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Freeform 39"/>
          <p:cNvSpPr>
            <a:spLocks/>
          </p:cNvSpPr>
          <p:nvPr/>
        </p:nvSpPr>
        <p:spPr bwMode="auto">
          <a:xfrm>
            <a:off x="10005916" y="3605214"/>
            <a:ext cx="82550" cy="111125"/>
          </a:xfrm>
          <a:custGeom>
            <a:avLst/>
            <a:gdLst>
              <a:gd name="T0" fmla="*/ 2147483646 w 52"/>
              <a:gd name="T1" fmla="*/ 2147483646 h 70"/>
              <a:gd name="T2" fmla="*/ 0 w 52"/>
              <a:gd name="T3" fmla="*/ 2147483646 h 70"/>
              <a:gd name="T4" fmla="*/ 2147483646 w 52"/>
              <a:gd name="T5" fmla="*/ 0 h 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" h="70">
                <a:moveTo>
                  <a:pt x="51" y="26"/>
                </a:moveTo>
                <a:lnTo>
                  <a:pt x="0" y="69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Freeform 40"/>
          <p:cNvSpPr>
            <a:spLocks/>
          </p:cNvSpPr>
          <p:nvPr/>
        </p:nvSpPr>
        <p:spPr bwMode="auto">
          <a:xfrm>
            <a:off x="10005917" y="2887664"/>
            <a:ext cx="841375" cy="528637"/>
          </a:xfrm>
          <a:custGeom>
            <a:avLst/>
            <a:gdLst>
              <a:gd name="T0" fmla="*/ 2147483646 w 530"/>
              <a:gd name="T1" fmla="*/ 0 h 333"/>
              <a:gd name="T2" fmla="*/ 0 w 530"/>
              <a:gd name="T3" fmla="*/ 2147483646 h 333"/>
              <a:gd name="T4" fmla="*/ 2147483646 w 530"/>
              <a:gd name="T5" fmla="*/ 0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333">
                <a:moveTo>
                  <a:pt x="529" y="0"/>
                </a:moveTo>
                <a:lnTo>
                  <a:pt x="0" y="332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Freeform 41"/>
          <p:cNvSpPr>
            <a:spLocks/>
          </p:cNvSpPr>
          <p:nvPr/>
        </p:nvSpPr>
        <p:spPr bwMode="auto">
          <a:xfrm>
            <a:off x="10005917" y="3332164"/>
            <a:ext cx="96837" cy="84137"/>
          </a:xfrm>
          <a:custGeom>
            <a:avLst/>
            <a:gdLst>
              <a:gd name="T0" fmla="*/ 2147483646 w 61"/>
              <a:gd name="T1" fmla="*/ 2147483646 h 53"/>
              <a:gd name="T2" fmla="*/ 0 w 61"/>
              <a:gd name="T3" fmla="*/ 2147483646 h 53"/>
              <a:gd name="T4" fmla="*/ 2147483646 w 61"/>
              <a:gd name="T5" fmla="*/ 0 h 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" h="53">
                <a:moveTo>
                  <a:pt x="60" y="35"/>
                </a:moveTo>
                <a:lnTo>
                  <a:pt x="0" y="52"/>
                </a:lnTo>
                <a:lnTo>
                  <a:pt x="4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Freeform 42"/>
          <p:cNvSpPr>
            <a:spLocks/>
          </p:cNvSpPr>
          <p:nvPr/>
        </p:nvSpPr>
        <p:spPr bwMode="auto">
          <a:xfrm>
            <a:off x="10005917" y="3190876"/>
            <a:ext cx="841375" cy="822325"/>
          </a:xfrm>
          <a:custGeom>
            <a:avLst/>
            <a:gdLst>
              <a:gd name="T0" fmla="*/ 2147483646 w 530"/>
              <a:gd name="T1" fmla="*/ 0 h 518"/>
              <a:gd name="T2" fmla="*/ 0 w 530"/>
              <a:gd name="T3" fmla="*/ 2147483646 h 518"/>
              <a:gd name="T4" fmla="*/ 2147483646 w 530"/>
              <a:gd name="T5" fmla="*/ 0 h 5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518">
                <a:moveTo>
                  <a:pt x="529" y="0"/>
                </a:moveTo>
                <a:lnTo>
                  <a:pt x="0" y="517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10005916" y="3914776"/>
            <a:ext cx="88900" cy="98425"/>
          </a:xfrm>
          <a:custGeom>
            <a:avLst/>
            <a:gdLst>
              <a:gd name="T0" fmla="*/ 2147483646 w 56"/>
              <a:gd name="T1" fmla="*/ 2147483646 h 62"/>
              <a:gd name="T2" fmla="*/ 0 w 56"/>
              <a:gd name="T3" fmla="*/ 2147483646 h 62"/>
              <a:gd name="T4" fmla="*/ 2147483646 w 56"/>
              <a:gd name="T5" fmla="*/ 0 h 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62">
                <a:moveTo>
                  <a:pt x="55" y="29"/>
                </a:moveTo>
                <a:lnTo>
                  <a:pt x="0" y="61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Freeform 44"/>
          <p:cNvSpPr>
            <a:spLocks/>
          </p:cNvSpPr>
          <p:nvPr/>
        </p:nvSpPr>
        <p:spPr bwMode="auto">
          <a:xfrm>
            <a:off x="10005917" y="3490914"/>
            <a:ext cx="841375" cy="822325"/>
          </a:xfrm>
          <a:custGeom>
            <a:avLst/>
            <a:gdLst>
              <a:gd name="T0" fmla="*/ 2147483646 w 530"/>
              <a:gd name="T1" fmla="*/ 0 h 518"/>
              <a:gd name="T2" fmla="*/ 0 w 530"/>
              <a:gd name="T3" fmla="*/ 2147483646 h 518"/>
              <a:gd name="T4" fmla="*/ 2147483646 w 530"/>
              <a:gd name="T5" fmla="*/ 0 h 5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518">
                <a:moveTo>
                  <a:pt x="529" y="0"/>
                </a:moveTo>
                <a:lnTo>
                  <a:pt x="0" y="517"/>
                </a:lnTo>
                <a:lnTo>
                  <a:pt x="5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Freeform 45"/>
          <p:cNvSpPr>
            <a:spLocks/>
          </p:cNvSpPr>
          <p:nvPr/>
        </p:nvSpPr>
        <p:spPr bwMode="auto">
          <a:xfrm>
            <a:off x="10005916" y="4217988"/>
            <a:ext cx="88900" cy="95250"/>
          </a:xfrm>
          <a:custGeom>
            <a:avLst/>
            <a:gdLst>
              <a:gd name="T0" fmla="*/ 2147483646 w 56"/>
              <a:gd name="T1" fmla="*/ 2147483646 h 60"/>
              <a:gd name="T2" fmla="*/ 0 w 56"/>
              <a:gd name="T3" fmla="*/ 2147483646 h 60"/>
              <a:gd name="T4" fmla="*/ 2147483646 w 56"/>
              <a:gd name="T5" fmla="*/ 0 h 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" h="60">
                <a:moveTo>
                  <a:pt x="55" y="29"/>
                </a:moveTo>
                <a:lnTo>
                  <a:pt x="0" y="59"/>
                </a:lnTo>
                <a:lnTo>
                  <a:pt x="3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Freeform 46"/>
          <p:cNvSpPr>
            <a:spLocks/>
          </p:cNvSpPr>
          <p:nvPr/>
        </p:nvSpPr>
        <p:spPr bwMode="auto">
          <a:xfrm>
            <a:off x="10005917" y="3414714"/>
            <a:ext cx="841375" cy="973137"/>
          </a:xfrm>
          <a:custGeom>
            <a:avLst/>
            <a:gdLst>
              <a:gd name="T0" fmla="*/ 2147483646 w 530"/>
              <a:gd name="T1" fmla="*/ 2147483646 h 613"/>
              <a:gd name="T2" fmla="*/ 0 w 530"/>
              <a:gd name="T3" fmla="*/ 0 h 613"/>
              <a:gd name="T4" fmla="*/ 2147483646 w 530"/>
              <a:gd name="T5" fmla="*/ 2147483646 h 6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613">
                <a:moveTo>
                  <a:pt x="529" y="612"/>
                </a:moveTo>
                <a:lnTo>
                  <a:pt x="0" y="0"/>
                </a:lnTo>
                <a:lnTo>
                  <a:pt x="529" y="6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Freeform 47"/>
          <p:cNvSpPr>
            <a:spLocks/>
          </p:cNvSpPr>
          <p:nvPr/>
        </p:nvSpPr>
        <p:spPr bwMode="auto">
          <a:xfrm>
            <a:off x="10005916" y="3414714"/>
            <a:ext cx="87312" cy="103187"/>
          </a:xfrm>
          <a:custGeom>
            <a:avLst/>
            <a:gdLst>
              <a:gd name="T0" fmla="*/ 2147483646 w 55"/>
              <a:gd name="T1" fmla="*/ 2147483646 h 65"/>
              <a:gd name="T2" fmla="*/ 0 w 55"/>
              <a:gd name="T3" fmla="*/ 0 h 65"/>
              <a:gd name="T4" fmla="*/ 2147483646 w 55"/>
              <a:gd name="T5" fmla="*/ 2147483646 h 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" h="65">
                <a:moveTo>
                  <a:pt x="34" y="64"/>
                </a:moveTo>
                <a:lnTo>
                  <a:pt x="0" y="0"/>
                </a:lnTo>
                <a:lnTo>
                  <a:pt x="54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Freeform 48"/>
          <p:cNvSpPr>
            <a:spLocks/>
          </p:cNvSpPr>
          <p:nvPr/>
        </p:nvSpPr>
        <p:spPr bwMode="auto">
          <a:xfrm>
            <a:off x="10005917" y="4089401"/>
            <a:ext cx="841375" cy="601663"/>
          </a:xfrm>
          <a:custGeom>
            <a:avLst/>
            <a:gdLst>
              <a:gd name="T0" fmla="*/ 2147483646 w 530"/>
              <a:gd name="T1" fmla="*/ 2147483646 h 379"/>
              <a:gd name="T2" fmla="*/ 0 w 530"/>
              <a:gd name="T3" fmla="*/ 0 h 379"/>
              <a:gd name="T4" fmla="*/ 2147483646 w 530"/>
              <a:gd name="T5" fmla="*/ 2147483646 h 3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379">
                <a:moveTo>
                  <a:pt x="529" y="378"/>
                </a:moveTo>
                <a:lnTo>
                  <a:pt x="0" y="0"/>
                </a:lnTo>
                <a:lnTo>
                  <a:pt x="529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Freeform 49"/>
          <p:cNvSpPr>
            <a:spLocks/>
          </p:cNvSpPr>
          <p:nvPr/>
        </p:nvSpPr>
        <p:spPr bwMode="auto">
          <a:xfrm>
            <a:off x="10005916" y="4089400"/>
            <a:ext cx="95250" cy="88900"/>
          </a:xfrm>
          <a:custGeom>
            <a:avLst/>
            <a:gdLst>
              <a:gd name="T0" fmla="*/ 2147483646 w 60"/>
              <a:gd name="T1" fmla="*/ 2147483646 h 56"/>
              <a:gd name="T2" fmla="*/ 0 w 60"/>
              <a:gd name="T3" fmla="*/ 0 h 56"/>
              <a:gd name="T4" fmla="*/ 2147483646 w 60"/>
              <a:gd name="T5" fmla="*/ 2147483646 h 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" h="56">
                <a:moveTo>
                  <a:pt x="44" y="55"/>
                </a:moveTo>
                <a:lnTo>
                  <a:pt x="0" y="0"/>
                </a:lnTo>
                <a:lnTo>
                  <a:pt x="59" y="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Freeform 50"/>
          <p:cNvSpPr>
            <a:spLocks/>
          </p:cNvSpPr>
          <p:nvPr/>
        </p:nvSpPr>
        <p:spPr bwMode="auto">
          <a:xfrm>
            <a:off x="10005917" y="4386263"/>
            <a:ext cx="841375" cy="601662"/>
          </a:xfrm>
          <a:custGeom>
            <a:avLst/>
            <a:gdLst>
              <a:gd name="T0" fmla="*/ 2147483646 w 530"/>
              <a:gd name="T1" fmla="*/ 2147483646 h 379"/>
              <a:gd name="T2" fmla="*/ 0 w 530"/>
              <a:gd name="T3" fmla="*/ 0 h 379"/>
              <a:gd name="T4" fmla="*/ 2147483646 w 530"/>
              <a:gd name="T5" fmla="*/ 2147483646 h 3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379">
                <a:moveTo>
                  <a:pt x="529" y="378"/>
                </a:moveTo>
                <a:lnTo>
                  <a:pt x="0" y="0"/>
                </a:lnTo>
                <a:lnTo>
                  <a:pt x="529" y="3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Freeform 51"/>
          <p:cNvSpPr>
            <a:spLocks/>
          </p:cNvSpPr>
          <p:nvPr/>
        </p:nvSpPr>
        <p:spPr bwMode="auto">
          <a:xfrm>
            <a:off x="10005916" y="4386263"/>
            <a:ext cx="95250" cy="87312"/>
          </a:xfrm>
          <a:custGeom>
            <a:avLst/>
            <a:gdLst>
              <a:gd name="T0" fmla="*/ 2147483646 w 60"/>
              <a:gd name="T1" fmla="*/ 2147483646 h 55"/>
              <a:gd name="T2" fmla="*/ 0 w 60"/>
              <a:gd name="T3" fmla="*/ 0 h 55"/>
              <a:gd name="T4" fmla="*/ 2147483646 w 60"/>
              <a:gd name="T5" fmla="*/ 2147483646 h 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" h="55">
                <a:moveTo>
                  <a:pt x="44" y="54"/>
                </a:moveTo>
                <a:lnTo>
                  <a:pt x="0" y="0"/>
                </a:lnTo>
                <a:lnTo>
                  <a:pt x="59" y="2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Freeform 52"/>
          <p:cNvSpPr>
            <a:spLocks/>
          </p:cNvSpPr>
          <p:nvPr/>
        </p:nvSpPr>
        <p:spPr bwMode="auto">
          <a:xfrm>
            <a:off x="10005917" y="3714751"/>
            <a:ext cx="841375" cy="1573213"/>
          </a:xfrm>
          <a:custGeom>
            <a:avLst/>
            <a:gdLst>
              <a:gd name="T0" fmla="*/ 2147483646 w 530"/>
              <a:gd name="T1" fmla="*/ 2147483646 h 991"/>
              <a:gd name="T2" fmla="*/ 0 w 530"/>
              <a:gd name="T3" fmla="*/ 0 h 991"/>
              <a:gd name="T4" fmla="*/ 2147483646 w 530"/>
              <a:gd name="T5" fmla="*/ 2147483646 h 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0" h="991">
                <a:moveTo>
                  <a:pt x="529" y="990"/>
                </a:moveTo>
                <a:lnTo>
                  <a:pt x="0" y="0"/>
                </a:lnTo>
                <a:lnTo>
                  <a:pt x="529" y="99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Freeform 53"/>
          <p:cNvSpPr>
            <a:spLocks/>
          </p:cNvSpPr>
          <p:nvPr/>
        </p:nvSpPr>
        <p:spPr bwMode="auto">
          <a:xfrm>
            <a:off x="10005917" y="3714751"/>
            <a:ext cx="73025" cy="119063"/>
          </a:xfrm>
          <a:custGeom>
            <a:avLst/>
            <a:gdLst>
              <a:gd name="T0" fmla="*/ 2147483646 w 46"/>
              <a:gd name="T1" fmla="*/ 2147483646 h 75"/>
              <a:gd name="T2" fmla="*/ 0 w 46"/>
              <a:gd name="T3" fmla="*/ 0 h 75"/>
              <a:gd name="T4" fmla="*/ 2147483646 w 46"/>
              <a:gd name="T5" fmla="*/ 2147483646 h 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" h="75">
                <a:moveTo>
                  <a:pt x="21" y="74"/>
                </a:moveTo>
                <a:lnTo>
                  <a:pt x="0" y="0"/>
                </a:lnTo>
                <a:lnTo>
                  <a:pt x="45" y="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8769253" y="4310063"/>
            <a:ext cx="4905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sue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9193116" y="431006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9612216" y="431006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75</a:t>
            </a:r>
          </a:p>
        </p:txBody>
      </p:sp>
      <p:sp>
        <p:nvSpPr>
          <p:cNvPr id="24633" name="Freeform 57"/>
          <p:cNvSpPr>
            <a:spLocks/>
          </p:cNvSpPr>
          <p:nvPr/>
        </p:nvSpPr>
        <p:spPr bwMode="auto">
          <a:xfrm>
            <a:off x="8801003" y="3338513"/>
            <a:ext cx="1206500" cy="1200150"/>
          </a:xfrm>
          <a:custGeom>
            <a:avLst/>
            <a:gdLst>
              <a:gd name="T0" fmla="*/ 0 w 760"/>
              <a:gd name="T1" fmla="*/ 0 h 756"/>
              <a:gd name="T2" fmla="*/ 2147483646 w 760"/>
              <a:gd name="T3" fmla="*/ 0 h 756"/>
              <a:gd name="T4" fmla="*/ 2147483646 w 760"/>
              <a:gd name="T5" fmla="*/ 2147483646 h 756"/>
              <a:gd name="T6" fmla="*/ 0 w 760"/>
              <a:gd name="T7" fmla="*/ 2147483646 h 756"/>
              <a:gd name="T8" fmla="*/ 0 w 760"/>
              <a:gd name="T9" fmla="*/ 0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756">
                <a:moveTo>
                  <a:pt x="0" y="0"/>
                </a:moveTo>
                <a:lnTo>
                  <a:pt x="759" y="0"/>
                </a:lnTo>
                <a:lnTo>
                  <a:pt x="759" y="755"/>
                </a:lnTo>
                <a:lnTo>
                  <a:pt x="0" y="7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Freeform 58"/>
          <p:cNvSpPr>
            <a:spLocks/>
          </p:cNvSpPr>
          <p:nvPr/>
        </p:nvSpPr>
        <p:spPr bwMode="auto">
          <a:xfrm>
            <a:off x="8801003" y="3636964"/>
            <a:ext cx="1206500" cy="1587"/>
          </a:xfrm>
          <a:custGeom>
            <a:avLst/>
            <a:gdLst>
              <a:gd name="T0" fmla="*/ 0 w 760"/>
              <a:gd name="T1" fmla="*/ 0 h 1"/>
              <a:gd name="T2" fmla="*/ 2147483646 w 760"/>
              <a:gd name="T3" fmla="*/ 0 h 1"/>
              <a:gd name="T4" fmla="*/ 0 w 76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5" name="Freeform 59"/>
          <p:cNvSpPr>
            <a:spLocks/>
          </p:cNvSpPr>
          <p:nvPr/>
        </p:nvSpPr>
        <p:spPr bwMode="auto">
          <a:xfrm>
            <a:off x="8801003" y="3937000"/>
            <a:ext cx="1206500" cy="1588"/>
          </a:xfrm>
          <a:custGeom>
            <a:avLst/>
            <a:gdLst>
              <a:gd name="T0" fmla="*/ 0 w 760"/>
              <a:gd name="T1" fmla="*/ 0 h 1"/>
              <a:gd name="T2" fmla="*/ 2147483646 w 760"/>
              <a:gd name="T3" fmla="*/ 0 h 1"/>
              <a:gd name="T4" fmla="*/ 0 w 76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6" name="Freeform 60"/>
          <p:cNvSpPr>
            <a:spLocks/>
          </p:cNvSpPr>
          <p:nvPr/>
        </p:nvSpPr>
        <p:spPr bwMode="auto">
          <a:xfrm>
            <a:off x="8801003" y="4237039"/>
            <a:ext cx="1206500" cy="1587"/>
          </a:xfrm>
          <a:custGeom>
            <a:avLst/>
            <a:gdLst>
              <a:gd name="T0" fmla="*/ 0 w 760"/>
              <a:gd name="T1" fmla="*/ 0 h 1"/>
              <a:gd name="T2" fmla="*/ 2147483646 w 760"/>
              <a:gd name="T3" fmla="*/ 0 h 1"/>
              <a:gd name="T4" fmla="*/ 0 w 76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">
                <a:moveTo>
                  <a:pt x="0" y="0"/>
                </a:moveTo>
                <a:lnTo>
                  <a:pt x="759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8769253" y="3409950"/>
            <a:ext cx="50975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bob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8769254" y="3706813"/>
            <a:ext cx="4312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cal</a:t>
            </a:r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8769254" y="4011613"/>
            <a:ext cx="44082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joe</a:t>
            </a:r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9193116" y="40116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9612216" y="34099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9612216" y="40116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4643" name="Rectangle 67"/>
          <p:cNvSpPr>
            <a:spLocks noChangeArrowheads="1"/>
          </p:cNvSpPr>
          <p:nvPr/>
        </p:nvSpPr>
        <p:spPr bwMode="auto">
          <a:xfrm>
            <a:off x="9612216" y="37068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9193117" y="3706813"/>
            <a:ext cx="37164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9193116" y="34099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646" name="Rectangle 70"/>
          <p:cNvSpPr>
            <a:spLocks noChangeArrowheads="1"/>
          </p:cNvSpPr>
          <p:nvPr/>
        </p:nvSpPr>
        <p:spPr bwMode="auto">
          <a:xfrm>
            <a:off x="8693053" y="3033713"/>
            <a:ext cx="6508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4647" name="Rectangle 71"/>
          <p:cNvSpPr>
            <a:spLocks noChangeArrowheads="1"/>
          </p:cNvSpPr>
          <p:nvPr/>
        </p:nvSpPr>
        <p:spPr bwMode="auto">
          <a:xfrm>
            <a:off x="9193116" y="3033713"/>
            <a:ext cx="4905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4648" name="Rectangle 72"/>
          <p:cNvSpPr>
            <a:spLocks noChangeArrowheads="1"/>
          </p:cNvSpPr>
          <p:nvPr/>
        </p:nvSpPr>
        <p:spPr bwMode="auto">
          <a:xfrm>
            <a:off x="9612217" y="3033713"/>
            <a:ext cx="43120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folHlink"/>
                </a:solidFill>
                <a:latin typeface="Arial" panose="020B0604020202020204" pitchFamily="34" charset="0"/>
              </a:rPr>
              <a:t>sal</a:t>
            </a:r>
          </a:p>
        </p:txBody>
      </p:sp>
      <p:sp>
        <p:nvSpPr>
          <p:cNvPr id="24649" name="Rectangle 73"/>
          <p:cNvSpPr>
            <a:spLocks noChangeArrowheads="1"/>
          </p:cNvSpPr>
          <p:nvPr/>
        </p:nvSpPr>
        <p:spPr bwMode="auto">
          <a:xfrm>
            <a:off x="7251603" y="5508625"/>
            <a:ext cx="10467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hlink"/>
                </a:solidFill>
                <a:latin typeface="Arial" panose="020B0604020202020204" pitchFamily="34" charset="0"/>
              </a:rPr>
              <a:t>&lt;sal, age&gt;</a:t>
            </a:r>
          </a:p>
        </p:txBody>
      </p:sp>
      <p:sp>
        <p:nvSpPr>
          <p:cNvPr id="24650" name="Rectangle 74"/>
          <p:cNvSpPr>
            <a:spLocks noChangeArrowheads="1"/>
          </p:cNvSpPr>
          <p:nvPr/>
        </p:nvSpPr>
        <p:spPr bwMode="auto">
          <a:xfrm>
            <a:off x="7251603" y="3706813"/>
            <a:ext cx="104676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Arial" panose="020B0604020202020204" pitchFamily="34" charset="0"/>
              </a:rPr>
              <a:t>&lt;age, sal&gt;</a:t>
            </a:r>
          </a:p>
        </p:txBody>
      </p:sp>
      <p:sp>
        <p:nvSpPr>
          <p:cNvPr id="24651" name="Rectangle 75"/>
          <p:cNvSpPr>
            <a:spLocks noChangeArrowheads="1"/>
          </p:cNvSpPr>
          <p:nvPr/>
        </p:nvSpPr>
        <p:spPr bwMode="auto">
          <a:xfrm>
            <a:off x="10739341" y="3706813"/>
            <a:ext cx="6989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2"/>
                </a:solidFill>
                <a:latin typeface="Arial" panose="020B0604020202020204" pitchFamily="34" charset="0"/>
              </a:rPr>
              <a:t>&lt;age&gt;</a:t>
            </a: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10739341" y="5508625"/>
            <a:ext cx="639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234DB"/>
                </a:solidFill>
                <a:latin typeface="Arial" panose="020B0604020202020204" pitchFamily="34" charset="0"/>
              </a:rPr>
              <a:t>&lt;sal&gt;</a:t>
            </a:r>
          </a:p>
        </p:txBody>
      </p:sp>
      <p:sp>
        <p:nvSpPr>
          <p:cNvPr id="24653" name="Rectangle 77"/>
          <p:cNvSpPr>
            <a:spLocks noChangeArrowheads="1"/>
          </p:cNvSpPr>
          <p:nvPr/>
        </p:nvSpPr>
        <p:spPr bwMode="auto">
          <a:xfrm>
            <a:off x="7362728" y="3109913"/>
            <a:ext cx="6299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Arial" panose="020B0604020202020204" pitchFamily="34" charset="0"/>
              </a:rPr>
              <a:t>12,20</a:t>
            </a:r>
          </a:p>
        </p:txBody>
      </p:sp>
      <p:sp>
        <p:nvSpPr>
          <p:cNvPr id="24654" name="Rectangle 78"/>
          <p:cNvSpPr>
            <a:spLocks noChangeArrowheads="1"/>
          </p:cNvSpPr>
          <p:nvPr/>
        </p:nvSpPr>
        <p:spPr bwMode="auto">
          <a:xfrm>
            <a:off x="7375428" y="2827338"/>
            <a:ext cx="6299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Arial" panose="020B0604020202020204" pitchFamily="34" charset="0"/>
              </a:rPr>
              <a:t>12,10</a:t>
            </a:r>
          </a:p>
        </p:txBody>
      </p: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7375429" y="2511425"/>
            <a:ext cx="62010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Arial" panose="020B0604020202020204" pitchFamily="34" charset="0"/>
              </a:rPr>
              <a:t>11,80</a:t>
            </a:r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7362728" y="3409950"/>
            <a:ext cx="6299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  <a:latin typeface="Arial" panose="020B0604020202020204" pitchFamily="34" charset="0"/>
              </a:rPr>
              <a:t>13,75</a:t>
            </a:r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7375428" y="4625975"/>
            <a:ext cx="6299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hlink"/>
                </a:solidFill>
                <a:latin typeface="Arial" panose="020B0604020202020204" pitchFamily="34" charset="0"/>
              </a:rPr>
              <a:t>20,12</a:t>
            </a:r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7375428" y="4310063"/>
            <a:ext cx="6299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hlink"/>
                </a:solidFill>
                <a:latin typeface="Arial" panose="020B0604020202020204" pitchFamily="34" charset="0"/>
              </a:rPr>
              <a:t>10,12</a:t>
            </a: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7362728" y="4908550"/>
            <a:ext cx="6299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hlink"/>
                </a:solidFill>
                <a:latin typeface="Arial" panose="020B0604020202020204" pitchFamily="34" charset="0"/>
              </a:rPr>
              <a:t>75,13</a:t>
            </a:r>
          </a:p>
        </p:txBody>
      </p:sp>
      <p:sp>
        <p:nvSpPr>
          <p:cNvPr id="24660" name="Rectangle 84"/>
          <p:cNvSpPr>
            <a:spLocks noChangeArrowheads="1"/>
          </p:cNvSpPr>
          <p:nvPr/>
        </p:nvSpPr>
        <p:spPr bwMode="auto">
          <a:xfrm>
            <a:off x="7362729" y="5208588"/>
            <a:ext cx="62010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hlink"/>
                </a:solidFill>
                <a:latin typeface="Arial" panose="020B0604020202020204" pitchFamily="34" charset="0"/>
              </a:rPr>
              <a:t>80,11</a:t>
            </a:r>
          </a:p>
        </p:txBody>
      </p:sp>
      <p:sp>
        <p:nvSpPr>
          <p:cNvPr id="24661" name="Rectangle 85"/>
          <p:cNvSpPr>
            <a:spLocks noChangeArrowheads="1"/>
          </p:cNvSpPr>
          <p:nvPr/>
        </p:nvSpPr>
        <p:spPr bwMode="auto">
          <a:xfrm>
            <a:off x="10994929" y="2511425"/>
            <a:ext cx="37164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2"/>
                </a:solidFill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4662" name="Rectangle 86"/>
          <p:cNvSpPr>
            <a:spLocks noChangeArrowheads="1"/>
          </p:cNvSpPr>
          <p:nvPr/>
        </p:nvSpPr>
        <p:spPr bwMode="auto">
          <a:xfrm>
            <a:off x="10994928" y="28082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2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663" name="Rectangle 87"/>
          <p:cNvSpPr>
            <a:spLocks noChangeArrowheads="1"/>
          </p:cNvSpPr>
          <p:nvPr/>
        </p:nvSpPr>
        <p:spPr bwMode="auto">
          <a:xfrm>
            <a:off x="10994928" y="310991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2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4664" name="Rectangle 88"/>
          <p:cNvSpPr>
            <a:spLocks noChangeArrowheads="1"/>
          </p:cNvSpPr>
          <p:nvPr/>
        </p:nvSpPr>
        <p:spPr bwMode="auto">
          <a:xfrm>
            <a:off x="10994928" y="34099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2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4665" name="Rectangle 89"/>
          <p:cNvSpPr>
            <a:spLocks noChangeArrowheads="1"/>
          </p:cNvSpPr>
          <p:nvPr/>
        </p:nvSpPr>
        <p:spPr bwMode="auto">
          <a:xfrm>
            <a:off x="10994928" y="4310063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234DB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666" name="Rectangle 90"/>
          <p:cNvSpPr>
            <a:spLocks noChangeArrowheads="1"/>
          </p:cNvSpPr>
          <p:nvPr/>
        </p:nvSpPr>
        <p:spPr bwMode="auto">
          <a:xfrm>
            <a:off x="10994928" y="461010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234DB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4667" name="Rectangle 91"/>
          <p:cNvSpPr>
            <a:spLocks noChangeArrowheads="1"/>
          </p:cNvSpPr>
          <p:nvPr/>
        </p:nvSpPr>
        <p:spPr bwMode="auto">
          <a:xfrm>
            <a:off x="10994928" y="4908550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234DB"/>
                </a:solidFill>
                <a:latin typeface="Arial" panose="020B0604020202020204" pitchFamily="34" charset="0"/>
              </a:rPr>
              <a:t>75</a:t>
            </a:r>
          </a:p>
        </p:txBody>
      </p: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10994928" y="5208588"/>
            <a:ext cx="38151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9234DB"/>
                </a:solidFill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24669" name="Rectangle 93"/>
          <p:cNvSpPr>
            <a:spLocks noChangeArrowheads="1"/>
          </p:cNvSpPr>
          <p:nvPr/>
        </p:nvSpPr>
        <p:spPr bwMode="auto">
          <a:xfrm>
            <a:off x="8688291" y="4648201"/>
            <a:ext cx="152926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folHlink"/>
                </a:solidFill>
                <a:latin typeface="Book Antiqua" panose="02040602050305030304" pitchFamily="18" charset="0"/>
              </a:rPr>
              <a:t>Data records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folHlink"/>
                </a:solidFill>
                <a:latin typeface="Book Antiqua" panose="02040602050305030304" pitchFamily="18" charset="0"/>
              </a:rPr>
              <a:t>sorted by </a:t>
            </a:r>
            <a:r>
              <a:rPr lang="en-US" altLang="en-US" sz="1600" i="1">
                <a:solidFill>
                  <a:schemeClr val="folHlink"/>
                </a:solidFill>
                <a:latin typeface="Book Antiqua" panose="02040602050305030304" pitchFamily="18" charset="0"/>
              </a:rPr>
              <a:t>name</a:t>
            </a:r>
          </a:p>
        </p:txBody>
      </p:sp>
      <p:sp>
        <p:nvSpPr>
          <p:cNvPr id="24670" name="Rectangle 94"/>
          <p:cNvSpPr>
            <a:spLocks noChangeArrowheads="1"/>
          </p:cNvSpPr>
          <p:nvPr/>
        </p:nvSpPr>
        <p:spPr bwMode="auto">
          <a:xfrm>
            <a:off x="7164291" y="5791201"/>
            <a:ext cx="206627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Book Antiqua" panose="02040602050305030304" pitchFamily="18" charset="0"/>
              </a:rPr>
              <a:t>Data entries in index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Book Antiqua" panose="02040602050305030304" pitchFamily="18" charset="0"/>
              </a:rPr>
              <a:t>sorted by </a:t>
            </a:r>
            <a:r>
              <a:rPr lang="en-US" altLang="en-US" sz="1600" i="1">
                <a:latin typeface="Book Antiqua" panose="02040602050305030304" pitchFamily="18" charset="0"/>
              </a:rPr>
              <a:t>&lt;sal,age&gt;</a:t>
            </a:r>
          </a:p>
        </p:txBody>
      </p:sp>
      <p:sp>
        <p:nvSpPr>
          <p:cNvPr id="24671" name="Rectangle 95"/>
          <p:cNvSpPr>
            <a:spLocks noChangeArrowheads="1"/>
          </p:cNvSpPr>
          <p:nvPr/>
        </p:nvSpPr>
        <p:spPr bwMode="auto">
          <a:xfrm>
            <a:off x="9907492" y="5791201"/>
            <a:ext cx="156292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234DB"/>
                </a:solidFill>
                <a:latin typeface="Book Antiqua" panose="02040602050305030304" pitchFamily="18" charset="0"/>
              </a:rPr>
              <a:t>Data entries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234DB"/>
                </a:solidFill>
                <a:latin typeface="Book Antiqua" panose="02040602050305030304" pitchFamily="18" charset="0"/>
              </a:rPr>
              <a:t>sorted by </a:t>
            </a:r>
            <a:r>
              <a:rPr lang="en-US" altLang="en-US" sz="1600" i="1">
                <a:solidFill>
                  <a:srgbClr val="9234DB"/>
                </a:solidFill>
                <a:latin typeface="Book Antiqua" panose="02040602050305030304" pitchFamily="18" charset="0"/>
              </a:rPr>
              <a:t>&lt;sal&gt;</a:t>
            </a:r>
          </a:p>
        </p:txBody>
      </p:sp>
      <p:sp>
        <p:nvSpPr>
          <p:cNvPr id="24672" name="Rectangle 96"/>
          <p:cNvSpPr>
            <a:spLocks noChangeArrowheads="1"/>
          </p:cNvSpPr>
          <p:nvPr/>
        </p:nvSpPr>
        <p:spPr bwMode="auto">
          <a:xfrm>
            <a:off x="7545292" y="1577975"/>
            <a:ext cx="369492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F0E30"/>
                </a:solidFill>
                <a:latin typeface="Book Antiqua" panose="02040602050305030304" pitchFamily="18" charset="0"/>
              </a:rPr>
              <a:t>Examples of composite 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F0E30"/>
                </a:solidFill>
                <a:latin typeface="Book Antiqua" panose="02040602050305030304" pitchFamily="18" charset="0"/>
              </a:rPr>
              <a:t>indexes using lexicographic order.</a:t>
            </a:r>
          </a:p>
        </p:txBody>
      </p:sp>
      <p:sp>
        <p:nvSpPr>
          <p:cNvPr id="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Properties of Indexes </a:t>
            </a:r>
            <a:r>
              <a:rPr lang="en-US" altLang="en-US" sz="1800" dirty="0">
                <a:latin typeface="Impact" panose="020B0806030902050204" pitchFamily="34" charset="0"/>
                <a:cs typeface="Calibri" panose="020F0502020204030204" pitchFamily="34" charset="0"/>
              </a:rPr>
              <a:t>[</a:t>
            </a:r>
            <a:r>
              <a:rPr lang="en-US" altLang="en-US" sz="1800" dirty="0" err="1">
                <a:latin typeface="Impact" panose="020B0806030902050204" pitchFamily="34" charset="0"/>
                <a:cs typeface="Calibri" panose="020F0502020204030204" pitchFamily="34" charset="0"/>
              </a:rPr>
              <a:t>contd</a:t>
            </a:r>
            <a:r>
              <a:rPr lang="en-US" altLang="en-US" sz="1800" dirty="0">
                <a:latin typeface="Impact" panose="020B0806030902050204" pitchFamily="34" charset="0"/>
                <a:cs typeface="Calibri" panose="020F0502020204030204" pitchFamily="34" charset="0"/>
              </a:rPr>
              <a:t>]</a:t>
            </a:r>
            <a:endParaRPr lang="en-US" altLang="en-US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5442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Index is not a part of SQL-92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all major DBMSs provide facilities for index creation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INDEX…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DROP INDEX….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SQL Server support indexes (clustered and non-clustered indexes)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Indexes in SQL</a:t>
            </a:r>
          </a:p>
        </p:txBody>
      </p:sp>
    </p:spTree>
    <p:extLst>
      <p:ext uri="{BB962C8B-B14F-4D97-AF65-F5344CB8AC3E}">
        <p14:creationId xmlns:p14="http://schemas.microsoft.com/office/powerpoint/2010/main" val="4519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Range Searches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7924800" cy="5029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000"/>
              <a:t>``</a:t>
            </a:r>
            <a:r>
              <a:rPr lang="en-US" altLang="en-US" sz="2000" i="1"/>
              <a:t>Find all students with gpa &gt; 3.0</a:t>
            </a:r>
            <a:r>
              <a:rPr lang="en-US" altLang="en-US" sz="2000"/>
              <a:t>’’</a:t>
            </a:r>
          </a:p>
          <a:p>
            <a:pPr lvl="1" eaLnBrk="1" hangingPunct="1"/>
            <a:r>
              <a:rPr lang="en-US" altLang="en-US" sz="2000"/>
              <a:t>If data is in sorted file, do binary search to find first such student, then scan to find others.</a:t>
            </a:r>
          </a:p>
          <a:p>
            <a:pPr lvl="1" eaLnBrk="1" hangingPunct="1"/>
            <a:r>
              <a:rPr lang="en-US" altLang="en-US" sz="2000"/>
              <a:t>Cost of binary search can be quite high.</a:t>
            </a:r>
          </a:p>
          <a:p>
            <a:pPr eaLnBrk="1" hangingPunct="1"/>
            <a:r>
              <a:rPr lang="en-US" altLang="en-US" sz="2000"/>
              <a:t>Simple idea:  Create an `index’ file.</a:t>
            </a:r>
          </a:p>
        </p:txBody>
      </p:sp>
      <p:grpSp>
        <p:nvGrpSpPr>
          <p:cNvPr id="154657" name="Group 33"/>
          <p:cNvGrpSpPr>
            <a:grpSpLocks/>
          </p:cNvGrpSpPr>
          <p:nvPr/>
        </p:nvGrpSpPr>
        <p:grpSpPr bwMode="auto">
          <a:xfrm>
            <a:off x="2209801" y="3973514"/>
            <a:ext cx="7708901" cy="2732087"/>
            <a:chOff x="432" y="2503"/>
            <a:chExt cx="4856" cy="1721"/>
          </a:xfrm>
        </p:grpSpPr>
        <p:sp>
          <p:nvSpPr>
            <p:cNvPr id="27653" name="Rectangle 2"/>
            <p:cNvSpPr>
              <a:spLocks noChangeArrowheads="1"/>
            </p:cNvSpPr>
            <p:nvPr/>
          </p:nvSpPr>
          <p:spPr bwMode="auto">
            <a:xfrm>
              <a:off x="432" y="393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4" name="Rectangle 3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520" y="3831"/>
              <a:ext cx="38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  <a:buFont typeface="Monotype Sorts" charset="2"/>
                <a:buChar char="*"/>
              </a:pPr>
              <a:r>
                <a:rPr lang="en-US" altLang="en-US" sz="2400">
                  <a:latin typeface="Book Antiqua" panose="02040602050305030304" pitchFamily="18" charset="0"/>
                </a:rPr>
                <a:t> 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Can</a:t>
              </a:r>
              <a:r>
                <a:rPr lang="en-US" altLang="en-US" sz="2400" i="1">
                  <a:solidFill>
                    <a:schemeClr val="accent2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do binary search on (smaller) index file!</a:t>
              </a:r>
            </a:p>
          </p:txBody>
        </p:sp>
        <p:sp>
          <p:nvSpPr>
            <p:cNvPr id="27656" name="Freeform 7"/>
            <p:cNvSpPr>
              <a:spLocks/>
            </p:cNvSpPr>
            <p:nvPr/>
          </p:nvSpPr>
          <p:spPr bwMode="auto">
            <a:xfrm>
              <a:off x="644" y="3416"/>
              <a:ext cx="663" cy="251"/>
            </a:xfrm>
            <a:custGeom>
              <a:avLst/>
              <a:gdLst>
                <a:gd name="T0" fmla="*/ 0 w 663"/>
                <a:gd name="T1" fmla="*/ 250 h 251"/>
                <a:gd name="T2" fmla="*/ 0 w 663"/>
                <a:gd name="T3" fmla="*/ 0 h 251"/>
                <a:gd name="T4" fmla="*/ 662 w 663"/>
                <a:gd name="T5" fmla="*/ 0 h 251"/>
                <a:gd name="T6" fmla="*/ 662 w 663"/>
                <a:gd name="T7" fmla="*/ 250 h 251"/>
                <a:gd name="T8" fmla="*/ 0 w 663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1">
                  <a:moveTo>
                    <a:pt x="0" y="250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Freeform 8"/>
            <p:cNvSpPr>
              <a:spLocks/>
            </p:cNvSpPr>
            <p:nvPr/>
          </p:nvSpPr>
          <p:spPr bwMode="auto">
            <a:xfrm>
              <a:off x="1366" y="3416"/>
              <a:ext cx="662" cy="251"/>
            </a:xfrm>
            <a:custGeom>
              <a:avLst/>
              <a:gdLst>
                <a:gd name="T0" fmla="*/ 0 w 662"/>
                <a:gd name="T1" fmla="*/ 250 h 251"/>
                <a:gd name="T2" fmla="*/ 0 w 662"/>
                <a:gd name="T3" fmla="*/ 0 h 251"/>
                <a:gd name="T4" fmla="*/ 661 w 662"/>
                <a:gd name="T5" fmla="*/ 0 h 251"/>
                <a:gd name="T6" fmla="*/ 661 w 662"/>
                <a:gd name="T7" fmla="*/ 250 h 251"/>
                <a:gd name="T8" fmla="*/ 0 w 662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2" h="251">
                  <a:moveTo>
                    <a:pt x="0" y="250"/>
                  </a:moveTo>
                  <a:lnTo>
                    <a:pt x="0" y="0"/>
                  </a:lnTo>
                  <a:lnTo>
                    <a:pt x="661" y="0"/>
                  </a:lnTo>
                  <a:lnTo>
                    <a:pt x="661" y="25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Freeform 9"/>
            <p:cNvSpPr>
              <a:spLocks/>
            </p:cNvSpPr>
            <p:nvPr/>
          </p:nvSpPr>
          <p:spPr bwMode="auto">
            <a:xfrm>
              <a:off x="3650" y="3416"/>
              <a:ext cx="662" cy="251"/>
            </a:xfrm>
            <a:custGeom>
              <a:avLst/>
              <a:gdLst>
                <a:gd name="T0" fmla="*/ 0 w 662"/>
                <a:gd name="T1" fmla="*/ 250 h 251"/>
                <a:gd name="T2" fmla="*/ 0 w 662"/>
                <a:gd name="T3" fmla="*/ 0 h 251"/>
                <a:gd name="T4" fmla="*/ 661 w 662"/>
                <a:gd name="T5" fmla="*/ 0 h 251"/>
                <a:gd name="T6" fmla="*/ 661 w 662"/>
                <a:gd name="T7" fmla="*/ 250 h 251"/>
                <a:gd name="T8" fmla="*/ 0 w 662"/>
                <a:gd name="T9" fmla="*/ 25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2" h="251">
                  <a:moveTo>
                    <a:pt x="0" y="250"/>
                  </a:moveTo>
                  <a:lnTo>
                    <a:pt x="0" y="0"/>
                  </a:lnTo>
                  <a:lnTo>
                    <a:pt x="661" y="0"/>
                  </a:lnTo>
                  <a:lnTo>
                    <a:pt x="661" y="250"/>
                  </a:lnTo>
                  <a:lnTo>
                    <a:pt x="0" y="2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Freeform 10"/>
            <p:cNvSpPr>
              <a:spLocks/>
            </p:cNvSpPr>
            <p:nvPr/>
          </p:nvSpPr>
          <p:spPr bwMode="auto">
            <a:xfrm>
              <a:off x="608" y="3374"/>
              <a:ext cx="3744" cy="323"/>
            </a:xfrm>
            <a:custGeom>
              <a:avLst/>
              <a:gdLst>
                <a:gd name="T0" fmla="*/ 0 w 3744"/>
                <a:gd name="T1" fmla="*/ 322 h 323"/>
                <a:gd name="T2" fmla="*/ 0 w 3744"/>
                <a:gd name="T3" fmla="*/ 0 h 323"/>
                <a:gd name="T4" fmla="*/ 3743 w 3744"/>
                <a:gd name="T5" fmla="*/ 0 h 323"/>
                <a:gd name="T6" fmla="*/ 3743 w 3744"/>
                <a:gd name="T7" fmla="*/ 322 h 323"/>
                <a:gd name="T8" fmla="*/ 0 w 3744"/>
                <a:gd name="T9" fmla="*/ 322 h 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44" h="323">
                  <a:moveTo>
                    <a:pt x="0" y="322"/>
                  </a:moveTo>
                  <a:lnTo>
                    <a:pt x="0" y="0"/>
                  </a:lnTo>
                  <a:lnTo>
                    <a:pt x="3743" y="0"/>
                  </a:lnTo>
                  <a:lnTo>
                    <a:pt x="3743" y="322"/>
                  </a:lnTo>
                  <a:lnTo>
                    <a:pt x="0" y="32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Freeform 11"/>
            <p:cNvSpPr>
              <a:spLocks/>
            </p:cNvSpPr>
            <p:nvPr/>
          </p:nvSpPr>
          <p:spPr bwMode="auto">
            <a:xfrm>
              <a:off x="3517" y="2765"/>
              <a:ext cx="125" cy="610"/>
            </a:xfrm>
            <a:custGeom>
              <a:avLst/>
              <a:gdLst>
                <a:gd name="T0" fmla="*/ 0 w 125"/>
                <a:gd name="T1" fmla="*/ 0 h 610"/>
                <a:gd name="T2" fmla="*/ 124 w 125"/>
                <a:gd name="T3" fmla="*/ 609 h 610"/>
                <a:gd name="T4" fmla="*/ 0 w 125"/>
                <a:gd name="T5" fmla="*/ 0 h 6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5" h="610">
                  <a:moveTo>
                    <a:pt x="0" y="0"/>
                  </a:moveTo>
                  <a:lnTo>
                    <a:pt x="124" y="6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Freeform 12"/>
            <p:cNvSpPr>
              <a:spLocks/>
            </p:cNvSpPr>
            <p:nvPr/>
          </p:nvSpPr>
          <p:spPr bwMode="auto">
            <a:xfrm>
              <a:off x="3607" y="3294"/>
              <a:ext cx="37" cy="81"/>
            </a:xfrm>
            <a:custGeom>
              <a:avLst/>
              <a:gdLst>
                <a:gd name="T0" fmla="*/ 36 w 37"/>
                <a:gd name="T1" fmla="*/ 0 h 81"/>
                <a:gd name="T2" fmla="*/ 34 w 37"/>
                <a:gd name="T3" fmla="*/ 80 h 81"/>
                <a:gd name="T4" fmla="*/ 0 w 37"/>
                <a:gd name="T5" fmla="*/ 8 h 81"/>
                <a:gd name="T6" fmla="*/ 36 w 37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81">
                  <a:moveTo>
                    <a:pt x="36" y="0"/>
                  </a:moveTo>
                  <a:lnTo>
                    <a:pt x="34" y="80"/>
                  </a:lnTo>
                  <a:lnTo>
                    <a:pt x="0" y="8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Freeform 13"/>
            <p:cNvSpPr>
              <a:spLocks/>
            </p:cNvSpPr>
            <p:nvPr/>
          </p:nvSpPr>
          <p:spPr bwMode="auto">
            <a:xfrm>
              <a:off x="2088" y="3420"/>
              <a:ext cx="663" cy="252"/>
            </a:xfrm>
            <a:custGeom>
              <a:avLst/>
              <a:gdLst>
                <a:gd name="T0" fmla="*/ 0 w 663"/>
                <a:gd name="T1" fmla="*/ 251 h 252"/>
                <a:gd name="T2" fmla="*/ 0 w 663"/>
                <a:gd name="T3" fmla="*/ 0 h 252"/>
                <a:gd name="T4" fmla="*/ 662 w 663"/>
                <a:gd name="T5" fmla="*/ 0 h 252"/>
                <a:gd name="T6" fmla="*/ 662 w 663"/>
                <a:gd name="T7" fmla="*/ 251 h 252"/>
                <a:gd name="T8" fmla="*/ 0 w 663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Freeform 14"/>
            <p:cNvSpPr>
              <a:spLocks/>
            </p:cNvSpPr>
            <p:nvPr/>
          </p:nvSpPr>
          <p:spPr bwMode="auto">
            <a:xfrm>
              <a:off x="1413" y="2759"/>
              <a:ext cx="1" cy="589"/>
            </a:xfrm>
            <a:custGeom>
              <a:avLst/>
              <a:gdLst>
                <a:gd name="T0" fmla="*/ 0 w 1"/>
                <a:gd name="T1" fmla="*/ 0 h 589"/>
                <a:gd name="T2" fmla="*/ 0 w 1"/>
                <a:gd name="T3" fmla="*/ 588 h 589"/>
                <a:gd name="T4" fmla="*/ 0 w 1"/>
                <a:gd name="T5" fmla="*/ 0 h 5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589">
                  <a:moveTo>
                    <a:pt x="0" y="0"/>
                  </a:move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Freeform 15"/>
            <p:cNvSpPr>
              <a:spLocks/>
            </p:cNvSpPr>
            <p:nvPr/>
          </p:nvSpPr>
          <p:spPr bwMode="auto">
            <a:xfrm>
              <a:off x="1394" y="3267"/>
              <a:ext cx="39" cy="81"/>
            </a:xfrm>
            <a:custGeom>
              <a:avLst/>
              <a:gdLst>
                <a:gd name="T0" fmla="*/ 38 w 39"/>
                <a:gd name="T1" fmla="*/ 0 h 81"/>
                <a:gd name="T2" fmla="*/ 19 w 39"/>
                <a:gd name="T3" fmla="*/ 80 h 81"/>
                <a:gd name="T4" fmla="*/ 0 w 39"/>
                <a:gd name="T5" fmla="*/ 0 h 81"/>
                <a:gd name="T6" fmla="*/ 38 w 39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" h="81">
                  <a:moveTo>
                    <a:pt x="38" y="0"/>
                  </a:moveTo>
                  <a:lnTo>
                    <a:pt x="19" y="80"/>
                  </a:lnTo>
                  <a:lnTo>
                    <a:pt x="0" y="0"/>
                  </a:lnTo>
                  <a:lnTo>
                    <a:pt x="38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Freeform 16"/>
            <p:cNvSpPr>
              <a:spLocks/>
            </p:cNvSpPr>
            <p:nvPr/>
          </p:nvSpPr>
          <p:spPr bwMode="auto">
            <a:xfrm>
              <a:off x="1618" y="2770"/>
              <a:ext cx="477" cy="578"/>
            </a:xfrm>
            <a:custGeom>
              <a:avLst/>
              <a:gdLst>
                <a:gd name="T0" fmla="*/ 0 w 477"/>
                <a:gd name="T1" fmla="*/ 0 h 578"/>
                <a:gd name="T2" fmla="*/ 476 w 477"/>
                <a:gd name="T3" fmla="*/ 577 h 578"/>
                <a:gd name="T4" fmla="*/ 0 w 477"/>
                <a:gd name="T5" fmla="*/ 0 h 5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7" h="578">
                  <a:moveTo>
                    <a:pt x="0" y="0"/>
                  </a:moveTo>
                  <a:lnTo>
                    <a:pt x="476" y="57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Freeform 17"/>
            <p:cNvSpPr>
              <a:spLocks/>
            </p:cNvSpPr>
            <p:nvPr/>
          </p:nvSpPr>
          <p:spPr bwMode="auto">
            <a:xfrm>
              <a:off x="2029" y="3274"/>
              <a:ext cx="66" cy="74"/>
            </a:xfrm>
            <a:custGeom>
              <a:avLst/>
              <a:gdLst>
                <a:gd name="T0" fmla="*/ 29 w 66"/>
                <a:gd name="T1" fmla="*/ 0 h 74"/>
                <a:gd name="T2" fmla="*/ 65 w 66"/>
                <a:gd name="T3" fmla="*/ 73 h 74"/>
                <a:gd name="T4" fmla="*/ 0 w 66"/>
                <a:gd name="T5" fmla="*/ 27 h 74"/>
                <a:gd name="T6" fmla="*/ 29 w 66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" h="74">
                  <a:moveTo>
                    <a:pt x="29" y="0"/>
                  </a:moveTo>
                  <a:lnTo>
                    <a:pt x="65" y="73"/>
                  </a:lnTo>
                  <a:lnTo>
                    <a:pt x="0" y="27"/>
                  </a:lnTo>
                  <a:lnTo>
                    <a:pt x="29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Freeform 18"/>
            <p:cNvSpPr>
              <a:spLocks/>
            </p:cNvSpPr>
            <p:nvPr/>
          </p:nvSpPr>
          <p:spPr bwMode="auto">
            <a:xfrm>
              <a:off x="665" y="2676"/>
              <a:ext cx="613" cy="685"/>
            </a:xfrm>
            <a:custGeom>
              <a:avLst/>
              <a:gdLst>
                <a:gd name="T0" fmla="*/ 612 w 613"/>
                <a:gd name="T1" fmla="*/ 0 h 685"/>
                <a:gd name="T2" fmla="*/ 0 w 613"/>
                <a:gd name="T3" fmla="*/ 684 h 685"/>
                <a:gd name="T4" fmla="*/ 612 w 613"/>
                <a:gd name="T5" fmla="*/ 0 h 6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3" h="685">
                  <a:moveTo>
                    <a:pt x="612" y="0"/>
                  </a:moveTo>
                  <a:lnTo>
                    <a:pt x="0" y="684"/>
                  </a:lnTo>
                  <a:lnTo>
                    <a:pt x="612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Freeform 19"/>
            <p:cNvSpPr>
              <a:spLocks/>
            </p:cNvSpPr>
            <p:nvPr/>
          </p:nvSpPr>
          <p:spPr bwMode="auto">
            <a:xfrm>
              <a:off x="665" y="3288"/>
              <a:ext cx="67" cy="73"/>
            </a:xfrm>
            <a:custGeom>
              <a:avLst/>
              <a:gdLst>
                <a:gd name="T0" fmla="*/ 66 w 67"/>
                <a:gd name="T1" fmla="*/ 27 h 73"/>
                <a:gd name="T2" fmla="*/ 0 w 67"/>
                <a:gd name="T3" fmla="*/ 72 h 73"/>
                <a:gd name="T4" fmla="*/ 38 w 67"/>
                <a:gd name="T5" fmla="*/ 0 h 73"/>
                <a:gd name="T6" fmla="*/ 66 w 67"/>
                <a:gd name="T7" fmla="*/ 27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73">
                  <a:moveTo>
                    <a:pt x="66" y="27"/>
                  </a:moveTo>
                  <a:lnTo>
                    <a:pt x="0" y="72"/>
                  </a:lnTo>
                  <a:lnTo>
                    <a:pt x="38" y="0"/>
                  </a:lnTo>
                  <a:lnTo>
                    <a:pt x="66" y="27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682" y="3421"/>
              <a:ext cx="4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Page 1</a:t>
              </a:r>
            </a:p>
          </p:txBody>
        </p:sp>
        <p:sp>
          <p:nvSpPr>
            <p:cNvPr id="27670" name="Rectangle 21"/>
            <p:cNvSpPr>
              <a:spLocks noChangeArrowheads="1"/>
            </p:cNvSpPr>
            <p:nvPr/>
          </p:nvSpPr>
          <p:spPr bwMode="auto">
            <a:xfrm>
              <a:off x="1433" y="3431"/>
              <a:ext cx="4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Page 2</a:t>
              </a:r>
            </a:p>
          </p:txBody>
        </p:sp>
        <p:sp>
          <p:nvSpPr>
            <p:cNvPr id="27671" name="Rectangle 22"/>
            <p:cNvSpPr>
              <a:spLocks noChangeArrowheads="1"/>
            </p:cNvSpPr>
            <p:nvPr/>
          </p:nvSpPr>
          <p:spPr bwMode="auto">
            <a:xfrm>
              <a:off x="3697" y="3400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Page N</a:t>
              </a:r>
            </a:p>
          </p:txBody>
        </p:sp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2168" y="3416"/>
              <a:ext cx="4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Page 3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4567" y="3366"/>
              <a:ext cx="68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Data File</a:t>
              </a:r>
            </a:p>
          </p:txBody>
        </p:sp>
        <p:sp>
          <p:nvSpPr>
            <p:cNvPr id="27674" name="Freeform 25"/>
            <p:cNvSpPr>
              <a:spLocks/>
            </p:cNvSpPr>
            <p:nvPr/>
          </p:nvSpPr>
          <p:spPr bwMode="auto">
            <a:xfrm>
              <a:off x="1230" y="2564"/>
              <a:ext cx="661" cy="252"/>
            </a:xfrm>
            <a:custGeom>
              <a:avLst/>
              <a:gdLst>
                <a:gd name="T0" fmla="*/ 0 w 661"/>
                <a:gd name="T1" fmla="*/ 251 h 252"/>
                <a:gd name="T2" fmla="*/ 0 w 661"/>
                <a:gd name="T3" fmla="*/ 0 h 252"/>
                <a:gd name="T4" fmla="*/ 660 w 661"/>
                <a:gd name="T5" fmla="*/ 0 h 252"/>
                <a:gd name="T6" fmla="*/ 660 w 661"/>
                <a:gd name="T7" fmla="*/ 251 h 252"/>
                <a:gd name="T8" fmla="*/ 0 w 661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1" h="252">
                  <a:moveTo>
                    <a:pt x="0" y="251"/>
                  </a:moveTo>
                  <a:lnTo>
                    <a:pt x="0" y="0"/>
                  </a:lnTo>
                  <a:lnTo>
                    <a:pt x="660" y="0"/>
                  </a:lnTo>
                  <a:lnTo>
                    <a:pt x="660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Freeform 26"/>
            <p:cNvSpPr>
              <a:spLocks/>
            </p:cNvSpPr>
            <p:nvPr/>
          </p:nvSpPr>
          <p:spPr bwMode="auto">
            <a:xfrm>
              <a:off x="1976" y="2564"/>
              <a:ext cx="663" cy="252"/>
            </a:xfrm>
            <a:custGeom>
              <a:avLst/>
              <a:gdLst>
                <a:gd name="T0" fmla="*/ 0 w 663"/>
                <a:gd name="T1" fmla="*/ 251 h 252"/>
                <a:gd name="T2" fmla="*/ 0 w 663"/>
                <a:gd name="T3" fmla="*/ 0 h 252"/>
                <a:gd name="T4" fmla="*/ 662 w 663"/>
                <a:gd name="T5" fmla="*/ 0 h 252"/>
                <a:gd name="T6" fmla="*/ 662 w 663"/>
                <a:gd name="T7" fmla="*/ 251 h 252"/>
                <a:gd name="T8" fmla="*/ 0 w 663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3" h="252">
                  <a:moveTo>
                    <a:pt x="0" y="251"/>
                  </a:moveTo>
                  <a:lnTo>
                    <a:pt x="0" y="0"/>
                  </a:lnTo>
                  <a:lnTo>
                    <a:pt x="662" y="0"/>
                  </a:lnTo>
                  <a:lnTo>
                    <a:pt x="662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Freeform 27"/>
            <p:cNvSpPr>
              <a:spLocks/>
            </p:cNvSpPr>
            <p:nvPr/>
          </p:nvSpPr>
          <p:spPr bwMode="auto">
            <a:xfrm>
              <a:off x="3055" y="2564"/>
              <a:ext cx="662" cy="252"/>
            </a:xfrm>
            <a:custGeom>
              <a:avLst/>
              <a:gdLst>
                <a:gd name="T0" fmla="*/ 0 w 662"/>
                <a:gd name="T1" fmla="*/ 251 h 252"/>
                <a:gd name="T2" fmla="*/ 0 w 662"/>
                <a:gd name="T3" fmla="*/ 0 h 252"/>
                <a:gd name="T4" fmla="*/ 661 w 662"/>
                <a:gd name="T5" fmla="*/ 0 h 252"/>
                <a:gd name="T6" fmla="*/ 661 w 662"/>
                <a:gd name="T7" fmla="*/ 251 h 252"/>
                <a:gd name="T8" fmla="*/ 0 w 662"/>
                <a:gd name="T9" fmla="*/ 2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2" h="252">
                  <a:moveTo>
                    <a:pt x="0" y="251"/>
                  </a:moveTo>
                  <a:lnTo>
                    <a:pt x="0" y="0"/>
                  </a:lnTo>
                  <a:lnTo>
                    <a:pt x="661" y="0"/>
                  </a:lnTo>
                  <a:lnTo>
                    <a:pt x="661" y="251"/>
                  </a:lnTo>
                  <a:lnTo>
                    <a:pt x="0" y="251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Freeform 28"/>
            <p:cNvSpPr>
              <a:spLocks/>
            </p:cNvSpPr>
            <p:nvPr/>
          </p:nvSpPr>
          <p:spPr bwMode="auto">
            <a:xfrm>
              <a:off x="1182" y="2503"/>
              <a:ext cx="2563" cy="362"/>
            </a:xfrm>
            <a:custGeom>
              <a:avLst/>
              <a:gdLst>
                <a:gd name="T0" fmla="*/ 0 w 2563"/>
                <a:gd name="T1" fmla="*/ 361 h 362"/>
                <a:gd name="T2" fmla="*/ 0 w 2563"/>
                <a:gd name="T3" fmla="*/ 0 h 362"/>
                <a:gd name="T4" fmla="*/ 2562 w 2563"/>
                <a:gd name="T5" fmla="*/ 0 h 362"/>
                <a:gd name="T6" fmla="*/ 2562 w 2563"/>
                <a:gd name="T7" fmla="*/ 361 h 362"/>
                <a:gd name="T8" fmla="*/ 0 w 2563"/>
                <a:gd name="T9" fmla="*/ 361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63" h="362">
                  <a:moveTo>
                    <a:pt x="0" y="361"/>
                  </a:moveTo>
                  <a:lnTo>
                    <a:pt x="0" y="0"/>
                  </a:lnTo>
                  <a:lnTo>
                    <a:pt x="2562" y="0"/>
                  </a:lnTo>
                  <a:lnTo>
                    <a:pt x="2562" y="361"/>
                  </a:lnTo>
                  <a:lnTo>
                    <a:pt x="0" y="361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1489" y="2581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latin typeface="Arial" panose="020B0604020202020204" pitchFamily="34" charset="0"/>
                </a:rPr>
                <a:t>k2</a:t>
              </a:r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3403" y="2569"/>
              <a:ext cx="2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latin typeface="Arial" panose="020B0604020202020204" pitchFamily="34" charset="0"/>
                </a:rPr>
                <a:t>kN</a:t>
              </a: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1300" y="258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folHlink"/>
                  </a:solidFill>
                  <a:latin typeface="Arial" panose="020B0604020202020204" pitchFamily="34" charset="0"/>
                </a:rPr>
                <a:t>k1</a:t>
              </a: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4538" y="2505"/>
              <a:ext cx="75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chemeClr val="folHlink"/>
                  </a:solidFill>
                  <a:latin typeface="Arial" panose="020B0604020202020204" pitchFamily="34" charset="0"/>
                </a:rPr>
                <a:t>Index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80519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864082" y="419100"/>
            <a:ext cx="909943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/>
            <a:r>
              <a:rPr lang="en-US" altLang="en-US" dirty="0"/>
              <a:t>B+ Tree:  The Most Widely Used Index</a:t>
            </a: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43100" y="2057400"/>
            <a:ext cx="8305800" cy="2971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Insert/delete at log </a:t>
            </a:r>
            <a:r>
              <a:rPr lang="en-US" altLang="en-US" sz="2400" baseline="-25000"/>
              <a:t>F</a:t>
            </a:r>
            <a:r>
              <a:rPr lang="en-US" altLang="en-US" sz="2400"/>
              <a:t> N cost; keep tree </a:t>
            </a:r>
            <a:r>
              <a:rPr lang="en-US" altLang="en-US" sz="2400" i="1">
                <a:solidFill>
                  <a:schemeClr val="tx2"/>
                </a:solidFill>
              </a:rPr>
              <a:t>height-balanced</a:t>
            </a:r>
            <a:r>
              <a:rPr lang="en-US" altLang="en-US" sz="2400">
                <a:solidFill>
                  <a:schemeClr val="tx2"/>
                </a:solidFill>
              </a:rPr>
              <a:t>.</a:t>
            </a:r>
            <a:r>
              <a:rPr lang="en-US" altLang="en-US" sz="2400">
                <a:solidFill>
                  <a:schemeClr val="accent2"/>
                </a:solidFill>
              </a:rPr>
              <a:t>   </a:t>
            </a:r>
            <a:r>
              <a:rPr lang="en-US" altLang="en-US" sz="2400"/>
              <a:t>(F = fanout, N = # leaf pages)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Minimum 50% occupancy (except for root).  Each node  (</a:t>
            </a:r>
            <a:r>
              <a:rPr lang="en-US" altLang="en-US" sz="2400" i="1"/>
              <a:t>except root</a:t>
            </a:r>
            <a:r>
              <a:rPr lang="en-US" altLang="en-US" sz="2400"/>
              <a:t>) contains </a:t>
            </a:r>
            <a:r>
              <a:rPr lang="en-US" altLang="en-US" sz="2400" b="1"/>
              <a:t>d</a:t>
            </a:r>
            <a:r>
              <a:rPr lang="en-US" altLang="en-US" sz="2400"/>
              <a:t> &lt;=  </a:t>
            </a:r>
            <a:r>
              <a:rPr lang="en-US" altLang="en-US" sz="2400" i="1" u="sng"/>
              <a:t>m</a:t>
            </a:r>
            <a:r>
              <a:rPr lang="en-US" altLang="en-US" sz="2400"/>
              <a:t>  &lt;= 2</a:t>
            </a:r>
            <a:r>
              <a:rPr lang="en-US" altLang="en-US" sz="2400" b="1"/>
              <a:t>d</a:t>
            </a:r>
            <a:r>
              <a:rPr lang="en-US" altLang="en-US" sz="2400"/>
              <a:t> entries.  The parameter </a:t>
            </a:r>
            <a:r>
              <a:rPr lang="en-US" altLang="en-US" sz="2400" b="1"/>
              <a:t>d</a:t>
            </a:r>
            <a:r>
              <a:rPr lang="en-US" altLang="en-US" sz="2400"/>
              <a:t> is called the </a:t>
            </a:r>
            <a:r>
              <a:rPr lang="en-US" altLang="en-US" sz="2400" i="1"/>
              <a:t>order</a:t>
            </a:r>
            <a:r>
              <a:rPr lang="en-US" altLang="en-US" sz="2400"/>
              <a:t> of the tree.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Supports equality and range-searches efficiently.</a:t>
            </a: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3657600" y="4495800"/>
            <a:ext cx="5848350" cy="2038350"/>
            <a:chOff x="1344" y="2832"/>
            <a:chExt cx="3684" cy="1284"/>
          </a:xfrm>
        </p:grpSpPr>
        <p:sp>
          <p:nvSpPr>
            <p:cNvPr id="29703" name="Freeform 7"/>
            <p:cNvSpPr>
              <a:spLocks/>
            </p:cNvSpPr>
            <p:nvPr/>
          </p:nvSpPr>
          <p:spPr bwMode="auto">
            <a:xfrm>
              <a:off x="1764" y="3644"/>
              <a:ext cx="1731" cy="1"/>
            </a:xfrm>
            <a:custGeom>
              <a:avLst/>
              <a:gdLst>
                <a:gd name="T0" fmla="*/ 0 w 1731"/>
                <a:gd name="T1" fmla="*/ 0 h 1"/>
                <a:gd name="T2" fmla="*/ 1730 w 1731"/>
                <a:gd name="T3" fmla="*/ 0 h 1"/>
                <a:gd name="T4" fmla="*/ 0 w 173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1" h="1">
                  <a:moveTo>
                    <a:pt x="0" y="0"/>
                  </a:moveTo>
                  <a:lnTo>
                    <a:pt x="173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auto">
            <a:xfrm>
              <a:off x="1764" y="2897"/>
              <a:ext cx="914" cy="748"/>
            </a:xfrm>
            <a:custGeom>
              <a:avLst/>
              <a:gdLst>
                <a:gd name="T0" fmla="*/ 0 w 914"/>
                <a:gd name="T1" fmla="*/ 747 h 748"/>
                <a:gd name="T2" fmla="*/ 913 w 914"/>
                <a:gd name="T3" fmla="*/ 0 h 748"/>
                <a:gd name="T4" fmla="*/ 0 w 914"/>
                <a:gd name="T5" fmla="*/ 747 h 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4" h="748">
                  <a:moveTo>
                    <a:pt x="0" y="747"/>
                  </a:moveTo>
                  <a:lnTo>
                    <a:pt x="913" y="0"/>
                  </a:lnTo>
                  <a:lnTo>
                    <a:pt x="0" y="74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auto">
            <a:xfrm>
              <a:off x="2677" y="2897"/>
              <a:ext cx="828" cy="748"/>
            </a:xfrm>
            <a:custGeom>
              <a:avLst/>
              <a:gdLst>
                <a:gd name="T0" fmla="*/ 0 w 828"/>
                <a:gd name="T1" fmla="*/ 0 h 748"/>
                <a:gd name="T2" fmla="*/ 827 w 828"/>
                <a:gd name="T3" fmla="*/ 747 h 748"/>
                <a:gd name="T4" fmla="*/ 0 w 828"/>
                <a:gd name="T5" fmla="*/ 0 h 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8" h="748">
                  <a:moveTo>
                    <a:pt x="0" y="0"/>
                  </a:moveTo>
                  <a:lnTo>
                    <a:pt x="827" y="7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auto">
            <a:xfrm>
              <a:off x="2341" y="2832"/>
              <a:ext cx="337" cy="66"/>
            </a:xfrm>
            <a:custGeom>
              <a:avLst/>
              <a:gdLst>
                <a:gd name="T0" fmla="*/ 0 w 337"/>
                <a:gd name="T1" fmla="*/ 0 h 66"/>
                <a:gd name="T2" fmla="*/ 55 w 337"/>
                <a:gd name="T3" fmla="*/ 10 h 66"/>
                <a:gd name="T4" fmla="*/ 336 w 337"/>
                <a:gd name="T5" fmla="*/ 65 h 66"/>
                <a:gd name="T6" fmla="*/ 0 w 337"/>
                <a:gd name="T7" fmla="*/ 0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7" h="66">
                  <a:moveTo>
                    <a:pt x="0" y="0"/>
                  </a:moveTo>
                  <a:lnTo>
                    <a:pt x="55" y="10"/>
                  </a:lnTo>
                  <a:lnTo>
                    <a:pt x="336" y="6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auto">
            <a:xfrm>
              <a:off x="2579" y="2862"/>
              <a:ext cx="99" cy="36"/>
            </a:xfrm>
            <a:custGeom>
              <a:avLst/>
              <a:gdLst>
                <a:gd name="T0" fmla="*/ 12 w 99"/>
                <a:gd name="T1" fmla="*/ 0 h 36"/>
                <a:gd name="T2" fmla="*/ 98 w 99"/>
                <a:gd name="T3" fmla="*/ 35 h 36"/>
                <a:gd name="T4" fmla="*/ 0 w 99"/>
                <a:gd name="T5" fmla="*/ 34 h 36"/>
                <a:gd name="T6" fmla="*/ 12 w 99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" h="36">
                  <a:moveTo>
                    <a:pt x="12" y="0"/>
                  </a:moveTo>
                  <a:lnTo>
                    <a:pt x="98" y="35"/>
                  </a:lnTo>
                  <a:lnTo>
                    <a:pt x="0" y="34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auto">
            <a:xfrm>
              <a:off x="1344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1813" y="3936"/>
              <a:ext cx="74" cy="29"/>
            </a:xfrm>
            <a:custGeom>
              <a:avLst/>
              <a:gdLst>
                <a:gd name="T0" fmla="*/ 73 w 74"/>
                <a:gd name="T1" fmla="*/ 28 h 29"/>
                <a:gd name="T2" fmla="*/ 0 w 74"/>
                <a:gd name="T3" fmla="*/ 14 h 29"/>
                <a:gd name="T4" fmla="*/ 73 w 74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" h="29">
                  <a:moveTo>
                    <a:pt x="73" y="28"/>
                  </a:moveTo>
                  <a:lnTo>
                    <a:pt x="0" y="14"/>
                  </a:lnTo>
                  <a:lnTo>
                    <a:pt x="73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1813" y="3950"/>
              <a:ext cx="281" cy="1"/>
            </a:xfrm>
            <a:custGeom>
              <a:avLst/>
              <a:gdLst>
                <a:gd name="T0" fmla="*/ 0 w 281"/>
                <a:gd name="T1" fmla="*/ 0 h 1"/>
                <a:gd name="T2" fmla="*/ 280 w 281"/>
                <a:gd name="T3" fmla="*/ 0 h 1"/>
                <a:gd name="T4" fmla="*/ 0 w 281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" h="1">
                  <a:moveTo>
                    <a:pt x="0" y="0"/>
                  </a:moveTo>
                  <a:lnTo>
                    <a:pt x="28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2018" y="3936"/>
              <a:ext cx="76" cy="29"/>
            </a:xfrm>
            <a:custGeom>
              <a:avLst/>
              <a:gdLst>
                <a:gd name="T0" fmla="*/ 0 w 76"/>
                <a:gd name="T1" fmla="*/ 0 h 29"/>
                <a:gd name="T2" fmla="*/ 75 w 76"/>
                <a:gd name="T3" fmla="*/ 14 h 29"/>
                <a:gd name="T4" fmla="*/ 0 w 76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>
              <a:off x="2093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2562" y="3936"/>
              <a:ext cx="76" cy="29"/>
            </a:xfrm>
            <a:custGeom>
              <a:avLst/>
              <a:gdLst>
                <a:gd name="T0" fmla="*/ 75 w 76"/>
                <a:gd name="T1" fmla="*/ 28 h 29"/>
                <a:gd name="T2" fmla="*/ 0 w 76"/>
                <a:gd name="T3" fmla="*/ 14 h 29"/>
                <a:gd name="T4" fmla="*/ 75 w 76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75" y="28"/>
                  </a:moveTo>
                  <a:lnTo>
                    <a:pt x="0" y="14"/>
                  </a:lnTo>
                  <a:lnTo>
                    <a:pt x="7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2562" y="3950"/>
              <a:ext cx="235" cy="1"/>
            </a:xfrm>
            <a:custGeom>
              <a:avLst/>
              <a:gdLst>
                <a:gd name="T0" fmla="*/ 0 w 235"/>
                <a:gd name="T1" fmla="*/ 0 h 1"/>
                <a:gd name="T2" fmla="*/ 234 w 235"/>
                <a:gd name="T3" fmla="*/ 0 h 1"/>
                <a:gd name="T4" fmla="*/ 0 w 235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5" h="1">
                  <a:moveTo>
                    <a:pt x="0" y="0"/>
                  </a:moveTo>
                  <a:lnTo>
                    <a:pt x="23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Freeform 19"/>
            <p:cNvSpPr>
              <a:spLocks/>
            </p:cNvSpPr>
            <p:nvPr/>
          </p:nvSpPr>
          <p:spPr bwMode="auto">
            <a:xfrm>
              <a:off x="2721" y="3936"/>
              <a:ext cx="76" cy="29"/>
            </a:xfrm>
            <a:custGeom>
              <a:avLst/>
              <a:gdLst>
                <a:gd name="T0" fmla="*/ 0 w 76"/>
                <a:gd name="T1" fmla="*/ 0 h 29"/>
                <a:gd name="T2" fmla="*/ 75 w 76"/>
                <a:gd name="T3" fmla="*/ 14 h 29"/>
                <a:gd name="T4" fmla="*/ 0 w 76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" h="29">
                  <a:moveTo>
                    <a:pt x="0" y="0"/>
                  </a:moveTo>
                  <a:lnTo>
                    <a:pt x="75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20"/>
            <p:cNvSpPr>
              <a:spLocks/>
            </p:cNvSpPr>
            <p:nvPr/>
          </p:nvSpPr>
          <p:spPr bwMode="auto">
            <a:xfrm>
              <a:off x="1671" y="3631"/>
              <a:ext cx="188" cy="214"/>
            </a:xfrm>
            <a:custGeom>
              <a:avLst/>
              <a:gdLst>
                <a:gd name="T0" fmla="*/ 187 w 188"/>
                <a:gd name="T1" fmla="*/ 0 h 214"/>
                <a:gd name="T2" fmla="*/ 0 w 188"/>
                <a:gd name="T3" fmla="*/ 213 h 214"/>
                <a:gd name="T4" fmla="*/ 187 w 188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" h="214">
                  <a:moveTo>
                    <a:pt x="187" y="0"/>
                  </a:moveTo>
                  <a:lnTo>
                    <a:pt x="0" y="213"/>
                  </a:lnTo>
                  <a:lnTo>
                    <a:pt x="187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21"/>
            <p:cNvSpPr>
              <a:spLocks/>
            </p:cNvSpPr>
            <p:nvPr/>
          </p:nvSpPr>
          <p:spPr bwMode="auto">
            <a:xfrm>
              <a:off x="1671" y="3788"/>
              <a:ext cx="58" cy="57"/>
            </a:xfrm>
            <a:custGeom>
              <a:avLst/>
              <a:gdLst>
                <a:gd name="T0" fmla="*/ 57 w 58"/>
                <a:gd name="T1" fmla="*/ 17 h 57"/>
                <a:gd name="T2" fmla="*/ 0 w 58"/>
                <a:gd name="T3" fmla="*/ 56 h 57"/>
                <a:gd name="T4" fmla="*/ 26 w 58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" h="57">
                  <a:moveTo>
                    <a:pt x="57" y="17"/>
                  </a:moveTo>
                  <a:lnTo>
                    <a:pt x="0" y="56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/>
            </p:cNvSpPr>
            <p:nvPr/>
          </p:nvSpPr>
          <p:spPr bwMode="auto">
            <a:xfrm>
              <a:off x="2327" y="3631"/>
              <a:ext cx="1" cy="214"/>
            </a:xfrm>
            <a:custGeom>
              <a:avLst/>
              <a:gdLst>
                <a:gd name="T0" fmla="*/ 0 w 1"/>
                <a:gd name="T1" fmla="*/ 0 h 214"/>
                <a:gd name="T2" fmla="*/ 0 w 1"/>
                <a:gd name="T3" fmla="*/ 213 h 214"/>
                <a:gd name="T4" fmla="*/ 0 w 1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14">
                  <a:moveTo>
                    <a:pt x="0" y="0"/>
                  </a:move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auto">
            <a:xfrm>
              <a:off x="2310" y="3788"/>
              <a:ext cx="37" cy="57"/>
            </a:xfrm>
            <a:custGeom>
              <a:avLst/>
              <a:gdLst>
                <a:gd name="T0" fmla="*/ 36 w 37"/>
                <a:gd name="T1" fmla="*/ 0 h 57"/>
                <a:gd name="T2" fmla="*/ 18 w 37"/>
                <a:gd name="T3" fmla="*/ 56 h 57"/>
                <a:gd name="T4" fmla="*/ 0 w 37"/>
                <a:gd name="T5" fmla="*/ 0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" h="57">
                  <a:moveTo>
                    <a:pt x="36" y="0"/>
                  </a:move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24"/>
            <p:cNvSpPr>
              <a:spLocks/>
            </p:cNvSpPr>
            <p:nvPr/>
          </p:nvSpPr>
          <p:spPr bwMode="auto">
            <a:xfrm>
              <a:off x="3358" y="3844"/>
              <a:ext cx="470" cy="248"/>
            </a:xfrm>
            <a:custGeom>
              <a:avLst/>
              <a:gdLst>
                <a:gd name="T0" fmla="*/ 0 w 470"/>
                <a:gd name="T1" fmla="*/ 0 h 248"/>
                <a:gd name="T2" fmla="*/ 469 w 470"/>
                <a:gd name="T3" fmla="*/ 0 h 248"/>
                <a:gd name="T4" fmla="*/ 469 w 470"/>
                <a:gd name="T5" fmla="*/ 247 h 248"/>
                <a:gd name="T6" fmla="*/ 0 w 470"/>
                <a:gd name="T7" fmla="*/ 247 h 248"/>
                <a:gd name="T8" fmla="*/ 0 w 470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0" h="248">
                  <a:moveTo>
                    <a:pt x="0" y="0"/>
                  </a:moveTo>
                  <a:lnTo>
                    <a:pt x="469" y="0"/>
                  </a:lnTo>
                  <a:lnTo>
                    <a:pt x="469" y="247"/>
                  </a:lnTo>
                  <a:lnTo>
                    <a:pt x="0" y="2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5"/>
            <p:cNvSpPr>
              <a:spLocks/>
            </p:cNvSpPr>
            <p:nvPr/>
          </p:nvSpPr>
          <p:spPr bwMode="auto">
            <a:xfrm>
              <a:off x="3125" y="3936"/>
              <a:ext cx="75" cy="29"/>
            </a:xfrm>
            <a:custGeom>
              <a:avLst/>
              <a:gdLst>
                <a:gd name="T0" fmla="*/ 74 w 75"/>
                <a:gd name="T1" fmla="*/ 28 h 29"/>
                <a:gd name="T2" fmla="*/ 0 w 75"/>
                <a:gd name="T3" fmla="*/ 14 h 29"/>
                <a:gd name="T4" fmla="*/ 74 w 75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29">
                  <a:moveTo>
                    <a:pt x="74" y="28"/>
                  </a:moveTo>
                  <a:lnTo>
                    <a:pt x="0" y="14"/>
                  </a:lnTo>
                  <a:lnTo>
                    <a:pt x="74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6"/>
            <p:cNvSpPr>
              <a:spLocks/>
            </p:cNvSpPr>
            <p:nvPr/>
          </p:nvSpPr>
          <p:spPr bwMode="auto">
            <a:xfrm>
              <a:off x="3125" y="3950"/>
              <a:ext cx="234" cy="1"/>
            </a:xfrm>
            <a:custGeom>
              <a:avLst/>
              <a:gdLst>
                <a:gd name="T0" fmla="*/ 0 w 234"/>
                <a:gd name="T1" fmla="*/ 0 h 1"/>
                <a:gd name="T2" fmla="*/ 233 w 234"/>
                <a:gd name="T3" fmla="*/ 0 h 1"/>
                <a:gd name="T4" fmla="*/ 0 w 234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" h="1">
                  <a:moveTo>
                    <a:pt x="0" y="0"/>
                  </a:move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27"/>
            <p:cNvSpPr>
              <a:spLocks/>
            </p:cNvSpPr>
            <p:nvPr/>
          </p:nvSpPr>
          <p:spPr bwMode="auto">
            <a:xfrm>
              <a:off x="3284" y="3936"/>
              <a:ext cx="75" cy="29"/>
            </a:xfrm>
            <a:custGeom>
              <a:avLst/>
              <a:gdLst>
                <a:gd name="T0" fmla="*/ 0 w 75"/>
                <a:gd name="T1" fmla="*/ 0 h 29"/>
                <a:gd name="T2" fmla="*/ 74 w 75"/>
                <a:gd name="T3" fmla="*/ 14 h 29"/>
                <a:gd name="T4" fmla="*/ 0 w 75"/>
                <a:gd name="T5" fmla="*/ 28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5" h="29">
                  <a:moveTo>
                    <a:pt x="0" y="0"/>
                  </a:moveTo>
                  <a:lnTo>
                    <a:pt x="74" y="14"/>
                  </a:lnTo>
                  <a:lnTo>
                    <a:pt x="0" y="28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Freeform 28"/>
            <p:cNvSpPr>
              <a:spLocks/>
            </p:cNvSpPr>
            <p:nvPr/>
          </p:nvSpPr>
          <p:spPr bwMode="auto">
            <a:xfrm>
              <a:off x="3405" y="3631"/>
              <a:ext cx="190" cy="214"/>
            </a:xfrm>
            <a:custGeom>
              <a:avLst/>
              <a:gdLst>
                <a:gd name="T0" fmla="*/ 0 w 190"/>
                <a:gd name="T1" fmla="*/ 0 h 214"/>
                <a:gd name="T2" fmla="*/ 189 w 190"/>
                <a:gd name="T3" fmla="*/ 213 h 214"/>
                <a:gd name="T4" fmla="*/ 0 w 190"/>
                <a:gd name="T5" fmla="*/ 0 h 2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0" h="214">
                  <a:moveTo>
                    <a:pt x="0" y="0"/>
                  </a:moveTo>
                  <a:lnTo>
                    <a:pt x="189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Freeform 29"/>
            <p:cNvSpPr>
              <a:spLocks/>
            </p:cNvSpPr>
            <p:nvPr/>
          </p:nvSpPr>
          <p:spPr bwMode="auto">
            <a:xfrm>
              <a:off x="3536" y="3788"/>
              <a:ext cx="59" cy="57"/>
            </a:xfrm>
            <a:custGeom>
              <a:avLst/>
              <a:gdLst>
                <a:gd name="T0" fmla="*/ 31 w 59"/>
                <a:gd name="T1" fmla="*/ 0 h 57"/>
                <a:gd name="T2" fmla="*/ 58 w 59"/>
                <a:gd name="T3" fmla="*/ 56 h 57"/>
                <a:gd name="T4" fmla="*/ 0 w 59"/>
                <a:gd name="T5" fmla="*/ 17 h 5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57">
                  <a:moveTo>
                    <a:pt x="31" y="0"/>
                  </a:moveTo>
                  <a:lnTo>
                    <a:pt x="58" y="56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4005" y="2968"/>
              <a:ext cx="8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Index Entries</a:t>
              </a: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05" y="3782"/>
              <a:ext cx="7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Data Entries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4005" y="3924"/>
              <a:ext cx="10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("Sequence set")</a:t>
              </a: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4005" y="3146"/>
              <a:ext cx="9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(Direct search)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1047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B+ Trees in Practice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/>
            <a:r>
              <a:rPr lang="en-US" altLang="en-US" sz="2400"/>
              <a:t>Typical order: 100.  Typical fill-factor: 67%.</a:t>
            </a:r>
          </a:p>
          <a:p>
            <a:pPr lvl="1" eaLnBrk="1" hangingPunct="1"/>
            <a:r>
              <a:rPr lang="en-US" altLang="en-US"/>
              <a:t>average fanout = 133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2400"/>
              <a:t>Typical capacities:</a:t>
            </a:r>
          </a:p>
          <a:p>
            <a:pPr lvl="1" eaLnBrk="1" hangingPunct="1"/>
            <a:r>
              <a:rPr lang="en-US" altLang="en-US"/>
              <a:t>Height 4: 133</a:t>
            </a:r>
            <a:r>
              <a:rPr lang="en-US" altLang="en-US" baseline="30000"/>
              <a:t>4</a:t>
            </a:r>
            <a:r>
              <a:rPr lang="en-US" altLang="en-US"/>
              <a:t> = 312,900,700 records</a:t>
            </a:r>
          </a:p>
          <a:p>
            <a:pPr lvl="1" eaLnBrk="1" hangingPunct="1"/>
            <a:r>
              <a:rPr lang="en-US" altLang="en-US"/>
              <a:t>Height 3: 133</a:t>
            </a:r>
            <a:r>
              <a:rPr lang="en-US" altLang="en-US" baseline="30000"/>
              <a:t>3</a:t>
            </a:r>
            <a:r>
              <a:rPr lang="en-US" altLang="en-US"/>
              <a:t> =     2,352,637 records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Can often hold top levels in buffer pool:</a:t>
            </a:r>
          </a:p>
          <a:p>
            <a:pPr lvl="1" eaLnBrk="1" hangingPunct="1"/>
            <a:r>
              <a:rPr lang="en-US" altLang="en-US"/>
              <a:t>Level 1 =           1 page  =     8 Kbytes</a:t>
            </a:r>
          </a:p>
          <a:p>
            <a:pPr lvl="1" eaLnBrk="1" hangingPunct="1"/>
            <a:r>
              <a:rPr lang="en-US" altLang="en-US"/>
              <a:t>Level 2 =      133 pages =     1 Mbyte</a:t>
            </a:r>
          </a:p>
          <a:p>
            <a:pPr lvl="1" eaLnBrk="1" hangingPunct="1"/>
            <a:r>
              <a:rPr lang="en-US" altLang="en-US"/>
              <a:t>Level 3 = 17,689 pages = 133 MBytes       </a:t>
            </a:r>
          </a:p>
        </p:txBody>
      </p:sp>
    </p:spTree>
    <p:extLst>
      <p:ext uri="{BB962C8B-B14F-4D97-AF65-F5344CB8AC3E}">
        <p14:creationId xmlns:p14="http://schemas.microsoft.com/office/powerpoint/2010/main" val="2981574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9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9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7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B+ Tree…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67000" y="17526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/>
              <a:t>Search begins at root, and key comparisons direct it to a leaf</a:t>
            </a:r>
          </a:p>
          <a:p>
            <a:pPr eaLnBrk="1" hangingPunct="1"/>
            <a:r>
              <a:rPr lang="en-US" altLang="en-US"/>
              <a:t>Each Node has search keys (K</a:t>
            </a:r>
            <a:r>
              <a:rPr lang="en-US" altLang="en-US" baseline="-25000"/>
              <a:t>i</a:t>
            </a:r>
            <a:r>
              <a:rPr lang="en-US" altLang="en-US"/>
              <a:t>) and pointers (P</a:t>
            </a:r>
            <a:r>
              <a:rPr lang="en-US" altLang="en-US" baseline="-25000"/>
              <a:t>i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P</a:t>
            </a:r>
            <a:r>
              <a:rPr lang="en-US" altLang="en-US" baseline="-25000"/>
              <a:t>i </a:t>
            </a:r>
            <a:r>
              <a:rPr lang="en-US" altLang="en-US"/>
              <a:t>points to a sub-tree in which all key values K are such that K</a:t>
            </a:r>
            <a:r>
              <a:rPr lang="en-US" altLang="en-US" baseline="-25000"/>
              <a:t>i</a:t>
            </a:r>
            <a:r>
              <a:rPr lang="en-US" altLang="en-US"/>
              <a:t> ≤ K &lt; K</a:t>
            </a:r>
            <a:r>
              <a:rPr lang="en-US" altLang="en-US" baseline="-25000"/>
              <a:t>i+1</a:t>
            </a:r>
            <a:r>
              <a:rPr lang="en-US" altLang="en-US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3796" name="Rectangle 74"/>
          <p:cNvSpPr>
            <a:spLocks noChangeArrowheads="1"/>
          </p:cNvSpPr>
          <p:nvPr/>
        </p:nvSpPr>
        <p:spPr bwMode="auto">
          <a:xfrm>
            <a:off x="1524001" y="2744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3797" name="Object 73"/>
          <p:cNvGraphicFramePr>
            <a:graphicFrameLocks noChangeAspect="1"/>
          </p:cNvGraphicFramePr>
          <p:nvPr/>
        </p:nvGraphicFramePr>
        <p:xfrm>
          <a:off x="3314700" y="4572001"/>
          <a:ext cx="55626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 Document" r:id="rId4" imgW="5636419" imgH="3014663" progId="Imaging.Document">
                  <p:embed/>
                </p:oleObj>
              </mc:Choice>
              <mc:Fallback>
                <p:oleObj name="Image Document" r:id="rId4" imgW="5636419" imgH="3014663" progId="Imaging.Document">
                  <p:embed/>
                  <p:pic>
                    <p:nvPicPr>
                      <p:cNvPr id="3379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572001"/>
                        <a:ext cx="55626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96539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func </a:t>
            </a:r>
            <a:r>
              <a:rPr lang="en-US" altLang="en-US" sz="2000" i="1"/>
              <a:t>tree_search </a:t>
            </a:r>
            <a:r>
              <a:rPr lang="en-US" altLang="en-US" sz="2000"/>
              <a:t>(nodepointer, search key value </a:t>
            </a:r>
            <a:r>
              <a:rPr lang="en-US" altLang="en-US" sz="2000" i="1"/>
              <a:t>K)</a:t>
            </a:r>
            <a:r>
              <a:rPr lang="en-US" altLang="en-US" sz="2000" b="1" i="1"/>
              <a:t> </a:t>
            </a:r>
            <a:r>
              <a:rPr lang="en-US" altLang="en-US" sz="2000" b="1"/>
              <a:t>returns </a:t>
            </a:r>
            <a:r>
              <a:rPr lang="en-US" altLang="en-US" sz="2000"/>
              <a:t>nodepointer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/ / </a:t>
            </a:r>
            <a:r>
              <a:rPr lang="en-US" altLang="en-US" sz="2000" i="1"/>
              <a:t>Searches tree for entry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if *nodepointer is a leaf, return nodepointer;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else,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if </a:t>
            </a:r>
            <a:r>
              <a:rPr lang="en-US" altLang="en-US" sz="2000" i="1"/>
              <a:t>K </a:t>
            </a:r>
            <a:r>
              <a:rPr lang="en-US" altLang="en-US" sz="2000"/>
              <a:t>&lt; </a:t>
            </a:r>
            <a:r>
              <a:rPr lang="en-US" altLang="en-US" sz="2000" i="1"/>
              <a:t>K</a:t>
            </a:r>
            <a:r>
              <a:rPr lang="en-US" altLang="en-US" sz="2000"/>
              <a:t>1 then return tree_search(Po, </a:t>
            </a:r>
            <a:r>
              <a:rPr lang="en-US" altLang="en-US" sz="2000" i="1"/>
              <a:t>K);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else,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if </a:t>
            </a:r>
            <a:r>
              <a:rPr lang="en-US" altLang="en-US" sz="2000" i="1"/>
              <a:t>K ≥</a:t>
            </a:r>
            <a:r>
              <a:rPr lang="en-US" altLang="en-US" sz="2000"/>
              <a:t> </a:t>
            </a:r>
            <a:r>
              <a:rPr lang="en-US" altLang="en-US" sz="2000" i="1"/>
              <a:t>Km </a:t>
            </a:r>
            <a:r>
              <a:rPr lang="en-US" altLang="en-US" sz="2000"/>
              <a:t>then return tree_search(Pm, </a:t>
            </a:r>
            <a:r>
              <a:rPr lang="en-US" altLang="en-US" sz="2000" i="1"/>
              <a:t>K) </a:t>
            </a:r>
            <a:r>
              <a:rPr lang="en-US" altLang="en-US" sz="2000"/>
              <a:t>// m = #   entries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else,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  find </a:t>
            </a:r>
            <a:r>
              <a:rPr lang="en-US" altLang="en-US" sz="2000" i="1"/>
              <a:t>i </a:t>
            </a:r>
            <a:r>
              <a:rPr lang="en-US" altLang="en-US" sz="2000"/>
              <a:t>such that </a:t>
            </a:r>
            <a:r>
              <a:rPr lang="en-US" altLang="en-US" sz="2000" i="1"/>
              <a:t>Ki </a:t>
            </a:r>
            <a:r>
              <a:rPr lang="en-US" altLang="en-US" sz="2000"/>
              <a:t>≤</a:t>
            </a:r>
            <a:r>
              <a:rPr lang="en-US" altLang="en-US" sz="2000" i="1"/>
              <a:t>K </a:t>
            </a:r>
            <a:r>
              <a:rPr lang="en-US" altLang="en-US" sz="2000"/>
              <a:t>&lt; </a:t>
            </a:r>
            <a:r>
              <a:rPr lang="en-US" altLang="en-US" sz="2000" i="1"/>
              <a:t>Ki+1;</a:t>
            </a: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   return tree_search(Pi, </a:t>
            </a:r>
            <a:r>
              <a:rPr lang="en-US" altLang="en-US" sz="2000" i="1"/>
              <a:t>K)</a:t>
            </a:r>
            <a:endParaRPr lang="en-US" altLang="en-US" sz="20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  end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end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7344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5999" y="807468"/>
            <a:ext cx="6780463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(LO3)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5"/>
            <a:ext cx="10208785" cy="46873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importance of file organization</a:t>
            </a:r>
            <a:endParaRPr lang="en-US" sz="2300" dirty="0"/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Identify the types of organizing files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uses of indexes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Identify ways to create indexes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access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778529" y="2874102"/>
            <a:ext cx="2888567" cy="1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B+ Tree…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Search for 5*, 15*, all data entries &gt;= 24* ...</a:t>
            </a: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870076" y="3503614"/>
            <a:ext cx="8204201" cy="3201987"/>
            <a:chOff x="218" y="2207"/>
            <a:chExt cx="5168" cy="2017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432" y="393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1968" y="3936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567" y="3831"/>
              <a:ext cx="481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  <a:buFont typeface="Monotype Sorts" charset="2"/>
                <a:buChar char="*"/>
              </a:pPr>
              <a:r>
                <a:rPr lang="en-US" altLang="en-US" sz="2400">
                  <a:solidFill>
                    <a:schemeClr val="tx2"/>
                  </a:solidFill>
                  <a:latin typeface="Book Antiqua" panose="02040602050305030304" pitchFamily="18" charset="0"/>
                </a:rPr>
                <a:t> 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Based on the search for 15*, we </a:t>
              </a:r>
              <a:r>
                <a:rPr lang="en-US" altLang="en-US" sz="2400" i="1" u="sng">
                  <a:solidFill>
                    <a:schemeClr val="tx2"/>
                  </a:solidFill>
                  <a:latin typeface="Book Antiqua" panose="02040602050305030304" pitchFamily="18" charset="0"/>
                </a:rPr>
                <a:t>know</a:t>
              </a:r>
              <a:r>
                <a:rPr lang="en-US" altLang="en-US" sz="2400" i="1">
                  <a:solidFill>
                    <a:schemeClr val="tx2"/>
                  </a:solidFill>
                  <a:latin typeface="Book Antiqua" panose="02040602050305030304" pitchFamily="18" charset="0"/>
                </a:rPr>
                <a:t> it is not in the tree!</a:t>
              </a:r>
            </a:p>
          </p:txBody>
        </p:sp>
        <p:sp>
          <p:nvSpPr>
            <p:cNvPr id="36872" name="Freeform 8"/>
            <p:cNvSpPr>
              <a:spLocks/>
            </p:cNvSpPr>
            <p:nvPr/>
          </p:nvSpPr>
          <p:spPr bwMode="auto">
            <a:xfrm>
              <a:off x="2061" y="2506"/>
              <a:ext cx="351" cy="293"/>
            </a:xfrm>
            <a:custGeom>
              <a:avLst/>
              <a:gdLst>
                <a:gd name="T0" fmla="*/ 0 w 351"/>
                <a:gd name="T1" fmla="*/ 292 h 293"/>
                <a:gd name="T2" fmla="*/ 0 w 351"/>
                <a:gd name="T3" fmla="*/ 0 h 293"/>
                <a:gd name="T4" fmla="*/ 350 w 351"/>
                <a:gd name="T5" fmla="*/ 0 h 293"/>
                <a:gd name="T6" fmla="*/ 350 w 351"/>
                <a:gd name="T7" fmla="*/ 292 h 293"/>
                <a:gd name="T8" fmla="*/ 0 w 351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Freeform 9"/>
            <p:cNvSpPr>
              <a:spLocks/>
            </p:cNvSpPr>
            <p:nvPr/>
          </p:nvSpPr>
          <p:spPr bwMode="auto">
            <a:xfrm>
              <a:off x="2120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Freeform 10"/>
            <p:cNvSpPr>
              <a:spLocks/>
            </p:cNvSpPr>
            <p:nvPr/>
          </p:nvSpPr>
          <p:spPr bwMode="auto">
            <a:xfrm>
              <a:off x="2411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Freeform 11"/>
            <p:cNvSpPr>
              <a:spLocks/>
            </p:cNvSpPr>
            <p:nvPr/>
          </p:nvSpPr>
          <p:spPr bwMode="auto">
            <a:xfrm>
              <a:off x="2471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12"/>
            <p:cNvSpPr>
              <a:spLocks/>
            </p:cNvSpPr>
            <p:nvPr/>
          </p:nvSpPr>
          <p:spPr bwMode="auto">
            <a:xfrm>
              <a:off x="2763" y="2506"/>
              <a:ext cx="352" cy="293"/>
            </a:xfrm>
            <a:custGeom>
              <a:avLst/>
              <a:gdLst>
                <a:gd name="T0" fmla="*/ 0 w 352"/>
                <a:gd name="T1" fmla="*/ 292 h 293"/>
                <a:gd name="T2" fmla="*/ 0 w 352"/>
                <a:gd name="T3" fmla="*/ 0 h 293"/>
                <a:gd name="T4" fmla="*/ 351 w 352"/>
                <a:gd name="T5" fmla="*/ 0 h 293"/>
                <a:gd name="T6" fmla="*/ 351 w 352"/>
                <a:gd name="T7" fmla="*/ 292 h 293"/>
                <a:gd name="T8" fmla="*/ 0 w 352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13"/>
            <p:cNvSpPr>
              <a:spLocks/>
            </p:cNvSpPr>
            <p:nvPr/>
          </p:nvSpPr>
          <p:spPr bwMode="auto">
            <a:xfrm>
              <a:off x="282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14"/>
            <p:cNvSpPr>
              <a:spLocks/>
            </p:cNvSpPr>
            <p:nvPr/>
          </p:nvSpPr>
          <p:spPr bwMode="auto">
            <a:xfrm>
              <a:off x="3114" y="2506"/>
              <a:ext cx="353" cy="293"/>
            </a:xfrm>
            <a:custGeom>
              <a:avLst/>
              <a:gdLst>
                <a:gd name="T0" fmla="*/ 0 w 353"/>
                <a:gd name="T1" fmla="*/ 292 h 293"/>
                <a:gd name="T2" fmla="*/ 0 w 353"/>
                <a:gd name="T3" fmla="*/ 0 h 293"/>
                <a:gd name="T4" fmla="*/ 352 w 353"/>
                <a:gd name="T5" fmla="*/ 0 h 293"/>
                <a:gd name="T6" fmla="*/ 352 w 353"/>
                <a:gd name="T7" fmla="*/ 292 h 293"/>
                <a:gd name="T8" fmla="*/ 0 w 353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Freeform 15"/>
            <p:cNvSpPr>
              <a:spLocks/>
            </p:cNvSpPr>
            <p:nvPr/>
          </p:nvSpPr>
          <p:spPr bwMode="auto">
            <a:xfrm>
              <a:off x="3172" y="2506"/>
              <a:ext cx="1" cy="293"/>
            </a:xfrm>
            <a:custGeom>
              <a:avLst/>
              <a:gdLst>
                <a:gd name="T0" fmla="*/ 0 w 1"/>
                <a:gd name="T1" fmla="*/ 0 h 293"/>
                <a:gd name="T2" fmla="*/ 0 w 1"/>
                <a:gd name="T3" fmla="*/ 292 h 293"/>
                <a:gd name="T4" fmla="*/ 0 w 1"/>
                <a:gd name="T5" fmla="*/ 0 h 2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16"/>
            <p:cNvSpPr>
              <a:spLocks/>
            </p:cNvSpPr>
            <p:nvPr/>
          </p:nvSpPr>
          <p:spPr bwMode="auto">
            <a:xfrm>
              <a:off x="3466" y="2506"/>
              <a:ext cx="59" cy="293"/>
            </a:xfrm>
            <a:custGeom>
              <a:avLst/>
              <a:gdLst>
                <a:gd name="T0" fmla="*/ 0 w 59"/>
                <a:gd name="T1" fmla="*/ 292 h 293"/>
                <a:gd name="T2" fmla="*/ 0 w 59"/>
                <a:gd name="T3" fmla="*/ 0 h 293"/>
                <a:gd name="T4" fmla="*/ 58 w 59"/>
                <a:gd name="T5" fmla="*/ 0 h 293"/>
                <a:gd name="T6" fmla="*/ 58 w 59"/>
                <a:gd name="T7" fmla="*/ 292 h 293"/>
                <a:gd name="T8" fmla="*/ 0 w 59"/>
                <a:gd name="T9" fmla="*/ 292 h 2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7"/>
            <p:cNvSpPr>
              <a:spLocks/>
            </p:cNvSpPr>
            <p:nvPr/>
          </p:nvSpPr>
          <p:spPr bwMode="auto">
            <a:xfrm>
              <a:off x="443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Freeform 18"/>
            <p:cNvSpPr>
              <a:spLocks/>
            </p:cNvSpPr>
            <p:nvPr/>
          </p:nvSpPr>
          <p:spPr bwMode="auto">
            <a:xfrm>
              <a:off x="466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Freeform 19"/>
            <p:cNvSpPr>
              <a:spLocks/>
            </p:cNvSpPr>
            <p:nvPr/>
          </p:nvSpPr>
          <p:spPr bwMode="auto">
            <a:xfrm>
              <a:off x="4899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Freeform 20"/>
            <p:cNvSpPr>
              <a:spLocks/>
            </p:cNvSpPr>
            <p:nvPr/>
          </p:nvSpPr>
          <p:spPr bwMode="auto">
            <a:xfrm>
              <a:off x="5134" y="3410"/>
              <a:ext cx="234" cy="235"/>
            </a:xfrm>
            <a:custGeom>
              <a:avLst/>
              <a:gdLst>
                <a:gd name="T0" fmla="*/ 0 w 234"/>
                <a:gd name="T1" fmla="*/ 234 h 235"/>
                <a:gd name="T2" fmla="*/ 0 w 234"/>
                <a:gd name="T3" fmla="*/ 0 h 235"/>
                <a:gd name="T4" fmla="*/ 233 w 234"/>
                <a:gd name="T5" fmla="*/ 0 h 235"/>
                <a:gd name="T6" fmla="*/ 233 w 234"/>
                <a:gd name="T7" fmla="*/ 234 h 235"/>
                <a:gd name="T8" fmla="*/ 0 w 234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21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Freeform 22"/>
            <p:cNvSpPr>
              <a:spLocks/>
            </p:cNvSpPr>
            <p:nvPr/>
          </p:nvSpPr>
          <p:spPr bwMode="auto">
            <a:xfrm>
              <a:off x="45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Freeform 23"/>
            <p:cNvSpPr>
              <a:spLocks/>
            </p:cNvSpPr>
            <p:nvPr/>
          </p:nvSpPr>
          <p:spPr bwMode="auto">
            <a:xfrm>
              <a:off x="68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Freeform 24"/>
            <p:cNvSpPr>
              <a:spLocks/>
            </p:cNvSpPr>
            <p:nvPr/>
          </p:nvSpPr>
          <p:spPr bwMode="auto">
            <a:xfrm>
              <a:off x="92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Freeform 25"/>
            <p:cNvSpPr>
              <a:spLocks/>
            </p:cNvSpPr>
            <p:nvPr/>
          </p:nvSpPr>
          <p:spPr bwMode="auto">
            <a:xfrm>
              <a:off x="1271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Freeform 26"/>
            <p:cNvSpPr>
              <a:spLocks/>
            </p:cNvSpPr>
            <p:nvPr/>
          </p:nvSpPr>
          <p:spPr bwMode="auto">
            <a:xfrm>
              <a:off x="1505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Freeform 27"/>
            <p:cNvSpPr>
              <a:spLocks/>
            </p:cNvSpPr>
            <p:nvPr/>
          </p:nvSpPr>
          <p:spPr bwMode="auto">
            <a:xfrm>
              <a:off x="1739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Freeform 28"/>
            <p:cNvSpPr>
              <a:spLocks/>
            </p:cNvSpPr>
            <p:nvPr/>
          </p:nvSpPr>
          <p:spPr bwMode="auto">
            <a:xfrm>
              <a:off x="1973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Freeform 29"/>
            <p:cNvSpPr>
              <a:spLocks/>
            </p:cNvSpPr>
            <p:nvPr/>
          </p:nvSpPr>
          <p:spPr bwMode="auto">
            <a:xfrm>
              <a:off x="2324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Freeform 30"/>
            <p:cNvSpPr>
              <a:spLocks/>
            </p:cNvSpPr>
            <p:nvPr/>
          </p:nvSpPr>
          <p:spPr bwMode="auto">
            <a:xfrm>
              <a:off x="2558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Freeform 31"/>
            <p:cNvSpPr>
              <a:spLocks/>
            </p:cNvSpPr>
            <p:nvPr/>
          </p:nvSpPr>
          <p:spPr bwMode="auto">
            <a:xfrm>
              <a:off x="2792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Freeform 32"/>
            <p:cNvSpPr>
              <a:spLocks/>
            </p:cNvSpPr>
            <p:nvPr/>
          </p:nvSpPr>
          <p:spPr bwMode="auto">
            <a:xfrm>
              <a:off x="3027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Freeform 33"/>
            <p:cNvSpPr>
              <a:spLocks/>
            </p:cNvSpPr>
            <p:nvPr/>
          </p:nvSpPr>
          <p:spPr bwMode="auto">
            <a:xfrm>
              <a:off x="3377" y="3410"/>
              <a:ext cx="236" cy="235"/>
            </a:xfrm>
            <a:custGeom>
              <a:avLst/>
              <a:gdLst>
                <a:gd name="T0" fmla="*/ 0 w 236"/>
                <a:gd name="T1" fmla="*/ 234 h 235"/>
                <a:gd name="T2" fmla="*/ 0 w 236"/>
                <a:gd name="T3" fmla="*/ 0 h 235"/>
                <a:gd name="T4" fmla="*/ 235 w 236"/>
                <a:gd name="T5" fmla="*/ 0 h 235"/>
                <a:gd name="T6" fmla="*/ 235 w 236"/>
                <a:gd name="T7" fmla="*/ 234 h 235"/>
                <a:gd name="T8" fmla="*/ 0 w 236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Freeform 34"/>
            <p:cNvSpPr>
              <a:spLocks/>
            </p:cNvSpPr>
            <p:nvPr/>
          </p:nvSpPr>
          <p:spPr bwMode="auto">
            <a:xfrm>
              <a:off x="3612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Freeform 35"/>
            <p:cNvSpPr>
              <a:spLocks/>
            </p:cNvSpPr>
            <p:nvPr/>
          </p:nvSpPr>
          <p:spPr bwMode="auto">
            <a:xfrm>
              <a:off x="3846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Freeform 36"/>
            <p:cNvSpPr>
              <a:spLocks/>
            </p:cNvSpPr>
            <p:nvPr/>
          </p:nvSpPr>
          <p:spPr bwMode="auto">
            <a:xfrm>
              <a:off x="4080" y="3410"/>
              <a:ext cx="235" cy="235"/>
            </a:xfrm>
            <a:custGeom>
              <a:avLst/>
              <a:gdLst>
                <a:gd name="T0" fmla="*/ 0 w 235"/>
                <a:gd name="T1" fmla="*/ 234 h 235"/>
                <a:gd name="T2" fmla="*/ 0 w 235"/>
                <a:gd name="T3" fmla="*/ 0 h 235"/>
                <a:gd name="T4" fmla="*/ 234 w 235"/>
                <a:gd name="T5" fmla="*/ 0 h 235"/>
                <a:gd name="T6" fmla="*/ 234 w 235"/>
                <a:gd name="T7" fmla="*/ 234 h 235"/>
                <a:gd name="T8" fmla="*/ 0 w 235"/>
                <a:gd name="T9" fmla="*/ 234 h 2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Freeform 37"/>
            <p:cNvSpPr>
              <a:spLocks/>
            </p:cNvSpPr>
            <p:nvPr/>
          </p:nvSpPr>
          <p:spPr bwMode="auto">
            <a:xfrm>
              <a:off x="693" y="2761"/>
              <a:ext cx="1398" cy="636"/>
            </a:xfrm>
            <a:custGeom>
              <a:avLst/>
              <a:gdLst>
                <a:gd name="T0" fmla="*/ 1397 w 1398"/>
                <a:gd name="T1" fmla="*/ 0 h 636"/>
                <a:gd name="T2" fmla="*/ 0 w 1398"/>
                <a:gd name="T3" fmla="*/ 635 h 636"/>
                <a:gd name="T4" fmla="*/ 1397 w 1398"/>
                <a:gd name="T5" fmla="*/ 0 h 6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Freeform 38"/>
            <p:cNvSpPr>
              <a:spLocks/>
            </p:cNvSpPr>
            <p:nvPr/>
          </p:nvSpPr>
          <p:spPr bwMode="auto">
            <a:xfrm>
              <a:off x="693" y="3349"/>
              <a:ext cx="75" cy="48"/>
            </a:xfrm>
            <a:custGeom>
              <a:avLst/>
              <a:gdLst>
                <a:gd name="T0" fmla="*/ 74 w 75"/>
                <a:gd name="T1" fmla="*/ 33 h 48"/>
                <a:gd name="T2" fmla="*/ 0 w 75"/>
                <a:gd name="T3" fmla="*/ 47 h 48"/>
                <a:gd name="T4" fmla="*/ 59 w 75"/>
                <a:gd name="T5" fmla="*/ 0 h 48"/>
                <a:gd name="T6" fmla="*/ 74 w 75"/>
                <a:gd name="T7" fmla="*/ 33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/>
            </p:cNvSpPr>
            <p:nvPr/>
          </p:nvSpPr>
          <p:spPr bwMode="auto">
            <a:xfrm>
              <a:off x="1739" y="2769"/>
              <a:ext cx="696" cy="628"/>
            </a:xfrm>
            <a:custGeom>
              <a:avLst/>
              <a:gdLst>
                <a:gd name="T0" fmla="*/ 695 w 696"/>
                <a:gd name="T1" fmla="*/ 0 h 628"/>
                <a:gd name="T2" fmla="*/ 0 w 696"/>
                <a:gd name="T3" fmla="*/ 627 h 628"/>
                <a:gd name="T4" fmla="*/ 695 w 696"/>
                <a:gd name="T5" fmla="*/ 0 h 6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/>
            </p:cNvSpPr>
            <p:nvPr/>
          </p:nvSpPr>
          <p:spPr bwMode="auto">
            <a:xfrm>
              <a:off x="1739" y="3333"/>
              <a:ext cx="68" cy="64"/>
            </a:xfrm>
            <a:custGeom>
              <a:avLst/>
              <a:gdLst>
                <a:gd name="T0" fmla="*/ 67 w 68"/>
                <a:gd name="T1" fmla="*/ 27 h 64"/>
                <a:gd name="T2" fmla="*/ 0 w 68"/>
                <a:gd name="T3" fmla="*/ 63 h 64"/>
                <a:gd name="T4" fmla="*/ 42 w 68"/>
                <a:gd name="T5" fmla="*/ 0 h 64"/>
                <a:gd name="T6" fmla="*/ 67 w 68"/>
                <a:gd name="T7" fmla="*/ 27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/>
            </p:cNvSpPr>
            <p:nvPr/>
          </p:nvSpPr>
          <p:spPr bwMode="auto">
            <a:xfrm>
              <a:off x="2785" y="2769"/>
              <a:ext cx="1" cy="621"/>
            </a:xfrm>
            <a:custGeom>
              <a:avLst/>
              <a:gdLst>
                <a:gd name="T0" fmla="*/ 0 w 1"/>
                <a:gd name="T1" fmla="*/ 0 h 621"/>
                <a:gd name="T2" fmla="*/ 0 w 1"/>
                <a:gd name="T3" fmla="*/ 620 h 621"/>
                <a:gd name="T4" fmla="*/ 0 w 1"/>
                <a:gd name="T5" fmla="*/ 0 h 6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/>
            </p:cNvSpPr>
            <p:nvPr/>
          </p:nvSpPr>
          <p:spPr bwMode="auto">
            <a:xfrm>
              <a:off x="2766" y="3315"/>
              <a:ext cx="38" cy="75"/>
            </a:xfrm>
            <a:custGeom>
              <a:avLst/>
              <a:gdLst>
                <a:gd name="T0" fmla="*/ 37 w 38"/>
                <a:gd name="T1" fmla="*/ 0 h 75"/>
                <a:gd name="T2" fmla="*/ 19 w 38"/>
                <a:gd name="T3" fmla="*/ 74 h 75"/>
                <a:gd name="T4" fmla="*/ 0 w 38"/>
                <a:gd name="T5" fmla="*/ 0 h 75"/>
                <a:gd name="T6" fmla="*/ 37 w 38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/>
            </p:cNvSpPr>
            <p:nvPr/>
          </p:nvSpPr>
          <p:spPr bwMode="auto">
            <a:xfrm>
              <a:off x="3143" y="2761"/>
              <a:ext cx="689" cy="629"/>
            </a:xfrm>
            <a:custGeom>
              <a:avLst/>
              <a:gdLst>
                <a:gd name="T0" fmla="*/ 0 w 689"/>
                <a:gd name="T1" fmla="*/ 0 h 629"/>
                <a:gd name="T2" fmla="*/ 688 w 689"/>
                <a:gd name="T3" fmla="*/ 628 h 629"/>
                <a:gd name="T4" fmla="*/ 0 w 689"/>
                <a:gd name="T5" fmla="*/ 0 h 6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/>
            </p:cNvSpPr>
            <p:nvPr/>
          </p:nvSpPr>
          <p:spPr bwMode="auto">
            <a:xfrm>
              <a:off x="3765" y="3326"/>
              <a:ext cx="67" cy="64"/>
            </a:xfrm>
            <a:custGeom>
              <a:avLst/>
              <a:gdLst>
                <a:gd name="T0" fmla="*/ 25 w 67"/>
                <a:gd name="T1" fmla="*/ 0 h 64"/>
                <a:gd name="T2" fmla="*/ 66 w 67"/>
                <a:gd name="T3" fmla="*/ 63 h 64"/>
                <a:gd name="T4" fmla="*/ 0 w 67"/>
                <a:gd name="T5" fmla="*/ 27 h 64"/>
                <a:gd name="T6" fmla="*/ 25 w 6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/>
            </p:cNvSpPr>
            <p:nvPr/>
          </p:nvSpPr>
          <p:spPr bwMode="auto">
            <a:xfrm>
              <a:off x="3495" y="2753"/>
              <a:ext cx="1398" cy="637"/>
            </a:xfrm>
            <a:custGeom>
              <a:avLst/>
              <a:gdLst>
                <a:gd name="T0" fmla="*/ 0 w 1398"/>
                <a:gd name="T1" fmla="*/ 0 h 637"/>
                <a:gd name="T2" fmla="*/ 1397 w 1398"/>
                <a:gd name="T3" fmla="*/ 636 h 637"/>
                <a:gd name="T4" fmla="*/ 0 w 1398"/>
                <a:gd name="T5" fmla="*/ 0 h 6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/>
            </p:cNvSpPr>
            <p:nvPr/>
          </p:nvSpPr>
          <p:spPr bwMode="auto">
            <a:xfrm>
              <a:off x="4818" y="3341"/>
              <a:ext cx="75" cy="49"/>
            </a:xfrm>
            <a:custGeom>
              <a:avLst/>
              <a:gdLst>
                <a:gd name="T0" fmla="*/ 15 w 75"/>
                <a:gd name="T1" fmla="*/ 0 h 49"/>
                <a:gd name="T2" fmla="*/ 74 w 75"/>
                <a:gd name="T3" fmla="*/ 48 h 49"/>
                <a:gd name="T4" fmla="*/ 0 w 75"/>
                <a:gd name="T5" fmla="*/ 34 h 49"/>
                <a:gd name="T6" fmla="*/ 15 w 75"/>
                <a:gd name="T7" fmla="*/ 0 h 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1763" y="2207"/>
              <a:ext cx="3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2494" y="2551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2845" y="2551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3204" y="2544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36915" name="Rectangle 51"/>
            <p:cNvSpPr>
              <a:spLocks noChangeArrowheads="1"/>
            </p:cNvSpPr>
            <p:nvPr/>
          </p:nvSpPr>
          <p:spPr bwMode="auto">
            <a:xfrm>
              <a:off x="219" y="3419"/>
              <a:ext cx="21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</a:p>
          </p:txBody>
        </p:sp>
        <p:sp>
          <p:nvSpPr>
            <p:cNvPr id="36916" name="Rectangle 52"/>
            <p:cNvSpPr>
              <a:spLocks noChangeArrowheads="1"/>
            </p:cNvSpPr>
            <p:nvPr/>
          </p:nvSpPr>
          <p:spPr bwMode="auto">
            <a:xfrm>
              <a:off x="459" y="3412"/>
              <a:ext cx="21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</a:p>
          </p:txBody>
        </p:sp>
        <p:sp>
          <p:nvSpPr>
            <p:cNvPr id="36917" name="Rectangle 53"/>
            <p:cNvSpPr>
              <a:spLocks noChangeArrowheads="1"/>
            </p:cNvSpPr>
            <p:nvPr/>
          </p:nvSpPr>
          <p:spPr bwMode="auto">
            <a:xfrm>
              <a:off x="694" y="3412"/>
              <a:ext cx="21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</a:p>
          </p:txBody>
        </p:sp>
        <p:sp>
          <p:nvSpPr>
            <p:cNvPr id="36918" name="Rectangle 54"/>
            <p:cNvSpPr>
              <a:spLocks noChangeArrowheads="1"/>
            </p:cNvSpPr>
            <p:nvPr/>
          </p:nvSpPr>
          <p:spPr bwMode="auto">
            <a:xfrm>
              <a:off x="928" y="3419"/>
              <a:ext cx="21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</a:p>
          </p:txBody>
        </p:sp>
        <p:sp>
          <p:nvSpPr>
            <p:cNvPr id="36919" name="Rectangle 55"/>
            <p:cNvSpPr>
              <a:spLocks noChangeArrowheads="1"/>
            </p:cNvSpPr>
            <p:nvPr/>
          </p:nvSpPr>
          <p:spPr bwMode="auto">
            <a:xfrm>
              <a:off x="1265" y="3419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</a:p>
          </p:txBody>
        </p:sp>
        <p:sp>
          <p:nvSpPr>
            <p:cNvPr id="36920" name="Rectangle 56"/>
            <p:cNvSpPr>
              <a:spLocks noChangeArrowheads="1"/>
            </p:cNvSpPr>
            <p:nvPr/>
          </p:nvSpPr>
          <p:spPr bwMode="auto">
            <a:xfrm>
              <a:off x="1492" y="3419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</a:p>
          </p:txBody>
        </p:sp>
        <p:sp>
          <p:nvSpPr>
            <p:cNvPr id="36921" name="Rectangle 57"/>
            <p:cNvSpPr>
              <a:spLocks noChangeArrowheads="1"/>
            </p:cNvSpPr>
            <p:nvPr/>
          </p:nvSpPr>
          <p:spPr bwMode="auto">
            <a:xfrm>
              <a:off x="2333" y="3412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19*</a:t>
              </a:r>
            </a:p>
          </p:txBody>
        </p:sp>
        <p:sp>
          <p:nvSpPr>
            <p:cNvPr id="36922" name="Rectangle 58"/>
            <p:cNvSpPr>
              <a:spLocks noChangeArrowheads="1"/>
            </p:cNvSpPr>
            <p:nvPr/>
          </p:nvSpPr>
          <p:spPr bwMode="auto">
            <a:xfrm>
              <a:off x="2552" y="3412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20*</a:t>
              </a:r>
            </a:p>
          </p:txBody>
        </p:sp>
        <p:sp>
          <p:nvSpPr>
            <p:cNvPr id="36923" name="Rectangle 59"/>
            <p:cNvSpPr>
              <a:spLocks noChangeArrowheads="1"/>
            </p:cNvSpPr>
            <p:nvPr/>
          </p:nvSpPr>
          <p:spPr bwMode="auto">
            <a:xfrm>
              <a:off x="2780" y="3412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</a:p>
          </p:txBody>
        </p:sp>
        <p:sp>
          <p:nvSpPr>
            <p:cNvPr id="36924" name="Rectangle 60"/>
            <p:cNvSpPr>
              <a:spLocks noChangeArrowheads="1"/>
            </p:cNvSpPr>
            <p:nvPr/>
          </p:nvSpPr>
          <p:spPr bwMode="auto">
            <a:xfrm>
              <a:off x="3364" y="3412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</a:p>
          </p:txBody>
        </p:sp>
        <p:sp>
          <p:nvSpPr>
            <p:cNvPr id="36925" name="Rectangle 61"/>
            <p:cNvSpPr>
              <a:spLocks noChangeArrowheads="1"/>
            </p:cNvSpPr>
            <p:nvPr/>
          </p:nvSpPr>
          <p:spPr bwMode="auto">
            <a:xfrm>
              <a:off x="3606" y="3412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</a:p>
          </p:txBody>
        </p:sp>
        <p:sp>
          <p:nvSpPr>
            <p:cNvPr id="36926" name="Rectangle 62"/>
            <p:cNvSpPr>
              <a:spLocks noChangeArrowheads="1"/>
            </p:cNvSpPr>
            <p:nvPr/>
          </p:nvSpPr>
          <p:spPr bwMode="auto">
            <a:xfrm>
              <a:off x="3825" y="3419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</a:p>
          </p:txBody>
        </p:sp>
        <p:sp>
          <p:nvSpPr>
            <p:cNvPr id="36927" name="Rectangle 63"/>
            <p:cNvSpPr>
              <a:spLocks noChangeArrowheads="1"/>
            </p:cNvSpPr>
            <p:nvPr/>
          </p:nvSpPr>
          <p:spPr bwMode="auto">
            <a:xfrm>
              <a:off x="4418" y="3419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</a:p>
          </p:txBody>
        </p:sp>
        <p:sp>
          <p:nvSpPr>
            <p:cNvPr id="36928" name="Rectangle 64"/>
            <p:cNvSpPr>
              <a:spLocks noChangeArrowheads="1"/>
            </p:cNvSpPr>
            <p:nvPr/>
          </p:nvSpPr>
          <p:spPr bwMode="auto">
            <a:xfrm>
              <a:off x="4653" y="3419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</a:p>
          </p:txBody>
        </p:sp>
        <p:sp>
          <p:nvSpPr>
            <p:cNvPr id="36929" name="Rectangle 65"/>
            <p:cNvSpPr>
              <a:spLocks noChangeArrowheads="1"/>
            </p:cNvSpPr>
            <p:nvPr/>
          </p:nvSpPr>
          <p:spPr bwMode="auto">
            <a:xfrm>
              <a:off x="4879" y="3412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</a:p>
          </p:txBody>
        </p: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5113" y="3405"/>
              <a:ext cx="27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</a:p>
          </p:txBody>
        </p:sp>
        <p:sp>
          <p:nvSpPr>
            <p:cNvPr id="36931" name="Rectangle 67"/>
            <p:cNvSpPr>
              <a:spLocks noChangeArrowheads="1"/>
            </p:cNvSpPr>
            <p:nvPr/>
          </p:nvSpPr>
          <p:spPr bwMode="auto">
            <a:xfrm>
              <a:off x="2158" y="2551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>
              <a:off x="2304" y="2208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Arc 69"/>
            <p:cNvSpPr>
              <a:spLocks/>
            </p:cNvSpPr>
            <p:nvPr/>
          </p:nvSpPr>
          <p:spPr bwMode="auto">
            <a:xfrm rot="-2580000">
              <a:off x="2160" y="32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Arc 70"/>
            <p:cNvSpPr>
              <a:spLocks/>
            </p:cNvSpPr>
            <p:nvPr/>
          </p:nvSpPr>
          <p:spPr bwMode="auto">
            <a:xfrm rot="-2580000">
              <a:off x="1056" y="32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Arc 71"/>
            <p:cNvSpPr>
              <a:spLocks/>
            </p:cNvSpPr>
            <p:nvPr/>
          </p:nvSpPr>
          <p:spPr bwMode="auto">
            <a:xfrm rot="-2580000">
              <a:off x="3168" y="32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Arc 72"/>
            <p:cNvSpPr>
              <a:spLocks/>
            </p:cNvSpPr>
            <p:nvPr/>
          </p:nvSpPr>
          <p:spPr bwMode="auto">
            <a:xfrm rot="-2580000">
              <a:off x="4224" y="32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90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337094" y="419100"/>
            <a:ext cx="8949906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/>
            <a:r>
              <a:rPr lang="en-US" altLang="en-US" dirty="0"/>
              <a:t>Inserting a Data Entry into a B+ Tree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19223" y="1752600"/>
            <a:ext cx="8229600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Find correct leaf </a:t>
            </a:r>
            <a:r>
              <a:rPr lang="en-US" altLang="en-US" sz="2000" i="1" dirty="0"/>
              <a:t>L.</a:t>
            </a:r>
            <a:r>
              <a:rPr lang="en-US" altLang="en-US" sz="20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Put data entry onto </a:t>
            </a:r>
            <a:r>
              <a:rPr lang="en-US" altLang="en-US" sz="2000" i="1" dirty="0"/>
              <a:t>L</a:t>
            </a:r>
            <a:r>
              <a:rPr lang="en-US" altLang="en-US" sz="2000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L </a:t>
            </a:r>
            <a:r>
              <a:rPr lang="en-US" altLang="en-US" sz="2000" dirty="0"/>
              <a:t>has enough space, </a:t>
            </a:r>
            <a:r>
              <a:rPr lang="en-US" altLang="en-US" sz="2000" i="1" dirty="0"/>
              <a:t>done</a:t>
            </a:r>
            <a:r>
              <a:rPr lang="en-US" altLang="en-US" sz="2000" dirty="0"/>
              <a:t>!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Else, must </a:t>
            </a:r>
            <a:r>
              <a:rPr lang="en-US" altLang="en-US" sz="2000" i="1" u="sng" dirty="0">
                <a:solidFill>
                  <a:schemeClr val="tx2"/>
                </a:solidFill>
              </a:rPr>
              <a:t>split</a:t>
            </a:r>
            <a:r>
              <a:rPr lang="en-US" altLang="en-US" sz="2000" dirty="0">
                <a:solidFill>
                  <a:schemeClr val="accent2"/>
                </a:solidFill>
              </a:rPr>
              <a:t>  </a:t>
            </a:r>
            <a:r>
              <a:rPr lang="en-US" altLang="en-US" sz="2000" i="1" dirty="0"/>
              <a:t>L (into L and a new node L2)</a:t>
            </a:r>
            <a:endParaRPr lang="en-US" altLang="en-US" sz="2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Redistribute entries evenly, </a:t>
            </a:r>
            <a:r>
              <a:rPr lang="en-US" altLang="en-US" b="1" u="sng" dirty="0">
                <a:solidFill>
                  <a:schemeClr val="tx2"/>
                </a:solidFill>
              </a:rPr>
              <a:t>copy up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middle key.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Insert index entry pointing to </a:t>
            </a:r>
            <a:r>
              <a:rPr lang="en-US" altLang="en-US" i="1" dirty="0"/>
              <a:t>L2 </a:t>
            </a:r>
            <a:r>
              <a:rPr lang="en-US" altLang="en-US" dirty="0"/>
              <a:t>into parent of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This can happen recursively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To split index node</a:t>
            </a:r>
            <a:r>
              <a:rPr lang="en-US" altLang="en-US" sz="2000" dirty="0"/>
              <a:t>, redistribute entries evenly, but </a:t>
            </a:r>
            <a:r>
              <a:rPr lang="en-US" altLang="en-US" sz="2000" b="1" u="sng" dirty="0">
                <a:solidFill>
                  <a:schemeClr val="tx2"/>
                </a:solidFill>
              </a:rPr>
              <a:t>push up</a:t>
            </a:r>
            <a:r>
              <a:rPr lang="en-US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middle key.  (Contrast with leaf splits.)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Splits “grow” tree; root split increases height.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Tree growth: gets </a:t>
            </a:r>
            <a:r>
              <a:rPr lang="en-US" altLang="en-US" sz="2000" i="1" u="sng" dirty="0">
                <a:solidFill>
                  <a:schemeClr val="tx2"/>
                </a:solidFill>
              </a:rPr>
              <a:t>wider</a:t>
            </a:r>
            <a:r>
              <a:rPr lang="en-US" altLang="en-US" sz="2000" dirty="0"/>
              <a:t> or </a:t>
            </a:r>
            <a:r>
              <a:rPr lang="en-US" altLang="en-US" sz="2000" i="1" u="sng" dirty="0">
                <a:solidFill>
                  <a:schemeClr val="tx2"/>
                </a:solidFill>
              </a:rPr>
              <a:t>one level taller at top.</a:t>
            </a:r>
          </a:p>
        </p:txBody>
      </p:sp>
    </p:spTree>
    <p:extLst>
      <p:ext uri="{BB962C8B-B14F-4D97-AF65-F5344CB8AC3E}">
        <p14:creationId xmlns:p14="http://schemas.microsoft.com/office/powerpoint/2010/main" val="40465834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Inserting 8* into Example B+ Tree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828800"/>
            <a:ext cx="2667000" cy="40767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/>
            <a:r>
              <a:rPr lang="en-US" altLang="en-US" sz="2400"/>
              <a:t>Observe how minimum occupancy is guaranteed in both leaf and index pg splits.</a:t>
            </a:r>
          </a:p>
          <a:p>
            <a:pPr eaLnBrk="1" hangingPunct="1"/>
            <a:r>
              <a:rPr lang="en-US" altLang="en-US" sz="2400"/>
              <a:t>Note difference between </a:t>
            </a:r>
            <a:r>
              <a:rPr lang="en-US" altLang="en-US" sz="2400" i="1">
                <a:solidFill>
                  <a:schemeClr val="tx2"/>
                </a:solidFill>
              </a:rPr>
              <a:t>copy-up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and </a:t>
            </a:r>
            <a:r>
              <a:rPr lang="en-US" altLang="en-US" sz="2400" i="1">
                <a:solidFill>
                  <a:schemeClr val="tx2"/>
                </a:solidFill>
              </a:rPr>
              <a:t>push-up</a:t>
            </a:r>
            <a:r>
              <a:rPr lang="en-US" altLang="en-US" sz="2400">
                <a:solidFill>
                  <a:schemeClr val="tx2"/>
                </a:solidFill>
              </a:rPr>
              <a:t>;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be sure you understand the reasons for this.</a:t>
            </a:r>
          </a:p>
        </p:txBody>
      </p:sp>
      <p:sp>
        <p:nvSpPr>
          <p:cNvPr id="39942" name="Freeform 6"/>
          <p:cNvSpPr>
            <a:spLocks/>
          </p:cNvSpPr>
          <p:nvPr/>
        </p:nvSpPr>
        <p:spPr bwMode="auto">
          <a:xfrm>
            <a:off x="4676776" y="2894013"/>
            <a:ext cx="360363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5035550" y="2894013"/>
            <a:ext cx="361950" cy="360362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5395913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Freeform 9"/>
          <p:cNvSpPr>
            <a:spLocks/>
          </p:cNvSpPr>
          <p:nvPr/>
        </p:nvSpPr>
        <p:spPr bwMode="auto">
          <a:xfrm>
            <a:off x="5754688" y="2894013"/>
            <a:ext cx="360362" cy="360362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6484938" y="2905126"/>
            <a:ext cx="360362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Freeform 11"/>
          <p:cNvSpPr>
            <a:spLocks/>
          </p:cNvSpPr>
          <p:nvPr/>
        </p:nvSpPr>
        <p:spPr bwMode="auto">
          <a:xfrm>
            <a:off x="6843713" y="2905126"/>
            <a:ext cx="361950" cy="360363"/>
          </a:xfrm>
          <a:custGeom>
            <a:avLst/>
            <a:gdLst>
              <a:gd name="T0" fmla="*/ 0 w 228"/>
              <a:gd name="T1" fmla="*/ 2147483646 h 227"/>
              <a:gd name="T2" fmla="*/ 0 w 228"/>
              <a:gd name="T3" fmla="*/ 0 h 227"/>
              <a:gd name="T4" fmla="*/ 2147483646 w 228"/>
              <a:gd name="T5" fmla="*/ 0 h 227"/>
              <a:gd name="T6" fmla="*/ 2147483646 w 228"/>
              <a:gd name="T7" fmla="*/ 2147483646 h 227"/>
              <a:gd name="T8" fmla="*/ 0 w 228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Freeform 12"/>
          <p:cNvSpPr>
            <a:spLocks/>
          </p:cNvSpPr>
          <p:nvPr/>
        </p:nvSpPr>
        <p:spPr bwMode="auto">
          <a:xfrm>
            <a:off x="7204076" y="2905126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Freeform 13"/>
          <p:cNvSpPr>
            <a:spLocks/>
          </p:cNvSpPr>
          <p:nvPr/>
        </p:nvSpPr>
        <p:spPr bwMode="auto">
          <a:xfrm>
            <a:off x="7562851" y="2905126"/>
            <a:ext cx="360363" cy="360363"/>
          </a:xfrm>
          <a:custGeom>
            <a:avLst/>
            <a:gdLst>
              <a:gd name="T0" fmla="*/ 0 w 227"/>
              <a:gd name="T1" fmla="*/ 2147483646 h 227"/>
              <a:gd name="T2" fmla="*/ 0 w 227"/>
              <a:gd name="T3" fmla="*/ 0 h 227"/>
              <a:gd name="T4" fmla="*/ 2147483646 w 227"/>
              <a:gd name="T5" fmla="*/ 0 h 227"/>
              <a:gd name="T6" fmla="*/ 2147483646 w 227"/>
              <a:gd name="T7" fmla="*/ 2147483646 h 227"/>
              <a:gd name="T8" fmla="*/ 0 w 227"/>
              <a:gd name="T9" fmla="*/ 2147483646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4"/>
          <p:cNvSpPr>
            <a:spLocks/>
          </p:cNvSpPr>
          <p:nvPr/>
        </p:nvSpPr>
        <p:spPr bwMode="auto">
          <a:xfrm>
            <a:off x="5395913" y="1924050"/>
            <a:ext cx="506412" cy="928688"/>
          </a:xfrm>
          <a:custGeom>
            <a:avLst/>
            <a:gdLst>
              <a:gd name="T0" fmla="*/ 2147483646 w 319"/>
              <a:gd name="T1" fmla="*/ 0 h 585"/>
              <a:gd name="T2" fmla="*/ 0 w 319"/>
              <a:gd name="T3" fmla="*/ 2147483646 h 585"/>
              <a:gd name="T4" fmla="*/ 2147483646 w 319"/>
              <a:gd name="T5" fmla="*/ 0 h 5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9" h="585">
                <a:moveTo>
                  <a:pt x="318" y="0"/>
                </a:moveTo>
                <a:lnTo>
                  <a:pt x="0" y="584"/>
                </a:lnTo>
                <a:lnTo>
                  <a:pt x="3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Freeform 15"/>
          <p:cNvSpPr>
            <a:spLocks/>
          </p:cNvSpPr>
          <p:nvPr/>
        </p:nvSpPr>
        <p:spPr bwMode="auto">
          <a:xfrm>
            <a:off x="5395914" y="2738438"/>
            <a:ext cx="79375" cy="114300"/>
          </a:xfrm>
          <a:custGeom>
            <a:avLst/>
            <a:gdLst>
              <a:gd name="T0" fmla="*/ 2147483646 w 50"/>
              <a:gd name="T1" fmla="*/ 2147483646 h 72"/>
              <a:gd name="T2" fmla="*/ 0 w 50"/>
              <a:gd name="T3" fmla="*/ 2147483646 h 72"/>
              <a:gd name="T4" fmla="*/ 2147483646 w 50"/>
              <a:gd name="T5" fmla="*/ 0 h 72"/>
              <a:gd name="T6" fmla="*/ 2147483646 w 50"/>
              <a:gd name="T7" fmla="*/ 2147483646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" h="72">
                <a:moveTo>
                  <a:pt x="49" y="17"/>
                </a:moveTo>
                <a:lnTo>
                  <a:pt x="0" y="71"/>
                </a:lnTo>
                <a:lnTo>
                  <a:pt x="17" y="0"/>
                </a:lnTo>
                <a:lnTo>
                  <a:pt x="49" y="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16"/>
          <p:cNvSpPr>
            <a:spLocks/>
          </p:cNvSpPr>
          <p:nvPr/>
        </p:nvSpPr>
        <p:spPr bwMode="auto">
          <a:xfrm>
            <a:off x="6316663" y="1979614"/>
            <a:ext cx="449262" cy="403225"/>
          </a:xfrm>
          <a:custGeom>
            <a:avLst/>
            <a:gdLst>
              <a:gd name="T0" fmla="*/ 0 w 283"/>
              <a:gd name="T1" fmla="*/ 2147483646 h 254"/>
              <a:gd name="T2" fmla="*/ 0 w 283"/>
              <a:gd name="T3" fmla="*/ 0 h 254"/>
              <a:gd name="T4" fmla="*/ 2147483646 w 283"/>
              <a:gd name="T5" fmla="*/ 0 h 254"/>
              <a:gd name="T6" fmla="*/ 2147483646 w 283"/>
              <a:gd name="T7" fmla="*/ 2147483646 h 254"/>
              <a:gd name="T8" fmla="*/ 0 w 283"/>
              <a:gd name="T9" fmla="*/ 2147483646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Freeform 17"/>
          <p:cNvSpPr>
            <a:spLocks/>
          </p:cNvSpPr>
          <p:nvPr/>
        </p:nvSpPr>
        <p:spPr bwMode="auto">
          <a:xfrm>
            <a:off x="6653214" y="1989139"/>
            <a:ext cx="1587" cy="371475"/>
          </a:xfrm>
          <a:custGeom>
            <a:avLst/>
            <a:gdLst>
              <a:gd name="T0" fmla="*/ 0 w 1"/>
              <a:gd name="T1" fmla="*/ 0 h 234"/>
              <a:gd name="T2" fmla="*/ 0 w 1"/>
              <a:gd name="T3" fmla="*/ 2147483646 h 234"/>
              <a:gd name="T4" fmla="*/ 0 w 1"/>
              <a:gd name="T5" fmla="*/ 0 h 2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7264400" y="1924051"/>
            <a:ext cx="173038" cy="2381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7226300" y="1947864"/>
            <a:ext cx="38100" cy="793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>
            <a:off x="7194550" y="1955800"/>
            <a:ext cx="31750" cy="63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7158038" y="1962151"/>
            <a:ext cx="36512" cy="174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7158038" y="1979613"/>
            <a:ext cx="19050" cy="4445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7177088" y="2024064"/>
            <a:ext cx="12700" cy="39687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 flipH="1">
            <a:off x="7143750" y="2063750"/>
            <a:ext cx="46038" cy="14288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7107238" y="2078038"/>
            <a:ext cx="36512" cy="4762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7062788" y="2082801"/>
            <a:ext cx="44450" cy="4763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6865938" y="2087563"/>
            <a:ext cx="196850" cy="12700"/>
          </a:xfrm>
          <a:prstGeom prst="line">
            <a:avLst/>
          </a:prstGeom>
          <a:noFill/>
          <a:ln w="12700">
            <a:solidFill>
              <a:srgbClr val="FF82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Freeform 28"/>
          <p:cNvSpPr>
            <a:spLocks/>
          </p:cNvSpPr>
          <p:nvPr/>
        </p:nvSpPr>
        <p:spPr bwMode="auto">
          <a:xfrm>
            <a:off x="6865939" y="2066926"/>
            <a:ext cx="104775" cy="53975"/>
          </a:xfrm>
          <a:custGeom>
            <a:avLst/>
            <a:gdLst>
              <a:gd name="T0" fmla="*/ 2147483646 w 66"/>
              <a:gd name="T1" fmla="*/ 2147483646 h 34"/>
              <a:gd name="T2" fmla="*/ 0 w 66"/>
              <a:gd name="T3" fmla="*/ 2147483646 h 34"/>
              <a:gd name="T4" fmla="*/ 2147483646 w 66"/>
              <a:gd name="T5" fmla="*/ 0 h 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676775" y="2901951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046663" y="289083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483350" y="289083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6843713" y="2901951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7213600" y="2913064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6348413" y="2019300"/>
            <a:ext cx="28213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7448551" y="1755775"/>
            <a:ext cx="319318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8200"/>
                </a:solidFill>
                <a:latin typeface="Arial" panose="020B0604020202020204" pitchFamily="34" charset="0"/>
              </a:rPr>
              <a:t>Entry to be inserted in parent node.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7448551" y="1968500"/>
            <a:ext cx="136415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8200"/>
                </a:solidFill>
                <a:latin typeface="Arial" panose="020B0604020202020204" pitchFamily="34" charset="0"/>
              </a:rPr>
              <a:t>(Note that 5 is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7461250" y="2159000"/>
            <a:ext cx="2872582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8200"/>
                </a:solidFill>
                <a:latin typeface="Arial" panose="020B0604020202020204" pitchFamily="34" charset="0"/>
              </a:rPr>
              <a:t>continues to appear in the leaf.)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9513888" y="1970088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8513763" y="1971675"/>
            <a:ext cx="154209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8200"/>
                </a:solidFill>
                <a:latin typeface="Arial" panose="020B0604020202020204" pitchFamily="34" charset="0"/>
              </a:rPr>
              <a:t>s copied up and</a:t>
            </a:r>
          </a:p>
        </p:txBody>
      </p:sp>
      <p:sp>
        <p:nvSpPr>
          <p:cNvPr id="39976" name="Arc 40"/>
          <p:cNvSpPr>
            <a:spLocks/>
          </p:cNvSpPr>
          <p:nvPr/>
        </p:nvSpPr>
        <p:spPr bwMode="auto">
          <a:xfrm rot="19020000">
            <a:off x="6096000" y="267335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118540689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7" name="Arc 41"/>
          <p:cNvSpPr>
            <a:spLocks/>
          </p:cNvSpPr>
          <p:nvPr/>
        </p:nvSpPr>
        <p:spPr bwMode="auto">
          <a:xfrm>
            <a:off x="6705600" y="2290763"/>
            <a:ext cx="304800" cy="6096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485542646 h 21600"/>
              <a:gd name="T4" fmla="*/ 0 w 21600"/>
              <a:gd name="T5" fmla="*/ 485542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7046914" y="4602163"/>
            <a:ext cx="321241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8200"/>
                </a:solidFill>
                <a:latin typeface="Arial" panose="020B0604020202020204" pitchFamily="34" charset="0"/>
              </a:rPr>
              <a:t>appears once in the index. Contrast</a:t>
            </a:r>
          </a:p>
        </p:txBody>
      </p:sp>
      <p:grpSp>
        <p:nvGrpSpPr>
          <p:cNvPr id="39979" name="Group 43"/>
          <p:cNvGrpSpPr>
            <a:grpSpLocks/>
          </p:cNvGrpSpPr>
          <p:nvPr/>
        </p:nvGrpSpPr>
        <p:grpSpPr bwMode="auto">
          <a:xfrm>
            <a:off x="4405314" y="4240214"/>
            <a:ext cx="6210299" cy="1819275"/>
            <a:chOff x="1815" y="2671"/>
            <a:chExt cx="3912" cy="1146"/>
          </a:xfrm>
        </p:grpSpPr>
        <p:sp>
          <p:nvSpPr>
            <p:cNvPr id="39980" name="Freeform 44"/>
            <p:cNvSpPr>
              <a:spLocks/>
            </p:cNvSpPr>
            <p:nvPr/>
          </p:nvSpPr>
          <p:spPr bwMode="auto">
            <a:xfrm>
              <a:off x="1897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Freeform 45"/>
            <p:cNvSpPr>
              <a:spLocks/>
            </p:cNvSpPr>
            <p:nvPr/>
          </p:nvSpPr>
          <p:spPr bwMode="auto">
            <a:xfrm>
              <a:off x="1948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Freeform 46"/>
            <p:cNvSpPr>
              <a:spLocks/>
            </p:cNvSpPr>
            <p:nvPr/>
          </p:nvSpPr>
          <p:spPr bwMode="auto">
            <a:xfrm>
              <a:off x="2151" y="3400"/>
              <a:ext cx="253" cy="253"/>
            </a:xfrm>
            <a:custGeom>
              <a:avLst/>
              <a:gdLst>
                <a:gd name="T0" fmla="*/ 0 w 253"/>
                <a:gd name="T1" fmla="*/ 252 h 253"/>
                <a:gd name="T2" fmla="*/ 0 w 253"/>
                <a:gd name="T3" fmla="*/ 0 h 253"/>
                <a:gd name="T4" fmla="*/ 252 w 253"/>
                <a:gd name="T5" fmla="*/ 0 h 253"/>
                <a:gd name="T6" fmla="*/ 252 w 253"/>
                <a:gd name="T7" fmla="*/ 252 h 253"/>
                <a:gd name="T8" fmla="*/ 0 w 253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" h="253">
                  <a:moveTo>
                    <a:pt x="0" y="252"/>
                  </a:moveTo>
                  <a:lnTo>
                    <a:pt x="0" y="0"/>
                  </a:lnTo>
                  <a:lnTo>
                    <a:pt x="252" y="0"/>
                  </a:lnTo>
                  <a:lnTo>
                    <a:pt x="252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Freeform 47"/>
            <p:cNvSpPr>
              <a:spLocks/>
            </p:cNvSpPr>
            <p:nvPr/>
          </p:nvSpPr>
          <p:spPr bwMode="auto">
            <a:xfrm>
              <a:off x="2201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Freeform 48"/>
            <p:cNvSpPr>
              <a:spLocks/>
            </p:cNvSpPr>
            <p:nvPr/>
          </p:nvSpPr>
          <p:spPr bwMode="auto">
            <a:xfrm>
              <a:off x="240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Freeform 49"/>
            <p:cNvSpPr>
              <a:spLocks/>
            </p:cNvSpPr>
            <p:nvPr/>
          </p:nvSpPr>
          <p:spPr bwMode="auto">
            <a:xfrm>
              <a:off x="245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Freeform 50"/>
            <p:cNvSpPr>
              <a:spLocks/>
            </p:cNvSpPr>
            <p:nvPr/>
          </p:nvSpPr>
          <p:spPr bwMode="auto">
            <a:xfrm>
              <a:off x="2656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Freeform 51"/>
            <p:cNvSpPr>
              <a:spLocks/>
            </p:cNvSpPr>
            <p:nvPr/>
          </p:nvSpPr>
          <p:spPr bwMode="auto">
            <a:xfrm>
              <a:off x="270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Freeform 52"/>
            <p:cNvSpPr>
              <a:spLocks/>
            </p:cNvSpPr>
            <p:nvPr/>
          </p:nvSpPr>
          <p:spPr bwMode="auto">
            <a:xfrm>
              <a:off x="2910" y="3400"/>
              <a:ext cx="51" cy="253"/>
            </a:xfrm>
            <a:custGeom>
              <a:avLst/>
              <a:gdLst>
                <a:gd name="T0" fmla="*/ 0 w 51"/>
                <a:gd name="T1" fmla="*/ 252 h 253"/>
                <a:gd name="T2" fmla="*/ 0 w 51"/>
                <a:gd name="T3" fmla="*/ 0 h 253"/>
                <a:gd name="T4" fmla="*/ 50 w 51"/>
                <a:gd name="T5" fmla="*/ 0 h 253"/>
                <a:gd name="T6" fmla="*/ 50 w 51"/>
                <a:gd name="T7" fmla="*/ 252 h 253"/>
                <a:gd name="T8" fmla="*/ 0 w 51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Freeform 53"/>
            <p:cNvSpPr>
              <a:spLocks/>
            </p:cNvSpPr>
            <p:nvPr/>
          </p:nvSpPr>
          <p:spPr bwMode="auto">
            <a:xfrm>
              <a:off x="316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Freeform 54"/>
            <p:cNvSpPr>
              <a:spLocks/>
            </p:cNvSpPr>
            <p:nvPr/>
          </p:nvSpPr>
          <p:spPr bwMode="auto">
            <a:xfrm>
              <a:off x="3214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Freeform 55"/>
            <p:cNvSpPr>
              <a:spLocks/>
            </p:cNvSpPr>
            <p:nvPr/>
          </p:nvSpPr>
          <p:spPr bwMode="auto">
            <a:xfrm>
              <a:off x="3416" y="3400"/>
              <a:ext cx="255" cy="253"/>
            </a:xfrm>
            <a:custGeom>
              <a:avLst/>
              <a:gdLst>
                <a:gd name="T0" fmla="*/ 0 w 255"/>
                <a:gd name="T1" fmla="*/ 252 h 253"/>
                <a:gd name="T2" fmla="*/ 0 w 255"/>
                <a:gd name="T3" fmla="*/ 0 h 253"/>
                <a:gd name="T4" fmla="*/ 254 w 255"/>
                <a:gd name="T5" fmla="*/ 0 h 253"/>
                <a:gd name="T6" fmla="*/ 254 w 255"/>
                <a:gd name="T7" fmla="*/ 252 h 253"/>
                <a:gd name="T8" fmla="*/ 0 w 25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" h="253">
                  <a:moveTo>
                    <a:pt x="0" y="252"/>
                  </a:moveTo>
                  <a:lnTo>
                    <a:pt x="0" y="0"/>
                  </a:lnTo>
                  <a:lnTo>
                    <a:pt x="254" y="0"/>
                  </a:lnTo>
                  <a:lnTo>
                    <a:pt x="25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Freeform 56"/>
            <p:cNvSpPr>
              <a:spLocks/>
            </p:cNvSpPr>
            <p:nvPr/>
          </p:nvSpPr>
          <p:spPr bwMode="auto">
            <a:xfrm>
              <a:off x="3467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Freeform 57"/>
            <p:cNvSpPr>
              <a:spLocks/>
            </p:cNvSpPr>
            <p:nvPr/>
          </p:nvSpPr>
          <p:spPr bwMode="auto">
            <a:xfrm>
              <a:off x="3670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Freeform 58"/>
            <p:cNvSpPr>
              <a:spLocks/>
            </p:cNvSpPr>
            <p:nvPr/>
          </p:nvSpPr>
          <p:spPr bwMode="auto">
            <a:xfrm>
              <a:off x="3720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Freeform 59"/>
            <p:cNvSpPr>
              <a:spLocks/>
            </p:cNvSpPr>
            <p:nvPr/>
          </p:nvSpPr>
          <p:spPr bwMode="auto">
            <a:xfrm>
              <a:off x="3923" y="3400"/>
              <a:ext cx="254" cy="253"/>
            </a:xfrm>
            <a:custGeom>
              <a:avLst/>
              <a:gdLst>
                <a:gd name="T0" fmla="*/ 0 w 254"/>
                <a:gd name="T1" fmla="*/ 252 h 253"/>
                <a:gd name="T2" fmla="*/ 0 w 254"/>
                <a:gd name="T3" fmla="*/ 0 h 253"/>
                <a:gd name="T4" fmla="*/ 253 w 254"/>
                <a:gd name="T5" fmla="*/ 0 h 253"/>
                <a:gd name="T6" fmla="*/ 253 w 254"/>
                <a:gd name="T7" fmla="*/ 252 h 253"/>
                <a:gd name="T8" fmla="*/ 0 w 254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253">
                  <a:moveTo>
                    <a:pt x="0" y="252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253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Freeform 60"/>
            <p:cNvSpPr>
              <a:spLocks/>
            </p:cNvSpPr>
            <p:nvPr/>
          </p:nvSpPr>
          <p:spPr bwMode="auto">
            <a:xfrm>
              <a:off x="3973" y="3400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Freeform 61"/>
            <p:cNvSpPr>
              <a:spLocks/>
            </p:cNvSpPr>
            <p:nvPr/>
          </p:nvSpPr>
          <p:spPr bwMode="auto">
            <a:xfrm>
              <a:off x="4176" y="3400"/>
              <a:ext cx="51" cy="253"/>
            </a:xfrm>
            <a:custGeom>
              <a:avLst/>
              <a:gdLst>
                <a:gd name="T0" fmla="*/ 0 w 51"/>
                <a:gd name="T1" fmla="*/ 252 h 253"/>
                <a:gd name="T2" fmla="*/ 0 w 51"/>
                <a:gd name="T3" fmla="*/ 0 h 253"/>
                <a:gd name="T4" fmla="*/ 50 w 51"/>
                <a:gd name="T5" fmla="*/ 0 h 253"/>
                <a:gd name="T6" fmla="*/ 50 w 51"/>
                <a:gd name="T7" fmla="*/ 252 h 253"/>
                <a:gd name="T8" fmla="*/ 0 w 51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53">
                  <a:moveTo>
                    <a:pt x="0" y="252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Freeform 62"/>
            <p:cNvSpPr>
              <a:spLocks/>
            </p:cNvSpPr>
            <p:nvPr/>
          </p:nvSpPr>
          <p:spPr bwMode="auto">
            <a:xfrm>
              <a:off x="1815" y="3608"/>
              <a:ext cx="102" cy="209"/>
            </a:xfrm>
            <a:custGeom>
              <a:avLst/>
              <a:gdLst>
                <a:gd name="T0" fmla="*/ 101 w 102"/>
                <a:gd name="T1" fmla="*/ 0 h 209"/>
                <a:gd name="T2" fmla="*/ 0 w 102"/>
                <a:gd name="T3" fmla="*/ 208 h 209"/>
                <a:gd name="T4" fmla="*/ 101 w 102"/>
                <a:gd name="T5" fmla="*/ 0 h 2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2" h="209">
                  <a:moveTo>
                    <a:pt x="101" y="0"/>
                  </a:moveTo>
                  <a:lnTo>
                    <a:pt x="0" y="208"/>
                  </a:lnTo>
                  <a:lnTo>
                    <a:pt x="10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Freeform 63"/>
            <p:cNvSpPr>
              <a:spLocks/>
            </p:cNvSpPr>
            <p:nvPr/>
          </p:nvSpPr>
          <p:spPr bwMode="auto">
            <a:xfrm>
              <a:off x="1815" y="3752"/>
              <a:ext cx="43" cy="65"/>
            </a:xfrm>
            <a:custGeom>
              <a:avLst/>
              <a:gdLst>
                <a:gd name="T0" fmla="*/ 42 w 43"/>
                <a:gd name="T1" fmla="*/ 13 h 65"/>
                <a:gd name="T2" fmla="*/ 0 w 43"/>
                <a:gd name="T3" fmla="*/ 64 h 65"/>
                <a:gd name="T4" fmla="*/ 13 w 43"/>
                <a:gd name="T5" fmla="*/ 0 h 65"/>
                <a:gd name="T6" fmla="*/ 42 w 43"/>
                <a:gd name="T7" fmla="*/ 13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65">
                  <a:moveTo>
                    <a:pt x="42" y="13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2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Freeform 64"/>
            <p:cNvSpPr>
              <a:spLocks/>
            </p:cNvSpPr>
            <p:nvPr/>
          </p:nvSpPr>
          <p:spPr bwMode="auto">
            <a:xfrm>
              <a:off x="2106" y="3602"/>
              <a:ext cx="71" cy="183"/>
            </a:xfrm>
            <a:custGeom>
              <a:avLst/>
              <a:gdLst>
                <a:gd name="T0" fmla="*/ 70 w 71"/>
                <a:gd name="T1" fmla="*/ 0 h 183"/>
                <a:gd name="T2" fmla="*/ 0 w 71"/>
                <a:gd name="T3" fmla="*/ 182 h 183"/>
                <a:gd name="T4" fmla="*/ 70 w 71"/>
                <a:gd name="T5" fmla="*/ 0 h 1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183">
                  <a:moveTo>
                    <a:pt x="70" y="0"/>
                  </a:moveTo>
                  <a:lnTo>
                    <a:pt x="0" y="182"/>
                  </a:lnTo>
                  <a:lnTo>
                    <a:pt x="7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Freeform 65"/>
            <p:cNvSpPr>
              <a:spLocks/>
            </p:cNvSpPr>
            <p:nvPr/>
          </p:nvSpPr>
          <p:spPr bwMode="auto">
            <a:xfrm>
              <a:off x="2106" y="3720"/>
              <a:ext cx="38" cy="65"/>
            </a:xfrm>
            <a:custGeom>
              <a:avLst/>
              <a:gdLst>
                <a:gd name="T0" fmla="*/ 37 w 38"/>
                <a:gd name="T1" fmla="*/ 11 h 65"/>
                <a:gd name="T2" fmla="*/ 0 w 38"/>
                <a:gd name="T3" fmla="*/ 64 h 65"/>
                <a:gd name="T4" fmla="*/ 7 w 38"/>
                <a:gd name="T5" fmla="*/ 0 h 65"/>
                <a:gd name="T6" fmla="*/ 37 w 38"/>
                <a:gd name="T7" fmla="*/ 11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65">
                  <a:moveTo>
                    <a:pt x="37" y="11"/>
                  </a:moveTo>
                  <a:lnTo>
                    <a:pt x="0" y="64"/>
                  </a:lnTo>
                  <a:lnTo>
                    <a:pt x="7" y="0"/>
                  </a:lnTo>
                  <a:lnTo>
                    <a:pt x="37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Freeform 66"/>
            <p:cNvSpPr>
              <a:spLocks/>
            </p:cNvSpPr>
            <p:nvPr/>
          </p:nvSpPr>
          <p:spPr bwMode="auto">
            <a:xfrm>
              <a:off x="2346" y="3608"/>
              <a:ext cx="78" cy="184"/>
            </a:xfrm>
            <a:custGeom>
              <a:avLst/>
              <a:gdLst>
                <a:gd name="T0" fmla="*/ 77 w 78"/>
                <a:gd name="T1" fmla="*/ 0 h 184"/>
                <a:gd name="T2" fmla="*/ 0 w 78"/>
                <a:gd name="T3" fmla="*/ 183 h 184"/>
                <a:gd name="T4" fmla="*/ 77 w 78"/>
                <a:gd name="T5" fmla="*/ 0 h 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8" h="184">
                  <a:moveTo>
                    <a:pt x="77" y="0"/>
                  </a:moveTo>
                  <a:lnTo>
                    <a:pt x="0" y="183"/>
                  </a:lnTo>
                  <a:lnTo>
                    <a:pt x="7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Freeform 67"/>
            <p:cNvSpPr>
              <a:spLocks/>
            </p:cNvSpPr>
            <p:nvPr/>
          </p:nvSpPr>
          <p:spPr bwMode="auto">
            <a:xfrm>
              <a:off x="2346" y="3726"/>
              <a:ext cx="40" cy="66"/>
            </a:xfrm>
            <a:custGeom>
              <a:avLst/>
              <a:gdLst>
                <a:gd name="T0" fmla="*/ 39 w 40"/>
                <a:gd name="T1" fmla="*/ 12 h 66"/>
                <a:gd name="T2" fmla="*/ 0 w 40"/>
                <a:gd name="T3" fmla="*/ 65 h 66"/>
                <a:gd name="T4" fmla="*/ 10 w 40"/>
                <a:gd name="T5" fmla="*/ 0 h 66"/>
                <a:gd name="T6" fmla="*/ 39 w 40"/>
                <a:gd name="T7" fmla="*/ 12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66">
                  <a:moveTo>
                    <a:pt x="39" y="12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39" y="1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Freeform 68"/>
            <p:cNvSpPr>
              <a:spLocks/>
            </p:cNvSpPr>
            <p:nvPr/>
          </p:nvSpPr>
          <p:spPr bwMode="auto">
            <a:xfrm>
              <a:off x="3100" y="3614"/>
              <a:ext cx="77" cy="178"/>
            </a:xfrm>
            <a:custGeom>
              <a:avLst/>
              <a:gdLst>
                <a:gd name="T0" fmla="*/ 76 w 77"/>
                <a:gd name="T1" fmla="*/ 0 h 178"/>
                <a:gd name="T2" fmla="*/ 0 w 77"/>
                <a:gd name="T3" fmla="*/ 177 h 178"/>
                <a:gd name="T4" fmla="*/ 76 w 77"/>
                <a:gd name="T5" fmla="*/ 0 h 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" h="178">
                  <a:moveTo>
                    <a:pt x="76" y="0"/>
                  </a:moveTo>
                  <a:lnTo>
                    <a:pt x="0" y="177"/>
                  </a:lnTo>
                  <a:lnTo>
                    <a:pt x="7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Freeform 69"/>
            <p:cNvSpPr>
              <a:spLocks/>
            </p:cNvSpPr>
            <p:nvPr/>
          </p:nvSpPr>
          <p:spPr bwMode="auto">
            <a:xfrm>
              <a:off x="3100" y="3726"/>
              <a:ext cx="41" cy="66"/>
            </a:xfrm>
            <a:custGeom>
              <a:avLst/>
              <a:gdLst>
                <a:gd name="T0" fmla="*/ 40 w 41"/>
                <a:gd name="T1" fmla="*/ 13 h 66"/>
                <a:gd name="T2" fmla="*/ 0 w 41"/>
                <a:gd name="T3" fmla="*/ 65 h 66"/>
                <a:gd name="T4" fmla="*/ 10 w 41"/>
                <a:gd name="T5" fmla="*/ 0 h 66"/>
                <a:gd name="T6" fmla="*/ 40 w 41"/>
                <a:gd name="T7" fmla="*/ 13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" h="66">
                  <a:moveTo>
                    <a:pt x="40" y="13"/>
                  </a:moveTo>
                  <a:lnTo>
                    <a:pt x="0" y="65"/>
                  </a:lnTo>
                  <a:lnTo>
                    <a:pt x="10" y="0"/>
                  </a:lnTo>
                  <a:lnTo>
                    <a:pt x="40" y="1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Freeform 70"/>
            <p:cNvSpPr>
              <a:spLocks/>
            </p:cNvSpPr>
            <p:nvPr/>
          </p:nvSpPr>
          <p:spPr bwMode="auto">
            <a:xfrm>
              <a:off x="3359" y="3608"/>
              <a:ext cx="84" cy="177"/>
            </a:xfrm>
            <a:custGeom>
              <a:avLst/>
              <a:gdLst>
                <a:gd name="T0" fmla="*/ 83 w 84"/>
                <a:gd name="T1" fmla="*/ 0 h 177"/>
                <a:gd name="T2" fmla="*/ 0 w 84"/>
                <a:gd name="T3" fmla="*/ 176 h 177"/>
                <a:gd name="T4" fmla="*/ 83 w 84"/>
                <a:gd name="T5" fmla="*/ 0 h 1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" h="177">
                  <a:moveTo>
                    <a:pt x="83" y="0"/>
                  </a:moveTo>
                  <a:lnTo>
                    <a:pt x="0" y="176"/>
                  </a:lnTo>
                  <a:lnTo>
                    <a:pt x="8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Freeform 71"/>
            <p:cNvSpPr>
              <a:spLocks/>
            </p:cNvSpPr>
            <p:nvPr/>
          </p:nvSpPr>
          <p:spPr bwMode="auto">
            <a:xfrm>
              <a:off x="3359" y="3720"/>
              <a:ext cx="42" cy="65"/>
            </a:xfrm>
            <a:custGeom>
              <a:avLst/>
              <a:gdLst>
                <a:gd name="T0" fmla="*/ 41 w 42"/>
                <a:gd name="T1" fmla="*/ 14 h 65"/>
                <a:gd name="T2" fmla="*/ 0 w 42"/>
                <a:gd name="T3" fmla="*/ 64 h 65"/>
                <a:gd name="T4" fmla="*/ 13 w 42"/>
                <a:gd name="T5" fmla="*/ 0 h 65"/>
                <a:gd name="T6" fmla="*/ 41 w 42"/>
                <a:gd name="T7" fmla="*/ 14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65">
                  <a:moveTo>
                    <a:pt x="41" y="14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41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Freeform 72"/>
            <p:cNvSpPr>
              <a:spLocks/>
            </p:cNvSpPr>
            <p:nvPr/>
          </p:nvSpPr>
          <p:spPr bwMode="auto">
            <a:xfrm>
              <a:off x="3606" y="3614"/>
              <a:ext cx="90" cy="171"/>
            </a:xfrm>
            <a:custGeom>
              <a:avLst/>
              <a:gdLst>
                <a:gd name="T0" fmla="*/ 89 w 90"/>
                <a:gd name="T1" fmla="*/ 0 h 171"/>
                <a:gd name="T2" fmla="*/ 0 w 90"/>
                <a:gd name="T3" fmla="*/ 170 h 171"/>
                <a:gd name="T4" fmla="*/ 89 w 90"/>
                <a:gd name="T5" fmla="*/ 0 h 1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71">
                  <a:moveTo>
                    <a:pt x="89" y="0"/>
                  </a:moveTo>
                  <a:lnTo>
                    <a:pt x="0" y="170"/>
                  </a:lnTo>
                  <a:lnTo>
                    <a:pt x="8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Freeform 73"/>
            <p:cNvSpPr>
              <a:spLocks/>
            </p:cNvSpPr>
            <p:nvPr/>
          </p:nvSpPr>
          <p:spPr bwMode="auto">
            <a:xfrm>
              <a:off x="3606" y="3721"/>
              <a:ext cx="44" cy="64"/>
            </a:xfrm>
            <a:custGeom>
              <a:avLst/>
              <a:gdLst>
                <a:gd name="T0" fmla="*/ 43 w 44"/>
                <a:gd name="T1" fmla="*/ 14 h 64"/>
                <a:gd name="T2" fmla="*/ 0 w 44"/>
                <a:gd name="T3" fmla="*/ 63 h 64"/>
                <a:gd name="T4" fmla="*/ 15 w 44"/>
                <a:gd name="T5" fmla="*/ 0 h 64"/>
                <a:gd name="T6" fmla="*/ 43 w 44"/>
                <a:gd name="T7" fmla="*/ 14 h 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64">
                  <a:moveTo>
                    <a:pt x="43" y="14"/>
                  </a:moveTo>
                  <a:lnTo>
                    <a:pt x="0" y="63"/>
                  </a:lnTo>
                  <a:lnTo>
                    <a:pt x="15" y="0"/>
                  </a:lnTo>
                  <a:lnTo>
                    <a:pt x="43" y="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0" name="Freeform 74"/>
            <p:cNvSpPr>
              <a:spLocks/>
            </p:cNvSpPr>
            <p:nvPr/>
          </p:nvSpPr>
          <p:spPr bwMode="auto">
            <a:xfrm>
              <a:off x="2403" y="2712"/>
              <a:ext cx="198" cy="676"/>
            </a:xfrm>
            <a:custGeom>
              <a:avLst/>
              <a:gdLst>
                <a:gd name="T0" fmla="*/ 197 w 198"/>
                <a:gd name="T1" fmla="*/ 0 h 676"/>
                <a:gd name="T2" fmla="*/ 0 w 198"/>
                <a:gd name="T3" fmla="*/ 675 h 676"/>
                <a:gd name="T4" fmla="*/ 197 w 198"/>
                <a:gd name="T5" fmla="*/ 0 h 6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" h="676">
                  <a:moveTo>
                    <a:pt x="197" y="0"/>
                  </a:moveTo>
                  <a:lnTo>
                    <a:pt x="0" y="675"/>
                  </a:lnTo>
                  <a:lnTo>
                    <a:pt x="1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Freeform 75"/>
            <p:cNvSpPr>
              <a:spLocks/>
            </p:cNvSpPr>
            <p:nvPr/>
          </p:nvSpPr>
          <p:spPr bwMode="auto">
            <a:xfrm>
              <a:off x="2403" y="3322"/>
              <a:ext cx="35" cy="66"/>
            </a:xfrm>
            <a:custGeom>
              <a:avLst/>
              <a:gdLst>
                <a:gd name="T0" fmla="*/ 34 w 35"/>
                <a:gd name="T1" fmla="*/ 9 h 66"/>
                <a:gd name="T2" fmla="*/ 0 w 35"/>
                <a:gd name="T3" fmla="*/ 65 h 66"/>
                <a:gd name="T4" fmla="*/ 3 w 35"/>
                <a:gd name="T5" fmla="*/ 0 h 66"/>
                <a:gd name="T6" fmla="*/ 34 w 35"/>
                <a:gd name="T7" fmla="*/ 9 h 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66">
                  <a:moveTo>
                    <a:pt x="34" y="9"/>
                  </a:moveTo>
                  <a:lnTo>
                    <a:pt x="0" y="65"/>
                  </a:lnTo>
                  <a:lnTo>
                    <a:pt x="3" y="0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2" name="Freeform 76"/>
            <p:cNvSpPr>
              <a:spLocks/>
            </p:cNvSpPr>
            <p:nvPr/>
          </p:nvSpPr>
          <p:spPr bwMode="auto">
            <a:xfrm>
              <a:off x="3068" y="2833"/>
              <a:ext cx="305" cy="253"/>
            </a:xfrm>
            <a:custGeom>
              <a:avLst/>
              <a:gdLst>
                <a:gd name="T0" fmla="*/ 0 w 305"/>
                <a:gd name="T1" fmla="*/ 252 h 253"/>
                <a:gd name="T2" fmla="*/ 0 w 305"/>
                <a:gd name="T3" fmla="*/ 0 h 253"/>
                <a:gd name="T4" fmla="*/ 304 w 305"/>
                <a:gd name="T5" fmla="*/ 0 h 253"/>
                <a:gd name="T6" fmla="*/ 304 w 305"/>
                <a:gd name="T7" fmla="*/ 252 h 253"/>
                <a:gd name="T8" fmla="*/ 0 w 305"/>
                <a:gd name="T9" fmla="*/ 252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" h="253">
                  <a:moveTo>
                    <a:pt x="0" y="252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304" y="252"/>
                  </a:lnTo>
                  <a:lnTo>
                    <a:pt x="0" y="25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3" name="Freeform 77"/>
            <p:cNvSpPr>
              <a:spLocks/>
            </p:cNvSpPr>
            <p:nvPr/>
          </p:nvSpPr>
          <p:spPr bwMode="auto">
            <a:xfrm>
              <a:off x="3321" y="2833"/>
              <a:ext cx="1" cy="253"/>
            </a:xfrm>
            <a:custGeom>
              <a:avLst/>
              <a:gdLst>
                <a:gd name="T0" fmla="*/ 0 w 1"/>
                <a:gd name="T1" fmla="*/ 0 h 253"/>
                <a:gd name="T2" fmla="*/ 0 w 1"/>
                <a:gd name="T3" fmla="*/ 252 h 253"/>
                <a:gd name="T4" fmla="*/ 0 w 1"/>
                <a:gd name="T5" fmla="*/ 0 h 2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253">
                  <a:moveTo>
                    <a:pt x="0" y="0"/>
                  </a:moveTo>
                  <a:lnTo>
                    <a:pt x="0" y="25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4" name="Line 78"/>
            <p:cNvSpPr>
              <a:spLocks noChangeShapeType="1"/>
            </p:cNvSpPr>
            <p:nvPr/>
          </p:nvSpPr>
          <p:spPr bwMode="auto">
            <a:xfrm flipH="1">
              <a:off x="3626" y="2821"/>
              <a:ext cx="93" cy="11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Line 79"/>
            <p:cNvSpPr>
              <a:spLocks noChangeShapeType="1"/>
            </p:cNvSpPr>
            <p:nvPr/>
          </p:nvSpPr>
          <p:spPr bwMode="auto">
            <a:xfrm flipH="1">
              <a:off x="3605" y="2832"/>
              <a:ext cx="21" cy="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6" name="Line 80"/>
            <p:cNvSpPr>
              <a:spLocks noChangeShapeType="1"/>
            </p:cNvSpPr>
            <p:nvPr/>
          </p:nvSpPr>
          <p:spPr bwMode="auto">
            <a:xfrm flipH="1">
              <a:off x="3589" y="2835"/>
              <a:ext cx="16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Line 81"/>
            <p:cNvSpPr>
              <a:spLocks noChangeShapeType="1"/>
            </p:cNvSpPr>
            <p:nvPr/>
          </p:nvSpPr>
          <p:spPr bwMode="auto">
            <a:xfrm flipH="1">
              <a:off x="3570" y="2839"/>
              <a:ext cx="19" cy="10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Line 82"/>
            <p:cNvSpPr>
              <a:spLocks noChangeShapeType="1"/>
            </p:cNvSpPr>
            <p:nvPr/>
          </p:nvSpPr>
          <p:spPr bwMode="auto">
            <a:xfrm flipH="1">
              <a:off x="3569" y="2849"/>
              <a:ext cx="1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9" name="Line 83"/>
            <p:cNvSpPr>
              <a:spLocks noChangeShapeType="1"/>
            </p:cNvSpPr>
            <p:nvPr/>
          </p:nvSpPr>
          <p:spPr bwMode="auto">
            <a:xfrm>
              <a:off x="3569" y="2862"/>
              <a:ext cx="18" cy="16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0" name="Line 84"/>
            <p:cNvSpPr>
              <a:spLocks noChangeShapeType="1"/>
            </p:cNvSpPr>
            <p:nvPr/>
          </p:nvSpPr>
          <p:spPr bwMode="auto">
            <a:xfrm>
              <a:off x="3587" y="2878"/>
              <a:ext cx="16" cy="17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1" name="Line 85"/>
            <p:cNvSpPr>
              <a:spLocks noChangeShapeType="1"/>
            </p:cNvSpPr>
            <p:nvPr/>
          </p:nvSpPr>
          <p:spPr bwMode="auto">
            <a:xfrm flipH="1">
              <a:off x="3597" y="2895"/>
              <a:ext cx="6" cy="1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Line 86"/>
            <p:cNvSpPr>
              <a:spLocks noChangeShapeType="1"/>
            </p:cNvSpPr>
            <p:nvPr/>
          </p:nvSpPr>
          <p:spPr bwMode="auto">
            <a:xfrm flipH="1">
              <a:off x="3570" y="2909"/>
              <a:ext cx="27" cy="13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Line 87"/>
            <p:cNvSpPr>
              <a:spLocks noChangeShapeType="1"/>
            </p:cNvSpPr>
            <p:nvPr/>
          </p:nvSpPr>
          <p:spPr bwMode="auto">
            <a:xfrm flipH="1">
              <a:off x="3549" y="2922"/>
              <a:ext cx="21" cy="5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Line 88"/>
            <p:cNvSpPr>
              <a:spLocks noChangeShapeType="1"/>
            </p:cNvSpPr>
            <p:nvPr/>
          </p:nvSpPr>
          <p:spPr bwMode="auto">
            <a:xfrm flipH="1">
              <a:off x="3522" y="2927"/>
              <a:ext cx="27" cy="4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5" name="Line 89"/>
            <p:cNvSpPr>
              <a:spLocks noChangeShapeType="1"/>
            </p:cNvSpPr>
            <p:nvPr/>
          </p:nvSpPr>
          <p:spPr bwMode="auto">
            <a:xfrm flipH="1">
              <a:off x="3404" y="2931"/>
              <a:ext cx="118" cy="18"/>
            </a:xfrm>
            <a:prstGeom prst="line">
              <a:avLst/>
            </a:prstGeom>
            <a:noFill/>
            <a:ln w="12700">
              <a:solidFill>
                <a:srgbClr val="FF82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6" name="Freeform 90"/>
            <p:cNvSpPr>
              <a:spLocks/>
            </p:cNvSpPr>
            <p:nvPr/>
          </p:nvSpPr>
          <p:spPr bwMode="auto">
            <a:xfrm>
              <a:off x="3404" y="2927"/>
              <a:ext cx="60" cy="29"/>
            </a:xfrm>
            <a:custGeom>
              <a:avLst/>
              <a:gdLst>
                <a:gd name="T0" fmla="*/ 59 w 60"/>
                <a:gd name="T1" fmla="*/ 28 h 29"/>
                <a:gd name="T2" fmla="*/ 0 w 60"/>
                <a:gd name="T3" fmla="*/ 22 h 29"/>
                <a:gd name="T4" fmla="*/ 55 w 60"/>
                <a:gd name="T5" fmla="*/ 0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29">
                  <a:moveTo>
                    <a:pt x="59" y="28"/>
                  </a:moveTo>
                  <a:lnTo>
                    <a:pt x="0" y="22"/>
                  </a:lnTo>
                  <a:lnTo>
                    <a:pt x="55" y="0"/>
                  </a:lnTo>
                </a:path>
              </a:pathLst>
            </a:custGeom>
            <a:noFill/>
            <a:ln w="12700" cap="rnd" cmpd="sng">
              <a:solidFill>
                <a:srgbClr val="FF82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7" name="Rectangle 91"/>
            <p:cNvSpPr>
              <a:spLocks noChangeArrowheads="1"/>
            </p:cNvSpPr>
            <p:nvPr/>
          </p:nvSpPr>
          <p:spPr bwMode="auto">
            <a:xfrm>
              <a:off x="1954" y="3411"/>
              <a:ext cx="17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0028" name="Rectangle 92"/>
            <p:cNvSpPr>
              <a:spLocks noChangeArrowheads="1"/>
            </p:cNvSpPr>
            <p:nvPr/>
          </p:nvSpPr>
          <p:spPr bwMode="auto">
            <a:xfrm>
              <a:off x="3213" y="3411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40029" name="Rectangle 93"/>
            <p:cNvSpPr>
              <a:spLocks noChangeArrowheads="1"/>
            </p:cNvSpPr>
            <p:nvPr/>
          </p:nvSpPr>
          <p:spPr bwMode="auto">
            <a:xfrm>
              <a:off x="3467" y="3411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40030" name="Rectangle 94"/>
            <p:cNvSpPr>
              <a:spLocks noChangeArrowheads="1"/>
            </p:cNvSpPr>
            <p:nvPr/>
          </p:nvSpPr>
          <p:spPr bwMode="auto">
            <a:xfrm>
              <a:off x="3100" y="2836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40031" name="Rectangle 95"/>
            <p:cNvSpPr>
              <a:spLocks noChangeArrowheads="1"/>
            </p:cNvSpPr>
            <p:nvPr/>
          </p:nvSpPr>
          <p:spPr bwMode="auto">
            <a:xfrm>
              <a:off x="2207" y="3411"/>
              <a:ext cx="23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</a:p>
          </p:txBody>
        </p:sp>
        <p:sp>
          <p:nvSpPr>
            <p:cNvPr id="40032" name="Rectangle 96"/>
            <p:cNvSpPr>
              <a:spLocks noChangeArrowheads="1"/>
            </p:cNvSpPr>
            <p:nvPr/>
          </p:nvSpPr>
          <p:spPr bwMode="auto">
            <a:xfrm>
              <a:off x="3712" y="2671"/>
              <a:ext cx="20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8200"/>
                  </a:solidFill>
                  <a:latin typeface="Arial" panose="020B0604020202020204" pitchFamily="34" charset="0"/>
                </a:rPr>
                <a:t>Entry to be inserted in parent node.</a:t>
              </a:r>
            </a:p>
          </p:txBody>
        </p:sp>
        <p:sp>
          <p:nvSpPr>
            <p:cNvPr id="40033" name="Rectangle 97"/>
            <p:cNvSpPr>
              <a:spLocks noChangeArrowheads="1"/>
            </p:cNvSpPr>
            <p:nvPr/>
          </p:nvSpPr>
          <p:spPr bwMode="auto">
            <a:xfrm>
              <a:off x="3712" y="2790"/>
              <a:ext cx="20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8200"/>
                  </a:solidFill>
                  <a:latin typeface="Arial" panose="020B0604020202020204" pitchFamily="34" charset="0"/>
                </a:rPr>
                <a:t>(Note that 17 is pushed up and only</a:t>
              </a: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3712" y="2998"/>
              <a:ext cx="12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rgbClr val="FF8200"/>
                  </a:solidFill>
                  <a:latin typeface="Arial" panose="020B0604020202020204" pitchFamily="34" charset="0"/>
                </a:rPr>
                <a:t>this with a leaf split.)</a:t>
              </a:r>
            </a:p>
          </p:txBody>
        </p:sp>
        <p:sp>
          <p:nvSpPr>
            <p:cNvPr id="40035" name="Rectangle 99"/>
            <p:cNvSpPr>
              <a:spLocks noChangeArrowheads="1"/>
            </p:cNvSpPr>
            <p:nvPr/>
          </p:nvSpPr>
          <p:spPr bwMode="auto">
            <a:xfrm>
              <a:off x="4410" y="2790"/>
              <a:ext cx="6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0036" name="Rectangle 100"/>
            <p:cNvSpPr>
              <a:spLocks noChangeArrowheads="1"/>
            </p:cNvSpPr>
            <p:nvPr/>
          </p:nvSpPr>
          <p:spPr bwMode="auto">
            <a:xfrm>
              <a:off x="4934" y="2790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0037" name="Arc 101"/>
            <p:cNvSpPr>
              <a:spLocks/>
            </p:cNvSpPr>
            <p:nvPr/>
          </p:nvSpPr>
          <p:spPr bwMode="auto">
            <a:xfrm>
              <a:off x="3360" y="3027"/>
              <a:ext cx="19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165935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Example B+ Tree After Inserting 8*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044701" y="4938713"/>
            <a:ext cx="804226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 typeface="Monotype Sorts" charset="2"/>
              <a:buChar char="v"/>
            </a:pPr>
            <a:r>
              <a:rPr lang="en-US" altLang="en-US" sz="2400">
                <a:latin typeface="Book Antiqua" panose="02040602050305030304" pitchFamily="18" charset="0"/>
              </a:rPr>
              <a:t> Notice that root was split, leading to increase in height.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43113" y="5472113"/>
            <a:ext cx="80264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 typeface="Monotype Sorts" charset="2"/>
              <a:buChar char="v"/>
            </a:pPr>
            <a:r>
              <a:rPr lang="en-US" altLang="en-US" sz="2400">
                <a:latin typeface="Book Antiqua" panose="02040602050305030304" pitchFamily="18" charset="0"/>
              </a:rPr>
              <a:t> In this example, we can avoid split by re-distributing             entries; however, this is usually not done in practice.</a:t>
            </a:r>
          </a:p>
        </p:txBody>
      </p:sp>
      <p:sp>
        <p:nvSpPr>
          <p:cNvPr id="41991" name="Freeform 7"/>
          <p:cNvSpPr>
            <a:spLocks/>
          </p:cNvSpPr>
          <p:nvPr/>
        </p:nvSpPr>
        <p:spPr bwMode="auto">
          <a:xfrm>
            <a:off x="1817689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>
            <a:off x="2143125" y="37115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Freeform 9"/>
          <p:cNvSpPr>
            <a:spLocks/>
          </p:cNvSpPr>
          <p:nvPr/>
        </p:nvSpPr>
        <p:spPr bwMode="auto">
          <a:xfrm>
            <a:off x="2466976" y="37115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2792414" y="37115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828800" y="369093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154238" y="369093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1997" name="Freeform 13"/>
          <p:cNvSpPr>
            <a:spLocks/>
          </p:cNvSpPr>
          <p:nvPr/>
        </p:nvSpPr>
        <p:spPr bwMode="auto">
          <a:xfrm>
            <a:off x="4986338" y="20939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5065714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5472113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>
            <a:off x="5553075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Freeform 17"/>
          <p:cNvSpPr>
            <a:spLocks/>
          </p:cNvSpPr>
          <p:nvPr/>
        </p:nvSpPr>
        <p:spPr bwMode="auto">
          <a:xfrm>
            <a:off x="5959475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Freeform 18"/>
          <p:cNvSpPr>
            <a:spLocks/>
          </p:cNvSpPr>
          <p:nvPr/>
        </p:nvSpPr>
        <p:spPr bwMode="auto">
          <a:xfrm>
            <a:off x="6040439" y="20939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6446838" y="20939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Freeform 20"/>
          <p:cNvSpPr>
            <a:spLocks/>
          </p:cNvSpPr>
          <p:nvPr/>
        </p:nvSpPr>
        <p:spPr bwMode="auto">
          <a:xfrm>
            <a:off x="6527800" y="20939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Freeform 21"/>
          <p:cNvSpPr>
            <a:spLocks/>
          </p:cNvSpPr>
          <p:nvPr/>
        </p:nvSpPr>
        <p:spPr bwMode="auto">
          <a:xfrm>
            <a:off x="6934200" y="20939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Freeform 22"/>
          <p:cNvSpPr>
            <a:spLocks/>
          </p:cNvSpPr>
          <p:nvPr/>
        </p:nvSpPr>
        <p:spPr bwMode="auto">
          <a:xfrm>
            <a:off x="4598989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Freeform 23"/>
          <p:cNvSpPr>
            <a:spLocks/>
          </p:cNvSpPr>
          <p:nvPr/>
        </p:nvSpPr>
        <p:spPr bwMode="auto">
          <a:xfrm>
            <a:off x="4924426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Freeform 24"/>
          <p:cNvSpPr>
            <a:spLocks/>
          </p:cNvSpPr>
          <p:nvPr/>
        </p:nvSpPr>
        <p:spPr bwMode="auto">
          <a:xfrm>
            <a:off x="5249864" y="3719514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Freeform 25"/>
          <p:cNvSpPr>
            <a:spLocks/>
          </p:cNvSpPr>
          <p:nvPr/>
        </p:nvSpPr>
        <p:spPr bwMode="auto">
          <a:xfrm>
            <a:off x="5573714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Freeform 26"/>
          <p:cNvSpPr>
            <a:spLocks/>
          </p:cNvSpPr>
          <p:nvPr/>
        </p:nvSpPr>
        <p:spPr bwMode="auto">
          <a:xfrm>
            <a:off x="6010276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Freeform 27"/>
          <p:cNvSpPr>
            <a:spLocks/>
          </p:cNvSpPr>
          <p:nvPr/>
        </p:nvSpPr>
        <p:spPr bwMode="auto">
          <a:xfrm>
            <a:off x="6335714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Freeform 28"/>
          <p:cNvSpPr>
            <a:spLocks/>
          </p:cNvSpPr>
          <p:nvPr/>
        </p:nvSpPr>
        <p:spPr bwMode="auto">
          <a:xfrm>
            <a:off x="6661150" y="3719514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Freeform 29"/>
          <p:cNvSpPr>
            <a:spLocks/>
          </p:cNvSpPr>
          <p:nvPr/>
        </p:nvSpPr>
        <p:spPr bwMode="auto">
          <a:xfrm>
            <a:off x="6983414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Freeform 30"/>
          <p:cNvSpPr>
            <a:spLocks/>
          </p:cNvSpPr>
          <p:nvPr/>
        </p:nvSpPr>
        <p:spPr bwMode="auto">
          <a:xfrm>
            <a:off x="7421564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Freeform 31"/>
          <p:cNvSpPr>
            <a:spLocks/>
          </p:cNvSpPr>
          <p:nvPr/>
        </p:nvSpPr>
        <p:spPr bwMode="auto">
          <a:xfrm>
            <a:off x="7747000" y="37195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8070850" y="37195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Freeform 33"/>
          <p:cNvSpPr>
            <a:spLocks/>
          </p:cNvSpPr>
          <p:nvPr/>
        </p:nvSpPr>
        <p:spPr bwMode="auto">
          <a:xfrm>
            <a:off x="8394701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8821739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Freeform 35"/>
          <p:cNvSpPr>
            <a:spLocks/>
          </p:cNvSpPr>
          <p:nvPr/>
        </p:nvSpPr>
        <p:spPr bwMode="auto">
          <a:xfrm>
            <a:off x="9147175" y="37195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9471025" y="37195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Freeform 37"/>
          <p:cNvSpPr>
            <a:spLocks/>
          </p:cNvSpPr>
          <p:nvPr/>
        </p:nvSpPr>
        <p:spPr bwMode="auto">
          <a:xfrm>
            <a:off x="9794876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Freeform 38"/>
          <p:cNvSpPr>
            <a:spLocks/>
          </p:cNvSpPr>
          <p:nvPr/>
        </p:nvSpPr>
        <p:spPr bwMode="auto">
          <a:xfrm>
            <a:off x="2865438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Freeform 39"/>
          <p:cNvSpPr>
            <a:spLocks/>
          </p:cNvSpPr>
          <p:nvPr/>
        </p:nvSpPr>
        <p:spPr bwMode="auto">
          <a:xfrm>
            <a:off x="29464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Freeform 40"/>
          <p:cNvSpPr>
            <a:spLocks/>
          </p:cNvSpPr>
          <p:nvPr/>
        </p:nvSpPr>
        <p:spPr bwMode="auto">
          <a:xfrm>
            <a:off x="3351213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Freeform 41"/>
          <p:cNvSpPr>
            <a:spLocks/>
          </p:cNvSpPr>
          <p:nvPr/>
        </p:nvSpPr>
        <p:spPr bwMode="auto">
          <a:xfrm>
            <a:off x="3432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Freeform 42"/>
          <p:cNvSpPr>
            <a:spLocks/>
          </p:cNvSpPr>
          <p:nvPr/>
        </p:nvSpPr>
        <p:spPr bwMode="auto">
          <a:xfrm>
            <a:off x="3838575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Freeform 43"/>
          <p:cNvSpPr>
            <a:spLocks/>
          </p:cNvSpPr>
          <p:nvPr/>
        </p:nvSpPr>
        <p:spPr bwMode="auto">
          <a:xfrm>
            <a:off x="3919539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Freeform 44"/>
          <p:cNvSpPr>
            <a:spLocks/>
          </p:cNvSpPr>
          <p:nvPr/>
        </p:nvSpPr>
        <p:spPr bwMode="auto">
          <a:xfrm>
            <a:off x="432593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Freeform 45"/>
          <p:cNvSpPr>
            <a:spLocks/>
          </p:cNvSpPr>
          <p:nvPr/>
        </p:nvSpPr>
        <p:spPr bwMode="auto">
          <a:xfrm>
            <a:off x="440690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Freeform 46"/>
          <p:cNvSpPr>
            <a:spLocks/>
          </p:cNvSpPr>
          <p:nvPr/>
        </p:nvSpPr>
        <p:spPr bwMode="auto">
          <a:xfrm>
            <a:off x="4813300" y="28622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Freeform 47"/>
          <p:cNvSpPr>
            <a:spLocks/>
          </p:cNvSpPr>
          <p:nvPr/>
        </p:nvSpPr>
        <p:spPr bwMode="auto">
          <a:xfrm>
            <a:off x="70754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Freeform 48"/>
          <p:cNvSpPr>
            <a:spLocks/>
          </p:cNvSpPr>
          <p:nvPr/>
        </p:nvSpPr>
        <p:spPr bwMode="auto">
          <a:xfrm>
            <a:off x="7156450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Freeform 49"/>
          <p:cNvSpPr>
            <a:spLocks/>
          </p:cNvSpPr>
          <p:nvPr/>
        </p:nvSpPr>
        <p:spPr bwMode="auto">
          <a:xfrm>
            <a:off x="7562850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Freeform 50"/>
          <p:cNvSpPr>
            <a:spLocks/>
          </p:cNvSpPr>
          <p:nvPr/>
        </p:nvSpPr>
        <p:spPr bwMode="auto">
          <a:xfrm>
            <a:off x="7643814" y="28622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Freeform 51"/>
          <p:cNvSpPr>
            <a:spLocks/>
          </p:cNvSpPr>
          <p:nvPr/>
        </p:nvSpPr>
        <p:spPr bwMode="auto">
          <a:xfrm>
            <a:off x="8050213" y="28622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Freeform 52"/>
          <p:cNvSpPr>
            <a:spLocks/>
          </p:cNvSpPr>
          <p:nvPr/>
        </p:nvSpPr>
        <p:spPr bwMode="auto">
          <a:xfrm>
            <a:off x="813117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Freeform 53"/>
          <p:cNvSpPr>
            <a:spLocks/>
          </p:cNvSpPr>
          <p:nvPr/>
        </p:nvSpPr>
        <p:spPr bwMode="auto">
          <a:xfrm>
            <a:off x="8535988" y="28622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8" name="Freeform 54"/>
          <p:cNvSpPr>
            <a:spLocks/>
          </p:cNvSpPr>
          <p:nvPr/>
        </p:nvSpPr>
        <p:spPr bwMode="auto">
          <a:xfrm>
            <a:off x="8620125" y="28622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Freeform 55"/>
          <p:cNvSpPr>
            <a:spLocks/>
          </p:cNvSpPr>
          <p:nvPr/>
        </p:nvSpPr>
        <p:spPr bwMode="auto">
          <a:xfrm>
            <a:off x="9023350" y="28622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Freeform 56"/>
          <p:cNvSpPr>
            <a:spLocks/>
          </p:cNvSpPr>
          <p:nvPr/>
        </p:nvSpPr>
        <p:spPr bwMode="auto">
          <a:xfrm>
            <a:off x="2449514" y="31845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Freeform 57"/>
          <p:cNvSpPr>
            <a:spLocks/>
          </p:cNvSpPr>
          <p:nvPr/>
        </p:nvSpPr>
        <p:spPr bwMode="auto">
          <a:xfrm>
            <a:off x="2449513" y="3587751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Freeform 58"/>
          <p:cNvSpPr>
            <a:spLocks/>
          </p:cNvSpPr>
          <p:nvPr/>
        </p:nvSpPr>
        <p:spPr bwMode="auto">
          <a:xfrm>
            <a:off x="3381376" y="3184526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Freeform 59"/>
          <p:cNvSpPr>
            <a:spLocks/>
          </p:cNvSpPr>
          <p:nvPr/>
        </p:nvSpPr>
        <p:spPr bwMode="auto">
          <a:xfrm>
            <a:off x="3741738" y="3598864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Freeform 60"/>
          <p:cNvSpPr>
            <a:spLocks/>
          </p:cNvSpPr>
          <p:nvPr/>
        </p:nvSpPr>
        <p:spPr bwMode="auto">
          <a:xfrm>
            <a:off x="3879851" y="3184526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Freeform 61"/>
          <p:cNvSpPr>
            <a:spLocks/>
          </p:cNvSpPr>
          <p:nvPr/>
        </p:nvSpPr>
        <p:spPr bwMode="auto">
          <a:xfrm>
            <a:off x="5105401" y="36401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Freeform 62"/>
          <p:cNvSpPr>
            <a:spLocks/>
          </p:cNvSpPr>
          <p:nvPr/>
        </p:nvSpPr>
        <p:spPr bwMode="auto">
          <a:xfrm>
            <a:off x="6661150" y="3205164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Freeform 63"/>
          <p:cNvSpPr>
            <a:spLocks/>
          </p:cNvSpPr>
          <p:nvPr/>
        </p:nvSpPr>
        <p:spPr bwMode="auto">
          <a:xfrm>
            <a:off x="6661151" y="36083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Freeform 64"/>
          <p:cNvSpPr>
            <a:spLocks/>
          </p:cNvSpPr>
          <p:nvPr/>
        </p:nvSpPr>
        <p:spPr bwMode="auto">
          <a:xfrm>
            <a:off x="7593014" y="32051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Freeform 65"/>
          <p:cNvSpPr>
            <a:spLocks/>
          </p:cNvSpPr>
          <p:nvPr/>
        </p:nvSpPr>
        <p:spPr bwMode="auto">
          <a:xfrm>
            <a:off x="7961314" y="3589339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Freeform 66"/>
          <p:cNvSpPr>
            <a:spLocks/>
          </p:cNvSpPr>
          <p:nvPr/>
        </p:nvSpPr>
        <p:spPr bwMode="auto">
          <a:xfrm>
            <a:off x="8080376" y="32146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Freeform 67"/>
          <p:cNvSpPr>
            <a:spLocks/>
          </p:cNvSpPr>
          <p:nvPr/>
        </p:nvSpPr>
        <p:spPr bwMode="auto">
          <a:xfrm>
            <a:off x="9336088" y="36322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Freeform 68"/>
          <p:cNvSpPr>
            <a:spLocks/>
          </p:cNvSpPr>
          <p:nvPr/>
        </p:nvSpPr>
        <p:spPr bwMode="auto">
          <a:xfrm>
            <a:off x="3838576" y="2446339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Freeform 69"/>
          <p:cNvSpPr>
            <a:spLocks/>
          </p:cNvSpPr>
          <p:nvPr/>
        </p:nvSpPr>
        <p:spPr bwMode="auto">
          <a:xfrm>
            <a:off x="3838576" y="27844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Freeform 70"/>
          <p:cNvSpPr>
            <a:spLocks/>
          </p:cNvSpPr>
          <p:nvPr/>
        </p:nvSpPr>
        <p:spPr bwMode="auto">
          <a:xfrm>
            <a:off x="5502276" y="24558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Freeform 71"/>
          <p:cNvSpPr>
            <a:spLocks/>
          </p:cNvSpPr>
          <p:nvPr/>
        </p:nvSpPr>
        <p:spPr bwMode="auto">
          <a:xfrm>
            <a:off x="7388226" y="27971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Freeform 72"/>
          <p:cNvSpPr>
            <a:spLocks/>
          </p:cNvSpPr>
          <p:nvPr/>
        </p:nvSpPr>
        <p:spPr bwMode="auto">
          <a:xfrm>
            <a:off x="3200400" y="37195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7" name="Freeform 73"/>
          <p:cNvSpPr>
            <a:spLocks/>
          </p:cNvSpPr>
          <p:nvPr/>
        </p:nvSpPr>
        <p:spPr bwMode="auto">
          <a:xfrm>
            <a:off x="3524251" y="37195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8" name="Freeform 74"/>
          <p:cNvSpPr>
            <a:spLocks/>
          </p:cNvSpPr>
          <p:nvPr/>
        </p:nvSpPr>
        <p:spPr bwMode="auto">
          <a:xfrm>
            <a:off x="3849689" y="3719514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9" name="Freeform 75"/>
          <p:cNvSpPr>
            <a:spLocks/>
          </p:cNvSpPr>
          <p:nvPr/>
        </p:nvSpPr>
        <p:spPr bwMode="auto">
          <a:xfrm>
            <a:off x="4173539" y="3719514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4164013" y="1800225"/>
            <a:ext cx="58990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2061" name="Rectangle 77"/>
          <p:cNvSpPr>
            <a:spLocks noChangeArrowheads="1"/>
          </p:cNvSpPr>
          <p:nvPr/>
        </p:nvSpPr>
        <p:spPr bwMode="auto">
          <a:xfrm>
            <a:off x="5118100" y="2122489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2062" name="Rectangle 78"/>
          <p:cNvSpPr>
            <a:spLocks noChangeArrowheads="1"/>
          </p:cNvSpPr>
          <p:nvPr/>
        </p:nvSpPr>
        <p:spPr bwMode="auto">
          <a:xfrm>
            <a:off x="7188200" y="2879726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42063" name="Rectangle 79"/>
          <p:cNvSpPr>
            <a:spLocks noChangeArrowheads="1"/>
          </p:cNvSpPr>
          <p:nvPr/>
        </p:nvSpPr>
        <p:spPr bwMode="auto">
          <a:xfrm>
            <a:off x="7685088" y="2890839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2064" name="Rectangle 80"/>
          <p:cNvSpPr>
            <a:spLocks noChangeArrowheads="1"/>
          </p:cNvSpPr>
          <p:nvPr/>
        </p:nvSpPr>
        <p:spPr bwMode="auto">
          <a:xfrm>
            <a:off x="4560888" y="3717926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2065" name="Rectangle 81"/>
          <p:cNvSpPr>
            <a:spLocks noChangeArrowheads="1"/>
          </p:cNvSpPr>
          <p:nvPr/>
        </p:nvSpPr>
        <p:spPr bwMode="auto">
          <a:xfrm>
            <a:off x="4884738" y="3717926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6010275" y="36972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</a:p>
        </p:txBody>
      </p:sp>
      <p:sp>
        <p:nvSpPr>
          <p:cNvPr id="42067" name="Rectangle 83"/>
          <p:cNvSpPr>
            <a:spLocks noChangeArrowheads="1"/>
          </p:cNvSpPr>
          <p:nvPr/>
        </p:nvSpPr>
        <p:spPr bwMode="auto">
          <a:xfrm>
            <a:off x="6316663" y="36972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</a:p>
        </p:txBody>
      </p:sp>
      <p:sp>
        <p:nvSpPr>
          <p:cNvPr id="42068" name="Rectangle 84"/>
          <p:cNvSpPr>
            <a:spLocks noChangeArrowheads="1"/>
          </p:cNvSpPr>
          <p:nvPr/>
        </p:nvSpPr>
        <p:spPr bwMode="auto">
          <a:xfrm>
            <a:off x="6630988" y="36972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7381875" y="36972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2070" name="Rectangle 86"/>
          <p:cNvSpPr>
            <a:spLocks noChangeArrowheads="1"/>
          </p:cNvSpPr>
          <p:nvPr/>
        </p:nvSpPr>
        <p:spPr bwMode="auto">
          <a:xfrm>
            <a:off x="7716838" y="36972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2071" name="Rectangle 87"/>
          <p:cNvSpPr>
            <a:spLocks noChangeArrowheads="1"/>
          </p:cNvSpPr>
          <p:nvPr/>
        </p:nvSpPr>
        <p:spPr bwMode="auto">
          <a:xfrm>
            <a:off x="8020050" y="37084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2072" name="Rectangle 88"/>
          <p:cNvSpPr>
            <a:spLocks noChangeArrowheads="1"/>
          </p:cNvSpPr>
          <p:nvPr/>
        </p:nvSpPr>
        <p:spPr bwMode="auto">
          <a:xfrm>
            <a:off x="8791575" y="37084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2073" name="Rectangle 89"/>
          <p:cNvSpPr>
            <a:spLocks noChangeArrowheads="1"/>
          </p:cNvSpPr>
          <p:nvPr/>
        </p:nvSpPr>
        <p:spPr bwMode="auto">
          <a:xfrm>
            <a:off x="9117013" y="37084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2074" name="Rectangle 90"/>
          <p:cNvSpPr>
            <a:spLocks noChangeArrowheads="1"/>
          </p:cNvSpPr>
          <p:nvPr/>
        </p:nvSpPr>
        <p:spPr bwMode="auto">
          <a:xfrm>
            <a:off x="9431338" y="36972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2075" name="Rectangle 91"/>
          <p:cNvSpPr>
            <a:spLocks noChangeArrowheads="1"/>
          </p:cNvSpPr>
          <p:nvPr/>
        </p:nvSpPr>
        <p:spPr bwMode="auto">
          <a:xfrm>
            <a:off x="9755188" y="3687764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2076" name="Rectangle 92"/>
          <p:cNvSpPr>
            <a:spLocks noChangeArrowheads="1"/>
          </p:cNvSpPr>
          <p:nvPr/>
        </p:nvSpPr>
        <p:spPr bwMode="auto">
          <a:xfrm>
            <a:off x="3463925" y="2890839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2077" name="Rectangle 93"/>
          <p:cNvSpPr>
            <a:spLocks noChangeArrowheads="1"/>
          </p:cNvSpPr>
          <p:nvPr/>
        </p:nvSpPr>
        <p:spPr bwMode="auto">
          <a:xfrm>
            <a:off x="2997200" y="289083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078" name="Rectangle 94"/>
          <p:cNvSpPr>
            <a:spLocks noChangeArrowheads="1"/>
          </p:cNvSpPr>
          <p:nvPr/>
        </p:nvSpPr>
        <p:spPr bwMode="auto">
          <a:xfrm>
            <a:off x="3533775" y="36972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2079" name="Rectangle 95"/>
          <p:cNvSpPr>
            <a:spLocks noChangeArrowheads="1"/>
          </p:cNvSpPr>
          <p:nvPr/>
        </p:nvSpPr>
        <p:spPr bwMode="auto">
          <a:xfrm>
            <a:off x="3211513" y="36972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2080" name="Rectangle 96"/>
          <p:cNvSpPr>
            <a:spLocks noChangeArrowheads="1"/>
          </p:cNvSpPr>
          <p:nvPr/>
        </p:nvSpPr>
        <p:spPr bwMode="auto">
          <a:xfrm>
            <a:off x="3849688" y="36972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2081" name="Line 97"/>
          <p:cNvSpPr>
            <a:spLocks noChangeShapeType="1"/>
          </p:cNvSpPr>
          <p:nvPr/>
        </p:nvSpPr>
        <p:spPr bwMode="auto">
          <a:xfrm>
            <a:off x="4572000" y="16764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2" name="Arc 98"/>
          <p:cNvSpPr>
            <a:spLocks/>
          </p:cNvSpPr>
          <p:nvPr/>
        </p:nvSpPr>
        <p:spPr bwMode="auto">
          <a:xfrm rot="13440000">
            <a:off x="8534400" y="3505200"/>
            <a:ext cx="304800" cy="304800"/>
          </a:xfrm>
          <a:custGeom>
            <a:avLst/>
            <a:gdLst>
              <a:gd name="T0" fmla="*/ 60692834 w 21600"/>
              <a:gd name="T1" fmla="*/ 0 h 21600"/>
              <a:gd name="T2" fmla="*/ 0 w 21600"/>
              <a:gd name="T3" fmla="*/ 6069283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3" name="Arc 99"/>
          <p:cNvSpPr>
            <a:spLocks/>
          </p:cNvSpPr>
          <p:nvPr/>
        </p:nvSpPr>
        <p:spPr bwMode="auto">
          <a:xfrm rot="13440000">
            <a:off x="2971800" y="3505200"/>
            <a:ext cx="304800" cy="304800"/>
          </a:xfrm>
          <a:custGeom>
            <a:avLst/>
            <a:gdLst>
              <a:gd name="T0" fmla="*/ 60692834 w 21600"/>
              <a:gd name="T1" fmla="*/ 0 h 21600"/>
              <a:gd name="T2" fmla="*/ 0 w 21600"/>
              <a:gd name="T3" fmla="*/ 6069283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4" name="Arc 100"/>
          <p:cNvSpPr>
            <a:spLocks/>
          </p:cNvSpPr>
          <p:nvPr/>
        </p:nvSpPr>
        <p:spPr bwMode="auto">
          <a:xfrm rot="13440000">
            <a:off x="4343400" y="3505200"/>
            <a:ext cx="304800" cy="304800"/>
          </a:xfrm>
          <a:custGeom>
            <a:avLst/>
            <a:gdLst>
              <a:gd name="T0" fmla="*/ 60692834 w 21600"/>
              <a:gd name="T1" fmla="*/ 0 h 21600"/>
              <a:gd name="T2" fmla="*/ 0 w 21600"/>
              <a:gd name="T3" fmla="*/ 6069283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5" name="Arc 101"/>
          <p:cNvSpPr>
            <a:spLocks/>
          </p:cNvSpPr>
          <p:nvPr/>
        </p:nvSpPr>
        <p:spPr bwMode="auto">
          <a:xfrm rot="13440000">
            <a:off x="5791200" y="3505200"/>
            <a:ext cx="304800" cy="304800"/>
          </a:xfrm>
          <a:custGeom>
            <a:avLst/>
            <a:gdLst>
              <a:gd name="T0" fmla="*/ 60692834 w 21600"/>
              <a:gd name="T1" fmla="*/ 0 h 21600"/>
              <a:gd name="T2" fmla="*/ 0 w 21600"/>
              <a:gd name="T3" fmla="*/ 6069283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6" name="Arc 102"/>
          <p:cNvSpPr>
            <a:spLocks/>
          </p:cNvSpPr>
          <p:nvPr/>
        </p:nvSpPr>
        <p:spPr bwMode="auto">
          <a:xfrm rot="13440000">
            <a:off x="7162800" y="3505200"/>
            <a:ext cx="304800" cy="304800"/>
          </a:xfrm>
          <a:custGeom>
            <a:avLst/>
            <a:gdLst>
              <a:gd name="T0" fmla="*/ 60692834 w 21600"/>
              <a:gd name="T1" fmla="*/ 0 h 21600"/>
              <a:gd name="T2" fmla="*/ 0 w 21600"/>
              <a:gd name="T3" fmla="*/ 6069283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5663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419100"/>
            <a:ext cx="8153400" cy="1104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/>
            <a:r>
              <a:rPr lang="en-US" altLang="en-US"/>
              <a:t>Deleting a Data Entry from a B+ Tree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534400" cy="40767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/>
              <a:t>Start at root, find leaf </a:t>
            </a:r>
            <a:r>
              <a:rPr lang="en-US" altLang="en-US" sz="2400" i="1"/>
              <a:t>L</a:t>
            </a:r>
            <a:r>
              <a:rPr lang="en-US" altLang="en-US" sz="2400"/>
              <a:t> where entry belongs.</a:t>
            </a:r>
          </a:p>
          <a:p>
            <a:pPr eaLnBrk="1" hangingPunct="1"/>
            <a:r>
              <a:rPr lang="en-US" altLang="en-US" sz="2400"/>
              <a:t>Remove the entry.</a:t>
            </a:r>
          </a:p>
          <a:p>
            <a:pPr lvl="1" eaLnBrk="1" hangingPunct="1"/>
            <a:r>
              <a:rPr lang="en-US" altLang="en-US"/>
              <a:t>If L is at least half-full, </a:t>
            </a:r>
            <a:r>
              <a:rPr lang="en-US" altLang="en-US" i="1"/>
              <a:t>done! </a:t>
            </a:r>
          </a:p>
          <a:p>
            <a:pPr lvl="1" eaLnBrk="1" hangingPunct="1"/>
            <a:r>
              <a:rPr lang="en-US" altLang="en-US"/>
              <a:t>If L has only </a:t>
            </a:r>
            <a:r>
              <a:rPr lang="en-US" altLang="en-US" b="1"/>
              <a:t>d-1 </a:t>
            </a:r>
            <a:r>
              <a:rPr lang="en-US" altLang="en-US"/>
              <a:t>entries,</a:t>
            </a:r>
          </a:p>
          <a:p>
            <a:pPr lvl="2" eaLnBrk="1" hangingPunct="1"/>
            <a:r>
              <a:rPr lang="en-US" altLang="en-US"/>
              <a:t>Try to </a:t>
            </a:r>
            <a:r>
              <a:rPr lang="en-US" altLang="en-US">
                <a:solidFill>
                  <a:schemeClr val="tx2"/>
                </a:solidFill>
              </a:rPr>
              <a:t>re-distribute</a:t>
            </a:r>
            <a:r>
              <a:rPr lang="en-US" altLang="en-US"/>
              <a:t>, borrowing from </a:t>
            </a:r>
            <a:r>
              <a:rPr lang="en-US" altLang="en-US" i="1" u="sng"/>
              <a:t>sibling</a:t>
            </a:r>
            <a:r>
              <a:rPr lang="en-US" altLang="en-US" i="1"/>
              <a:t> (adjacent node with same parent as L)</a:t>
            </a:r>
            <a:r>
              <a:rPr lang="en-US" altLang="en-US"/>
              <a:t>.</a:t>
            </a:r>
          </a:p>
          <a:p>
            <a:pPr lvl="2" eaLnBrk="1" hangingPunct="1"/>
            <a:r>
              <a:rPr lang="en-US" altLang="en-US"/>
              <a:t>If re-distribution fails, </a:t>
            </a:r>
            <a:r>
              <a:rPr lang="en-US" altLang="en-US" i="1" u="sng">
                <a:solidFill>
                  <a:schemeClr val="tx2"/>
                </a:solidFill>
              </a:rPr>
              <a:t>merge</a:t>
            </a:r>
            <a:r>
              <a:rPr lang="en-US" altLang="en-US"/>
              <a:t> </a:t>
            </a:r>
            <a:r>
              <a:rPr lang="en-US" altLang="en-US" i="1"/>
              <a:t>L </a:t>
            </a:r>
            <a:r>
              <a:rPr lang="en-US" altLang="en-US"/>
              <a:t>and sibling.</a:t>
            </a:r>
          </a:p>
          <a:p>
            <a:pPr eaLnBrk="1" hangingPunct="1"/>
            <a:r>
              <a:rPr lang="en-US" altLang="en-US" sz="2400"/>
              <a:t>If merge occurred, must delete entry (pointing to </a:t>
            </a:r>
            <a:r>
              <a:rPr lang="en-US" altLang="en-US" sz="2400" i="1"/>
              <a:t>L</a:t>
            </a:r>
            <a:r>
              <a:rPr lang="en-US" altLang="en-US" sz="2400"/>
              <a:t> or sibling) from parent of </a:t>
            </a:r>
            <a:r>
              <a:rPr lang="en-US" altLang="en-US" sz="2400" i="1"/>
              <a:t>L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Merge could propagate to root, decreasing height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51186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Example Tree After (Inserting 8*, Then) Deleting 19* and 20* ...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4800600"/>
            <a:ext cx="792480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/>
              <a:t>Deleting 19* is easy.</a:t>
            </a:r>
          </a:p>
          <a:p>
            <a:pPr eaLnBrk="1" hangingPunct="1"/>
            <a:r>
              <a:rPr lang="en-US" altLang="en-US"/>
              <a:t>Deleting 20* is done with re-distribution. Notice how middle key is </a:t>
            </a:r>
            <a:r>
              <a:rPr lang="en-US" altLang="en-US" i="1">
                <a:solidFill>
                  <a:schemeClr val="tx2"/>
                </a:solidFill>
              </a:rPr>
              <a:t>copied up</a:t>
            </a:r>
            <a:r>
              <a:rPr lang="en-US" altLang="en-US"/>
              <a:t>.</a:t>
            </a:r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1817689" y="40163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2143125" y="4016375"/>
            <a:ext cx="325438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>
            <a:off x="2466976" y="4016375"/>
            <a:ext cx="327025" cy="325438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Freeform 9"/>
          <p:cNvSpPr>
            <a:spLocks/>
          </p:cNvSpPr>
          <p:nvPr/>
        </p:nvSpPr>
        <p:spPr bwMode="auto">
          <a:xfrm>
            <a:off x="2792414" y="4016375"/>
            <a:ext cx="325437" cy="325438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828800" y="399573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154238" y="399573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>
            <a:off x="4986338" y="239871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Freeform 13"/>
          <p:cNvSpPr>
            <a:spLocks/>
          </p:cNvSpPr>
          <p:nvPr/>
        </p:nvSpPr>
        <p:spPr bwMode="auto">
          <a:xfrm>
            <a:off x="5065714" y="23987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Freeform 14"/>
          <p:cNvSpPr>
            <a:spLocks/>
          </p:cNvSpPr>
          <p:nvPr/>
        </p:nvSpPr>
        <p:spPr bwMode="auto">
          <a:xfrm>
            <a:off x="5472113" y="23987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Freeform 15"/>
          <p:cNvSpPr>
            <a:spLocks/>
          </p:cNvSpPr>
          <p:nvPr/>
        </p:nvSpPr>
        <p:spPr bwMode="auto">
          <a:xfrm>
            <a:off x="5553075" y="23987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Freeform 16"/>
          <p:cNvSpPr>
            <a:spLocks/>
          </p:cNvSpPr>
          <p:nvPr/>
        </p:nvSpPr>
        <p:spPr bwMode="auto">
          <a:xfrm>
            <a:off x="5959475" y="23987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6040439" y="239871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Freeform 18"/>
          <p:cNvSpPr>
            <a:spLocks/>
          </p:cNvSpPr>
          <p:nvPr/>
        </p:nvSpPr>
        <p:spPr bwMode="auto">
          <a:xfrm>
            <a:off x="6446838" y="239871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Freeform 19"/>
          <p:cNvSpPr>
            <a:spLocks/>
          </p:cNvSpPr>
          <p:nvPr/>
        </p:nvSpPr>
        <p:spPr bwMode="auto">
          <a:xfrm>
            <a:off x="6527800" y="239871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Freeform 20"/>
          <p:cNvSpPr>
            <a:spLocks/>
          </p:cNvSpPr>
          <p:nvPr/>
        </p:nvSpPr>
        <p:spPr bwMode="auto">
          <a:xfrm>
            <a:off x="6934200" y="239871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Freeform 21"/>
          <p:cNvSpPr>
            <a:spLocks/>
          </p:cNvSpPr>
          <p:nvPr/>
        </p:nvSpPr>
        <p:spPr bwMode="auto">
          <a:xfrm>
            <a:off x="4598989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Freeform 22"/>
          <p:cNvSpPr>
            <a:spLocks/>
          </p:cNvSpPr>
          <p:nvPr/>
        </p:nvSpPr>
        <p:spPr bwMode="auto">
          <a:xfrm>
            <a:off x="4924426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Freeform 23"/>
          <p:cNvSpPr>
            <a:spLocks/>
          </p:cNvSpPr>
          <p:nvPr/>
        </p:nvSpPr>
        <p:spPr bwMode="auto">
          <a:xfrm>
            <a:off x="5249864" y="4024314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Freeform 24"/>
          <p:cNvSpPr>
            <a:spLocks/>
          </p:cNvSpPr>
          <p:nvPr/>
        </p:nvSpPr>
        <p:spPr bwMode="auto">
          <a:xfrm>
            <a:off x="5573714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Freeform 25"/>
          <p:cNvSpPr>
            <a:spLocks/>
          </p:cNvSpPr>
          <p:nvPr/>
        </p:nvSpPr>
        <p:spPr bwMode="auto">
          <a:xfrm>
            <a:off x="6010276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Freeform 26"/>
          <p:cNvSpPr>
            <a:spLocks/>
          </p:cNvSpPr>
          <p:nvPr/>
        </p:nvSpPr>
        <p:spPr bwMode="auto">
          <a:xfrm>
            <a:off x="6335714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Freeform 27"/>
          <p:cNvSpPr>
            <a:spLocks/>
          </p:cNvSpPr>
          <p:nvPr/>
        </p:nvSpPr>
        <p:spPr bwMode="auto">
          <a:xfrm>
            <a:off x="6661150" y="4024314"/>
            <a:ext cx="323850" cy="325437"/>
          </a:xfrm>
          <a:custGeom>
            <a:avLst/>
            <a:gdLst>
              <a:gd name="T0" fmla="*/ 0 w 204"/>
              <a:gd name="T1" fmla="*/ 2147483646 h 205"/>
              <a:gd name="T2" fmla="*/ 0 w 204"/>
              <a:gd name="T3" fmla="*/ 0 h 205"/>
              <a:gd name="T4" fmla="*/ 2147483646 w 204"/>
              <a:gd name="T5" fmla="*/ 0 h 205"/>
              <a:gd name="T6" fmla="*/ 2147483646 w 204"/>
              <a:gd name="T7" fmla="*/ 2147483646 h 205"/>
              <a:gd name="T8" fmla="*/ 0 w 204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Freeform 28"/>
          <p:cNvSpPr>
            <a:spLocks/>
          </p:cNvSpPr>
          <p:nvPr/>
        </p:nvSpPr>
        <p:spPr bwMode="auto">
          <a:xfrm>
            <a:off x="6983414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Freeform 29"/>
          <p:cNvSpPr>
            <a:spLocks/>
          </p:cNvSpPr>
          <p:nvPr/>
        </p:nvSpPr>
        <p:spPr bwMode="auto">
          <a:xfrm>
            <a:off x="7421564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Freeform 30"/>
          <p:cNvSpPr>
            <a:spLocks/>
          </p:cNvSpPr>
          <p:nvPr/>
        </p:nvSpPr>
        <p:spPr bwMode="auto">
          <a:xfrm>
            <a:off x="7747000" y="40243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Freeform 31"/>
          <p:cNvSpPr>
            <a:spLocks/>
          </p:cNvSpPr>
          <p:nvPr/>
        </p:nvSpPr>
        <p:spPr bwMode="auto">
          <a:xfrm>
            <a:off x="8070850" y="40243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Freeform 32"/>
          <p:cNvSpPr>
            <a:spLocks/>
          </p:cNvSpPr>
          <p:nvPr/>
        </p:nvSpPr>
        <p:spPr bwMode="auto">
          <a:xfrm>
            <a:off x="8394701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Freeform 33"/>
          <p:cNvSpPr>
            <a:spLocks/>
          </p:cNvSpPr>
          <p:nvPr/>
        </p:nvSpPr>
        <p:spPr bwMode="auto">
          <a:xfrm>
            <a:off x="8821739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Freeform 34"/>
          <p:cNvSpPr>
            <a:spLocks/>
          </p:cNvSpPr>
          <p:nvPr/>
        </p:nvSpPr>
        <p:spPr bwMode="auto">
          <a:xfrm>
            <a:off x="9147175" y="40243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Freeform 35"/>
          <p:cNvSpPr>
            <a:spLocks/>
          </p:cNvSpPr>
          <p:nvPr/>
        </p:nvSpPr>
        <p:spPr bwMode="auto">
          <a:xfrm>
            <a:off x="9471025" y="40243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Freeform 36"/>
          <p:cNvSpPr>
            <a:spLocks/>
          </p:cNvSpPr>
          <p:nvPr/>
        </p:nvSpPr>
        <p:spPr bwMode="auto">
          <a:xfrm>
            <a:off x="9794876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Freeform 37"/>
          <p:cNvSpPr>
            <a:spLocks/>
          </p:cNvSpPr>
          <p:nvPr/>
        </p:nvSpPr>
        <p:spPr bwMode="auto">
          <a:xfrm>
            <a:off x="2865438" y="31670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Freeform 38"/>
          <p:cNvSpPr>
            <a:spLocks/>
          </p:cNvSpPr>
          <p:nvPr/>
        </p:nvSpPr>
        <p:spPr bwMode="auto">
          <a:xfrm>
            <a:off x="2946400" y="31670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Freeform 39"/>
          <p:cNvSpPr>
            <a:spLocks/>
          </p:cNvSpPr>
          <p:nvPr/>
        </p:nvSpPr>
        <p:spPr bwMode="auto">
          <a:xfrm>
            <a:off x="3351213" y="31670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0" name="Freeform 40"/>
          <p:cNvSpPr>
            <a:spLocks/>
          </p:cNvSpPr>
          <p:nvPr/>
        </p:nvSpPr>
        <p:spPr bwMode="auto">
          <a:xfrm>
            <a:off x="3432175" y="31670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1" name="Freeform 41"/>
          <p:cNvSpPr>
            <a:spLocks/>
          </p:cNvSpPr>
          <p:nvPr/>
        </p:nvSpPr>
        <p:spPr bwMode="auto">
          <a:xfrm>
            <a:off x="3838575" y="31670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Freeform 42"/>
          <p:cNvSpPr>
            <a:spLocks/>
          </p:cNvSpPr>
          <p:nvPr/>
        </p:nvSpPr>
        <p:spPr bwMode="auto">
          <a:xfrm>
            <a:off x="3919539" y="31670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Freeform 43"/>
          <p:cNvSpPr>
            <a:spLocks/>
          </p:cNvSpPr>
          <p:nvPr/>
        </p:nvSpPr>
        <p:spPr bwMode="auto">
          <a:xfrm>
            <a:off x="4325938" y="31670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Freeform 44"/>
          <p:cNvSpPr>
            <a:spLocks/>
          </p:cNvSpPr>
          <p:nvPr/>
        </p:nvSpPr>
        <p:spPr bwMode="auto">
          <a:xfrm>
            <a:off x="4406900" y="31670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Freeform 45"/>
          <p:cNvSpPr>
            <a:spLocks/>
          </p:cNvSpPr>
          <p:nvPr/>
        </p:nvSpPr>
        <p:spPr bwMode="auto">
          <a:xfrm>
            <a:off x="4813300" y="3167063"/>
            <a:ext cx="82550" cy="404812"/>
          </a:xfrm>
          <a:custGeom>
            <a:avLst/>
            <a:gdLst>
              <a:gd name="T0" fmla="*/ 0 w 52"/>
              <a:gd name="T1" fmla="*/ 2147483646 h 255"/>
              <a:gd name="T2" fmla="*/ 0 w 52"/>
              <a:gd name="T3" fmla="*/ 0 h 255"/>
              <a:gd name="T4" fmla="*/ 2147483646 w 52"/>
              <a:gd name="T5" fmla="*/ 0 h 255"/>
              <a:gd name="T6" fmla="*/ 2147483646 w 52"/>
              <a:gd name="T7" fmla="*/ 2147483646 h 255"/>
              <a:gd name="T8" fmla="*/ 0 w 52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Freeform 46"/>
          <p:cNvSpPr>
            <a:spLocks/>
          </p:cNvSpPr>
          <p:nvPr/>
        </p:nvSpPr>
        <p:spPr bwMode="auto">
          <a:xfrm>
            <a:off x="7075488" y="31670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Freeform 47"/>
          <p:cNvSpPr>
            <a:spLocks/>
          </p:cNvSpPr>
          <p:nvPr/>
        </p:nvSpPr>
        <p:spPr bwMode="auto">
          <a:xfrm>
            <a:off x="7156450" y="31670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Freeform 48"/>
          <p:cNvSpPr>
            <a:spLocks/>
          </p:cNvSpPr>
          <p:nvPr/>
        </p:nvSpPr>
        <p:spPr bwMode="auto">
          <a:xfrm>
            <a:off x="7562850" y="31670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9" name="Freeform 49"/>
          <p:cNvSpPr>
            <a:spLocks/>
          </p:cNvSpPr>
          <p:nvPr/>
        </p:nvSpPr>
        <p:spPr bwMode="auto">
          <a:xfrm>
            <a:off x="7643814" y="3167063"/>
            <a:ext cx="1587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0" name="Freeform 50"/>
          <p:cNvSpPr>
            <a:spLocks/>
          </p:cNvSpPr>
          <p:nvPr/>
        </p:nvSpPr>
        <p:spPr bwMode="auto">
          <a:xfrm>
            <a:off x="8050213" y="3167063"/>
            <a:ext cx="487362" cy="404812"/>
          </a:xfrm>
          <a:custGeom>
            <a:avLst/>
            <a:gdLst>
              <a:gd name="T0" fmla="*/ 0 w 307"/>
              <a:gd name="T1" fmla="*/ 2147483646 h 255"/>
              <a:gd name="T2" fmla="*/ 0 w 307"/>
              <a:gd name="T3" fmla="*/ 0 h 255"/>
              <a:gd name="T4" fmla="*/ 2147483646 w 307"/>
              <a:gd name="T5" fmla="*/ 0 h 255"/>
              <a:gd name="T6" fmla="*/ 2147483646 w 307"/>
              <a:gd name="T7" fmla="*/ 2147483646 h 255"/>
              <a:gd name="T8" fmla="*/ 0 w 307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1" name="Freeform 51"/>
          <p:cNvSpPr>
            <a:spLocks/>
          </p:cNvSpPr>
          <p:nvPr/>
        </p:nvSpPr>
        <p:spPr bwMode="auto">
          <a:xfrm>
            <a:off x="8131175" y="31670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Freeform 52"/>
          <p:cNvSpPr>
            <a:spLocks/>
          </p:cNvSpPr>
          <p:nvPr/>
        </p:nvSpPr>
        <p:spPr bwMode="auto">
          <a:xfrm>
            <a:off x="8535988" y="3167063"/>
            <a:ext cx="488950" cy="404812"/>
          </a:xfrm>
          <a:custGeom>
            <a:avLst/>
            <a:gdLst>
              <a:gd name="T0" fmla="*/ 0 w 308"/>
              <a:gd name="T1" fmla="*/ 2147483646 h 255"/>
              <a:gd name="T2" fmla="*/ 0 w 308"/>
              <a:gd name="T3" fmla="*/ 0 h 255"/>
              <a:gd name="T4" fmla="*/ 2147483646 w 308"/>
              <a:gd name="T5" fmla="*/ 0 h 255"/>
              <a:gd name="T6" fmla="*/ 2147483646 w 308"/>
              <a:gd name="T7" fmla="*/ 2147483646 h 255"/>
              <a:gd name="T8" fmla="*/ 0 w 308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Freeform 53"/>
          <p:cNvSpPr>
            <a:spLocks/>
          </p:cNvSpPr>
          <p:nvPr/>
        </p:nvSpPr>
        <p:spPr bwMode="auto">
          <a:xfrm>
            <a:off x="8620125" y="3167063"/>
            <a:ext cx="1588" cy="404812"/>
          </a:xfrm>
          <a:custGeom>
            <a:avLst/>
            <a:gdLst>
              <a:gd name="T0" fmla="*/ 0 w 1"/>
              <a:gd name="T1" fmla="*/ 0 h 255"/>
              <a:gd name="T2" fmla="*/ 0 w 1"/>
              <a:gd name="T3" fmla="*/ 2147483646 h 255"/>
              <a:gd name="T4" fmla="*/ 0 w 1"/>
              <a:gd name="T5" fmla="*/ 0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4" name="Freeform 54"/>
          <p:cNvSpPr>
            <a:spLocks/>
          </p:cNvSpPr>
          <p:nvPr/>
        </p:nvSpPr>
        <p:spPr bwMode="auto">
          <a:xfrm>
            <a:off x="9023350" y="3167063"/>
            <a:ext cx="84138" cy="404812"/>
          </a:xfrm>
          <a:custGeom>
            <a:avLst/>
            <a:gdLst>
              <a:gd name="T0" fmla="*/ 0 w 53"/>
              <a:gd name="T1" fmla="*/ 2147483646 h 255"/>
              <a:gd name="T2" fmla="*/ 0 w 53"/>
              <a:gd name="T3" fmla="*/ 0 h 255"/>
              <a:gd name="T4" fmla="*/ 2147483646 w 53"/>
              <a:gd name="T5" fmla="*/ 0 h 255"/>
              <a:gd name="T6" fmla="*/ 2147483646 w 53"/>
              <a:gd name="T7" fmla="*/ 2147483646 h 255"/>
              <a:gd name="T8" fmla="*/ 0 w 53"/>
              <a:gd name="T9" fmla="*/ 2147483646 h 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5" name="Freeform 55"/>
          <p:cNvSpPr>
            <a:spLocks/>
          </p:cNvSpPr>
          <p:nvPr/>
        </p:nvSpPr>
        <p:spPr bwMode="auto">
          <a:xfrm>
            <a:off x="2449514" y="3489325"/>
            <a:ext cx="446087" cy="496888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Freeform 56"/>
          <p:cNvSpPr>
            <a:spLocks/>
          </p:cNvSpPr>
          <p:nvPr/>
        </p:nvSpPr>
        <p:spPr bwMode="auto">
          <a:xfrm>
            <a:off x="2449513" y="3892551"/>
            <a:ext cx="87312" cy="93663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Freeform 57"/>
          <p:cNvSpPr>
            <a:spLocks/>
          </p:cNvSpPr>
          <p:nvPr/>
        </p:nvSpPr>
        <p:spPr bwMode="auto">
          <a:xfrm>
            <a:off x="3381376" y="3489326"/>
            <a:ext cx="449263" cy="506413"/>
          </a:xfrm>
          <a:custGeom>
            <a:avLst/>
            <a:gdLst>
              <a:gd name="T0" fmla="*/ 0 w 283"/>
              <a:gd name="T1" fmla="*/ 0 h 319"/>
              <a:gd name="T2" fmla="*/ 2147483646 w 283"/>
              <a:gd name="T3" fmla="*/ 2147483646 h 319"/>
              <a:gd name="T4" fmla="*/ 0 w 283"/>
              <a:gd name="T5" fmla="*/ 0 h 3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8" name="Freeform 58"/>
          <p:cNvSpPr>
            <a:spLocks/>
          </p:cNvSpPr>
          <p:nvPr/>
        </p:nvSpPr>
        <p:spPr bwMode="auto">
          <a:xfrm>
            <a:off x="3741738" y="3903664"/>
            <a:ext cx="88900" cy="92075"/>
          </a:xfrm>
          <a:custGeom>
            <a:avLst/>
            <a:gdLst>
              <a:gd name="T0" fmla="*/ 2147483646 w 56"/>
              <a:gd name="T1" fmla="*/ 0 h 58"/>
              <a:gd name="T2" fmla="*/ 2147483646 w 56"/>
              <a:gd name="T3" fmla="*/ 2147483646 h 58"/>
              <a:gd name="T4" fmla="*/ 0 w 56"/>
              <a:gd name="T5" fmla="*/ 2147483646 h 58"/>
              <a:gd name="T6" fmla="*/ 2147483646 w 56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9" name="Freeform 59"/>
          <p:cNvSpPr>
            <a:spLocks/>
          </p:cNvSpPr>
          <p:nvPr/>
        </p:nvSpPr>
        <p:spPr bwMode="auto">
          <a:xfrm>
            <a:off x="3879851" y="3489326"/>
            <a:ext cx="1330325" cy="517525"/>
          </a:xfrm>
          <a:custGeom>
            <a:avLst/>
            <a:gdLst>
              <a:gd name="T0" fmla="*/ 0 w 838"/>
              <a:gd name="T1" fmla="*/ 0 h 326"/>
              <a:gd name="T2" fmla="*/ 2147483646 w 838"/>
              <a:gd name="T3" fmla="*/ 2147483646 h 326"/>
              <a:gd name="T4" fmla="*/ 0 w 838"/>
              <a:gd name="T5" fmla="*/ 0 h 3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Freeform 60"/>
          <p:cNvSpPr>
            <a:spLocks/>
          </p:cNvSpPr>
          <p:nvPr/>
        </p:nvSpPr>
        <p:spPr bwMode="auto">
          <a:xfrm>
            <a:off x="5105401" y="3944938"/>
            <a:ext cx="104775" cy="61912"/>
          </a:xfrm>
          <a:custGeom>
            <a:avLst/>
            <a:gdLst>
              <a:gd name="T0" fmla="*/ 2147483646 w 66"/>
              <a:gd name="T1" fmla="*/ 0 h 39"/>
              <a:gd name="T2" fmla="*/ 2147483646 w 66"/>
              <a:gd name="T3" fmla="*/ 2147483646 h 39"/>
              <a:gd name="T4" fmla="*/ 0 w 66"/>
              <a:gd name="T5" fmla="*/ 2147483646 h 39"/>
              <a:gd name="T6" fmla="*/ 2147483646 w 66"/>
              <a:gd name="T7" fmla="*/ 0 h 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Freeform 61"/>
          <p:cNvSpPr>
            <a:spLocks/>
          </p:cNvSpPr>
          <p:nvPr/>
        </p:nvSpPr>
        <p:spPr bwMode="auto">
          <a:xfrm>
            <a:off x="6661150" y="3509964"/>
            <a:ext cx="446088" cy="496887"/>
          </a:xfrm>
          <a:custGeom>
            <a:avLst/>
            <a:gdLst>
              <a:gd name="T0" fmla="*/ 2147483646 w 281"/>
              <a:gd name="T1" fmla="*/ 0 h 313"/>
              <a:gd name="T2" fmla="*/ 0 w 281"/>
              <a:gd name="T3" fmla="*/ 2147483646 h 313"/>
              <a:gd name="T4" fmla="*/ 2147483646 w 281"/>
              <a:gd name="T5" fmla="*/ 0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Freeform 62"/>
          <p:cNvSpPr>
            <a:spLocks/>
          </p:cNvSpPr>
          <p:nvPr/>
        </p:nvSpPr>
        <p:spPr bwMode="auto">
          <a:xfrm>
            <a:off x="6661151" y="3913188"/>
            <a:ext cx="87313" cy="93662"/>
          </a:xfrm>
          <a:custGeom>
            <a:avLst/>
            <a:gdLst>
              <a:gd name="T0" fmla="*/ 2147483646 w 55"/>
              <a:gd name="T1" fmla="*/ 2147483646 h 59"/>
              <a:gd name="T2" fmla="*/ 0 w 55"/>
              <a:gd name="T3" fmla="*/ 2147483646 h 59"/>
              <a:gd name="T4" fmla="*/ 2147483646 w 55"/>
              <a:gd name="T5" fmla="*/ 0 h 59"/>
              <a:gd name="T6" fmla="*/ 2147483646 w 55"/>
              <a:gd name="T7" fmla="*/ 2147483646 h 5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Freeform 63"/>
          <p:cNvSpPr>
            <a:spLocks/>
          </p:cNvSpPr>
          <p:nvPr/>
        </p:nvSpPr>
        <p:spPr bwMode="auto">
          <a:xfrm>
            <a:off x="7593014" y="3509963"/>
            <a:ext cx="458787" cy="476250"/>
          </a:xfrm>
          <a:custGeom>
            <a:avLst/>
            <a:gdLst>
              <a:gd name="T0" fmla="*/ 0 w 289"/>
              <a:gd name="T1" fmla="*/ 0 h 300"/>
              <a:gd name="T2" fmla="*/ 2147483646 w 289"/>
              <a:gd name="T3" fmla="*/ 2147483646 h 300"/>
              <a:gd name="T4" fmla="*/ 0 w 289"/>
              <a:gd name="T5" fmla="*/ 0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Freeform 64"/>
          <p:cNvSpPr>
            <a:spLocks/>
          </p:cNvSpPr>
          <p:nvPr/>
        </p:nvSpPr>
        <p:spPr bwMode="auto">
          <a:xfrm>
            <a:off x="7961314" y="3894139"/>
            <a:ext cx="90487" cy="92075"/>
          </a:xfrm>
          <a:custGeom>
            <a:avLst/>
            <a:gdLst>
              <a:gd name="T0" fmla="*/ 2147483646 w 57"/>
              <a:gd name="T1" fmla="*/ 0 h 58"/>
              <a:gd name="T2" fmla="*/ 2147483646 w 57"/>
              <a:gd name="T3" fmla="*/ 2147483646 h 58"/>
              <a:gd name="T4" fmla="*/ 0 w 57"/>
              <a:gd name="T5" fmla="*/ 2147483646 h 58"/>
              <a:gd name="T6" fmla="*/ 2147483646 w 57"/>
              <a:gd name="T7" fmla="*/ 0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Freeform 65"/>
          <p:cNvSpPr>
            <a:spLocks/>
          </p:cNvSpPr>
          <p:nvPr/>
        </p:nvSpPr>
        <p:spPr bwMode="auto">
          <a:xfrm>
            <a:off x="8080376" y="3519488"/>
            <a:ext cx="1362075" cy="476250"/>
          </a:xfrm>
          <a:custGeom>
            <a:avLst/>
            <a:gdLst>
              <a:gd name="T0" fmla="*/ 0 w 858"/>
              <a:gd name="T1" fmla="*/ 0 h 300"/>
              <a:gd name="T2" fmla="*/ 2147483646 w 858"/>
              <a:gd name="T3" fmla="*/ 2147483646 h 300"/>
              <a:gd name="T4" fmla="*/ 0 w 858"/>
              <a:gd name="T5" fmla="*/ 0 h 3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Freeform 66"/>
          <p:cNvSpPr>
            <a:spLocks/>
          </p:cNvSpPr>
          <p:nvPr/>
        </p:nvSpPr>
        <p:spPr bwMode="auto">
          <a:xfrm>
            <a:off x="9336088" y="3937000"/>
            <a:ext cx="106362" cy="58738"/>
          </a:xfrm>
          <a:custGeom>
            <a:avLst/>
            <a:gdLst>
              <a:gd name="T0" fmla="*/ 2147483646 w 67"/>
              <a:gd name="T1" fmla="*/ 0 h 37"/>
              <a:gd name="T2" fmla="*/ 2147483646 w 67"/>
              <a:gd name="T3" fmla="*/ 2147483646 h 37"/>
              <a:gd name="T4" fmla="*/ 0 w 67"/>
              <a:gd name="T5" fmla="*/ 2147483646 h 37"/>
              <a:gd name="T6" fmla="*/ 2147483646 w 67"/>
              <a:gd name="T7" fmla="*/ 0 h 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Freeform 67"/>
          <p:cNvSpPr>
            <a:spLocks/>
          </p:cNvSpPr>
          <p:nvPr/>
        </p:nvSpPr>
        <p:spPr bwMode="auto">
          <a:xfrm>
            <a:off x="3838576" y="2751139"/>
            <a:ext cx="1177925" cy="396875"/>
          </a:xfrm>
          <a:custGeom>
            <a:avLst/>
            <a:gdLst>
              <a:gd name="T0" fmla="*/ 2147483646 w 742"/>
              <a:gd name="T1" fmla="*/ 0 h 250"/>
              <a:gd name="T2" fmla="*/ 0 w 742"/>
              <a:gd name="T3" fmla="*/ 2147483646 h 250"/>
              <a:gd name="T4" fmla="*/ 2147483646 w 742"/>
              <a:gd name="T5" fmla="*/ 0 h 2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Freeform 68"/>
          <p:cNvSpPr>
            <a:spLocks/>
          </p:cNvSpPr>
          <p:nvPr/>
        </p:nvSpPr>
        <p:spPr bwMode="auto">
          <a:xfrm>
            <a:off x="3838576" y="3089275"/>
            <a:ext cx="106363" cy="58738"/>
          </a:xfrm>
          <a:custGeom>
            <a:avLst/>
            <a:gdLst>
              <a:gd name="T0" fmla="*/ 2147483646 w 67"/>
              <a:gd name="T1" fmla="*/ 2147483646 h 37"/>
              <a:gd name="T2" fmla="*/ 0 w 67"/>
              <a:gd name="T3" fmla="*/ 2147483646 h 37"/>
              <a:gd name="T4" fmla="*/ 2147483646 w 67"/>
              <a:gd name="T5" fmla="*/ 0 h 37"/>
              <a:gd name="T6" fmla="*/ 2147483646 w 67"/>
              <a:gd name="T7" fmla="*/ 2147483646 h 3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Freeform 69"/>
          <p:cNvSpPr>
            <a:spLocks/>
          </p:cNvSpPr>
          <p:nvPr/>
        </p:nvSpPr>
        <p:spPr bwMode="auto">
          <a:xfrm>
            <a:off x="5502276" y="2760663"/>
            <a:ext cx="1992313" cy="387350"/>
          </a:xfrm>
          <a:custGeom>
            <a:avLst/>
            <a:gdLst>
              <a:gd name="T0" fmla="*/ 0 w 1255"/>
              <a:gd name="T1" fmla="*/ 0 h 244"/>
              <a:gd name="T2" fmla="*/ 2147483646 w 1255"/>
              <a:gd name="T3" fmla="*/ 2147483646 h 244"/>
              <a:gd name="T4" fmla="*/ 0 w 1255"/>
              <a:gd name="T5" fmla="*/ 0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Freeform 70"/>
          <p:cNvSpPr>
            <a:spLocks/>
          </p:cNvSpPr>
          <p:nvPr/>
        </p:nvSpPr>
        <p:spPr bwMode="auto">
          <a:xfrm>
            <a:off x="7388226" y="3101975"/>
            <a:ext cx="106363" cy="50800"/>
          </a:xfrm>
          <a:custGeom>
            <a:avLst/>
            <a:gdLst>
              <a:gd name="T0" fmla="*/ 2147483646 w 67"/>
              <a:gd name="T1" fmla="*/ 0 h 32"/>
              <a:gd name="T2" fmla="*/ 2147483646 w 67"/>
              <a:gd name="T3" fmla="*/ 2147483646 h 32"/>
              <a:gd name="T4" fmla="*/ 0 w 67"/>
              <a:gd name="T5" fmla="*/ 2147483646 h 32"/>
              <a:gd name="T6" fmla="*/ 2147483646 w 67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Freeform 71"/>
          <p:cNvSpPr>
            <a:spLocks/>
          </p:cNvSpPr>
          <p:nvPr/>
        </p:nvSpPr>
        <p:spPr bwMode="auto">
          <a:xfrm>
            <a:off x="3200400" y="4024314"/>
            <a:ext cx="325438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2" name="Freeform 72"/>
          <p:cNvSpPr>
            <a:spLocks/>
          </p:cNvSpPr>
          <p:nvPr/>
        </p:nvSpPr>
        <p:spPr bwMode="auto">
          <a:xfrm>
            <a:off x="3524251" y="4024314"/>
            <a:ext cx="327025" cy="325437"/>
          </a:xfrm>
          <a:custGeom>
            <a:avLst/>
            <a:gdLst>
              <a:gd name="T0" fmla="*/ 0 w 206"/>
              <a:gd name="T1" fmla="*/ 2147483646 h 205"/>
              <a:gd name="T2" fmla="*/ 0 w 206"/>
              <a:gd name="T3" fmla="*/ 0 h 205"/>
              <a:gd name="T4" fmla="*/ 2147483646 w 206"/>
              <a:gd name="T5" fmla="*/ 0 h 205"/>
              <a:gd name="T6" fmla="*/ 2147483646 w 206"/>
              <a:gd name="T7" fmla="*/ 2147483646 h 205"/>
              <a:gd name="T8" fmla="*/ 0 w 20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3" name="Freeform 73"/>
          <p:cNvSpPr>
            <a:spLocks/>
          </p:cNvSpPr>
          <p:nvPr/>
        </p:nvSpPr>
        <p:spPr bwMode="auto">
          <a:xfrm>
            <a:off x="3849689" y="4024314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4" name="Freeform 74"/>
          <p:cNvSpPr>
            <a:spLocks/>
          </p:cNvSpPr>
          <p:nvPr/>
        </p:nvSpPr>
        <p:spPr bwMode="auto">
          <a:xfrm>
            <a:off x="4173539" y="4024314"/>
            <a:ext cx="325437" cy="325437"/>
          </a:xfrm>
          <a:custGeom>
            <a:avLst/>
            <a:gdLst>
              <a:gd name="T0" fmla="*/ 0 w 205"/>
              <a:gd name="T1" fmla="*/ 2147483646 h 205"/>
              <a:gd name="T2" fmla="*/ 0 w 205"/>
              <a:gd name="T3" fmla="*/ 0 h 205"/>
              <a:gd name="T4" fmla="*/ 2147483646 w 205"/>
              <a:gd name="T5" fmla="*/ 0 h 205"/>
              <a:gd name="T6" fmla="*/ 2147483646 w 205"/>
              <a:gd name="T7" fmla="*/ 2147483646 h 205"/>
              <a:gd name="T8" fmla="*/ 0 w 205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5" name="Rectangle 75"/>
          <p:cNvSpPr>
            <a:spLocks noChangeArrowheads="1"/>
          </p:cNvSpPr>
          <p:nvPr/>
        </p:nvSpPr>
        <p:spPr bwMode="auto">
          <a:xfrm>
            <a:off x="4392613" y="2028825"/>
            <a:ext cx="58990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6156" name="Rectangle 76"/>
          <p:cNvSpPr>
            <a:spLocks noChangeArrowheads="1"/>
          </p:cNvSpPr>
          <p:nvPr/>
        </p:nvSpPr>
        <p:spPr bwMode="auto">
          <a:xfrm>
            <a:off x="5118100" y="2427289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6157" name="Rectangle 77"/>
          <p:cNvSpPr>
            <a:spLocks noChangeArrowheads="1"/>
          </p:cNvSpPr>
          <p:nvPr/>
        </p:nvSpPr>
        <p:spPr bwMode="auto">
          <a:xfrm>
            <a:off x="7685088" y="3195639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6158" name="Rectangle 78"/>
          <p:cNvSpPr>
            <a:spLocks noChangeArrowheads="1"/>
          </p:cNvSpPr>
          <p:nvPr/>
        </p:nvSpPr>
        <p:spPr bwMode="auto">
          <a:xfrm>
            <a:off x="4560888" y="4022726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6159" name="Rectangle 79"/>
          <p:cNvSpPr>
            <a:spLocks noChangeArrowheads="1"/>
          </p:cNvSpPr>
          <p:nvPr/>
        </p:nvSpPr>
        <p:spPr bwMode="auto">
          <a:xfrm>
            <a:off x="4884738" y="4022726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46160" name="Rectangle 80"/>
          <p:cNvSpPr>
            <a:spLocks noChangeArrowheads="1"/>
          </p:cNvSpPr>
          <p:nvPr/>
        </p:nvSpPr>
        <p:spPr bwMode="auto">
          <a:xfrm>
            <a:off x="8791575" y="40132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6161" name="Rectangle 81"/>
          <p:cNvSpPr>
            <a:spLocks noChangeArrowheads="1"/>
          </p:cNvSpPr>
          <p:nvPr/>
        </p:nvSpPr>
        <p:spPr bwMode="auto">
          <a:xfrm>
            <a:off x="9117013" y="40132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6162" name="Rectangle 82"/>
          <p:cNvSpPr>
            <a:spLocks noChangeArrowheads="1"/>
          </p:cNvSpPr>
          <p:nvPr/>
        </p:nvSpPr>
        <p:spPr bwMode="auto">
          <a:xfrm>
            <a:off x="9431338" y="4002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6163" name="Rectangle 83"/>
          <p:cNvSpPr>
            <a:spLocks noChangeArrowheads="1"/>
          </p:cNvSpPr>
          <p:nvPr/>
        </p:nvSpPr>
        <p:spPr bwMode="auto">
          <a:xfrm>
            <a:off x="9755188" y="3992564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6164" name="Rectangle 84"/>
          <p:cNvSpPr>
            <a:spLocks noChangeArrowheads="1"/>
          </p:cNvSpPr>
          <p:nvPr/>
        </p:nvSpPr>
        <p:spPr bwMode="auto">
          <a:xfrm>
            <a:off x="3463925" y="3195639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6165" name="Rectangle 85"/>
          <p:cNvSpPr>
            <a:spLocks noChangeArrowheads="1"/>
          </p:cNvSpPr>
          <p:nvPr/>
        </p:nvSpPr>
        <p:spPr bwMode="auto">
          <a:xfrm>
            <a:off x="2997200" y="3195639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6166" name="Rectangle 86"/>
          <p:cNvSpPr>
            <a:spLocks noChangeArrowheads="1"/>
          </p:cNvSpPr>
          <p:nvPr/>
        </p:nvSpPr>
        <p:spPr bwMode="auto">
          <a:xfrm>
            <a:off x="3533775" y="40020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6167" name="Rectangle 87"/>
          <p:cNvSpPr>
            <a:spLocks noChangeArrowheads="1"/>
          </p:cNvSpPr>
          <p:nvPr/>
        </p:nvSpPr>
        <p:spPr bwMode="auto">
          <a:xfrm>
            <a:off x="3211513" y="40020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3849688" y="40020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6169" name="Rectangle 89"/>
          <p:cNvSpPr>
            <a:spLocks noChangeArrowheads="1"/>
          </p:cNvSpPr>
          <p:nvPr/>
        </p:nvSpPr>
        <p:spPr bwMode="auto">
          <a:xfrm>
            <a:off x="6010275" y="4002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6170" name="Rectangle 90"/>
          <p:cNvSpPr>
            <a:spLocks noChangeArrowheads="1"/>
          </p:cNvSpPr>
          <p:nvPr/>
        </p:nvSpPr>
        <p:spPr bwMode="auto">
          <a:xfrm>
            <a:off x="6316663" y="4002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</a:p>
        </p:txBody>
      </p:sp>
      <p:sp>
        <p:nvSpPr>
          <p:cNvPr id="46171" name="Rectangle 91"/>
          <p:cNvSpPr>
            <a:spLocks noChangeArrowheads="1"/>
          </p:cNvSpPr>
          <p:nvPr/>
        </p:nvSpPr>
        <p:spPr bwMode="auto">
          <a:xfrm>
            <a:off x="7188200" y="3184526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46172" name="Rectangle 92"/>
          <p:cNvSpPr>
            <a:spLocks noChangeArrowheads="1"/>
          </p:cNvSpPr>
          <p:nvPr/>
        </p:nvSpPr>
        <p:spPr bwMode="auto">
          <a:xfrm>
            <a:off x="7381875" y="4002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7716838" y="4002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6174" name="Line 94"/>
          <p:cNvSpPr>
            <a:spLocks noChangeShapeType="1"/>
          </p:cNvSpPr>
          <p:nvPr/>
        </p:nvSpPr>
        <p:spPr bwMode="auto">
          <a:xfrm>
            <a:off x="4800600" y="1981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5" name="Arc 95"/>
          <p:cNvSpPr>
            <a:spLocks/>
          </p:cNvSpPr>
          <p:nvPr/>
        </p:nvSpPr>
        <p:spPr bwMode="auto">
          <a:xfrm rot="18420000">
            <a:off x="2971800" y="3816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6" name="Arc 96"/>
          <p:cNvSpPr>
            <a:spLocks/>
          </p:cNvSpPr>
          <p:nvPr/>
        </p:nvSpPr>
        <p:spPr bwMode="auto">
          <a:xfrm rot="18420000">
            <a:off x="4419600" y="3816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7" name="Arc 97"/>
          <p:cNvSpPr>
            <a:spLocks/>
          </p:cNvSpPr>
          <p:nvPr/>
        </p:nvSpPr>
        <p:spPr bwMode="auto">
          <a:xfrm rot="18420000">
            <a:off x="5791200" y="3816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8" name="Arc 98"/>
          <p:cNvSpPr>
            <a:spLocks/>
          </p:cNvSpPr>
          <p:nvPr/>
        </p:nvSpPr>
        <p:spPr bwMode="auto">
          <a:xfrm rot="18420000">
            <a:off x="7239000" y="3816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9" name="Arc 99"/>
          <p:cNvSpPr>
            <a:spLocks/>
          </p:cNvSpPr>
          <p:nvPr/>
        </p:nvSpPr>
        <p:spPr bwMode="auto">
          <a:xfrm rot="18420000">
            <a:off x="8686800" y="3816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1410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        ... And Then Deleting 24*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4038600" cy="2590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/>
              <a:t>Must merge.</a:t>
            </a:r>
          </a:p>
          <a:p>
            <a:pPr eaLnBrk="1" hangingPunct="1"/>
            <a:r>
              <a:rPr lang="en-US" altLang="en-US"/>
              <a:t>Observe </a:t>
            </a:r>
            <a:r>
              <a:rPr lang="en-US" altLang="en-US">
                <a:solidFill>
                  <a:schemeClr val="tx2"/>
                </a:solidFill>
              </a:rPr>
              <a:t>`</a:t>
            </a:r>
            <a:r>
              <a:rPr lang="en-US" altLang="en-US" i="1">
                <a:solidFill>
                  <a:schemeClr val="tx2"/>
                </a:solidFill>
              </a:rPr>
              <a:t>toss</a:t>
            </a:r>
            <a:r>
              <a:rPr lang="en-US" altLang="en-US">
                <a:solidFill>
                  <a:schemeClr val="tx2"/>
                </a:solidFill>
              </a:rPr>
              <a:t>’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of index entry (on right), and </a:t>
            </a:r>
            <a:r>
              <a:rPr lang="en-US" altLang="en-US">
                <a:solidFill>
                  <a:schemeClr val="tx2"/>
                </a:solidFill>
              </a:rPr>
              <a:t>`</a:t>
            </a:r>
            <a:r>
              <a:rPr lang="en-US" altLang="en-US" i="1">
                <a:solidFill>
                  <a:schemeClr val="tx2"/>
                </a:solidFill>
              </a:rPr>
              <a:t>pull down</a:t>
            </a:r>
            <a:r>
              <a:rPr lang="en-US" altLang="en-US">
                <a:solidFill>
                  <a:schemeClr val="tx2"/>
                </a:solidFill>
              </a:rPr>
              <a:t>’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of index entry (below).</a:t>
            </a:r>
          </a:p>
        </p:txBody>
      </p:sp>
      <p:sp>
        <p:nvSpPr>
          <p:cNvPr id="48134" name="Freeform 6"/>
          <p:cNvSpPr>
            <a:spLocks/>
          </p:cNvSpPr>
          <p:nvPr/>
        </p:nvSpPr>
        <p:spPr bwMode="auto">
          <a:xfrm>
            <a:off x="62595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Freeform 7"/>
          <p:cNvSpPr>
            <a:spLocks/>
          </p:cNvSpPr>
          <p:nvPr/>
        </p:nvSpPr>
        <p:spPr bwMode="auto">
          <a:xfrm>
            <a:off x="6694489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Freeform 8"/>
          <p:cNvSpPr>
            <a:spLocks/>
          </p:cNvSpPr>
          <p:nvPr/>
        </p:nvSpPr>
        <p:spPr bwMode="auto">
          <a:xfrm>
            <a:off x="7127876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Freeform 9"/>
          <p:cNvSpPr>
            <a:spLocks/>
          </p:cNvSpPr>
          <p:nvPr/>
        </p:nvSpPr>
        <p:spPr bwMode="auto">
          <a:xfrm>
            <a:off x="7561264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Freeform 10"/>
          <p:cNvSpPr>
            <a:spLocks/>
          </p:cNvSpPr>
          <p:nvPr/>
        </p:nvSpPr>
        <p:spPr bwMode="auto">
          <a:xfrm>
            <a:off x="8158164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Freeform 11"/>
          <p:cNvSpPr>
            <a:spLocks/>
          </p:cNvSpPr>
          <p:nvPr/>
        </p:nvSpPr>
        <p:spPr bwMode="auto">
          <a:xfrm>
            <a:off x="8591551" y="2901950"/>
            <a:ext cx="436563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Freeform 12"/>
          <p:cNvSpPr>
            <a:spLocks/>
          </p:cNvSpPr>
          <p:nvPr/>
        </p:nvSpPr>
        <p:spPr bwMode="auto">
          <a:xfrm>
            <a:off x="9026526" y="2901950"/>
            <a:ext cx="434975" cy="376238"/>
          </a:xfrm>
          <a:custGeom>
            <a:avLst/>
            <a:gdLst>
              <a:gd name="T0" fmla="*/ 0 w 274"/>
              <a:gd name="T1" fmla="*/ 2147483646 h 237"/>
              <a:gd name="T2" fmla="*/ 0 w 274"/>
              <a:gd name="T3" fmla="*/ 0 h 237"/>
              <a:gd name="T4" fmla="*/ 2147483646 w 274"/>
              <a:gd name="T5" fmla="*/ 0 h 237"/>
              <a:gd name="T6" fmla="*/ 2147483646 w 274"/>
              <a:gd name="T7" fmla="*/ 2147483646 h 237"/>
              <a:gd name="T8" fmla="*/ 0 w 274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Freeform 13"/>
          <p:cNvSpPr>
            <a:spLocks/>
          </p:cNvSpPr>
          <p:nvPr/>
        </p:nvSpPr>
        <p:spPr bwMode="auto">
          <a:xfrm>
            <a:off x="9459913" y="2901950"/>
            <a:ext cx="436562" cy="376238"/>
          </a:xfrm>
          <a:custGeom>
            <a:avLst/>
            <a:gdLst>
              <a:gd name="T0" fmla="*/ 0 w 275"/>
              <a:gd name="T1" fmla="*/ 2147483646 h 237"/>
              <a:gd name="T2" fmla="*/ 0 w 275"/>
              <a:gd name="T3" fmla="*/ 0 h 237"/>
              <a:gd name="T4" fmla="*/ 2147483646 w 275"/>
              <a:gd name="T5" fmla="*/ 0 h 237"/>
              <a:gd name="T6" fmla="*/ 2147483646 w 275"/>
              <a:gd name="T7" fmla="*/ 2147483646 h 237"/>
              <a:gd name="T8" fmla="*/ 0 w 275"/>
              <a:gd name="T9" fmla="*/ 2147483646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Freeform 14"/>
          <p:cNvSpPr>
            <a:spLocks/>
          </p:cNvSpPr>
          <p:nvPr/>
        </p:nvSpPr>
        <p:spPr bwMode="auto">
          <a:xfrm>
            <a:off x="7683501" y="1905000"/>
            <a:ext cx="652463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Freeform 15"/>
          <p:cNvSpPr>
            <a:spLocks/>
          </p:cNvSpPr>
          <p:nvPr/>
        </p:nvSpPr>
        <p:spPr bwMode="auto">
          <a:xfrm>
            <a:off x="779145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Freeform 16"/>
          <p:cNvSpPr>
            <a:spLocks/>
          </p:cNvSpPr>
          <p:nvPr/>
        </p:nvSpPr>
        <p:spPr bwMode="auto">
          <a:xfrm>
            <a:off x="8334375" y="1905000"/>
            <a:ext cx="654050" cy="469900"/>
          </a:xfrm>
          <a:custGeom>
            <a:avLst/>
            <a:gdLst>
              <a:gd name="T0" fmla="*/ 0 w 412"/>
              <a:gd name="T1" fmla="*/ 2147483646 h 296"/>
              <a:gd name="T2" fmla="*/ 0 w 412"/>
              <a:gd name="T3" fmla="*/ 0 h 296"/>
              <a:gd name="T4" fmla="*/ 2147483646 w 412"/>
              <a:gd name="T5" fmla="*/ 0 h 296"/>
              <a:gd name="T6" fmla="*/ 2147483646 w 412"/>
              <a:gd name="T7" fmla="*/ 2147483646 h 296"/>
              <a:gd name="T8" fmla="*/ 0 w 412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Freeform 17"/>
          <p:cNvSpPr>
            <a:spLocks/>
          </p:cNvSpPr>
          <p:nvPr/>
        </p:nvSpPr>
        <p:spPr bwMode="auto">
          <a:xfrm>
            <a:off x="8443914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Freeform 18"/>
          <p:cNvSpPr>
            <a:spLocks/>
          </p:cNvSpPr>
          <p:nvPr/>
        </p:nvSpPr>
        <p:spPr bwMode="auto">
          <a:xfrm>
            <a:off x="8986838" y="1905000"/>
            <a:ext cx="652462" cy="469900"/>
          </a:xfrm>
          <a:custGeom>
            <a:avLst/>
            <a:gdLst>
              <a:gd name="T0" fmla="*/ 0 w 411"/>
              <a:gd name="T1" fmla="*/ 2147483646 h 296"/>
              <a:gd name="T2" fmla="*/ 0 w 411"/>
              <a:gd name="T3" fmla="*/ 0 h 296"/>
              <a:gd name="T4" fmla="*/ 2147483646 w 411"/>
              <a:gd name="T5" fmla="*/ 0 h 296"/>
              <a:gd name="T6" fmla="*/ 2147483646 w 411"/>
              <a:gd name="T7" fmla="*/ 2147483646 h 296"/>
              <a:gd name="T8" fmla="*/ 0 w 411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Freeform 19"/>
          <p:cNvSpPr>
            <a:spLocks/>
          </p:cNvSpPr>
          <p:nvPr/>
        </p:nvSpPr>
        <p:spPr bwMode="auto">
          <a:xfrm>
            <a:off x="9093200" y="1905000"/>
            <a:ext cx="1588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Freeform 20"/>
          <p:cNvSpPr>
            <a:spLocks/>
          </p:cNvSpPr>
          <p:nvPr/>
        </p:nvSpPr>
        <p:spPr bwMode="auto">
          <a:xfrm>
            <a:off x="9637714" y="1905000"/>
            <a:ext cx="650875" cy="469900"/>
          </a:xfrm>
          <a:custGeom>
            <a:avLst/>
            <a:gdLst>
              <a:gd name="T0" fmla="*/ 0 w 410"/>
              <a:gd name="T1" fmla="*/ 2147483646 h 296"/>
              <a:gd name="T2" fmla="*/ 0 w 410"/>
              <a:gd name="T3" fmla="*/ 0 h 296"/>
              <a:gd name="T4" fmla="*/ 2147483646 w 410"/>
              <a:gd name="T5" fmla="*/ 0 h 296"/>
              <a:gd name="T6" fmla="*/ 2147483646 w 410"/>
              <a:gd name="T7" fmla="*/ 2147483646 h 296"/>
              <a:gd name="T8" fmla="*/ 0 w 41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Freeform 21"/>
          <p:cNvSpPr>
            <a:spLocks/>
          </p:cNvSpPr>
          <p:nvPr/>
        </p:nvSpPr>
        <p:spPr bwMode="auto">
          <a:xfrm>
            <a:off x="9745664" y="1905000"/>
            <a:ext cx="1587" cy="469900"/>
          </a:xfrm>
          <a:custGeom>
            <a:avLst/>
            <a:gdLst>
              <a:gd name="T0" fmla="*/ 0 w 1"/>
              <a:gd name="T1" fmla="*/ 0 h 296"/>
              <a:gd name="T2" fmla="*/ 0 w 1"/>
              <a:gd name="T3" fmla="*/ 2147483646 h 296"/>
              <a:gd name="T4" fmla="*/ 0 w 1"/>
              <a:gd name="T5" fmla="*/ 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Freeform 22"/>
          <p:cNvSpPr>
            <a:spLocks/>
          </p:cNvSpPr>
          <p:nvPr/>
        </p:nvSpPr>
        <p:spPr bwMode="auto">
          <a:xfrm>
            <a:off x="10287001" y="1905000"/>
            <a:ext cx="111125" cy="469900"/>
          </a:xfrm>
          <a:custGeom>
            <a:avLst/>
            <a:gdLst>
              <a:gd name="T0" fmla="*/ 0 w 70"/>
              <a:gd name="T1" fmla="*/ 2147483646 h 296"/>
              <a:gd name="T2" fmla="*/ 0 w 70"/>
              <a:gd name="T3" fmla="*/ 0 h 296"/>
              <a:gd name="T4" fmla="*/ 2147483646 w 70"/>
              <a:gd name="T5" fmla="*/ 0 h 296"/>
              <a:gd name="T6" fmla="*/ 2147483646 w 70"/>
              <a:gd name="T7" fmla="*/ 2147483646 h 296"/>
              <a:gd name="T8" fmla="*/ 0 w 70"/>
              <a:gd name="T9" fmla="*/ 2147483646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Freeform 23"/>
          <p:cNvSpPr>
            <a:spLocks/>
          </p:cNvSpPr>
          <p:nvPr/>
        </p:nvSpPr>
        <p:spPr bwMode="auto">
          <a:xfrm>
            <a:off x="7127875" y="2303463"/>
            <a:ext cx="598488" cy="576262"/>
          </a:xfrm>
          <a:custGeom>
            <a:avLst/>
            <a:gdLst>
              <a:gd name="T0" fmla="*/ 2147483646 w 377"/>
              <a:gd name="T1" fmla="*/ 0 h 363"/>
              <a:gd name="T2" fmla="*/ 0 w 377"/>
              <a:gd name="T3" fmla="*/ 2147483646 h 363"/>
              <a:gd name="T4" fmla="*/ 2147483646 w 37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Freeform 24"/>
          <p:cNvSpPr>
            <a:spLocks/>
          </p:cNvSpPr>
          <p:nvPr/>
        </p:nvSpPr>
        <p:spPr bwMode="auto">
          <a:xfrm>
            <a:off x="7127875" y="2771775"/>
            <a:ext cx="115888" cy="107950"/>
          </a:xfrm>
          <a:custGeom>
            <a:avLst/>
            <a:gdLst>
              <a:gd name="T0" fmla="*/ 2147483646 w 73"/>
              <a:gd name="T1" fmla="*/ 2147483646 h 68"/>
              <a:gd name="T2" fmla="*/ 0 w 73"/>
              <a:gd name="T3" fmla="*/ 2147483646 h 68"/>
              <a:gd name="T4" fmla="*/ 2147483646 w 73"/>
              <a:gd name="T5" fmla="*/ 0 h 68"/>
              <a:gd name="T6" fmla="*/ 2147483646 w 73"/>
              <a:gd name="T7" fmla="*/ 2147483646 h 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Freeform 25"/>
          <p:cNvSpPr>
            <a:spLocks/>
          </p:cNvSpPr>
          <p:nvPr/>
        </p:nvSpPr>
        <p:spPr bwMode="auto">
          <a:xfrm>
            <a:off x="8374063" y="2303463"/>
            <a:ext cx="614362" cy="552450"/>
          </a:xfrm>
          <a:custGeom>
            <a:avLst/>
            <a:gdLst>
              <a:gd name="T0" fmla="*/ 0 w 387"/>
              <a:gd name="T1" fmla="*/ 0 h 348"/>
              <a:gd name="T2" fmla="*/ 2147483646 w 387"/>
              <a:gd name="T3" fmla="*/ 2147483646 h 348"/>
              <a:gd name="T4" fmla="*/ 0 w 387"/>
              <a:gd name="T5" fmla="*/ 0 h 3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Freeform 26"/>
          <p:cNvSpPr>
            <a:spLocks/>
          </p:cNvSpPr>
          <p:nvPr/>
        </p:nvSpPr>
        <p:spPr bwMode="auto">
          <a:xfrm>
            <a:off x="8867775" y="2749551"/>
            <a:ext cx="120650" cy="106363"/>
          </a:xfrm>
          <a:custGeom>
            <a:avLst/>
            <a:gdLst>
              <a:gd name="T0" fmla="*/ 2147483646 w 76"/>
              <a:gd name="T1" fmla="*/ 0 h 67"/>
              <a:gd name="T2" fmla="*/ 2147483646 w 76"/>
              <a:gd name="T3" fmla="*/ 2147483646 h 67"/>
              <a:gd name="T4" fmla="*/ 0 w 76"/>
              <a:gd name="T5" fmla="*/ 2147483646 h 67"/>
              <a:gd name="T6" fmla="*/ 2147483646 w 76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Freeform 27"/>
          <p:cNvSpPr>
            <a:spLocks/>
          </p:cNvSpPr>
          <p:nvPr/>
        </p:nvSpPr>
        <p:spPr bwMode="auto">
          <a:xfrm>
            <a:off x="6829425" y="1458913"/>
            <a:ext cx="1303338" cy="412750"/>
          </a:xfrm>
          <a:custGeom>
            <a:avLst/>
            <a:gdLst>
              <a:gd name="T0" fmla="*/ 0 w 821"/>
              <a:gd name="T1" fmla="*/ 0 h 260"/>
              <a:gd name="T2" fmla="*/ 2147483646 w 821"/>
              <a:gd name="T3" fmla="*/ 2147483646 h 260"/>
              <a:gd name="T4" fmla="*/ 0 w 821"/>
              <a:gd name="T5" fmla="*/ 0 h 2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Freeform 28"/>
          <p:cNvSpPr>
            <a:spLocks/>
          </p:cNvSpPr>
          <p:nvPr/>
        </p:nvSpPr>
        <p:spPr bwMode="auto">
          <a:xfrm>
            <a:off x="7991475" y="1803401"/>
            <a:ext cx="141288" cy="68263"/>
          </a:xfrm>
          <a:custGeom>
            <a:avLst/>
            <a:gdLst>
              <a:gd name="T0" fmla="*/ 2147483646 w 89"/>
              <a:gd name="T1" fmla="*/ 0 h 43"/>
              <a:gd name="T2" fmla="*/ 2147483646 w 89"/>
              <a:gd name="T3" fmla="*/ 2147483646 h 43"/>
              <a:gd name="T4" fmla="*/ 0 w 89"/>
              <a:gd name="T5" fmla="*/ 2147483646 h 43"/>
              <a:gd name="T6" fmla="*/ 2147483646 w 89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877175" y="2028826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262688" y="297815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6697663" y="297815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7116763" y="2989264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8148638" y="2989264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8583613" y="2989264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9002713" y="297815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>
            <a:off x="9437688" y="296703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8165" name="Arc 37"/>
          <p:cNvSpPr>
            <a:spLocks/>
          </p:cNvSpPr>
          <p:nvPr/>
        </p:nvSpPr>
        <p:spPr bwMode="auto">
          <a:xfrm rot="18420000">
            <a:off x="60198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Arc 38"/>
          <p:cNvSpPr>
            <a:spLocks/>
          </p:cNvSpPr>
          <p:nvPr/>
        </p:nvSpPr>
        <p:spPr bwMode="auto">
          <a:xfrm rot="18420000">
            <a:off x="7848600" y="26733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7" name="Freeform 39"/>
          <p:cNvSpPr>
            <a:spLocks/>
          </p:cNvSpPr>
          <p:nvPr/>
        </p:nvSpPr>
        <p:spPr bwMode="auto">
          <a:xfrm>
            <a:off x="1804988" y="5875339"/>
            <a:ext cx="381000" cy="382587"/>
          </a:xfrm>
          <a:custGeom>
            <a:avLst/>
            <a:gdLst>
              <a:gd name="T0" fmla="*/ 0 w 240"/>
              <a:gd name="T1" fmla="*/ 2147483646 h 241"/>
              <a:gd name="T2" fmla="*/ 0 w 240"/>
              <a:gd name="T3" fmla="*/ 0 h 241"/>
              <a:gd name="T4" fmla="*/ 2147483646 w 240"/>
              <a:gd name="T5" fmla="*/ 0 h 241"/>
              <a:gd name="T6" fmla="*/ 2147483646 w 240"/>
              <a:gd name="T7" fmla="*/ 2147483646 h 241"/>
              <a:gd name="T8" fmla="*/ 0 w 240"/>
              <a:gd name="T9" fmla="*/ 2147483646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241">
                <a:moveTo>
                  <a:pt x="0" y="240"/>
                </a:moveTo>
                <a:lnTo>
                  <a:pt x="0" y="0"/>
                </a:lnTo>
                <a:lnTo>
                  <a:pt x="239" y="0"/>
                </a:lnTo>
                <a:lnTo>
                  <a:pt x="239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Freeform 40"/>
          <p:cNvSpPr>
            <a:spLocks/>
          </p:cNvSpPr>
          <p:nvPr/>
        </p:nvSpPr>
        <p:spPr bwMode="auto">
          <a:xfrm>
            <a:off x="2184401" y="5875339"/>
            <a:ext cx="384175" cy="382587"/>
          </a:xfrm>
          <a:custGeom>
            <a:avLst/>
            <a:gdLst>
              <a:gd name="T0" fmla="*/ 0 w 242"/>
              <a:gd name="T1" fmla="*/ 2147483646 h 241"/>
              <a:gd name="T2" fmla="*/ 0 w 242"/>
              <a:gd name="T3" fmla="*/ 0 h 241"/>
              <a:gd name="T4" fmla="*/ 2147483646 w 242"/>
              <a:gd name="T5" fmla="*/ 0 h 241"/>
              <a:gd name="T6" fmla="*/ 2147483646 w 242"/>
              <a:gd name="T7" fmla="*/ 2147483646 h 241"/>
              <a:gd name="T8" fmla="*/ 0 w 242"/>
              <a:gd name="T9" fmla="*/ 2147483646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Freeform 41"/>
          <p:cNvSpPr>
            <a:spLocks/>
          </p:cNvSpPr>
          <p:nvPr/>
        </p:nvSpPr>
        <p:spPr bwMode="auto">
          <a:xfrm>
            <a:off x="2566989" y="5875339"/>
            <a:ext cx="384175" cy="382587"/>
          </a:xfrm>
          <a:custGeom>
            <a:avLst/>
            <a:gdLst>
              <a:gd name="T0" fmla="*/ 0 w 242"/>
              <a:gd name="T1" fmla="*/ 2147483646 h 241"/>
              <a:gd name="T2" fmla="*/ 0 w 242"/>
              <a:gd name="T3" fmla="*/ 0 h 241"/>
              <a:gd name="T4" fmla="*/ 2147483646 w 242"/>
              <a:gd name="T5" fmla="*/ 0 h 241"/>
              <a:gd name="T6" fmla="*/ 2147483646 w 242"/>
              <a:gd name="T7" fmla="*/ 2147483646 h 241"/>
              <a:gd name="T8" fmla="*/ 0 w 242"/>
              <a:gd name="T9" fmla="*/ 2147483646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Freeform 42"/>
          <p:cNvSpPr>
            <a:spLocks/>
          </p:cNvSpPr>
          <p:nvPr/>
        </p:nvSpPr>
        <p:spPr bwMode="auto">
          <a:xfrm>
            <a:off x="2949575" y="5875339"/>
            <a:ext cx="382588" cy="382587"/>
          </a:xfrm>
          <a:custGeom>
            <a:avLst/>
            <a:gdLst>
              <a:gd name="T0" fmla="*/ 0 w 241"/>
              <a:gd name="T1" fmla="*/ 2147483646 h 241"/>
              <a:gd name="T2" fmla="*/ 0 w 241"/>
              <a:gd name="T3" fmla="*/ 0 h 241"/>
              <a:gd name="T4" fmla="*/ 2147483646 w 241"/>
              <a:gd name="T5" fmla="*/ 0 h 241"/>
              <a:gd name="T6" fmla="*/ 2147483646 w 241"/>
              <a:gd name="T7" fmla="*/ 2147483646 h 241"/>
              <a:gd name="T8" fmla="*/ 0 w 241"/>
              <a:gd name="T9" fmla="*/ 2147483646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" h="241">
                <a:moveTo>
                  <a:pt x="0" y="240"/>
                </a:moveTo>
                <a:lnTo>
                  <a:pt x="0" y="0"/>
                </a:lnTo>
                <a:lnTo>
                  <a:pt x="240" y="0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Freeform 43"/>
          <p:cNvSpPr>
            <a:spLocks/>
          </p:cNvSpPr>
          <p:nvPr/>
        </p:nvSpPr>
        <p:spPr bwMode="auto">
          <a:xfrm>
            <a:off x="5119689" y="5888038"/>
            <a:ext cx="382587" cy="381000"/>
          </a:xfrm>
          <a:custGeom>
            <a:avLst/>
            <a:gdLst>
              <a:gd name="T0" fmla="*/ 0 w 241"/>
              <a:gd name="T1" fmla="*/ 2147483646 h 240"/>
              <a:gd name="T2" fmla="*/ 0 w 241"/>
              <a:gd name="T3" fmla="*/ 0 h 240"/>
              <a:gd name="T4" fmla="*/ 2147483646 w 241"/>
              <a:gd name="T5" fmla="*/ 0 h 240"/>
              <a:gd name="T6" fmla="*/ 2147483646 w 241"/>
              <a:gd name="T7" fmla="*/ 2147483646 h 240"/>
              <a:gd name="T8" fmla="*/ 0 w 241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Freeform 44"/>
          <p:cNvSpPr>
            <a:spLocks/>
          </p:cNvSpPr>
          <p:nvPr/>
        </p:nvSpPr>
        <p:spPr bwMode="auto">
          <a:xfrm>
            <a:off x="5500689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Freeform 45"/>
          <p:cNvSpPr>
            <a:spLocks/>
          </p:cNvSpPr>
          <p:nvPr/>
        </p:nvSpPr>
        <p:spPr bwMode="auto">
          <a:xfrm>
            <a:off x="5883275" y="5888038"/>
            <a:ext cx="382588" cy="381000"/>
          </a:xfrm>
          <a:custGeom>
            <a:avLst/>
            <a:gdLst>
              <a:gd name="T0" fmla="*/ 0 w 241"/>
              <a:gd name="T1" fmla="*/ 2147483646 h 240"/>
              <a:gd name="T2" fmla="*/ 0 w 241"/>
              <a:gd name="T3" fmla="*/ 0 h 240"/>
              <a:gd name="T4" fmla="*/ 2147483646 w 241"/>
              <a:gd name="T5" fmla="*/ 0 h 240"/>
              <a:gd name="T6" fmla="*/ 2147483646 w 241"/>
              <a:gd name="T7" fmla="*/ 2147483646 h 240"/>
              <a:gd name="T8" fmla="*/ 0 w 241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Freeform 46"/>
          <p:cNvSpPr>
            <a:spLocks/>
          </p:cNvSpPr>
          <p:nvPr/>
        </p:nvSpPr>
        <p:spPr bwMode="auto">
          <a:xfrm>
            <a:off x="6264276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Freeform 47"/>
          <p:cNvSpPr>
            <a:spLocks/>
          </p:cNvSpPr>
          <p:nvPr/>
        </p:nvSpPr>
        <p:spPr bwMode="auto">
          <a:xfrm>
            <a:off x="6777039" y="5888038"/>
            <a:ext cx="382587" cy="381000"/>
          </a:xfrm>
          <a:custGeom>
            <a:avLst/>
            <a:gdLst>
              <a:gd name="T0" fmla="*/ 0 w 241"/>
              <a:gd name="T1" fmla="*/ 2147483646 h 240"/>
              <a:gd name="T2" fmla="*/ 0 w 241"/>
              <a:gd name="T3" fmla="*/ 0 h 240"/>
              <a:gd name="T4" fmla="*/ 2147483646 w 241"/>
              <a:gd name="T5" fmla="*/ 0 h 240"/>
              <a:gd name="T6" fmla="*/ 2147483646 w 241"/>
              <a:gd name="T7" fmla="*/ 2147483646 h 240"/>
              <a:gd name="T8" fmla="*/ 0 w 241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Freeform 48"/>
          <p:cNvSpPr>
            <a:spLocks/>
          </p:cNvSpPr>
          <p:nvPr/>
        </p:nvSpPr>
        <p:spPr bwMode="auto">
          <a:xfrm>
            <a:off x="7158039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7" name="Freeform 49"/>
          <p:cNvSpPr>
            <a:spLocks/>
          </p:cNvSpPr>
          <p:nvPr/>
        </p:nvSpPr>
        <p:spPr bwMode="auto">
          <a:xfrm>
            <a:off x="7540625" y="5888038"/>
            <a:ext cx="382588" cy="381000"/>
          </a:xfrm>
          <a:custGeom>
            <a:avLst/>
            <a:gdLst>
              <a:gd name="T0" fmla="*/ 0 w 241"/>
              <a:gd name="T1" fmla="*/ 2147483646 h 240"/>
              <a:gd name="T2" fmla="*/ 0 w 241"/>
              <a:gd name="T3" fmla="*/ 0 h 240"/>
              <a:gd name="T4" fmla="*/ 2147483646 w 241"/>
              <a:gd name="T5" fmla="*/ 0 h 240"/>
              <a:gd name="T6" fmla="*/ 2147483646 w 241"/>
              <a:gd name="T7" fmla="*/ 2147483646 h 240"/>
              <a:gd name="T8" fmla="*/ 0 w 241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8" name="Freeform 50"/>
          <p:cNvSpPr>
            <a:spLocks/>
          </p:cNvSpPr>
          <p:nvPr/>
        </p:nvSpPr>
        <p:spPr bwMode="auto">
          <a:xfrm>
            <a:off x="7921626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9" name="Freeform 51"/>
          <p:cNvSpPr>
            <a:spLocks/>
          </p:cNvSpPr>
          <p:nvPr/>
        </p:nvSpPr>
        <p:spPr bwMode="auto">
          <a:xfrm>
            <a:off x="8434389" y="5888038"/>
            <a:ext cx="382587" cy="381000"/>
          </a:xfrm>
          <a:custGeom>
            <a:avLst/>
            <a:gdLst>
              <a:gd name="T0" fmla="*/ 0 w 241"/>
              <a:gd name="T1" fmla="*/ 2147483646 h 240"/>
              <a:gd name="T2" fmla="*/ 0 w 241"/>
              <a:gd name="T3" fmla="*/ 0 h 240"/>
              <a:gd name="T4" fmla="*/ 2147483646 w 241"/>
              <a:gd name="T5" fmla="*/ 0 h 240"/>
              <a:gd name="T6" fmla="*/ 2147483646 w 241"/>
              <a:gd name="T7" fmla="*/ 2147483646 h 240"/>
              <a:gd name="T8" fmla="*/ 0 w 241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Freeform 52"/>
          <p:cNvSpPr>
            <a:spLocks/>
          </p:cNvSpPr>
          <p:nvPr/>
        </p:nvSpPr>
        <p:spPr bwMode="auto">
          <a:xfrm>
            <a:off x="8815389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Freeform 53"/>
          <p:cNvSpPr>
            <a:spLocks/>
          </p:cNvSpPr>
          <p:nvPr/>
        </p:nvSpPr>
        <p:spPr bwMode="auto">
          <a:xfrm>
            <a:off x="9197976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2" name="Freeform 54"/>
          <p:cNvSpPr>
            <a:spLocks/>
          </p:cNvSpPr>
          <p:nvPr/>
        </p:nvSpPr>
        <p:spPr bwMode="auto">
          <a:xfrm>
            <a:off x="9580563" y="5888038"/>
            <a:ext cx="381000" cy="381000"/>
          </a:xfrm>
          <a:custGeom>
            <a:avLst/>
            <a:gdLst>
              <a:gd name="T0" fmla="*/ 0 w 240"/>
              <a:gd name="T1" fmla="*/ 2147483646 h 240"/>
              <a:gd name="T2" fmla="*/ 0 w 240"/>
              <a:gd name="T3" fmla="*/ 0 h 240"/>
              <a:gd name="T4" fmla="*/ 2147483646 w 240"/>
              <a:gd name="T5" fmla="*/ 0 h 240"/>
              <a:gd name="T6" fmla="*/ 2147483646 w 240"/>
              <a:gd name="T7" fmla="*/ 2147483646 h 240"/>
              <a:gd name="T8" fmla="*/ 0 w 240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240">
                <a:moveTo>
                  <a:pt x="0" y="239"/>
                </a:moveTo>
                <a:lnTo>
                  <a:pt x="0" y="0"/>
                </a:ln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3" name="Freeform 55"/>
          <p:cNvSpPr>
            <a:spLocks/>
          </p:cNvSpPr>
          <p:nvPr/>
        </p:nvSpPr>
        <p:spPr bwMode="auto">
          <a:xfrm>
            <a:off x="3471864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4" name="Freeform 56"/>
          <p:cNvSpPr>
            <a:spLocks/>
          </p:cNvSpPr>
          <p:nvPr/>
        </p:nvSpPr>
        <p:spPr bwMode="auto">
          <a:xfrm>
            <a:off x="3854451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5" name="Freeform 57"/>
          <p:cNvSpPr>
            <a:spLocks/>
          </p:cNvSpPr>
          <p:nvPr/>
        </p:nvSpPr>
        <p:spPr bwMode="auto">
          <a:xfrm>
            <a:off x="4237039" y="5888038"/>
            <a:ext cx="382587" cy="381000"/>
          </a:xfrm>
          <a:custGeom>
            <a:avLst/>
            <a:gdLst>
              <a:gd name="T0" fmla="*/ 0 w 241"/>
              <a:gd name="T1" fmla="*/ 2147483646 h 240"/>
              <a:gd name="T2" fmla="*/ 0 w 241"/>
              <a:gd name="T3" fmla="*/ 0 h 240"/>
              <a:gd name="T4" fmla="*/ 2147483646 w 241"/>
              <a:gd name="T5" fmla="*/ 0 h 240"/>
              <a:gd name="T6" fmla="*/ 2147483646 w 241"/>
              <a:gd name="T7" fmla="*/ 2147483646 h 240"/>
              <a:gd name="T8" fmla="*/ 0 w 241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6" name="Freeform 58"/>
          <p:cNvSpPr>
            <a:spLocks/>
          </p:cNvSpPr>
          <p:nvPr/>
        </p:nvSpPr>
        <p:spPr bwMode="auto">
          <a:xfrm>
            <a:off x="4618039" y="5888038"/>
            <a:ext cx="384175" cy="381000"/>
          </a:xfrm>
          <a:custGeom>
            <a:avLst/>
            <a:gdLst>
              <a:gd name="T0" fmla="*/ 0 w 242"/>
              <a:gd name="T1" fmla="*/ 2147483646 h 240"/>
              <a:gd name="T2" fmla="*/ 0 w 242"/>
              <a:gd name="T3" fmla="*/ 0 h 240"/>
              <a:gd name="T4" fmla="*/ 2147483646 w 242"/>
              <a:gd name="T5" fmla="*/ 0 h 240"/>
              <a:gd name="T6" fmla="*/ 2147483646 w 242"/>
              <a:gd name="T7" fmla="*/ 2147483646 h 240"/>
              <a:gd name="T8" fmla="*/ 0 w 242"/>
              <a:gd name="T9" fmla="*/ 2147483646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7" name="Freeform 59"/>
          <p:cNvSpPr>
            <a:spLocks/>
          </p:cNvSpPr>
          <p:nvPr/>
        </p:nvSpPr>
        <p:spPr bwMode="auto">
          <a:xfrm>
            <a:off x="4678364" y="4497388"/>
            <a:ext cx="573087" cy="474662"/>
          </a:xfrm>
          <a:custGeom>
            <a:avLst/>
            <a:gdLst>
              <a:gd name="T0" fmla="*/ 0 w 361"/>
              <a:gd name="T1" fmla="*/ 2147483646 h 299"/>
              <a:gd name="T2" fmla="*/ 0 w 361"/>
              <a:gd name="T3" fmla="*/ 0 h 299"/>
              <a:gd name="T4" fmla="*/ 2147483646 w 361"/>
              <a:gd name="T5" fmla="*/ 0 h 299"/>
              <a:gd name="T6" fmla="*/ 2147483646 w 361"/>
              <a:gd name="T7" fmla="*/ 2147483646 h 299"/>
              <a:gd name="T8" fmla="*/ 0 w 361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8" name="Freeform 60"/>
          <p:cNvSpPr>
            <a:spLocks/>
          </p:cNvSpPr>
          <p:nvPr/>
        </p:nvSpPr>
        <p:spPr bwMode="auto">
          <a:xfrm>
            <a:off x="4773614" y="44973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147483646 h 299"/>
              <a:gd name="T4" fmla="*/ 0 w 1"/>
              <a:gd name="T5" fmla="*/ 0 h 2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9" name="Freeform 61"/>
          <p:cNvSpPr>
            <a:spLocks/>
          </p:cNvSpPr>
          <p:nvPr/>
        </p:nvSpPr>
        <p:spPr bwMode="auto">
          <a:xfrm>
            <a:off x="5249864" y="4497388"/>
            <a:ext cx="574675" cy="474662"/>
          </a:xfrm>
          <a:custGeom>
            <a:avLst/>
            <a:gdLst>
              <a:gd name="T0" fmla="*/ 0 w 362"/>
              <a:gd name="T1" fmla="*/ 2147483646 h 299"/>
              <a:gd name="T2" fmla="*/ 0 w 362"/>
              <a:gd name="T3" fmla="*/ 0 h 299"/>
              <a:gd name="T4" fmla="*/ 2147483646 w 362"/>
              <a:gd name="T5" fmla="*/ 0 h 299"/>
              <a:gd name="T6" fmla="*/ 2147483646 w 362"/>
              <a:gd name="T7" fmla="*/ 2147483646 h 299"/>
              <a:gd name="T8" fmla="*/ 0 w 362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0" name="Freeform 62"/>
          <p:cNvSpPr>
            <a:spLocks/>
          </p:cNvSpPr>
          <p:nvPr/>
        </p:nvSpPr>
        <p:spPr bwMode="auto">
          <a:xfrm>
            <a:off x="5346700" y="44973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147483646 h 299"/>
              <a:gd name="T4" fmla="*/ 0 w 1"/>
              <a:gd name="T5" fmla="*/ 0 h 2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1" name="Freeform 63"/>
          <p:cNvSpPr>
            <a:spLocks/>
          </p:cNvSpPr>
          <p:nvPr/>
        </p:nvSpPr>
        <p:spPr bwMode="auto">
          <a:xfrm>
            <a:off x="5822950" y="4497388"/>
            <a:ext cx="573088" cy="474662"/>
          </a:xfrm>
          <a:custGeom>
            <a:avLst/>
            <a:gdLst>
              <a:gd name="T0" fmla="*/ 0 w 361"/>
              <a:gd name="T1" fmla="*/ 2147483646 h 299"/>
              <a:gd name="T2" fmla="*/ 0 w 361"/>
              <a:gd name="T3" fmla="*/ 0 h 299"/>
              <a:gd name="T4" fmla="*/ 2147483646 w 361"/>
              <a:gd name="T5" fmla="*/ 0 h 299"/>
              <a:gd name="T6" fmla="*/ 2147483646 w 361"/>
              <a:gd name="T7" fmla="*/ 2147483646 h 299"/>
              <a:gd name="T8" fmla="*/ 0 w 361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2" name="Freeform 64"/>
          <p:cNvSpPr>
            <a:spLocks/>
          </p:cNvSpPr>
          <p:nvPr/>
        </p:nvSpPr>
        <p:spPr bwMode="auto">
          <a:xfrm>
            <a:off x="5918200" y="4497388"/>
            <a:ext cx="1588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147483646 h 299"/>
              <a:gd name="T4" fmla="*/ 0 w 1"/>
              <a:gd name="T5" fmla="*/ 0 h 2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3" name="Freeform 65"/>
          <p:cNvSpPr>
            <a:spLocks/>
          </p:cNvSpPr>
          <p:nvPr/>
        </p:nvSpPr>
        <p:spPr bwMode="auto">
          <a:xfrm>
            <a:off x="6394451" y="4497388"/>
            <a:ext cx="574675" cy="474662"/>
          </a:xfrm>
          <a:custGeom>
            <a:avLst/>
            <a:gdLst>
              <a:gd name="T0" fmla="*/ 0 w 362"/>
              <a:gd name="T1" fmla="*/ 2147483646 h 299"/>
              <a:gd name="T2" fmla="*/ 0 w 362"/>
              <a:gd name="T3" fmla="*/ 0 h 299"/>
              <a:gd name="T4" fmla="*/ 2147483646 w 362"/>
              <a:gd name="T5" fmla="*/ 0 h 299"/>
              <a:gd name="T6" fmla="*/ 2147483646 w 362"/>
              <a:gd name="T7" fmla="*/ 2147483646 h 299"/>
              <a:gd name="T8" fmla="*/ 0 w 362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4" name="Freeform 66"/>
          <p:cNvSpPr>
            <a:spLocks/>
          </p:cNvSpPr>
          <p:nvPr/>
        </p:nvSpPr>
        <p:spPr bwMode="auto">
          <a:xfrm>
            <a:off x="6491289" y="4497388"/>
            <a:ext cx="1587" cy="474662"/>
          </a:xfrm>
          <a:custGeom>
            <a:avLst/>
            <a:gdLst>
              <a:gd name="T0" fmla="*/ 0 w 1"/>
              <a:gd name="T1" fmla="*/ 0 h 299"/>
              <a:gd name="T2" fmla="*/ 0 w 1"/>
              <a:gd name="T3" fmla="*/ 2147483646 h 299"/>
              <a:gd name="T4" fmla="*/ 0 w 1"/>
              <a:gd name="T5" fmla="*/ 0 h 2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5" name="Freeform 67"/>
          <p:cNvSpPr>
            <a:spLocks/>
          </p:cNvSpPr>
          <p:nvPr/>
        </p:nvSpPr>
        <p:spPr bwMode="auto">
          <a:xfrm>
            <a:off x="6967539" y="4497388"/>
            <a:ext cx="98425" cy="474662"/>
          </a:xfrm>
          <a:custGeom>
            <a:avLst/>
            <a:gdLst>
              <a:gd name="T0" fmla="*/ 0 w 62"/>
              <a:gd name="T1" fmla="*/ 2147483646 h 299"/>
              <a:gd name="T2" fmla="*/ 0 w 62"/>
              <a:gd name="T3" fmla="*/ 0 h 299"/>
              <a:gd name="T4" fmla="*/ 2147483646 w 62"/>
              <a:gd name="T5" fmla="*/ 0 h 299"/>
              <a:gd name="T6" fmla="*/ 2147483646 w 62"/>
              <a:gd name="T7" fmla="*/ 2147483646 h 299"/>
              <a:gd name="T8" fmla="*/ 0 w 62"/>
              <a:gd name="T9" fmla="*/ 2147483646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6" name="Freeform 68"/>
          <p:cNvSpPr>
            <a:spLocks/>
          </p:cNvSpPr>
          <p:nvPr/>
        </p:nvSpPr>
        <p:spPr bwMode="auto">
          <a:xfrm>
            <a:off x="2554289" y="4900613"/>
            <a:ext cx="2173287" cy="963612"/>
          </a:xfrm>
          <a:custGeom>
            <a:avLst/>
            <a:gdLst>
              <a:gd name="T0" fmla="*/ 2147483646 w 1369"/>
              <a:gd name="T1" fmla="*/ 0 h 607"/>
              <a:gd name="T2" fmla="*/ 0 w 1369"/>
              <a:gd name="T3" fmla="*/ 2147483646 h 607"/>
              <a:gd name="T4" fmla="*/ 2147483646 w 1369"/>
              <a:gd name="T5" fmla="*/ 0 h 6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9" h="607">
                <a:moveTo>
                  <a:pt x="1368" y="0"/>
                </a:moveTo>
                <a:lnTo>
                  <a:pt x="0" y="606"/>
                </a:lnTo>
                <a:lnTo>
                  <a:pt x="136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7" name="Freeform 69"/>
          <p:cNvSpPr>
            <a:spLocks/>
          </p:cNvSpPr>
          <p:nvPr/>
        </p:nvSpPr>
        <p:spPr bwMode="auto">
          <a:xfrm>
            <a:off x="2554289" y="5788025"/>
            <a:ext cx="123825" cy="76200"/>
          </a:xfrm>
          <a:custGeom>
            <a:avLst/>
            <a:gdLst>
              <a:gd name="T0" fmla="*/ 2147483646 w 78"/>
              <a:gd name="T1" fmla="*/ 2147483646 h 48"/>
              <a:gd name="T2" fmla="*/ 0 w 78"/>
              <a:gd name="T3" fmla="*/ 2147483646 h 48"/>
              <a:gd name="T4" fmla="*/ 2147483646 w 78"/>
              <a:gd name="T5" fmla="*/ 0 h 48"/>
              <a:gd name="T6" fmla="*/ 2147483646 w 78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8" h="48">
                <a:moveTo>
                  <a:pt x="77" y="33"/>
                </a:moveTo>
                <a:lnTo>
                  <a:pt x="0" y="47"/>
                </a:lnTo>
                <a:lnTo>
                  <a:pt x="61" y="0"/>
                </a:lnTo>
                <a:lnTo>
                  <a:pt x="77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8" name="Freeform 70"/>
          <p:cNvSpPr>
            <a:spLocks/>
          </p:cNvSpPr>
          <p:nvPr/>
        </p:nvSpPr>
        <p:spPr bwMode="auto">
          <a:xfrm>
            <a:off x="4248151" y="4900613"/>
            <a:ext cx="1039813" cy="963612"/>
          </a:xfrm>
          <a:custGeom>
            <a:avLst/>
            <a:gdLst>
              <a:gd name="T0" fmla="*/ 2147483646 w 655"/>
              <a:gd name="T1" fmla="*/ 0 h 607"/>
              <a:gd name="T2" fmla="*/ 0 w 655"/>
              <a:gd name="T3" fmla="*/ 2147483646 h 607"/>
              <a:gd name="T4" fmla="*/ 2147483646 w 655"/>
              <a:gd name="T5" fmla="*/ 0 h 6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5" h="607">
                <a:moveTo>
                  <a:pt x="654" y="0"/>
                </a:moveTo>
                <a:lnTo>
                  <a:pt x="0" y="606"/>
                </a:lnTo>
                <a:lnTo>
                  <a:pt x="65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9" name="Freeform 71"/>
          <p:cNvSpPr>
            <a:spLocks/>
          </p:cNvSpPr>
          <p:nvPr/>
        </p:nvSpPr>
        <p:spPr bwMode="auto">
          <a:xfrm>
            <a:off x="4248150" y="5759451"/>
            <a:ext cx="109538" cy="104775"/>
          </a:xfrm>
          <a:custGeom>
            <a:avLst/>
            <a:gdLst>
              <a:gd name="T0" fmla="*/ 2147483646 w 69"/>
              <a:gd name="T1" fmla="*/ 2147483646 h 66"/>
              <a:gd name="T2" fmla="*/ 0 w 69"/>
              <a:gd name="T3" fmla="*/ 2147483646 h 66"/>
              <a:gd name="T4" fmla="*/ 2147483646 w 69"/>
              <a:gd name="T5" fmla="*/ 0 h 66"/>
              <a:gd name="T6" fmla="*/ 2147483646 w 69"/>
              <a:gd name="T7" fmla="*/ 2147483646 h 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6">
                <a:moveTo>
                  <a:pt x="68" y="28"/>
                </a:moveTo>
                <a:lnTo>
                  <a:pt x="0" y="65"/>
                </a:lnTo>
                <a:lnTo>
                  <a:pt x="43" y="0"/>
                </a:lnTo>
                <a:lnTo>
                  <a:pt x="68" y="2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0" name="Freeform 72"/>
          <p:cNvSpPr>
            <a:spLocks/>
          </p:cNvSpPr>
          <p:nvPr/>
        </p:nvSpPr>
        <p:spPr bwMode="auto">
          <a:xfrm>
            <a:off x="5857875" y="4913313"/>
            <a:ext cx="1588" cy="963612"/>
          </a:xfrm>
          <a:custGeom>
            <a:avLst/>
            <a:gdLst>
              <a:gd name="T0" fmla="*/ 0 w 1"/>
              <a:gd name="T1" fmla="*/ 0 h 607"/>
              <a:gd name="T2" fmla="*/ 0 w 1"/>
              <a:gd name="T3" fmla="*/ 2147483646 h 607"/>
              <a:gd name="T4" fmla="*/ 0 w 1"/>
              <a:gd name="T5" fmla="*/ 0 h 6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607">
                <a:moveTo>
                  <a:pt x="0" y="0"/>
                </a:moveTo>
                <a:lnTo>
                  <a:pt x="0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1" name="Freeform 73"/>
          <p:cNvSpPr>
            <a:spLocks/>
          </p:cNvSpPr>
          <p:nvPr/>
        </p:nvSpPr>
        <p:spPr bwMode="auto">
          <a:xfrm>
            <a:off x="5827713" y="5756275"/>
            <a:ext cx="63500" cy="120650"/>
          </a:xfrm>
          <a:custGeom>
            <a:avLst/>
            <a:gdLst>
              <a:gd name="T0" fmla="*/ 2147483646 w 40"/>
              <a:gd name="T1" fmla="*/ 0 h 76"/>
              <a:gd name="T2" fmla="*/ 2147483646 w 40"/>
              <a:gd name="T3" fmla="*/ 2147483646 h 76"/>
              <a:gd name="T4" fmla="*/ 0 w 40"/>
              <a:gd name="T5" fmla="*/ 0 h 76"/>
              <a:gd name="T6" fmla="*/ 2147483646 w 40"/>
              <a:gd name="T7" fmla="*/ 0 h 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" h="76">
                <a:moveTo>
                  <a:pt x="39" y="0"/>
                </a:moveTo>
                <a:lnTo>
                  <a:pt x="19" y="75"/>
                </a:ln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2" name="Freeform 74"/>
          <p:cNvSpPr>
            <a:spLocks/>
          </p:cNvSpPr>
          <p:nvPr/>
        </p:nvSpPr>
        <p:spPr bwMode="auto">
          <a:xfrm>
            <a:off x="6442075" y="4913313"/>
            <a:ext cx="1087438" cy="963612"/>
          </a:xfrm>
          <a:custGeom>
            <a:avLst/>
            <a:gdLst>
              <a:gd name="T0" fmla="*/ 0 w 685"/>
              <a:gd name="T1" fmla="*/ 0 h 607"/>
              <a:gd name="T2" fmla="*/ 2147483646 w 685"/>
              <a:gd name="T3" fmla="*/ 2147483646 h 607"/>
              <a:gd name="T4" fmla="*/ 0 w 685"/>
              <a:gd name="T5" fmla="*/ 0 h 6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5" h="607">
                <a:moveTo>
                  <a:pt x="0" y="0"/>
                </a:moveTo>
                <a:lnTo>
                  <a:pt x="684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3" name="Freeform 75"/>
          <p:cNvSpPr>
            <a:spLocks/>
          </p:cNvSpPr>
          <p:nvPr/>
        </p:nvSpPr>
        <p:spPr bwMode="auto">
          <a:xfrm>
            <a:off x="7419975" y="5773739"/>
            <a:ext cx="109538" cy="103187"/>
          </a:xfrm>
          <a:custGeom>
            <a:avLst/>
            <a:gdLst>
              <a:gd name="T0" fmla="*/ 2147483646 w 69"/>
              <a:gd name="T1" fmla="*/ 0 h 65"/>
              <a:gd name="T2" fmla="*/ 2147483646 w 69"/>
              <a:gd name="T3" fmla="*/ 2147483646 h 65"/>
              <a:gd name="T4" fmla="*/ 0 w 69"/>
              <a:gd name="T5" fmla="*/ 2147483646 h 65"/>
              <a:gd name="T6" fmla="*/ 2147483646 w 69"/>
              <a:gd name="T7" fmla="*/ 0 h 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" h="65">
                <a:moveTo>
                  <a:pt x="24" y="0"/>
                </a:moveTo>
                <a:lnTo>
                  <a:pt x="68" y="64"/>
                </a:lnTo>
                <a:lnTo>
                  <a:pt x="0" y="28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4" name="Freeform 76"/>
          <p:cNvSpPr>
            <a:spLocks/>
          </p:cNvSpPr>
          <p:nvPr/>
        </p:nvSpPr>
        <p:spPr bwMode="auto">
          <a:xfrm>
            <a:off x="7002463" y="4913313"/>
            <a:ext cx="2197100" cy="950912"/>
          </a:xfrm>
          <a:custGeom>
            <a:avLst/>
            <a:gdLst>
              <a:gd name="T0" fmla="*/ 0 w 1384"/>
              <a:gd name="T1" fmla="*/ 0 h 599"/>
              <a:gd name="T2" fmla="*/ 2147483646 w 1384"/>
              <a:gd name="T3" fmla="*/ 2147483646 h 599"/>
              <a:gd name="T4" fmla="*/ 0 w 1384"/>
              <a:gd name="T5" fmla="*/ 0 h 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4" h="599">
                <a:moveTo>
                  <a:pt x="0" y="0"/>
                </a:moveTo>
                <a:lnTo>
                  <a:pt x="1383" y="5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5" name="Freeform 77"/>
          <p:cNvSpPr>
            <a:spLocks/>
          </p:cNvSpPr>
          <p:nvPr/>
        </p:nvSpPr>
        <p:spPr bwMode="auto">
          <a:xfrm>
            <a:off x="9077325" y="5788025"/>
            <a:ext cx="122238" cy="76200"/>
          </a:xfrm>
          <a:custGeom>
            <a:avLst/>
            <a:gdLst>
              <a:gd name="T0" fmla="*/ 2147483646 w 77"/>
              <a:gd name="T1" fmla="*/ 0 h 48"/>
              <a:gd name="T2" fmla="*/ 2147483646 w 77"/>
              <a:gd name="T3" fmla="*/ 2147483646 h 48"/>
              <a:gd name="T4" fmla="*/ 0 w 77"/>
              <a:gd name="T5" fmla="*/ 2147483646 h 48"/>
              <a:gd name="T6" fmla="*/ 2147483646 w 7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" h="48">
                <a:moveTo>
                  <a:pt x="15" y="0"/>
                </a:moveTo>
                <a:lnTo>
                  <a:pt x="76" y="47"/>
                </a:lnTo>
                <a:lnTo>
                  <a:pt x="0" y="35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6" name="Rectangle 78"/>
          <p:cNvSpPr>
            <a:spLocks noChangeArrowheads="1"/>
          </p:cNvSpPr>
          <p:nvPr/>
        </p:nvSpPr>
        <p:spPr bwMode="auto">
          <a:xfrm>
            <a:off x="1808163" y="58943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</a:p>
        </p:txBody>
      </p:sp>
      <p:sp>
        <p:nvSpPr>
          <p:cNvPr id="48207" name="Rectangle 79"/>
          <p:cNvSpPr>
            <a:spLocks noChangeArrowheads="1"/>
          </p:cNvSpPr>
          <p:nvPr/>
        </p:nvSpPr>
        <p:spPr bwMode="auto">
          <a:xfrm>
            <a:off x="2201863" y="5883276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</a:p>
        </p:txBody>
      </p:sp>
      <p:sp>
        <p:nvSpPr>
          <p:cNvPr id="48208" name="Rectangle 80"/>
          <p:cNvSpPr>
            <a:spLocks noChangeArrowheads="1"/>
          </p:cNvSpPr>
          <p:nvPr/>
        </p:nvSpPr>
        <p:spPr bwMode="auto">
          <a:xfrm>
            <a:off x="3884613" y="58943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</a:p>
        </p:txBody>
      </p:sp>
      <p:sp>
        <p:nvSpPr>
          <p:cNvPr id="48209" name="Rectangle 81"/>
          <p:cNvSpPr>
            <a:spLocks noChangeArrowheads="1"/>
          </p:cNvSpPr>
          <p:nvPr/>
        </p:nvSpPr>
        <p:spPr bwMode="auto">
          <a:xfrm>
            <a:off x="5087938" y="59182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</a:p>
        </p:txBody>
      </p: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5470525" y="59182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</a:p>
        </p:txBody>
      </p:sp>
      <p:sp>
        <p:nvSpPr>
          <p:cNvPr id="48211" name="Rectangle 83"/>
          <p:cNvSpPr>
            <a:spLocks noChangeArrowheads="1"/>
          </p:cNvSpPr>
          <p:nvPr/>
        </p:nvSpPr>
        <p:spPr bwMode="auto">
          <a:xfrm>
            <a:off x="6769100" y="58943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</a:p>
        </p:txBody>
      </p:sp>
      <p:sp>
        <p:nvSpPr>
          <p:cNvPr id="48212" name="Rectangle 84"/>
          <p:cNvSpPr>
            <a:spLocks noChangeArrowheads="1"/>
          </p:cNvSpPr>
          <p:nvPr/>
        </p:nvSpPr>
        <p:spPr bwMode="auto">
          <a:xfrm>
            <a:off x="7151688" y="5907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</a:p>
        </p:txBody>
      </p:sp>
      <p:sp>
        <p:nvSpPr>
          <p:cNvPr id="48213" name="Rectangle 85"/>
          <p:cNvSpPr>
            <a:spLocks noChangeArrowheads="1"/>
          </p:cNvSpPr>
          <p:nvPr/>
        </p:nvSpPr>
        <p:spPr bwMode="auto">
          <a:xfrm>
            <a:off x="7545388" y="5918201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</a:p>
        </p:txBody>
      </p:sp>
      <p:sp>
        <p:nvSpPr>
          <p:cNvPr id="48214" name="Rectangle 86"/>
          <p:cNvSpPr>
            <a:spLocks noChangeArrowheads="1"/>
          </p:cNvSpPr>
          <p:nvPr/>
        </p:nvSpPr>
        <p:spPr bwMode="auto">
          <a:xfrm>
            <a:off x="8415338" y="5907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</a:p>
        </p:txBody>
      </p:sp>
      <p:sp>
        <p:nvSpPr>
          <p:cNvPr id="48215" name="Rectangle 87"/>
          <p:cNvSpPr>
            <a:spLocks noChangeArrowheads="1"/>
          </p:cNvSpPr>
          <p:nvPr/>
        </p:nvSpPr>
        <p:spPr bwMode="auto">
          <a:xfrm>
            <a:off x="8797925" y="59070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</a:p>
        </p:txBody>
      </p:sp>
      <p:sp>
        <p:nvSpPr>
          <p:cNvPr id="48216" name="Rectangle 88"/>
          <p:cNvSpPr>
            <a:spLocks noChangeArrowheads="1"/>
          </p:cNvSpPr>
          <p:nvPr/>
        </p:nvSpPr>
        <p:spPr bwMode="auto">
          <a:xfrm>
            <a:off x="9167813" y="5894389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</a:p>
        </p:txBody>
      </p:sp>
      <p:sp>
        <p:nvSpPr>
          <p:cNvPr id="48217" name="Rectangle 89"/>
          <p:cNvSpPr>
            <a:spLocks noChangeArrowheads="1"/>
          </p:cNvSpPr>
          <p:nvPr/>
        </p:nvSpPr>
        <p:spPr bwMode="auto">
          <a:xfrm>
            <a:off x="9548813" y="5883276"/>
            <a:ext cx="43281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</a:p>
        </p:txBody>
      </p:sp>
      <p:sp>
        <p:nvSpPr>
          <p:cNvPr id="48218" name="Rectangle 90"/>
          <p:cNvSpPr>
            <a:spLocks noChangeArrowheads="1"/>
          </p:cNvSpPr>
          <p:nvPr/>
        </p:nvSpPr>
        <p:spPr bwMode="auto">
          <a:xfrm>
            <a:off x="3502025" y="58943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</a:p>
        </p:txBody>
      </p:sp>
      <p:sp>
        <p:nvSpPr>
          <p:cNvPr id="48219" name="Rectangle 91"/>
          <p:cNvSpPr>
            <a:spLocks noChangeArrowheads="1"/>
          </p:cNvSpPr>
          <p:nvPr/>
        </p:nvSpPr>
        <p:spPr bwMode="auto">
          <a:xfrm>
            <a:off x="4252913" y="5894389"/>
            <a:ext cx="33983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3681413" y="4338638"/>
            <a:ext cx="58990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48221" name="Rectangle 93"/>
          <p:cNvSpPr>
            <a:spLocks noChangeArrowheads="1"/>
          </p:cNvSpPr>
          <p:nvPr/>
        </p:nvSpPr>
        <p:spPr bwMode="auto">
          <a:xfrm>
            <a:off x="6604000" y="4575176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48222" name="Rectangle 94"/>
          <p:cNvSpPr>
            <a:spLocks noChangeArrowheads="1"/>
          </p:cNvSpPr>
          <p:nvPr/>
        </p:nvSpPr>
        <p:spPr bwMode="auto">
          <a:xfrm>
            <a:off x="5399088" y="4564064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48223" name="Rectangle 95"/>
          <p:cNvSpPr>
            <a:spLocks noChangeArrowheads="1"/>
          </p:cNvSpPr>
          <p:nvPr/>
        </p:nvSpPr>
        <p:spPr bwMode="auto">
          <a:xfrm>
            <a:off x="4849813" y="4564064"/>
            <a:ext cx="275718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8224" name="Rectangle 96"/>
          <p:cNvSpPr>
            <a:spLocks noChangeArrowheads="1"/>
          </p:cNvSpPr>
          <p:nvPr/>
        </p:nvSpPr>
        <p:spPr bwMode="auto">
          <a:xfrm>
            <a:off x="5983288" y="4575176"/>
            <a:ext cx="368692" cy="289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48225" name="Line 97"/>
          <p:cNvSpPr>
            <a:spLocks noChangeShapeType="1"/>
          </p:cNvSpPr>
          <p:nvPr/>
        </p:nvSpPr>
        <p:spPr bwMode="auto">
          <a:xfrm>
            <a:off x="3962400" y="4191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26" name="Arc 98"/>
          <p:cNvSpPr>
            <a:spLocks/>
          </p:cNvSpPr>
          <p:nvPr/>
        </p:nvSpPr>
        <p:spPr bwMode="auto">
          <a:xfrm rot="18420000">
            <a:off x="3276600" y="56451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27" name="Arc 99"/>
          <p:cNvSpPr>
            <a:spLocks/>
          </p:cNvSpPr>
          <p:nvPr/>
        </p:nvSpPr>
        <p:spPr bwMode="auto">
          <a:xfrm rot="18420000">
            <a:off x="4953000" y="56451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28" name="Arc 100"/>
          <p:cNvSpPr>
            <a:spLocks/>
          </p:cNvSpPr>
          <p:nvPr/>
        </p:nvSpPr>
        <p:spPr bwMode="auto">
          <a:xfrm rot="18420000">
            <a:off x="6553200" y="56451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29" name="Arc 101"/>
          <p:cNvSpPr>
            <a:spLocks/>
          </p:cNvSpPr>
          <p:nvPr/>
        </p:nvSpPr>
        <p:spPr bwMode="auto">
          <a:xfrm rot="18420000">
            <a:off x="8153400" y="5645150"/>
            <a:ext cx="304800" cy="381000"/>
          </a:xfrm>
          <a:custGeom>
            <a:avLst/>
            <a:gdLst>
              <a:gd name="T0" fmla="*/ 0 w 21600"/>
              <a:gd name="T1" fmla="*/ 0 h 21600"/>
              <a:gd name="T2" fmla="*/ 60692834 w 21600"/>
              <a:gd name="T3" fmla="*/ 118540689 h 21600"/>
              <a:gd name="T4" fmla="*/ 0 w 21600"/>
              <a:gd name="T5" fmla="*/ 11854068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70495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Duplicates in B+ Trees…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 have ignored duplicates so far…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 sz="2400"/>
              <a:t>Alternatives…</a:t>
            </a:r>
          </a:p>
          <a:p>
            <a:pPr lvl="1" eaLnBrk="1" hangingPunct="1"/>
            <a:r>
              <a:rPr lang="en-US" altLang="en-US"/>
              <a:t>Overflow leaf pages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Duplicate values in the leaf pages 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Make unique key values (by adding rowid’s)</a:t>
            </a:r>
          </a:p>
          <a:p>
            <a:pPr lvl="2" eaLnBrk="1" hangingPunct="1"/>
            <a:r>
              <a:rPr lang="en-US" altLang="en-US"/>
              <a:t>Preferred approach by many DBMSs</a:t>
            </a:r>
          </a:p>
        </p:txBody>
      </p:sp>
    </p:spTree>
    <p:extLst>
      <p:ext uri="{BB962C8B-B14F-4D97-AF65-F5344CB8AC3E}">
        <p14:creationId xmlns:p14="http://schemas.microsoft.com/office/powerpoint/2010/main" val="203865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719977" y="4529923"/>
            <a:ext cx="5317619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Complete the tutorial</a:t>
            </a: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5" y="2037348"/>
            <a:ext cx="10515600" cy="189923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  <a:latin typeface="Impact"/>
              </a:rPr>
              <a:t>FILE ORGANIZATION</a:t>
            </a:r>
            <a:endParaRPr lang="en-US" sz="96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Files of Records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Page or block is OK when doing I/O, but higher levels of DBMS operate on </a:t>
            </a:r>
            <a:r>
              <a:rPr lang="en-US" alt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of records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A collection of pages, each containing a collection of records. Must support: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insert/delete/modify record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read a particular record (specified using </a:t>
            </a:r>
            <a:r>
              <a:rPr lang="en-US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record id</a:t>
            </a: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scan all records (possibly with some conditions on the records to be retrieved)</a:t>
            </a:r>
          </a:p>
        </p:txBody>
      </p:sp>
    </p:spTree>
    <p:extLst>
      <p:ext uri="{BB962C8B-B14F-4D97-AF65-F5344CB8AC3E}">
        <p14:creationId xmlns:p14="http://schemas.microsoft.com/office/powerpoint/2010/main" val="402435007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File Organization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three types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Heap File Organization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Sequential File Organization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Hashing File Organization</a:t>
            </a:r>
          </a:p>
        </p:txBody>
      </p:sp>
    </p:spTree>
    <p:extLst>
      <p:ext uri="{BB962C8B-B14F-4D97-AF65-F5344CB8AC3E}">
        <p14:creationId xmlns:p14="http://schemas.microsoft.com/office/powerpoint/2010/main" val="5103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Alternative File Organizations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9576" y="1735348"/>
            <a:ext cx="11126638" cy="449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Many alternatives exist, each ideal for some situation, and not so good in others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Heap Files-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Suitable when typical access is a file scan retrieving all records.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(Equality/Range)- needs to scan the file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Insert- at the end of file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Delete- search for record and delete record</a:t>
            </a:r>
          </a:p>
          <a:p>
            <a:pPr marL="914400" lvl="2" indent="0" eaLnBrk="1" hangingPunct="1">
              <a:buNone/>
            </a:pPr>
            <a:endParaRPr lang="en-US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 Files-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Best if records must be retrieved in some order, or only a `range’ of records is needed.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(Equality/Range)- efficient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Insert- finding the position, inserting and move records</a:t>
            </a:r>
          </a:p>
          <a:p>
            <a:pPr lvl="2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Delete- search for record, delete and move records</a:t>
            </a:r>
          </a:p>
        </p:txBody>
      </p:sp>
    </p:spTree>
    <p:extLst>
      <p:ext uri="{BB962C8B-B14F-4D97-AF65-F5344CB8AC3E}">
        <p14:creationId xmlns:p14="http://schemas.microsoft.com/office/powerpoint/2010/main" val="186032775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98124"/>
              </p:ext>
            </p:extLst>
          </p:nvPr>
        </p:nvGraphicFramePr>
        <p:xfrm>
          <a:off x="8351321" y="728540"/>
          <a:ext cx="3515752" cy="337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Bitmap Image" r:id="rId3" imgW="8009524" imgH="4277322" progId="Paint.Picture">
                  <p:embed/>
                </p:oleObj>
              </mc:Choice>
              <mc:Fallback>
                <p:oleObj name="Bitmap Image" r:id="rId3" imgW="8009524" imgH="4277322" progId="Paint.Picture">
                  <p:embed/>
                  <p:pic>
                    <p:nvPicPr>
                      <p:cNvPr id="112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4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373" b="12827"/>
                      <a:stretch>
                        <a:fillRect/>
                      </a:stretch>
                    </p:blipFill>
                    <p:spPr bwMode="auto">
                      <a:xfrm>
                        <a:off x="8351321" y="728540"/>
                        <a:ext cx="3515752" cy="3377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Alternative File Organizations </a:t>
            </a:r>
            <a:r>
              <a:rPr lang="en-US" altLang="en-US" sz="1800" dirty="0">
                <a:latin typeface="Impact" panose="020B080603090205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800" dirty="0" err="1">
                <a:latin typeface="Impact" panose="020B0806030902050204" pitchFamily="34" charset="0"/>
                <a:cs typeface="Calibri" panose="020F0502020204030204" pitchFamily="34" charset="0"/>
              </a:rPr>
              <a:t>contd</a:t>
            </a:r>
            <a:r>
              <a:rPr lang="en-US" altLang="en-US" sz="1800" dirty="0">
                <a:latin typeface="Impact" panose="020B080603090205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Hashed Files- 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Good for equality selections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is a collection of 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buckets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Bucket = </a:t>
            </a:r>
            <a:r>
              <a:rPr lang="en-US" alt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primary page 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plus zero or more </a:t>
            </a:r>
            <a:r>
              <a:rPr lang="en-US" alt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overflow pages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Hashing function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h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(r) = bucket in which record r belongs.</a:t>
            </a:r>
          </a:p>
          <a:p>
            <a:pPr lvl="2"/>
            <a:r>
              <a:rPr lang="en-US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looks at only some of the fields of r, called the </a:t>
            </a:r>
            <a:r>
              <a:rPr lang="en-US" alt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search fields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Search (Equality)- good for equality (if based on search key). Otherwise scan table 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Search (Range)- needs to scan the file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Insert- search for primary bucket (hash) and insert 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Delete- search for primary bucket (hash) if available, else scan file and delete record</a:t>
            </a: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041526" y="4989513"/>
            <a:ext cx="192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1524001" y="1963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455" y="2037348"/>
            <a:ext cx="10515600" cy="1899236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002060"/>
                </a:solidFill>
                <a:latin typeface="Impact"/>
              </a:rPr>
              <a:t>INDEXES</a:t>
            </a:r>
            <a:endParaRPr lang="en-US" sz="96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6A85-8F8A-4BCA-9C0F-7690177A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index on a file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speeds up selections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en-US" alt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key fields</a:t>
            </a:r>
            <a:r>
              <a:rPr lang="en-US" alt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index.</a:t>
            </a:r>
          </a:p>
          <a:p>
            <a:pPr lvl="1"/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Any subset of the fields of a relation can be the search key for an index on the relation</a:t>
            </a:r>
          </a:p>
          <a:p>
            <a:pPr lvl="1"/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Search key is not the same as key (minimal set of fields that uniquely identify a record in a relation)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Index provides fast access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Index takes space</a:t>
            </a:r>
          </a:p>
          <a:p>
            <a:pPr lvl="1"/>
            <a:r>
              <a:rPr lang="en-US" alt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Need to be careful in creating only useful indexes</a:t>
            </a:r>
          </a:p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 slow down certain inserts/updates/ deletes (maintain indexes)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407165627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2041</Words>
  <Application>Microsoft Office PowerPoint</Application>
  <PresentationFormat>Widescreen</PresentationFormat>
  <Paragraphs>420</Paragraphs>
  <Slides>28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Book Antiqua</vt:lpstr>
      <vt:lpstr>Calibri</vt:lpstr>
      <vt:lpstr>Impact</vt:lpstr>
      <vt:lpstr>Monotype Sorts</vt:lpstr>
      <vt:lpstr>Tahoma</vt:lpstr>
      <vt:lpstr>Times New Roman</vt:lpstr>
      <vt:lpstr>Wingdings</vt:lpstr>
      <vt:lpstr>Office Theme</vt:lpstr>
      <vt:lpstr>Bitmap Image</vt:lpstr>
      <vt:lpstr>Image Document</vt:lpstr>
      <vt:lpstr>FILE ORGANIZATION &amp; INDEXES</vt:lpstr>
      <vt:lpstr>Learning Outcomes (LO3)</vt:lpstr>
      <vt:lpstr>FILE ORGANIZATION</vt:lpstr>
      <vt:lpstr>Files of Records</vt:lpstr>
      <vt:lpstr>File Organization</vt:lpstr>
      <vt:lpstr>Alternative File Organizations</vt:lpstr>
      <vt:lpstr>Alternative File Organizations (contd)</vt:lpstr>
      <vt:lpstr>INDEXES</vt:lpstr>
      <vt:lpstr>Indexes</vt:lpstr>
      <vt:lpstr>Alternatives for Data Entry k* in Index</vt:lpstr>
      <vt:lpstr>Properties of Indexes</vt:lpstr>
      <vt:lpstr>Properties of Indexes [contd]</vt:lpstr>
      <vt:lpstr>Properties of Indexes [contd]</vt:lpstr>
      <vt:lpstr>Indexes in SQL</vt:lpstr>
      <vt:lpstr>Range Searches</vt:lpstr>
      <vt:lpstr>B+ Tree:  The Most Widely Used Index</vt:lpstr>
      <vt:lpstr>B+ Trees in Practice</vt:lpstr>
      <vt:lpstr>B+ Tree…</vt:lpstr>
      <vt:lpstr>Search</vt:lpstr>
      <vt:lpstr>Example B+ Tree…</vt:lpstr>
      <vt:lpstr>Inserting a Data Entry into a B+ Tree</vt:lpstr>
      <vt:lpstr>Inserting 8* into Example B+ Tree</vt:lpstr>
      <vt:lpstr>Example B+ Tree After Inserting 8*</vt:lpstr>
      <vt:lpstr>Deleting a Data Entry from a B+ Tree</vt:lpstr>
      <vt:lpstr>Example Tree After (Inserting 8*, Then) Deleting 19* and 20* ...</vt:lpstr>
      <vt:lpstr>        ... And Then Deleting 24*</vt:lpstr>
      <vt:lpstr>Duplicates in B+ Trees…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L6</dc:title>
  <dc:creator>Amila</dc:creator>
  <cp:lastModifiedBy>Laneesha Ruggahakotuwa</cp:lastModifiedBy>
  <cp:revision>1393</cp:revision>
  <dcterms:created xsi:type="dcterms:W3CDTF">2021-02-01T15:38:49Z</dcterms:created>
  <dcterms:modified xsi:type="dcterms:W3CDTF">2022-04-26T15:53:55Z</dcterms:modified>
</cp:coreProperties>
</file>