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60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35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5000" autoAdjust="0"/>
  </p:normalViewPr>
  <p:slideViewPr>
    <p:cSldViewPr snapToGrid="0" showGuides="1">
      <p:cViewPr varScale="1">
        <p:scale>
          <a:sx n="82" d="100"/>
          <a:sy n="82" d="100"/>
        </p:scale>
        <p:origin x="485" y="6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4980-3494-4D3B-BC80-31E3F8E48C6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B0273-10C5-4208-989D-48CC85F6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30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1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4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9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5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27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2B7AD50-84FE-430C-A62D-6FE72AAC02B9}" type="slidenum">
              <a:rPr lang="en-US" altLang="en-US">
                <a:latin typeface="Arial" panose="020B0604020202020204" pitchFamily="34" charset="0"/>
              </a:rPr>
              <a:pPr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266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1393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3EE748D-6D75-463B-B5A6-5C477EE95C28}" type="slidenum">
              <a:rPr lang="en-US" altLang="en-US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286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6681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DC072FF-C675-42D8-A5CE-B40BFFB58743}" type="slidenum">
              <a:rPr lang="en-US" altLang="en-US">
                <a:latin typeface="Arial" panose="020B0604020202020204" pitchFamily="34" charset="0"/>
              </a:rPr>
              <a:pPr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307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130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00ECC87-BB81-44DA-A18B-50E6FF20B710}" type="slidenum">
              <a:rPr lang="en-US" altLang="en-US">
                <a:latin typeface="Arial" panose="020B0604020202020204" pitchFamily="34" charset="0"/>
              </a:rPr>
              <a:pPr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327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650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471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2B2A5E1-9571-4640-A3F0-F15FD7713933}" type="slidenum">
              <a:rPr lang="en-US" altLang="en-US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348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28600" indent="-228600" eaLnBrk="1" hangingPunct="1">
              <a:buAutoNum type="arabicPeriod"/>
            </a:pPr>
            <a:endParaRPr lang="en-US" altLang="en-US" dirty="0"/>
          </a:p>
          <a:p>
            <a:pPr marL="228600" indent="-228600" eaLnBrk="1" hangingPunct="1">
              <a:buAutoNum type="arabicPeriod"/>
            </a:pPr>
            <a:endParaRPr lang="en-US" altLang="en-US" dirty="0"/>
          </a:p>
          <a:p>
            <a:pPr marL="228600" indent="-228600" eaLnBrk="1" hangingPunct="1">
              <a:buAutoNum type="arabicPeriod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9952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6B35D58-8821-4813-8588-4883A3BF7A36}" type="slidenum">
              <a:rPr lang="en-US" altLang="en-US">
                <a:latin typeface="Arial" panose="020B0604020202020204" pitchFamily="34" charset="0"/>
              </a:rPr>
              <a:pPr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378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660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75A7006-7700-49EB-96B3-283E1824018D}" type="slidenum">
              <a:rPr lang="en-US" altLang="en-US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683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749D033-DCFB-438E-A1EB-8989C71EFED1}" type="slidenum">
              <a:rPr lang="en-US" altLang="en-US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  <p:sp>
        <p:nvSpPr>
          <p:cNvPr id="419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23139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394A720-8C47-4C28-BEF0-426D0ABD6BDB}" type="slidenum">
              <a:rPr lang="en-US" altLang="en-US">
                <a:latin typeface="Arial" panose="020B0604020202020204" pitchFamily="34" charset="0"/>
              </a:rPr>
              <a:pPr/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40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927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91A8F89-6CE7-4A0E-B6E4-6D4B20E19A96}" type="slidenum">
              <a:rPr lang="en-US" altLang="en-US">
                <a:latin typeface="Arial" panose="020B0604020202020204" pitchFamily="34" charset="0"/>
              </a:rPr>
              <a:pPr/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953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72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48EA166-E222-4899-A954-3E7E40625500}" type="slidenum">
              <a:rPr lang="en-US" altLang="en-US">
                <a:latin typeface="Arial" panose="020B0604020202020204" pitchFamily="34" charset="0"/>
              </a:rPr>
              <a:pPr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91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3854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1E929F4-20DA-4E8A-9A63-F158A188D4F0}" type="slidenum">
              <a:rPr lang="en-US" altLang="en-US">
                <a:latin typeface="Arial" panose="020B0604020202020204" pitchFamily="34" charset="0"/>
              </a:rPr>
              <a:pPr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512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516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4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56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5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8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23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4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086F-0D11-480E-9607-79260822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B2DB9-AF65-4D3C-AB76-A6C52308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B7B3-44A3-4514-B370-BE7AB07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B451-BA75-46F9-8EAD-8067FA9C1F80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DAAD-0383-4CF9-87BC-5480CBC7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12CF-0884-4FC0-999B-239F532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4AA8E5-BCFB-49CE-ACFA-F46411EC75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243840" y="5487627"/>
            <a:ext cx="3032760" cy="1127894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A35B62B-57E0-4BEC-8876-B2B914BEC2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98" y="361950"/>
            <a:ext cx="2743201" cy="9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F17D1-734F-4C7A-88E3-DE9D96C08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DFC61-AE4C-4F40-B9A6-E684D1CB9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793C-6D58-4D5B-A6C3-8328789D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2E8-2ADA-4111-970E-F4FF4C8A4802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A441-B559-48C3-A378-91AB9B3E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B92F-0CD4-40AC-B668-DB781BF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6F3A9E54-7F9A-42A1-906F-6D5FBBD66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8367712-B391-49F9-BD5C-B64DE990A2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1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703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3D2FB-A52C-4804-8B20-D78CFA3739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731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F02C9-7CB3-43CD-A523-63ABE203A6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04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A60D-C588-4116-B12C-FFCEEE0B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DA4F-045D-4222-8E4B-5DBDD2B2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43A2-7C4C-4018-8B53-50B152C2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D70F-2083-4B0D-8335-8452569A9A97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08D8-AB33-4B0C-BA17-ED096653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FA05-3009-408B-B378-06AA3D87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B541742-9F55-42E2-AD84-9F07259CAA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6309371-14C9-4FDE-BC90-0D80ED5E7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E75-2579-4637-BF47-A7BBD818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4C15-9491-4F89-AE17-85D956F1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AA69-58F9-422B-A1B3-A894A7FD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A01AA-E3A6-415D-8FFF-F2D751AC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AEC0-0686-42B1-B774-EAFFBF64A58A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10E4A-F1F0-42FA-B4AD-62FC8B56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9E8E-D2D6-477D-B802-0916ACC5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ABDEFA0-F853-4769-AB41-AAEF2AD98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9D4B3F1-58E7-4826-B6BB-659FDCBB6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2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2638-D6C9-467E-990C-BA32AE2F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ADC2-C6C3-411A-8387-2C997508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8512-B0C9-4CA1-B176-6A113D9F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1FC5-FC36-4722-8B84-3EEF17B59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556B-1B95-43B5-9B78-928D4BA10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06122-042D-4C55-B18A-27E9723F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5FA0-31E1-4ED8-9188-1283965593D2}" type="datetime1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E9403-90DB-4BF5-813C-6645ED8C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03CF6-D6EF-4107-88B0-87C142A4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2BF3E4BD-D30A-4C85-A7F9-39704F3340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78C062D-87EB-4598-87D7-C9233C9914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55F6-A03D-49C3-ACD2-7911BBFB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96E82-29C0-43CD-B1A2-4D26B387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7700-6C3E-467C-B0C8-1DEE45BEBAA8}" type="datetime1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3A09B-1DF2-40DB-B5A7-EC78F8FA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8B8E3-7EA9-49AE-83D3-FEF2F62A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BE0F8C6-2311-4317-88C1-24778515D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8B5C03-E102-4AE3-A4D5-326D6AF058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5321-8838-4522-B9AD-110E3923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6B4A-5812-4145-A64C-722597B55972}" type="datetime1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023CD-928B-4881-AD51-DCD4AF7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36B16-E017-4A78-A537-23105F55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68E358D-2884-427F-95AB-67614154C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574061A-D87D-4B74-8DCC-D27C207517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6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23EF-00E5-47D8-9496-5227302B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FCAB-DB24-4D5E-987F-BB0591EC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65E7C-CD1A-4239-A69C-1C15B95B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A996A-4075-4E15-987E-69B91CDD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32DA-08EF-49A8-B2B9-8AC119B6261E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65969-D674-4660-A9F1-4CC74F12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9527-188B-4955-931A-E55BC1A5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29E1D73F-606F-4A5A-A073-65E08940A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F57CACF-8DA1-41EF-8E42-25864858D1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C1AF-83AC-4730-88FB-00B7ED2E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D3A17-3F45-4A68-83D9-E416E211C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1B51C-3A8C-4DF3-BA45-B6D3520E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60A1-D313-4147-86C9-34F7661D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3375-BA4D-4177-AFEC-21C508549459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F65E-1A6B-4829-A652-89376B40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7D55-8F8E-4F3A-BC27-8A573C5A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ED25C50-A4B8-4D60-A1D0-7CE7E4E51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D66732A-3F96-48AF-8D62-E1E96E398A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4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752-9D0A-484F-8131-E5750388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D69AD-A509-466D-89F6-BAEF1B67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6F55-8C98-4B12-A8DF-70645159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448-DEA7-4741-B32C-F6A13A4C54BB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133A-3878-45F7-ACC7-D0F08191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F2C3-B432-47B2-9F44-6F23B255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71D2479-3C5B-4035-B605-77B17B7369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2058FDA-378F-41B3-9BB5-3BB04CA089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44E8CA5-C3CF-44C4-BDFC-37612DB58D80}"/>
              </a:ext>
            </a:extLst>
          </p:cNvPr>
          <p:cNvSpPr/>
          <p:nvPr userDrawn="1"/>
        </p:nvSpPr>
        <p:spPr>
          <a:xfrm flipH="1">
            <a:off x="12085326" y="-9318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C1BC4-D433-4966-8F70-2D114329CB60}"/>
              </a:ext>
            </a:extLst>
          </p:cNvPr>
          <p:cNvSpPr/>
          <p:nvPr userDrawn="1"/>
        </p:nvSpPr>
        <p:spPr>
          <a:xfrm flipH="1">
            <a:off x="11981054" y="209437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B36A14-151E-48D2-9250-18529322456D}"/>
              </a:ext>
            </a:extLst>
          </p:cNvPr>
          <p:cNvSpPr/>
          <p:nvPr userDrawn="1"/>
        </p:nvSpPr>
        <p:spPr>
          <a:xfrm rot="16200000" flipH="1">
            <a:off x="9735955" y="-224799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545EA-D3D4-46EE-B1F1-617A58FA76C3}"/>
              </a:ext>
            </a:extLst>
          </p:cNvPr>
          <p:cNvSpPr/>
          <p:nvPr userDrawn="1"/>
        </p:nvSpPr>
        <p:spPr>
          <a:xfrm rot="16200000" flipH="1">
            <a:off x="10084065" y="-1775775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A8B8C2-5F8B-466A-BDBB-6B5FDB082B82}"/>
              </a:ext>
            </a:extLst>
          </p:cNvPr>
          <p:cNvSpPr/>
          <p:nvPr userDrawn="1"/>
        </p:nvSpPr>
        <p:spPr>
          <a:xfrm rot="16200000" flipH="1">
            <a:off x="12067667" y="104580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F80B-D39D-4B02-8FBA-D6B0D4F1446E}"/>
              </a:ext>
            </a:extLst>
          </p:cNvPr>
          <p:cNvSpPr/>
          <p:nvPr userDrawn="1"/>
        </p:nvSpPr>
        <p:spPr>
          <a:xfrm rot="16200000">
            <a:off x="2316262" y="4416681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98C39-38D7-4428-9F69-6F18F6CDC67A}"/>
              </a:ext>
            </a:extLst>
          </p:cNvPr>
          <p:cNvSpPr/>
          <p:nvPr userDrawn="1"/>
        </p:nvSpPr>
        <p:spPr>
          <a:xfrm rot="16200000">
            <a:off x="2155402" y="4659120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E50E5-EE96-4553-B36E-B95D393D37F6}"/>
              </a:ext>
            </a:extLst>
          </p:cNvPr>
          <p:cNvSpPr/>
          <p:nvPr userDrawn="1"/>
        </p:nvSpPr>
        <p:spPr>
          <a:xfrm>
            <a:off x="-1" y="215355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141E1-06DF-4E29-9434-9EFDCDC56437}"/>
              </a:ext>
            </a:extLst>
          </p:cNvPr>
          <p:cNvSpPr/>
          <p:nvPr userDrawn="1"/>
        </p:nvSpPr>
        <p:spPr>
          <a:xfrm>
            <a:off x="106460" y="2962676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226970-AA23-4081-A2D4-CBE020A2A3F6}"/>
              </a:ext>
            </a:extLst>
          </p:cNvPr>
          <p:cNvSpPr/>
          <p:nvPr userDrawn="1"/>
        </p:nvSpPr>
        <p:spPr>
          <a:xfrm>
            <a:off x="112295" y="6744598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39EF4-9AC5-4BEB-B30E-97CD1930C90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78CF-99C7-4F04-BB93-9A7F019A4B9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4281-3DC8-4DC3-835D-AA55EA4C6BDD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B03B-4999-4C5F-9C6E-104A71309BE7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316A-90E9-4812-A967-DFC25AD8F8D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E1C3-0546-4509-B5F2-AFCE2418797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0939-6CA4-42E1-AA9F-4304E3513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045" y="1343878"/>
            <a:ext cx="8958011" cy="25231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>
                <a:latin typeface="Impact"/>
              </a:rPr>
              <a:t>QUERY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41240-E255-49F5-8670-172540AD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3642" y="6276975"/>
            <a:ext cx="8518358" cy="449680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IE2042- Database Management Systems for Security- </a:t>
            </a:r>
            <a:r>
              <a:rPr lang="en-US" sz="2000" b="1">
                <a:solidFill>
                  <a:schemeClr val="bg1"/>
                </a:solidFill>
                <a:latin typeface="Calibri"/>
                <a:cs typeface="Calibri"/>
              </a:rPr>
              <a:t>Lecture 9</a:t>
            </a:r>
            <a:endParaRPr lang="en-US"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04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468" y="1850366"/>
            <a:ext cx="10189234" cy="41708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Consider the following number of tuples for S and SP tables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S 	- 	100 pages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SP 	-	10000 pages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Cost for computing Cartesian Product: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- read 10,000 * 100 pages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  -  write 1,000,000 pages (intermediate result)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Selection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- read 1,000,000 pages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  -  keep 50 tuples (</a:t>
            </a:r>
            <a:r>
              <a:rPr lang="en-US" altLang="en-US" sz="2000" dirty="0"/>
              <a:t>assuming 50 tuple </a:t>
            </a:r>
            <a:r>
              <a:rPr lang="en-US" altLang="en-US" sz="2000" dirty="0" err="1"/>
              <a:t>SP.pno</a:t>
            </a:r>
            <a:r>
              <a:rPr lang="en-US" altLang="en-US" sz="2000" dirty="0"/>
              <a:t> = ‘P2’)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Total number of disk I/O ~ 3,000,000 disk I/</a:t>
            </a:r>
            <a:r>
              <a:rPr lang="en-US" altLang="en-US" sz="2400" dirty="0" err="1"/>
              <a:t>Os</a:t>
            </a:r>
            <a:endParaRPr lang="en-US" altLang="en-US" sz="240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Why Query Optimization?</a:t>
            </a:r>
          </a:p>
        </p:txBody>
      </p:sp>
    </p:spTree>
    <p:extLst>
      <p:ext uri="{BB962C8B-B14F-4D97-AF65-F5344CB8AC3E}">
        <p14:creationId xmlns:p14="http://schemas.microsoft.com/office/powerpoint/2010/main" val="207383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96943"/>
            <a:ext cx="6347604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relational algebra, which produces the same result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Selection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Read 10,000 pages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Keep the result, 50 tuples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Join with 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Read 100 pages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Total cost 10,100 disk I/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6351" y="1600200"/>
          <a:ext cx="259397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4" imgW="1599819" imgH="3243564" progId="Word.Document.8">
                  <p:embed/>
                </p:oleObj>
              </mc:Choice>
              <mc:Fallback>
                <p:oleObj name="Document" r:id="rId4" imgW="1599819" imgH="3243564" progId="Word.Document.8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469"/>
                      <a:stretch>
                        <a:fillRect/>
                      </a:stretch>
                    </p:blipFill>
                    <p:spPr bwMode="auto">
                      <a:xfrm>
                        <a:off x="7626351" y="1600200"/>
                        <a:ext cx="2593975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38E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54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8FEC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16713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query can have many equivalent query trees 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Optimizer must find an efficient query plan to execute 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Heuristic rules are used for algebraic optimization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Heuristic Optimization?</a:t>
            </a:r>
          </a:p>
        </p:txBody>
      </p:sp>
    </p:spTree>
    <p:extLst>
      <p:ext uri="{BB962C8B-B14F-4D97-AF65-F5344CB8AC3E}">
        <p14:creationId xmlns:p14="http://schemas.microsoft.com/office/powerpoint/2010/main" val="8680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9849928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transform a relational algebra expression to an equivalent efficient query expression, certain equivalence rules are used.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B0F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Equivalence Rules</a:t>
            </a:r>
          </a:p>
        </p:txBody>
      </p:sp>
    </p:spTree>
    <p:extLst>
      <p:ext uri="{BB962C8B-B14F-4D97-AF65-F5344CB8AC3E}">
        <p14:creationId xmlns:p14="http://schemas.microsoft.com/office/powerpoint/2010/main" val="368193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970" y="1802920"/>
            <a:ext cx="10522788" cy="43477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Conjunctive selection operations can be deconstructed into a sequence of individual selections. This transformation is referred to as a cascade of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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		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C1 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C2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(E) 	=  	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C1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(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C2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(E)) </a:t>
            </a:r>
          </a:p>
          <a:p>
            <a:pPr eaLnBrk="1" hangingPunct="1">
              <a:lnSpc>
                <a:spcPct val="11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Selection operations are commutative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	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C1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C2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(E)) 	= 	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C2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(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C1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(E))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Cascade of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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	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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L2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(… (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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Ln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(E)…))	= 	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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( E )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B0F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Equivalence Rules</a:t>
            </a:r>
          </a:p>
        </p:txBody>
      </p:sp>
    </p:spTree>
    <p:extLst>
      <p:ext uri="{BB962C8B-B14F-4D97-AF65-F5344CB8AC3E}">
        <p14:creationId xmlns:p14="http://schemas.microsoft.com/office/powerpoint/2010/main" val="256319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3766" y="1871147"/>
            <a:ext cx="10450033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Selections can be combined with Cartesian products and theta joins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a.			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This expression is just the definition of the theta join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b.  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  <p:pic>
        <p:nvPicPr>
          <p:cNvPr id="21508" name="Picture 1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1" y="4724401"/>
            <a:ext cx="358775" cy="225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215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650049"/>
              </p:ext>
            </p:extLst>
          </p:nvPr>
        </p:nvGraphicFramePr>
        <p:xfrm>
          <a:off x="3733800" y="2819401"/>
          <a:ext cx="1981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1054100" imgH="228600" progId="Equation.3">
                  <p:embed/>
                </p:oleObj>
              </mc:Choice>
              <mc:Fallback>
                <p:oleObj name="Equation" r:id="rId5" imgW="1054100" imgH="228600" progId="Equation.3">
                  <p:embed/>
                  <p:pic>
                    <p:nvPicPr>
                      <p:cNvPr id="215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19401"/>
                        <a:ext cx="1981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13" name="Rectangle 13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21514" name="Object 12"/>
          <p:cNvGraphicFramePr>
            <a:graphicFrameLocks noChangeAspect="1"/>
          </p:cNvGraphicFramePr>
          <p:nvPr/>
        </p:nvGraphicFramePr>
        <p:xfrm>
          <a:off x="3733800" y="4724401"/>
          <a:ext cx="9906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7" imgW="431613" imgH="241195" progId="Equation.3">
                  <p:embed/>
                </p:oleObj>
              </mc:Choice>
              <mc:Fallback>
                <p:oleObj name="Equation" r:id="rId7" imgW="431613" imgH="241195" progId="Equation.3">
                  <p:embed/>
                  <p:pic>
                    <p:nvPicPr>
                      <p:cNvPr id="215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724401"/>
                        <a:ext cx="9906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5" name="Picture 1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6617" y="4929084"/>
            <a:ext cx="358775" cy="225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6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4" y="2895600"/>
            <a:ext cx="3587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B0F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Equivalence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7668" y="2816526"/>
            <a:ext cx="974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</a:p>
          <a:p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80489" y="4724401"/>
            <a:ext cx="1856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2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E2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=</a:t>
            </a:r>
            <a:r>
              <a:rPr lang="en-US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E1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345392" y="4841299"/>
            <a:ext cx="18568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2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8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</a:t>
            </a:r>
            <a:r>
              <a:rPr lang="en-US" altLang="en-US" sz="2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E2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983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Equivalence rules states that two expressions are equal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does not state, which one is better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large number of plans are possible! Estimating the cost for each is expensive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optimizer uses heuristic rules to prune the plan space (reduce the number of plans to be considered) 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E.g. Bring selects down, avoid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cartesian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products, etc.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B0F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Equivalence Rules</a:t>
            </a:r>
          </a:p>
        </p:txBody>
      </p:sp>
    </p:spTree>
    <p:extLst>
      <p:ext uri="{BB962C8B-B14F-4D97-AF65-F5344CB8AC3E}">
        <p14:creationId xmlns:p14="http://schemas.microsoft.com/office/powerpoint/2010/main" val="79968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an index does not necessarily mean efficient query plan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you think of an instance where using an index is inefficient?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Query optimizer estimates costs to compare different execution plans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7030A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Indexes and Cost of Query Plans</a:t>
            </a:r>
          </a:p>
        </p:txBody>
      </p:sp>
    </p:spTree>
    <p:extLst>
      <p:ext uri="{BB962C8B-B14F-4D97-AF65-F5344CB8AC3E}">
        <p14:creationId xmlns:p14="http://schemas.microsoft.com/office/powerpoint/2010/main" val="2728971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427898" cy="48402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Execution plan has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set of relational algebra operators (query plan) to obtain the result of the 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Algorithm used to evaluate each relational algebra operators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Some relational algebra operators have many possible ways (algorithms)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Costs may differ significantly based on the chosen algorithm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will study some algorithms used for simple selections and joins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7030A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Cost Estimation</a:t>
            </a:r>
          </a:p>
        </p:txBody>
      </p:sp>
    </p:spTree>
    <p:extLst>
      <p:ext uri="{BB962C8B-B14F-4D97-AF65-F5344CB8AC3E}">
        <p14:creationId xmlns:p14="http://schemas.microsoft.com/office/powerpoint/2010/main" val="271667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Schema for Examples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2895600"/>
            <a:ext cx="9067800" cy="292723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Reserves: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Each tuple is 40 bytes long,  100 tuples per page, 1000 pages</a:t>
            </a:r>
          </a:p>
          <a:p>
            <a:pPr lvl="1" eaLnBrk="1" hangingPunct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Sailors: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Each tuple is 50 bytes long,  80 tuples per page, 500 pages 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65363" y="1809750"/>
            <a:ext cx="8146462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</a:rPr>
              <a:t>Sailors (</a:t>
            </a:r>
            <a:r>
              <a:rPr lang="en-US" altLang="en-US" sz="2400" i="1" u="sng" dirty="0" err="1">
                <a:latin typeface="Book Antiqua" panose="02040602050305030304" pitchFamily="18" charset="0"/>
              </a:rPr>
              <a:t>sid</a:t>
            </a:r>
            <a:r>
              <a:rPr lang="en-US" altLang="en-US" sz="2400" u="sng" dirty="0">
                <a:latin typeface="Book Antiqua" panose="02040602050305030304" pitchFamily="18" charset="0"/>
              </a:rPr>
              <a:t>: integer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sz="2400" i="1" dirty="0" err="1">
                <a:latin typeface="Book Antiqua" panose="02040602050305030304" pitchFamily="18" charset="0"/>
              </a:rPr>
              <a:t>sname</a:t>
            </a:r>
            <a:r>
              <a:rPr lang="en-US" altLang="en-US" sz="2400" dirty="0">
                <a:latin typeface="Book Antiqua" panose="02040602050305030304" pitchFamily="18" charset="0"/>
              </a:rPr>
              <a:t>: string, </a:t>
            </a:r>
            <a:r>
              <a:rPr lang="en-US" altLang="en-US" sz="2400" i="1" dirty="0">
                <a:latin typeface="Book Antiqua" panose="02040602050305030304" pitchFamily="18" charset="0"/>
              </a:rPr>
              <a:t>rating</a:t>
            </a:r>
            <a:r>
              <a:rPr lang="en-US" altLang="en-US" sz="2400" dirty="0">
                <a:latin typeface="Book Antiqua" panose="02040602050305030304" pitchFamily="18" charset="0"/>
              </a:rPr>
              <a:t>: integer, </a:t>
            </a:r>
            <a:r>
              <a:rPr lang="en-US" altLang="en-US" sz="2400" i="1" dirty="0">
                <a:latin typeface="Book Antiqua" panose="02040602050305030304" pitchFamily="18" charset="0"/>
              </a:rPr>
              <a:t>age</a:t>
            </a:r>
            <a:r>
              <a:rPr lang="en-US" altLang="en-US" sz="2400" dirty="0">
                <a:latin typeface="Book Antiqua" panose="02040602050305030304" pitchFamily="18" charset="0"/>
              </a:rPr>
              <a:t>: real)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</a:rPr>
              <a:t>Reserves (</a:t>
            </a:r>
            <a:r>
              <a:rPr lang="en-US" altLang="en-US" sz="2400" i="1" u="sng" dirty="0" err="1">
                <a:latin typeface="Book Antiqua" panose="02040602050305030304" pitchFamily="18" charset="0"/>
              </a:rPr>
              <a:t>sid</a:t>
            </a:r>
            <a:r>
              <a:rPr lang="en-US" altLang="en-US" sz="2400" u="sng" dirty="0">
                <a:latin typeface="Book Antiqua" panose="02040602050305030304" pitchFamily="18" charset="0"/>
              </a:rPr>
              <a:t>: integer, </a:t>
            </a:r>
            <a:r>
              <a:rPr lang="en-US" altLang="en-US" sz="2400" i="1" u="sng" dirty="0">
                <a:latin typeface="Book Antiqua" panose="02040602050305030304" pitchFamily="18" charset="0"/>
              </a:rPr>
              <a:t>bid</a:t>
            </a:r>
            <a:r>
              <a:rPr lang="en-US" altLang="en-US" sz="2400" u="sng" dirty="0">
                <a:latin typeface="Book Antiqua" panose="02040602050305030304" pitchFamily="18" charset="0"/>
              </a:rPr>
              <a:t>: integer, </a:t>
            </a:r>
            <a:r>
              <a:rPr lang="en-US" altLang="en-US" sz="2400" i="1" u="sng" dirty="0">
                <a:latin typeface="Book Antiqua" panose="02040602050305030304" pitchFamily="18" charset="0"/>
              </a:rPr>
              <a:t>day</a:t>
            </a:r>
            <a:r>
              <a:rPr lang="en-US" altLang="en-US" sz="2400" u="sng" dirty="0">
                <a:latin typeface="Book Antiqua" panose="02040602050305030304" pitchFamily="18" charset="0"/>
              </a:rPr>
              <a:t>: dates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sz="2400" i="1" dirty="0" err="1">
                <a:latin typeface="Book Antiqua" panose="02040602050305030304" pitchFamily="18" charset="0"/>
              </a:rPr>
              <a:t>rname</a:t>
            </a:r>
            <a:r>
              <a:rPr lang="en-US" altLang="en-US" sz="2400" dirty="0">
                <a:latin typeface="Book Antiqua" panose="02040602050305030304" pitchFamily="18" charset="0"/>
              </a:rPr>
              <a:t>: string)</a:t>
            </a:r>
          </a:p>
        </p:txBody>
      </p:sp>
    </p:spTree>
    <p:extLst>
      <p:ext uri="{BB962C8B-B14F-4D97-AF65-F5344CB8AC3E}">
        <p14:creationId xmlns:p14="http://schemas.microsoft.com/office/powerpoint/2010/main" val="278225040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015999" y="807468"/>
            <a:ext cx="6780463" cy="9519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cap="none" dirty="0">
                <a:latin typeface="Impact" panose="020B0806030902050204" pitchFamily="34" charset="0"/>
              </a:rPr>
              <a:t>Learning Outcomes (LO3)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956520" y="1841775"/>
            <a:ext cx="10208785" cy="46873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Understand the steps in query processing</a:t>
            </a:r>
            <a:endParaRPr lang="en-US" sz="2300" dirty="0"/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Identifying the purpose of using query optimization</a:t>
            </a:r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Understand the relationship between database performance and optimization</a:t>
            </a:r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Learn to design a query plan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76" b="91753" l="9348" r="911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46" t="5893" r="7022" b="4513"/>
          <a:stretch/>
        </p:blipFill>
        <p:spPr>
          <a:xfrm>
            <a:off x="8916551" y="4721698"/>
            <a:ext cx="2888567" cy="18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9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Simple Selections</a:t>
            </a:r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199" y="1751012"/>
            <a:ext cx="11100759" cy="449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the form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Size of result approximated as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 of R * reduction factor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;  we will consider how to estimate reduction factors later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no index, unsorted</a:t>
            </a:r>
            <a:endParaRPr lang="en-US" alt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Must essentially scan the whole relation; </a:t>
            </a: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is M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(No. of pages in R)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an index on selection attribute</a:t>
            </a:r>
            <a:endParaRPr lang="en-US" altLang="en-US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index to find qualifying data entries, then retrieve corresponding data records.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(Hash index useful only for equality selections.) 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7177088" y="304801"/>
            <a:ext cx="4110101" cy="11977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Book Antiqua" panose="02040602050305030304" pitchFamily="18" charset="0"/>
              </a:rPr>
              <a:t>SELECT</a:t>
            </a:r>
            <a:r>
              <a:rPr lang="en-US" altLang="en-US" sz="2400" dirty="0">
                <a:latin typeface="Book Antiqua" panose="02040602050305030304" pitchFamily="18" charset="0"/>
              </a:rPr>
              <a:t>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Book Antiqua" panose="02040602050305030304" pitchFamily="18" charset="0"/>
              </a:rPr>
              <a:t>FROM</a:t>
            </a:r>
            <a:r>
              <a:rPr lang="en-US" altLang="en-US" sz="2400" dirty="0">
                <a:latin typeface="Book Antiqua" panose="02040602050305030304" pitchFamily="18" charset="0"/>
              </a:rPr>
              <a:t>     Reserves 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Book Antiqua" panose="02040602050305030304" pitchFamily="18" charset="0"/>
              </a:rPr>
              <a:t>WHERE</a:t>
            </a:r>
            <a:r>
              <a:rPr lang="en-US" altLang="en-US" sz="2400" dirty="0">
                <a:latin typeface="Book Antiqua" panose="02040602050305030304" pitchFamily="18" charset="0"/>
              </a:rPr>
              <a:t>   </a:t>
            </a:r>
            <a:r>
              <a:rPr lang="en-US" altLang="en-US" sz="2400" dirty="0" err="1">
                <a:latin typeface="Book Antiqua" panose="02040602050305030304" pitchFamily="18" charset="0"/>
              </a:rPr>
              <a:t>R.day</a:t>
            </a:r>
            <a:r>
              <a:rPr lang="en-US" altLang="en-US" sz="2400" dirty="0">
                <a:latin typeface="Book Antiqua" panose="02040602050305030304" pitchFamily="18" charset="0"/>
              </a:rPr>
              <a:t> &lt; ’01-03-2022’</a:t>
            </a:r>
          </a:p>
        </p:txBody>
      </p:sp>
      <p:graphicFrame>
        <p:nvGraphicFramePr>
          <p:cNvPr id="27655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682186"/>
              </p:ext>
            </p:extLst>
          </p:nvPr>
        </p:nvGraphicFramePr>
        <p:xfrm>
          <a:off x="3224841" y="1663070"/>
          <a:ext cx="4851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4851400" imgH="876300" progId="Equation.3">
                  <p:embed/>
                </p:oleObj>
              </mc:Choice>
              <mc:Fallback>
                <p:oleObj name="Equation" r:id="rId4" imgW="4851400" imgH="876300" progId="Equation.3">
                  <p:embed/>
                  <p:pic>
                    <p:nvPicPr>
                      <p:cNvPr id="27655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841" y="1663070"/>
                        <a:ext cx="4851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56462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799" y="1828800"/>
            <a:ext cx="10138913" cy="4419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Cost depends on number of qualifying tuples, and clustering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Cost of finding qualifying data entries (typically small) plus cost of retrieving records (could be large w/o clustering)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en-US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In example, assuming uniform distribution of names, about 10% of tuples qualify (100 pages, 10000 tuples).  With a clustered index, cost is little more than 100 I/</a:t>
            </a:r>
            <a:r>
              <a:rPr lang="en-US" altLang="en-US" dirty="0" err="1"/>
              <a:t>Os</a:t>
            </a:r>
            <a:r>
              <a:rPr lang="en-US" altLang="en-US" dirty="0"/>
              <a:t>; if </a:t>
            </a:r>
            <a:r>
              <a:rPr lang="en-US" altLang="en-US" dirty="0" err="1"/>
              <a:t>unclustered</a:t>
            </a:r>
            <a:r>
              <a:rPr lang="en-US" altLang="en-US" dirty="0"/>
              <a:t>, </a:t>
            </a:r>
            <a:r>
              <a:rPr lang="en-US" altLang="en-US" dirty="0" err="1"/>
              <a:t>upto</a:t>
            </a:r>
            <a:r>
              <a:rPr lang="en-US" altLang="en-US" dirty="0"/>
              <a:t> 10000 I/</a:t>
            </a:r>
            <a:r>
              <a:rPr lang="en-US" altLang="en-US" dirty="0" err="1"/>
              <a:t>Os</a:t>
            </a:r>
            <a:r>
              <a:rPr lang="en-US" altLang="en-US" dirty="0"/>
              <a:t>!</a:t>
            </a:r>
            <a:endParaRPr lang="en-US" altLang="en-US" sz="16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Using an Index for Selection</a:t>
            </a:r>
          </a:p>
        </p:txBody>
      </p:sp>
    </p:spTree>
    <p:extLst>
      <p:ext uri="{BB962C8B-B14F-4D97-AF65-F5344CB8AC3E}">
        <p14:creationId xmlns:p14="http://schemas.microsoft.com/office/powerpoint/2010/main" val="224407281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0022" y="2489999"/>
            <a:ext cx="9451675" cy="3429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 algebra: R    X   S.  Common!  Must be carefully optimized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R      S is large; so, R     S followed by a selection is inefficient</a:t>
            </a:r>
          </a:p>
          <a:p>
            <a:pPr eaLnBrk="1" hangingPunct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Assume: M tuples in R,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tuples per page, N tuples in S,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tuples per page.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 our examples, R is Reserves and S is Sailors</a:t>
            </a:r>
          </a:p>
          <a:p>
            <a:pPr eaLnBrk="1" hangingPunct="1"/>
            <a:endParaRPr lang="en-US" altLang="en-US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metric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 # of I/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  We will ignore output costs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7093790" y="1164436"/>
            <a:ext cx="4425893" cy="11977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Book Antiqua" panose="02040602050305030304" pitchFamily="18" charset="0"/>
              </a:rPr>
              <a:t>SELECT</a:t>
            </a:r>
            <a:r>
              <a:rPr lang="en-US" altLang="en-US" sz="2400" dirty="0">
                <a:latin typeface="Book Antiqua" panose="02040602050305030304" pitchFamily="18" charset="0"/>
              </a:rPr>
              <a:t> 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Book Antiqua" panose="02040602050305030304" pitchFamily="18" charset="0"/>
              </a:rPr>
              <a:t>FROM</a:t>
            </a:r>
            <a:r>
              <a:rPr lang="en-US" altLang="en-US" sz="2400" dirty="0">
                <a:latin typeface="Book Antiqua" panose="02040602050305030304" pitchFamily="18" charset="0"/>
              </a:rPr>
              <a:t>     Reserves R1, Sailors S1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Book Antiqua" panose="02040602050305030304" pitchFamily="18" charset="0"/>
              </a:rPr>
              <a:t>WHERE</a:t>
            </a:r>
            <a:r>
              <a:rPr lang="en-US" altLang="en-US" sz="2400" dirty="0">
                <a:latin typeface="Book Antiqua" panose="02040602050305030304" pitchFamily="18" charset="0"/>
              </a:rPr>
              <a:t>  R1.sid=S1.sid</a:t>
            </a:r>
          </a:p>
        </p:txBody>
      </p:sp>
      <p:graphicFrame>
        <p:nvGraphicFramePr>
          <p:cNvPr id="31752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357827"/>
              </p:ext>
            </p:extLst>
          </p:nvPr>
        </p:nvGraphicFramePr>
        <p:xfrm>
          <a:off x="3749299" y="2837341"/>
          <a:ext cx="5857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4" imgW="583761" imgH="583761" progId="Equation.3">
                  <p:embed/>
                </p:oleObj>
              </mc:Choice>
              <mc:Fallback>
                <p:oleObj name="Equation" r:id="rId4" imgW="583761" imgH="583761" progId="Equation.3">
                  <p:embed/>
                  <p:pic>
                    <p:nvPicPr>
                      <p:cNvPr id="31752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299" y="2837341"/>
                        <a:ext cx="58578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440657"/>
              </p:ext>
            </p:extLst>
          </p:nvPr>
        </p:nvGraphicFramePr>
        <p:xfrm>
          <a:off x="1336577" y="2837719"/>
          <a:ext cx="5857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6" imgW="583761" imgH="583761" progId="Equation.3">
                  <p:embed/>
                </p:oleObj>
              </mc:Choice>
              <mc:Fallback>
                <p:oleObj name="Equation" r:id="rId6" imgW="583761" imgH="583761" progId="Equation.3">
                  <p:embed/>
                  <p:pic>
                    <p:nvPicPr>
                      <p:cNvPr id="31753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577" y="2837719"/>
                        <a:ext cx="585787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790208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Equality Selections with One Join Column</a:t>
            </a:r>
          </a:p>
        </p:txBody>
      </p:sp>
    </p:spTree>
    <p:extLst>
      <p:ext uri="{BB962C8B-B14F-4D97-AF65-F5344CB8AC3E}">
        <p14:creationId xmlns:p14="http://schemas.microsoft.com/office/powerpoint/2010/main" val="3692186967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Simple Nested Loops Join (SNLJ)</a:t>
            </a: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3294066"/>
            <a:ext cx="11040374" cy="14935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tuple in the 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relation R, we scan the entire 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relation S 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Cost:  M +  </a:t>
            </a:r>
            <a:r>
              <a:rPr lang="en-US" alt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en-US" baseline="-25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M * N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=  1000 + 100*1000*500  I/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00401" y="1828800"/>
            <a:ext cx="6578725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chemeClr val="folHlink"/>
                </a:solidFill>
                <a:latin typeface="Book Antiqua" panose="02040602050305030304" pitchFamily="18" charset="0"/>
              </a:rPr>
              <a:t>foreach</a:t>
            </a:r>
            <a:r>
              <a:rPr lang="en-US" altLang="en-US" sz="2400" dirty="0">
                <a:solidFill>
                  <a:schemeClr val="folHlink"/>
                </a:solidFill>
                <a:latin typeface="Book Antiqua" panose="02040602050305030304" pitchFamily="18" charset="0"/>
              </a:rPr>
              <a:t> tuple r in R do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  <a:latin typeface="Book Antiqua" panose="02040602050305030304" pitchFamily="18" charset="0"/>
              </a:rPr>
              <a:t>	</a:t>
            </a:r>
            <a:r>
              <a:rPr lang="en-US" altLang="en-US" sz="2400" dirty="0" err="1">
                <a:solidFill>
                  <a:schemeClr val="folHlink"/>
                </a:solidFill>
                <a:latin typeface="Book Antiqua" panose="02040602050305030304" pitchFamily="18" charset="0"/>
              </a:rPr>
              <a:t>foreach</a:t>
            </a:r>
            <a:r>
              <a:rPr lang="en-US" altLang="en-US" sz="2400" dirty="0">
                <a:solidFill>
                  <a:schemeClr val="folHlink"/>
                </a:solidFill>
                <a:latin typeface="Book Antiqua" panose="02040602050305030304" pitchFamily="18" charset="0"/>
              </a:rPr>
              <a:t> tuple s in S do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  <a:latin typeface="Book Antiqua" panose="02040602050305030304" pitchFamily="18" charset="0"/>
              </a:rPr>
              <a:t>		if </a:t>
            </a:r>
            <a:r>
              <a:rPr lang="en-US" altLang="en-US" sz="2400" dirty="0" err="1">
                <a:solidFill>
                  <a:schemeClr val="folHlink"/>
                </a:solidFill>
                <a:latin typeface="Book Antiqua" panose="02040602050305030304" pitchFamily="18" charset="0"/>
              </a:rPr>
              <a:t>r</a:t>
            </a:r>
            <a:r>
              <a:rPr lang="en-US" altLang="en-US" sz="2400" baseline="-10000" dirty="0" err="1">
                <a:solidFill>
                  <a:schemeClr val="folHlink"/>
                </a:solidFill>
                <a:latin typeface="Book Antiqua" panose="02040602050305030304" pitchFamily="18" charset="0"/>
              </a:rPr>
              <a:t>i</a:t>
            </a:r>
            <a:r>
              <a:rPr lang="en-US" altLang="en-US" sz="2400" dirty="0">
                <a:solidFill>
                  <a:schemeClr val="folHlink"/>
                </a:solidFill>
                <a:latin typeface="Book Antiqua" panose="02040602050305030304" pitchFamily="18" charset="0"/>
              </a:rPr>
              <a:t> == </a:t>
            </a:r>
            <a:r>
              <a:rPr lang="en-US" altLang="en-US" sz="2400" dirty="0" err="1">
                <a:solidFill>
                  <a:schemeClr val="folHlink"/>
                </a:solidFill>
                <a:latin typeface="Book Antiqua" panose="02040602050305030304" pitchFamily="18" charset="0"/>
              </a:rPr>
              <a:t>s</a:t>
            </a:r>
            <a:r>
              <a:rPr lang="en-US" altLang="en-US" sz="2400" baseline="-10000" dirty="0" err="1">
                <a:solidFill>
                  <a:schemeClr val="folHlink"/>
                </a:solidFill>
                <a:latin typeface="Book Antiqua" panose="02040602050305030304" pitchFamily="18" charset="0"/>
              </a:rPr>
              <a:t>j</a:t>
            </a:r>
            <a:r>
              <a:rPr lang="en-US" altLang="en-US" sz="2400" baseline="-10000" dirty="0">
                <a:solidFill>
                  <a:schemeClr val="folHlink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 sz="2400" dirty="0">
                <a:solidFill>
                  <a:schemeClr val="folHlink"/>
                </a:solidFill>
                <a:latin typeface="Book Antiqua" panose="02040602050305030304" pitchFamily="18" charset="0"/>
              </a:rPr>
              <a:t> then add &lt;r, s&gt; to result</a:t>
            </a:r>
          </a:p>
        </p:txBody>
      </p:sp>
    </p:spTree>
    <p:extLst>
      <p:ext uri="{BB962C8B-B14F-4D97-AF65-F5344CB8AC3E}">
        <p14:creationId xmlns:p14="http://schemas.microsoft.com/office/powerpoint/2010/main" val="2032547818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884108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Page-oriented Nested Loop Join (PONLJ)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20511"/>
            <a:ext cx="10515600" cy="43508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Page-oriented Nested Loops join:  For each 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of R, get each 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of S, and write out matching pairs of tuples     &lt;r, s&gt;, where r is in R-page and S is in S-page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Cost:  M + M*N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= 1000 + 1000*500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smaller relation (S) is outer, cost = 500 + 500*1000</a:t>
            </a:r>
          </a:p>
        </p:txBody>
      </p:sp>
    </p:spTree>
    <p:extLst>
      <p:ext uri="{BB962C8B-B14F-4D97-AF65-F5344CB8AC3E}">
        <p14:creationId xmlns:p14="http://schemas.microsoft.com/office/powerpoint/2010/main" val="1877115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Block Nested Loops Join (BNLJ)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801019"/>
            <a:ext cx="10797456" cy="24384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one page as an input buffer for scanning the inner S, one page as the output buffer, and use all remaining pages to hold ``block’’ of outer R</a:t>
            </a:r>
          </a:p>
          <a:p>
            <a:pPr lvl="1" eaLnBrk="1" hangingPunct="1"/>
            <a:r>
              <a:rPr lang="en-US" altLang="en-US" dirty="0">
                <a:solidFill>
                  <a:schemeClr val="fol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matching tuple r in R-block, s in S-page, add      &lt;r, s&gt; to result.  Then read next R-block, scan S, etc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3298825" y="4349750"/>
            <a:ext cx="838200" cy="2020888"/>
            <a:chOff x="1152" y="2644"/>
            <a:chExt cx="528" cy="1273"/>
          </a:xfrm>
        </p:grpSpPr>
        <p:sp>
          <p:nvSpPr>
            <p:cNvPr id="36899" name="Oval 5"/>
            <p:cNvSpPr>
              <a:spLocks noChangeArrowheads="1"/>
            </p:cNvSpPr>
            <p:nvPr/>
          </p:nvSpPr>
          <p:spPr bwMode="auto">
            <a:xfrm>
              <a:off x="1156" y="2644"/>
              <a:ext cx="520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6900" name="Line 6"/>
            <p:cNvSpPr>
              <a:spLocks noChangeShapeType="1"/>
            </p:cNvSpPr>
            <p:nvPr/>
          </p:nvSpPr>
          <p:spPr bwMode="auto">
            <a:xfrm>
              <a:off x="1152" y="2692"/>
              <a:ext cx="0" cy="1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7"/>
            <p:cNvSpPr>
              <a:spLocks noChangeShapeType="1"/>
            </p:cNvSpPr>
            <p:nvPr/>
          </p:nvSpPr>
          <p:spPr bwMode="auto">
            <a:xfrm>
              <a:off x="1680" y="2692"/>
              <a:ext cx="0" cy="1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Arc 8"/>
            <p:cNvSpPr>
              <a:spLocks/>
            </p:cNvSpPr>
            <p:nvPr/>
          </p:nvSpPr>
          <p:spPr bwMode="auto">
            <a:xfrm>
              <a:off x="1153" y="3843"/>
              <a:ext cx="520" cy="74"/>
            </a:xfrm>
            <a:custGeom>
              <a:avLst/>
              <a:gdLst>
                <a:gd name="T0" fmla="*/ 6 w 43200"/>
                <a:gd name="T1" fmla="*/ 0 h 22202"/>
                <a:gd name="T2" fmla="*/ 0 w 43200"/>
                <a:gd name="T3" fmla="*/ 0 h 22202"/>
                <a:gd name="T4" fmla="*/ 3 w 43200"/>
                <a:gd name="T5" fmla="*/ 0 h 222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2202" fill="none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1"/>
                    <a:pt x="-1" y="12531"/>
                    <a:pt x="-1" y="601"/>
                  </a:cubicBezTo>
                </a:path>
                <a:path w="43200" h="22202" stroke="0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1"/>
                    <a:pt x="-1" y="12531"/>
                    <a:pt x="-1" y="601"/>
                  </a:cubicBezTo>
                  <a:lnTo>
                    <a:pt x="21600" y="602"/>
                  </a:lnTo>
                  <a:lnTo>
                    <a:pt x="4319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9" name="Rectangle 9"/>
          <p:cNvSpPr>
            <a:spLocks noChangeArrowheads="1"/>
          </p:cNvSpPr>
          <p:nvPr/>
        </p:nvSpPr>
        <p:spPr bwMode="auto">
          <a:xfrm>
            <a:off x="4371975" y="4197350"/>
            <a:ext cx="3416300" cy="219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70" name="Rectangle 10"/>
          <p:cNvSpPr>
            <a:spLocks noChangeArrowheads="1"/>
          </p:cNvSpPr>
          <p:nvPr/>
        </p:nvSpPr>
        <p:spPr bwMode="auto">
          <a:xfrm>
            <a:off x="3533775" y="4654550"/>
            <a:ext cx="292100" cy="2921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71" name="Rectangle 11"/>
          <p:cNvSpPr>
            <a:spLocks noChangeArrowheads="1"/>
          </p:cNvSpPr>
          <p:nvPr/>
        </p:nvSpPr>
        <p:spPr bwMode="auto">
          <a:xfrm>
            <a:off x="3533775" y="5111750"/>
            <a:ext cx="292100" cy="2921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72" name="Rectangle 12"/>
          <p:cNvSpPr>
            <a:spLocks noChangeArrowheads="1"/>
          </p:cNvSpPr>
          <p:nvPr/>
        </p:nvSpPr>
        <p:spPr bwMode="auto">
          <a:xfrm>
            <a:off x="3533775" y="5873750"/>
            <a:ext cx="292100" cy="2921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73" name="Rectangle 13"/>
          <p:cNvSpPr>
            <a:spLocks noChangeArrowheads="1"/>
          </p:cNvSpPr>
          <p:nvPr/>
        </p:nvSpPr>
        <p:spPr bwMode="auto">
          <a:xfrm>
            <a:off x="3352800" y="5299076"/>
            <a:ext cx="69570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Book Antiqua" panose="02040602050305030304" pitchFamily="18" charset="0"/>
              </a:rPr>
              <a:t>. . .</a:t>
            </a:r>
          </a:p>
        </p:txBody>
      </p:sp>
      <p:sp>
        <p:nvSpPr>
          <p:cNvPr id="36874" name="Rectangle 14"/>
          <p:cNvSpPr>
            <a:spLocks noChangeArrowheads="1"/>
          </p:cNvSpPr>
          <p:nvPr/>
        </p:nvSpPr>
        <p:spPr bwMode="auto">
          <a:xfrm>
            <a:off x="4981575" y="4730750"/>
            <a:ext cx="21971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75" name="Rectangle 15"/>
          <p:cNvSpPr>
            <a:spLocks noChangeArrowheads="1"/>
          </p:cNvSpPr>
          <p:nvPr/>
        </p:nvSpPr>
        <p:spPr bwMode="auto">
          <a:xfrm>
            <a:off x="5057775" y="4806950"/>
            <a:ext cx="292100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76" name="Rectangle 16"/>
          <p:cNvSpPr>
            <a:spLocks noChangeArrowheads="1"/>
          </p:cNvSpPr>
          <p:nvPr/>
        </p:nvSpPr>
        <p:spPr bwMode="auto">
          <a:xfrm>
            <a:off x="5514975" y="4806950"/>
            <a:ext cx="292100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77" name="Rectangle 17"/>
          <p:cNvSpPr>
            <a:spLocks noChangeArrowheads="1"/>
          </p:cNvSpPr>
          <p:nvPr/>
        </p:nvSpPr>
        <p:spPr bwMode="auto">
          <a:xfrm>
            <a:off x="5943600" y="4613276"/>
            <a:ext cx="69570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Book Antiqua" panose="02040602050305030304" pitchFamily="18" charset="0"/>
              </a:rPr>
              <a:t>. . .</a:t>
            </a:r>
          </a:p>
        </p:txBody>
      </p:sp>
      <p:sp>
        <p:nvSpPr>
          <p:cNvPr id="36878" name="Rectangle 18"/>
          <p:cNvSpPr>
            <a:spLocks noChangeArrowheads="1"/>
          </p:cNvSpPr>
          <p:nvPr/>
        </p:nvSpPr>
        <p:spPr bwMode="auto">
          <a:xfrm>
            <a:off x="6657975" y="4806950"/>
            <a:ext cx="292100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4981575" y="5721350"/>
            <a:ext cx="292100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6886575" y="5721350"/>
            <a:ext cx="292100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81" name="Line 21"/>
          <p:cNvSpPr>
            <a:spLocks noChangeShapeType="1"/>
          </p:cNvSpPr>
          <p:nvPr/>
        </p:nvSpPr>
        <p:spPr bwMode="auto">
          <a:xfrm>
            <a:off x="4143375" y="49530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>
            <a:off x="4143375" y="58674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3"/>
          <p:cNvSpPr>
            <a:spLocks noChangeShapeType="1"/>
          </p:cNvSpPr>
          <p:nvPr/>
        </p:nvSpPr>
        <p:spPr bwMode="auto">
          <a:xfrm>
            <a:off x="7191375" y="58674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Rectangle 24"/>
          <p:cNvSpPr>
            <a:spLocks noChangeArrowheads="1"/>
          </p:cNvSpPr>
          <p:nvPr/>
        </p:nvSpPr>
        <p:spPr bwMode="auto">
          <a:xfrm>
            <a:off x="3276600" y="3989389"/>
            <a:ext cx="81593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R &amp; S</a:t>
            </a:r>
          </a:p>
        </p:txBody>
      </p:sp>
      <p:sp>
        <p:nvSpPr>
          <p:cNvPr id="36885" name="Rectangle 25"/>
          <p:cNvSpPr>
            <a:spLocks noChangeArrowheads="1"/>
          </p:cNvSpPr>
          <p:nvPr/>
        </p:nvSpPr>
        <p:spPr bwMode="auto">
          <a:xfrm>
            <a:off x="5035550" y="4184650"/>
            <a:ext cx="23685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Hash table for block of 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(k &lt; B-1 pages)</a:t>
            </a:r>
          </a:p>
        </p:txBody>
      </p:sp>
      <p:sp>
        <p:nvSpPr>
          <p:cNvPr id="36886" name="Rectangle 26"/>
          <p:cNvSpPr>
            <a:spLocks noChangeArrowheads="1"/>
          </p:cNvSpPr>
          <p:nvPr/>
        </p:nvSpPr>
        <p:spPr bwMode="auto">
          <a:xfrm>
            <a:off x="4497389" y="6015039"/>
            <a:ext cx="17351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Input buffer for S</a:t>
            </a:r>
          </a:p>
        </p:txBody>
      </p:sp>
      <p:sp>
        <p:nvSpPr>
          <p:cNvPr id="36887" name="Rectangle 27"/>
          <p:cNvSpPr>
            <a:spLocks noChangeArrowheads="1"/>
          </p:cNvSpPr>
          <p:nvPr/>
        </p:nvSpPr>
        <p:spPr bwMode="auto">
          <a:xfrm>
            <a:off x="6402389" y="6013451"/>
            <a:ext cx="142186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Output buffer</a:t>
            </a:r>
          </a:p>
        </p:txBody>
      </p:sp>
      <p:sp>
        <p:nvSpPr>
          <p:cNvPr id="36888" name="Freeform 28"/>
          <p:cNvSpPr>
            <a:spLocks/>
          </p:cNvSpPr>
          <p:nvPr/>
        </p:nvSpPr>
        <p:spPr bwMode="auto">
          <a:xfrm>
            <a:off x="5051425" y="5181600"/>
            <a:ext cx="306388" cy="534988"/>
          </a:xfrm>
          <a:custGeom>
            <a:avLst/>
            <a:gdLst>
              <a:gd name="T0" fmla="*/ 120967697 w 193"/>
              <a:gd name="T1" fmla="*/ 846773291 h 337"/>
              <a:gd name="T2" fmla="*/ 362903092 w 193"/>
              <a:gd name="T3" fmla="*/ 362902839 h 337"/>
              <a:gd name="T4" fmla="*/ 0 w 193"/>
              <a:gd name="T5" fmla="*/ 483870452 h 337"/>
              <a:gd name="T6" fmla="*/ 5040321 w 193"/>
              <a:gd name="T7" fmla="*/ 418346328 h 337"/>
              <a:gd name="T8" fmla="*/ 483870790 w 193"/>
              <a:gd name="T9" fmla="*/ 0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3" h="337">
                <a:moveTo>
                  <a:pt x="48" y="336"/>
                </a:moveTo>
                <a:lnTo>
                  <a:pt x="144" y="144"/>
                </a:lnTo>
                <a:lnTo>
                  <a:pt x="0" y="192"/>
                </a:lnTo>
                <a:lnTo>
                  <a:pt x="2" y="166"/>
                </a:lnTo>
                <a:lnTo>
                  <a:pt x="19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89" name="Group 29"/>
          <p:cNvGrpSpPr>
            <a:grpSpLocks/>
          </p:cNvGrpSpPr>
          <p:nvPr/>
        </p:nvGrpSpPr>
        <p:grpSpPr bwMode="auto">
          <a:xfrm>
            <a:off x="8175625" y="4349750"/>
            <a:ext cx="838200" cy="2020888"/>
            <a:chOff x="4224" y="2644"/>
            <a:chExt cx="528" cy="1273"/>
          </a:xfrm>
        </p:grpSpPr>
        <p:sp>
          <p:nvSpPr>
            <p:cNvPr id="36895" name="Oval 30"/>
            <p:cNvSpPr>
              <a:spLocks noChangeArrowheads="1"/>
            </p:cNvSpPr>
            <p:nvPr/>
          </p:nvSpPr>
          <p:spPr bwMode="auto">
            <a:xfrm>
              <a:off x="4228" y="2644"/>
              <a:ext cx="520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6896" name="Line 31"/>
            <p:cNvSpPr>
              <a:spLocks noChangeShapeType="1"/>
            </p:cNvSpPr>
            <p:nvPr/>
          </p:nvSpPr>
          <p:spPr bwMode="auto">
            <a:xfrm>
              <a:off x="4224" y="2692"/>
              <a:ext cx="0" cy="1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2"/>
            <p:cNvSpPr>
              <a:spLocks noChangeShapeType="1"/>
            </p:cNvSpPr>
            <p:nvPr/>
          </p:nvSpPr>
          <p:spPr bwMode="auto">
            <a:xfrm>
              <a:off x="4752" y="2692"/>
              <a:ext cx="0" cy="1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Arc 33"/>
            <p:cNvSpPr>
              <a:spLocks/>
            </p:cNvSpPr>
            <p:nvPr/>
          </p:nvSpPr>
          <p:spPr bwMode="auto">
            <a:xfrm>
              <a:off x="4226" y="3843"/>
              <a:ext cx="520" cy="74"/>
            </a:xfrm>
            <a:custGeom>
              <a:avLst/>
              <a:gdLst>
                <a:gd name="T0" fmla="*/ 6 w 43200"/>
                <a:gd name="T1" fmla="*/ 0 h 22202"/>
                <a:gd name="T2" fmla="*/ 0 w 43200"/>
                <a:gd name="T3" fmla="*/ 0 h 22202"/>
                <a:gd name="T4" fmla="*/ 3 w 43200"/>
                <a:gd name="T5" fmla="*/ 0 h 222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2202" fill="none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1"/>
                    <a:pt x="-1" y="12531"/>
                    <a:pt x="-1" y="601"/>
                  </a:cubicBezTo>
                </a:path>
                <a:path w="43200" h="22202" stroke="0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1"/>
                    <a:pt x="-1" y="12531"/>
                    <a:pt x="-1" y="601"/>
                  </a:cubicBezTo>
                  <a:lnTo>
                    <a:pt x="21600" y="602"/>
                  </a:lnTo>
                  <a:lnTo>
                    <a:pt x="4319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90" name="Rectangle 34"/>
          <p:cNvSpPr>
            <a:spLocks noChangeArrowheads="1"/>
          </p:cNvSpPr>
          <p:nvPr/>
        </p:nvSpPr>
        <p:spPr bwMode="auto">
          <a:xfrm>
            <a:off x="8486775" y="4654550"/>
            <a:ext cx="292100" cy="2921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91" name="Rectangle 35"/>
          <p:cNvSpPr>
            <a:spLocks noChangeArrowheads="1"/>
          </p:cNvSpPr>
          <p:nvPr/>
        </p:nvSpPr>
        <p:spPr bwMode="auto">
          <a:xfrm>
            <a:off x="8486775" y="5111750"/>
            <a:ext cx="292100" cy="2921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92" name="Rectangle 36"/>
          <p:cNvSpPr>
            <a:spLocks noChangeArrowheads="1"/>
          </p:cNvSpPr>
          <p:nvPr/>
        </p:nvSpPr>
        <p:spPr bwMode="auto">
          <a:xfrm>
            <a:off x="8486775" y="5873750"/>
            <a:ext cx="292100" cy="2921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93" name="Rectangle 37"/>
          <p:cNvSpPr>
            <a:spLocks noChangeArrowheads="1"/>
          </p:cNvSpPr>
          <p:nvPr/>
        </p:nvSpPr>
        <p:spPr bwMode="auto">
          <a:xfrm>
            <a:off x="8305800" y="5299076"/>
            <a:ext cx="69570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Book Antiqua" panose="02040602050305030304" pitchFamily="18" charset="0"/>
              </a:rPr>
              <a:t>. . .</a:t>
            </a:r>
          </a:p>
        </p:txBody>
      </p:sp>
      <p:sp>
        <p:nvSpPr>
          <p:cNvPr id="36894" name="Rectangle 38"/>
          <p:cNvSpPr>
            <a:spLocks noChangeArrowheads="1"/>
          </p:cNvSpPr>
          <p:nvPr/>
        </p:nvSpPr>
        <p:spPr bwMode="auto">
          <a:xfrm>
            <a:off x="7848601" y="3989389"/>
            <a:ext cx="141224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Join Result</a:t>
            </a:r>
          </a:p>
        </p:txBody>
      </p:sp>
    </p:spTree>
    <p:extLst>
      <p:ext uri="{BB962C8B-B14F-4D97-AF65-F5344CB8AC3E}">
        <p14:creationId xmlns:p14="http://schemas.microsoft.com/office/powerpoint/2010/main" val="2170353781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Examples of Block Nested Loops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54679"/>
            <a:ext cx="9067800" cy="50292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fol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Cost:  Scan of outer +  #outer blocks * scan of inner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#outer blocks =</a:t>
            </a:r>
          </a:p>
          <a:p>
            <a:pPr lvl="1" eaLnBrk="1" hangingPunct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 size = available buffers - 2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Reserves (R) as outer, and 100 pages of R: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Cost of scanning R is 1000 I/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;  a total of 10 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blocks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Per block of R, we scan Sailors (S);  10*500 I/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space for just 90 pages of R, we would scan S 12 times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100-page block of Sailors as outer: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Cost of scanning S is 500 I/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; a total of 5 blocks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Per block of S, we scan Reserves;   5*1000 I/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891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98930"/>
              </p:ext>
            </p:extLst>
          </p:nvPr>
        </p:nvGraphicFramePr>
        <p:xfrm>
          <a:off x="3861279" y="2198299"/>
          <a:ext cx="5918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5919788" imgH="665163" progId="Equation.3">
                  <p:embed/>
                </p:oleObj>
              </mc:Choice>
              <mc:Fallback>
                <p:oleObj name="Equation" r:id="rId4" imgW="5919788" imgH="665163" progId="Equation.3">
                  <p:embed/>
                  <p:pic>
                    <p:nvPicPr>
                      <p:cNvPr id="38916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1279" y="2198299"/>
                        <a:ext cx="59182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47498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Index Nested Loops Join (INLJ)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99" y="2530415"/>
            <a:ext cx="10771517" cy="3886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there is an index on the join column of one relation (say S), can make it the inner and exploit the index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Cost:  M + ( (M*</a:t>
            </a:r>
            <a:r>
              <a:rPr lang="en-US" alt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en-US" baseline="-25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* cost of finding matching S tuples)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each R tuple, cost of probing S index is about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1.2 for hash index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2-4 for B+ tree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 Cost of then finding S tuples (assuming Alt. (2) or (3) for data entries) depends on clustering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Clustered index:  1 I/O (typical), </a:t>
            </a:r>
            <a:r>
              <a:rPr lang="en-US" alt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unclustered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upto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I/O per matching S tuple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255963" y="1397000"/>
            <a:ext cx="6043322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Book Antiqua" panose="02040602050305030304" pitchFamily="18" charset="0"/>
              </a:rPr>
              <a:t>foreach tuple r in R do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Book Antiqua" panose="02040602050305030304" pitchFamily="18" charset="0"/>
              </a:rPr>
              <a:t>	foreach tuple s in S where r</a:t>
            </a:r>
            <a:r>
              <a:rPr lang="en-US" altLang="en-US" sz="2400" baseline="-10000">
                <a:solidFill>
                  <a:schemeClr val="folHlink"/>
                </a:solidFill>
                <a:latin typeface="Book Antiqua" panose="02040602050305030304" pitchFamily="18" charset="0"/>
              </a:rPr>
              <a:t>i</a:t>
            </a:r>
            <a:r>
              <a:rPr lang="en-US" altLang="en-US" sz="2400">
                <a:solidFill>
                  <a:schemeClr val="folHlink"/>
                </a:solidFill>
                <a:latin typeface="Book Antiqua" panose="02040602050305030304" pitchFamily="18" charset="0"/>
              </a:rPr>
              <a:t> == s</a:t>
            </a:r>
            <a:r>
              <a:rPr lang="en-US" altLang="en-US" sz="2400" baseline="-10000">
                <a:solidFill>
                  <a:schemeClr val="folHlink"/>
                </a:solidFill>
                <a:latin typeface="Book Antiqua" panose="02040602050305030304" pitchFamily="18" charset="0"/>
              </a:rPr>
              <a:t>j  </a:t>
            </a:r>
            <a:r>
              <a:rPr lang="en-US" altLang="en-US" sz="2400">
                <a:solidFill>
                  <a:schemeClr val="folHlink"/>
                </a:solidFill>
                <a:latin typeface="Book Antiqua" panose="02040602050305030304" pitchFamily="18" charset="0"/>
              </a:rPr>
              <a:t>do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Book Antiqua" panose="02040602050305030304" pitchFamily="18" charset="0"/>
              </a:rPr>
              <a:t>		add &lt;r, s&gt; to result</a:t>
            </a:r>
          </a:p>
        </p:txBody>
      </p:sp>
    </p:spTree>
    <p:extLst>
      <p:ext uri="{BB962C8B-B14F-4D97-AF65-F5344CB8AC3E}">
        <p14:creationId xmlns:p14="http://schemas.microsoft.com/office/powerpoint/2010/main" val="186256966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5013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Sort-Merge Join  (R     S)</a:t>
            </a:r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199" y="2133600"/>
            <a:ext cx="10747075" cy="391351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Sort R and S on the join column, then scan them to do a “merge’’ (on join col.), and output result tuples.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Advance scan of R until current R-tuple &gt;= current S tuple, then advance scan of S until current S-tuple &gt;= current R tuple; do this until current R tuple = current S tuple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At this point, all R tuples with same value in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current R group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 and all S tuples with same value in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Sj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current S group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en-US" i="1" u="sng" dirty="0"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;  output &lt;r, s&gt; for all pairs of such tuples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Then resume scanning R and 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301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588188"/>
              </p:ext>
            </p:extLst>
          </p:nvPr>
        </p:nvGraphicFramePr>
        <p:xfrm>
          <a:off x="5904554" y="835024"/>
          <a:ext cx="6143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4" imgW="612237" imgH="384428" progId="Equation.3">
                  <p:embed/>
                </p:oleObj>
              </mc:Choice>
              <mc:Fallback>
                <p:oleObj name="Equation" r:id="rId4" imgW="612237" imgH="384428" progId="Equation.3">
                  <p:embed/>
                  <p:pic>
                    <p:nvPicPr>
                      <p:cNvPr id="43014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554" y="835024"/>
                        <a:ext cx="61436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7772401" y="1143000"/>
            <a:ext cx="525463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i=j</a:t>
            </a:r>
          </a:p>
        </p:txBody>
      </p:sp>
    </p:spTree>
    <p:extLst>
      <p:ext uri="{BB962C8B-B14F-4D97-AF65-F5344CB8AC3E}">
        <p14:creationId xmlns:p14="http://schemas.microsoft.com/office/powerpoint/2010/main" val="296604553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1111370" y="259511"/>
            <a:ext cx="7772400" cy="11049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Example of Sort-Merge Join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3528" y="4343400"/>
            <a:ext cx="10574275" cy="1905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 is scanned once; each S group is scanned once per matching R tuple.  (Multiple scans of an S group are likely to find needed pages in buffer.)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Cost:  O(M log M) + O(N log N) + (M+N)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cost of scanning, M+N, could be M*N (very unlikely!)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5062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847585"/>
              </p:ext>
            </p:extLst>
          </p:nvPr>
        </p:nvGraphicFramePr>
        <p:xfrm>
          <a:off x="1600201" y="1778000"/>
          <a:ext cx="3636033" cy="234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Document" r:id="rId4" imgW="4359275" imgH="2743200" progId="Word.Document.8">
                  <p:embed/>
                </p:oleObj>
              </mc:Choice>
              <mc:Fallback>
                <p:oleObj name="Document" r:id="rId4" imgW="4359275" imgH="2743200" progId="Word.Document.8">
                  <p:embed/>
                  <p:pic>
                    <p:nvPicPr>
                      <p:cNvPr id="45062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1778000"/>
                        <a:ext cx="3636033" cy="2345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863505"/>
              </p:ext>
            </p:extLst>
          </p:nvPr>
        </p:nvGraphicFramePr>
        <p:xfrm>
          <a:off x="5717429" y="1281982"/>
          <a:ext cx="3875146" cy="284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Document" r:id="rId6" imgW="4827588" imgH="3452813" progId="Word.Document.8">
                  <p:embed/>
                </p:oleObj>
              </mc:Choice>
              <mc:Fallback>
                <p:oleObj name="Document" r:id="rId6" imgW="4827588" imgH="3452813" progId="Word.Document.8">
                  <p:embed/>
                  <p:pic>
                    <p:nvPicPr>
                      <p:cNvPr id="45063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429" y="1281982"/>
                        <a:ext cx="3875146" cy="2841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03791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04181" y="1751162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steps involved in query processing include…</a:t>
            </a: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Parsing and translation</a:t>
            </a: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  <a:p>
            <a:pPr lvl="1" eaLnBrk="1" hangingPunct="1"/>
            <a:endParaRPr lang="en-US" altLang="en-US" sz="1800" dirty="0"/>
          </a:p>
        </p:txBody>
      </p:sp>
      <p:pic>
        <p:nvPicPr>
          <p:cNvPr id="9220" name="Picture 4" descr="fi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82"/>
          <a:stretch>
            <a:fillRect/>
          </a:stretch>
        </p:blipFill>
        <p:spPr>
          <a:xfrm>
            <a:off x="3811438" y="2872596"/>
            <a:ext cx="6553200" cy="339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Steps in Query Processing </a:t>
            </a:r>
          </a:p>
        </p:txBody>
      </p:sp>
    </p:spTree>
    <p:extLst>
      <p:ext uri="{BB962C8B-B14F-4D97-AF65-F5344CB8AC3E}">
        <p14:creationId xmlns:p14="http://schemas.microsoft.com/office/powerpoint/2010/main" val="3531303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Cost-based Optimization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fact that there are many algorithms for relational operators, choosing a good query plan using heuristics is not enough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calculate the cost of each candidate query tree with the possible algorithms for each operator (&amp; the difference can be significant)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compare such query plans, cost-based optimization techniques are used</a:t>
            </a:r>
          </a:p>
        </p:txBody>
      </p:sp>
    </p:spTree>
    <p:extLst>
      <p:ext uri="{BB962C8B-B14F-4D97-AF65-F5344CB8AC3E}">
        <p14:creationId xmlns:p14="http://schemas.microsoft.com/office/powerpoint/2010/main" val="3995646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Cost Estimation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807234"/>
            <a:ext cx="10515600" cy="4800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each plan considered, must estimate cost: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Must 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 </a:t>
            </a:r>
            <a:r>
              <a:rPr lang="en-US" alt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of each operation in plan tree</a:t>
            </a:r>
          </a:p>
          <a:p>
            <a:pPr lvl="2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Depends on input cardinalities</a:t>
            </a:r>
          </a:p>
          <a:p>
            <a:pPr lvl="2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We’ve already discussed how to estimate the cost of operations (sequential scan, index scan, joins, etc.)</a:t>
            </a:r>
          </a:p>
          <a:p>
            <a:pPr lvl="2" eaLnBrk="1" hangingPunct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Must 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 </a:t>
            </a:r>
            <a:r>
              <a:rPr lang="en-US" alt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 of result</a:t>
            </a:r>
            <a:r>
              <a:rPr lang="en-US" altLang="en-US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operation in tree!</a:t>
            </a:r>
          </a:p>
          <a:p>
            <a:pPr lvl="2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information about the input relations</a:t>
            </a:r>
          </a:p>
          <a:p>
            <a:pPr lvl="2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For selections and joins, assume independence of predicates</a:t>
            </a:r>
          </a:p>
        </p:txBody>
      </p:sp>
    </p:spTree>
    <p:extLst>
      <p:ext uri="{BB962C8B-B14F-4D97-AF65-F5344CB8AC3E}">
        <p14:creationId xmlns:p14="http://schemas.microsoft.com/office/powerpoint/2010/main" val="3314774497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Statistics and Catalogs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7032" y="1905000"/>
            <a:ext cx="10586768" cy="4004094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Need information about the relations and indexes involved.  </a:t>
            </a:r>
            <a:r>
              <a:rPr lang="en-US" altLang="en-US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Catalogs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typically contain at least: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tuples (</a:t>
            </a:r>
            <a:r>
              <a:rPr lang="en-US" alt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NTuples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pages (</a:t>
            </a:r>
            <a:r>
              <a:rPr lang="en-US" alt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NPages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relation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distinct key values (</a:t>
            </a:r>
            <a:r>
              <a:rPr lang="en-US" alt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NKeys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NPages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for each index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 height, low/high key values (Low/High)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tree index</a:t>
            </a:r>
          </a:p>
        </p:txBody>
      </p:sp>
    </p:spTree>
    <p:extLst>
      <p:ext uri="{BB962C8B-B14F-4D97-AF65-F5344CB8AC3E}">
        <p14:creationId xmlns:p14="http://schemas.microsoft.com/office/powerpoint/2010/main" val="3266073065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The End…</a:t>
            </a:r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689B42AD-AB7A-41F6-9A9C-12023FFD5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36" y="1401150"/>
            <a:ext cx="4768143" cy="467278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31B9-59EB-41CB-9C57-C43FEB6B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 txBox="1">
            <a:spLocks/>
          </p:cNvSpPr>
          <p:nvPr/>
        </p:nvSpPr>
        <p:spPr>
          <a:xfrm>
            <a:off x="6823912" y="4443663"/>
            <a:ext cx="5213684" cy="2277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Complete </a:t>
            </a:r>
            <a:r>
              <a:rPr lang="en-US" sz="3600">
                <a:latin typeface="Calibri" panose="020F0502020204030204" pitchFamily="34" charset="0"/>
                <a:cs typeface="Calibri" panose="020F0502020204030204" pitchFamily="34" charset="0"/>
              </a:rPr>
              <a:t>the tutorial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1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0022457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Parsing and translation step </a:t>
            </a: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verifies the correctness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the query and </a:t>
            </a: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converts the query into an internal form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(usually an extended relational algebra expression)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Converts to relational algebraic expressions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Parsing &amp; Translation</a:t>
            </a:r>
          </a:p>
        </p:txBody>
      </p:sp>
    </p:spTree>
    <p:extLst>
      <p:ext uri="{BB962C8B-B14F-4D97-AF65-F5344CB8AC3E}">
        <p14:creationId xmlns:p14="http://schemas.microsoft.com/office/powerpoint/2010/main" val="19155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082842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Next, an 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execution strategy for retrieving the results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query from the database files is generated. This step is called query optimization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the 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heart of query processing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a relational database system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evaluation engine executes the query according to the chosen plan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141067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427" y="1834552"/>
            <a:ext cx="10155297" cy="4151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The first step in query processing is to convert the query into a form that can be executed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400" dirty="0"/>
              <a:t>	Consider the following schema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	S(</a:t>
            </a:r>
            <a:r>
              <a:rPr lang="en-US" altLang="en-US" sz="2400" dirty="0" err="1"/>
              <a:t>sno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sname</a:t>
            </a:r>
            <a:r>
              <a:rPr lang="en-US" altLang="en-US" sz="2400" dirty="0"/>
              <a:t>, status, city)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	P(</a:t>
            </a:r>
            <a:r>
              <a:rPr lang="en-US" altLang="en-US" sz="2400" dirty="0" err="1"/>
              <a:t>pno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pname</a:t>
            </a:r>
            <a:r>
              <a:rPr lang="en-US" altLang="en-US" sz="2400" dirty="0"/>
              <a:t>, colour, weight)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	SP(</a:t>
            </a:r>
            <a:r>
              <a:rPr lang="en-US" altLang="en-US" sz="2400" dirty="0" err="1"/>
              <a:t>sno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pno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qty</a:t>
            </a:r>
            <a:r>
              <a:rPr lang="en-US" altLang="en-US" sz="2400" dirty="0"/>
              <a:t>)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Parsing &amp; Translation</a:t>
            </a:r>
          </a:p>
        </p:txBody>
      </p:sp>
    </p:spTree>
    <p:extLst>
      <p:ext uri="{BB962C8B-B14F-4D97-AF65-F5344CB8AC3E}">
        <p14:creationId xmlns:p14="http://schemas.microsoft.com/office/powerpoint/2010/main" val="340589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	SELECT	</a:t>
            </a:r>
            <a:r>
              <a:rPr lang="en-US" altLang="en-US" sz="2400" dirty="0" err="1"/>
              <a:t>s.sname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	FROM		S, SP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	WHERE	</a:t>
            </a:r>
            <a:r>
              <a:rPr lang="en-US" altLang="en-US" sz="2400" dirty="0" err="1"/>
              <a:t>S.sno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SP.sno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SP.pno</a:t>
            </a:r>
            <a:r>
              <a:rPr lang="en-US" altLang="en-US" sz="2400" dirty="0"/>
              <a:t> = ‘P2’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We can express this query as a relational algebra as follows…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Parsing &amp; Translation</a:t>
            </a:r>
          </a:p>
        </p:txBody>
      </p:sp>
    </p:spTree>
    <p:extLst>
      <p:ext uri="{BB962C8B-B14F-4D97-AF65-F5344CB8AC3E}">
        <p14:creationId xmlns:p14="http://schemas.microsoft.com/office/powerpoint/2010/main" val="334702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724401" y="1600200"/>
          <a:ext cx="2417763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1608095" imgH="3243564" progId="Word.Document.8">
                  <p:embed/>
                </p:oleObj>
              </mc:Choice>
              <mc:Fallback>
                <p:oleObj name="Document" r:id="rId4" imgW="1608095" imgH="3243564" progId="Word.Document.8">
                  <p:embed/>
                  <p:pic>
                    <p:nvPicPr>
                      <p:cNvPr id="143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646"/>
                      <a:stretch>
                        <a:fillRect/>
                      </a:stretch>
                    </p:blipFill>
                    <p:spPr bwMode="auto">
                      <a:xfrm>
                        <a:off x="4724401" y="1600200"/>
                        <a:ext cx="2417763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38E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54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8FEC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Parsing &amp; Translation</a:t>
            </a:r>
          </a:p>
        </p:txBody>
      </p:sp>
    </p:spTree>
    <p:extLst>
      <p:ext uri="{BB962C8B-B14F-4D97-AF65-F5344CB8AC3E}">
        <p14:creationId xmlns:p14="http://schemas.microsoft.com/office/powerpoint/2010/main" val="184802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Usually, a SELECT-FROM-WHERE-GROUP BY called a 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block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converted to an extended relational algebra expression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can be many query blocks (i.e. with nested queries) in a complex query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Parsing &amp; Translation</a:t>
            </a:r>
          </a:p>
        </p:txBody>
      </p:sp>
    </p:spTree>
    <p:extLst>
      <p:ext uri="{BB962C8B-B14F-4D97-AF65-F5344CB8AC3E}">
        <p14:creationId xmlns:p14="http://schemas.microsoft.com/office/powerpoint/2010/main" val="423357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IT CSE Template" id="{CB40A5BE-76D0-473F-86E1-90F786B9DAE9}" vid="{E9AF5693-9DC4-47C0-8EA8-04C9C02D4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5922</TotalTime>
  <Words>2078</Words>
  <Application>Microsoft Office PowerPoint</Application>
  <PresentationFormat>Widescreen</PresentationFormat>
  <Paragraphs>262</Paragraphs>
  <Slides>33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Book Antiqua</vt:lpstr>
      <vt:lpstr>Calibri</vt:lpstr>
      <vt:lpstr>Impact</vt:lpstr>
      <vt:lpstr>Tahoma</vt:lpstr>
      <vt:lpstr>Times New Roman</vt:lpstr>
      <vt:lpstr>Wingdings</vt:lpstr>
      <vt:lpstr>Office Theme</vt:lpstr>
      <vt:lpstr>Document</vt:lpstr>
      <vt:lpstr>Equation</vt:lpstr>
      <vt:lpstr>QUERY PROCESSING</vt:lpstr>
      <vt:lpstr>Learning Outcomes (LO3)</vt:lpstr>
      <vt:lpstr>Steps in Query Processing </vt:lpstr>
      <vt:lpstr>Parsing &amp; Translation</vt:lpstr>
      <vt:lpstr>Optimization</vt:lpstr>
      <vt:lpstr>Parsing &amp; Translation</vt:lpstr>
      <vt:lpstr>Parsing &amp; Translation</vt:lpstr>
      <vt:lpstr>Parsing &amp; Translation</vt:lpstr>
      <vt:lpstr>Parsing &amp; Translation</vt:lpstr>
      <vt:lpstr>Why Query Optimization?</vt:lpstr>
      <vt:lpstr>Optimization</vt:lpstr>
      <vt:lpstr>Heuristic Optimization?</vt:lpstr>
      <vt:lpstr>Equivalence Rules</vt:lpstr>
      <vt:lpstr>Equivalence Rules</vt:lpstr>
      <vt:lpstr>Equivalence Rules</vt:lpstr>
      <vt:lpstr>Equivalence Rules</vt:lpstr>
      <vt:lpstr>Indexes and Cost of Query Plans</vt:lpstr>
      <vt:lpstr>Cost Estimation</vt:lpstr>
      <vt:lpstr>Schema for Examples</vt:lpstr>
      <vt:lpstr>Simple Selections</vt:lpstr>
      <vt:lpstr>Using an Index for Selection</vt:lpstr>
      <vt:lpstr>Equality Selections with One Join Column</vt:lpstr>
      <vt:lpstr>Simple Nested Loops Join (SNLJ)</vt:lpstr>
      <vt:lpstr>Page-oriented Nested Loop Join (PONLJ)</vt:lpstr>
      <vt:lpstr>Block Nested Loops Join (BNLJ)</vt:lpstr>
      <vt:lpstr>Examples of Block Nested Loops</vt:lpstr>
      <vt:lpstr>Index Nested Loops Join (INLJ)</vt:lpstr>
      <vt:lpstr>Sort-Merge Join  (R     S)</vt:lpstr>
      <vt:lpstr>Example of Sort-Merge Join</vt:lpstr>
      <vt:lpstr>Cost-based Optimization</vt:lpstr>
      <vt:lpstr>Cost Estimation</vt:lpstr>
      <vt:lpstr>Statistics and Catalogs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DMSS L7</dc:title>
  <dc:creator>Amila</dc:creator>
  <cp:lastModifiedBy>Laneesha Ruggahakotuwa</cp:lastModifiedBy>
  <cp:revision>1427</cp:revision>
  <dcterms:created xsi:type="dcterms:W3CDTF">2021-02-01T15:38:49Z</dcterms:created>
  <dcterms:modified xsi:type="dcterms:W3CDTF">2022-05-13T03:52:26Z</dcterms:modified>
</cp:coreProperties>
</file>