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60" r:id="rId3"/>
    <p:sldId id="469" r:id="rId4"/>
    <p:sldId id="499" r:id="rId5"/>
    <p:sldId id="474" r:id="rId6"/>
    <p:sldId id="475" r:id="rId7"/>
    <p:sldId id="476" r:id="rId8"/>
    <p:sldId id="477" r:id="rId9"/>
    <p:sldId id="478" r:id="rId10"/>
    <p:sldId id="500" r:id="rId11"/>
    <p:sldId id="479" r:id="rId12"/>
    <p:sldId id="481" r:id="rId13"/>
    <p:sldId id="483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3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57FF-E799-C80F-B422-FC0999488E32}" v="1457" dt="2021-02-16T15:30:45.359"/>
    <p1510:client id="{7C727B08-9006-0423-661C-55E7E08F5A9E}" v="602" dt="2021-02-17T08:56:05.883"/>
    <p1510:client id="{AFDA27B6-55B4-EC95-EA7D-7FE808B6F2EF}" v="5145" dt="2021-02-16T07:24:4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279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3CB34-7AA7-48B0-8546-02FEB8F8D7E0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9E7725DB-5A01-49FD-9FC6-7B1D127D0F0A}">
      <dgm:prSet phldrT="[Text]"/>
      <dgm:spPr/>
      <dgm:t>
        <a:bodyPr/>
        <a:lstStyle/>
        <a:p>
          <a:pPr algn="l"/>
          <a:r>
            <a:rPr lang="en-US" dirty="0"/>
            <a:t>Read your account balance</a:t>
          </a:r>
          <a:endParaRPr lang="en-GB" dirty="0"/>
        </a:p>
      </dgm:t>
    </dgm:pt>
    <dgm:pt modelId="{47D6893D-D4EF-4D37-98D8-848BE46FD68F}" type="parTrans" cxnId="{ADC89838-9175-41CA-8C56-46162AD3E815}">
      <dgm:prSet/>
      <dgm:spPr/>
      <dgm:t>
        <a:bodyPr/>
        <a:lstStyle/>
        <a:p>
          <a:pPr algn="l"/>
          <a:endParaRPr lang="en-GB"/>
        </a:p>
      </dgm:t>
    </dgm:pt>
    <dgm:pt modelId="{BF38B248-E946-45F3-8550-622AB61025C2}" type="sibTrans" cxnId="{ADC89838-9175-41CA-8C56-46162AD3E815}">
      <dgm:prSet/>
      <dgm:spPr/>
      <dgm:t>
        <a:bodyPr/>
        <a:lstStyle/>
        <a:p>
          <a:pPr algn="l"/>
          <a:endParaRPr lang="en-GB"/>
        </a:p>
      </dgm:t>
    </dgm:pt>
    <dgm:pt modelId="{DE694FF1-7793-42AE-AA95-5081D5B3A21D}">
      <dgm:prSet phldrT="[Text]"/>
      <dgm:spPr/>
      <dgm:t>
        <a:bodyPr/>
        <a:lstStyle/>
        <a:p>
          <a:pPr algn="l"/>
          <a:r>
            <a:rPr lang="en-US" dirty="0"/>
            <a:t>Add the amount to seller’s account balance</a:t>
          </a:r>
          <a:endParaRPr lang="en-GB" dirty="0"/>
        </a:p>
      </dgm:t>
    </dgm:pt>
    <dgm:pt modelId="{AE152AA3-96DC-4BA5-83A3-FBE7D21FA2FA}" type="parTrans" cxnId="{63919A3E-5ED5-4C44-B3AF-8D3E44A23A04}">
      <dgm:prSet/>
      <dgm:spPr/>
      <dgm:t>
        <a:bodyPr/>
        <a:lstStyle/>
        <a:p>
          <a:pPr algn="l"/>
          <a:endParaRPr lang="en-GB"/>
        </a:p>
      </dgm:t>
    </dgm:pt>
    <dgm:pt modelId="{8EEA4E6C-6000-41B4-815B-59FC2920EC24}" type="sibTrans" cxnId="{63919A3E-5ED5-4C44-B3AF-8D3E44A23A04}">
      <dgm:prSet/>
      <dgm:spPr/>
      <dgm:t>
        <a:bodyPr/>
        <a:lstStyle/>
        <a:p>
          <a:pPr algn="l"/>
          <a:endParaRPr lang="en-GB"/>
        </a:p>
      </dgm:t>
    </dgm:pt>
    <dgm:pt modelId="{404DFD23-EB5C-449E-8EFE-E6A883D1A216}">
      <dgm:prSet phldrT="[Text]"/>
      <dgm:spPr/>
      <dgm:t>
        <a:bodyPr/>
        <a:lstStyle/>
        <a:p>
          <a:pPr algn="l"/>
          <a:r>
            <a:rPr lang="en-US" dirty="0"/>
            <a:t>Write the new updated balance to seller’s account</a:t>
          </a:r>
          <a:endParaRPr lang="en-GB" dirty="0"/>
        </a:p>
      </dgm:t>
    </dgm:pt>
    <dgm:pt modelId="{6D5028D2-75DE-482F-BAED-DE9C005C18C2}" type="parTrans" cxnId="{68A5BD06-9763-4055-8F35-2DB1E18BBB37}">
      <dgm:prSet/>
      <dgm:spPr/>
      <dgm:t>
        <a:bodyPr/>
        <a:lstStyle/>
        <a:p>
          <a:pPr algn="l"/>
          <a:endParaRPr lang="en-GB"/>
        </a:p>
      </dgm:t>
    </dgm:pt>
    <dgm:pt modelId="{296E1FAE-6F23-4CC1-850A-5AD914DF79DD}" type="sibTrans" cxnId="{68A5BD06-9763-4055-8F35-2DB1E18BBB37}">
      <dgm:prSet/>
      <dgm:spPr/>
      <dgm:t>
        <a:bodyPr/>
        <a:lstStyle/>
        <a:p>
          <a:pPr algn="l"/>
          <a:endParaRPr lang="en-GB"/>
        </a:p>
      </dgm:t>
    </dgm:pt>
    <dgm:pt modelId="{CC1DD647-D5A3-42B1-A941-152A92E0D3D5}">
      <dgm:prSet phldrT="[Text]"/>
      <dgm:spPr/>
      <dgm:t>
        <a:bodyPr/>
        <a:lstStyle/>
        <a:p>
          <a:pPr algn="l"/>
          <a:r>
            <a:rPr lang="en-US" dirty="0"/>
            <a:t>Deduct the amount from your balance</a:t>
          </a:r>
          <a:endParaRPr lang="en-GB" dirty="0"/>
        </a:p>
      </dgm:t>
    </dgm:pt>
    <dgm:pt modelId="{08222B03-C3F9-4147-8D73-4443A65C6F16}" type="parTrans" cxnId="{EC495972-1055-48AF-8E42-360FBB183B16}">
      <dgm:prSet/>
      <dgm:spPr/>
      <dgm:t>
        <a:bodyPr/>
        <a:lstStyle/>
        <a:p>
          <a:pPr algn="l"/>
          <a:endParaRPr lang="en-GB"/>
        </a:p>
      </dgm:t>
    </dgm:pt>
    <dgm:pt modelId="{BDEC6EB1-02CE-4332-9C54-BA9373A9CAEB}" type="sibTrans" cxnId="{EC495972-1055-48AF-8E42-360FBB183B16}">
      <dgm:prSet/>
      <dgm:spPr/>
      <dgm:t>
        <a:bodyPr/>
        <a:lstStyle/>
        <a:p>
          <a:pPr algn="l"/>
          <a:endParaRPr lang="en-GB"/>
        </a:p>
      </dgm:t>
    </dgm:pt>
    <dgm:pt modelId="{A851888D-6469-4AB9-AE40-4B62E678FC2E}">
      <dgm:prSet phldrT="[Text]"/>
      <dgm:spPr/>
      <dgm:t>
        <a:bodyPr/>
        <a:lstStyle/>
        <a:p>
          <a:pPr algn="l"/>
          <a:r>
            <a:rPr lang="en-US" dirty="0"/>
            <a:t>Write the remaining balance of your account</a:t>
          </a:r>
          <a:endParaRPr lang="en-GB" dirty="0"/>
        </a:p>
      </dgm:t>
    </dgm:pt>
    <dgm:pt modelId="{74E0C82E-8FA2-47DF-8FFB-CF8C3290B2C7}" type="parTrans" cxnId="{889CA3D4-B607-44B2-B22F-6E05DEA39D94}">
      <dgm:prSet/>
      <dgm:spPr/>
      <dgm:t>
        <a:bodyPr/>
        <a:lstStyle/>
        <a:p>
          <a:pPr algn="l"/>
          <a:endParaRPr lang="en-GB"/>
        </a:p>
      </dgm:t>
    </dgm:pt>
    <dgm:pt modelId="{B6C182C5-6A98-4E15-9383-F04927F2E668}" type="sibTrans" cxnId="{889CA3D4-B607-44B2-B22F-6E05DEA39D94}">
      <dgm:prSet/>
      <dgm:spPr/>
      <dgm:t>
        <a:bodyPr/>
        <a:lstStyle/>
        <a:p>
          <a:pPr algn="l"/>
          <a:endParaRPr lang="en-GB"/>
        </a:p>
      </dgm:t>
    </dgm:pt>
    <dgm:pt modelId="{3DCEF465-3D24-494A-9722-967B7747B40D}">
      <dgm:prSet phldrT="[Text]"/>
      <dgm:spPr/>
      <dgm:t>
        <a:bodyPr/>
        <a:lstStyle/>
        <a:p>
          <a:pPr algn="l"/>
          <a:r>
            <a:rPr lang="en-US" dirty="0"/>
            <a:t>Read seller’s account balance</a:t>
          </a:r>
          <a:endParaRPr lang="en-GB" dirty="0"/>
        </a:p>
      </dgm:t>
    </dgm:pt>
    <dgm:pt modelId="{18988E3E-A7D4-4D1E-ADCA-5F8C6AF81208}" type="parTrans" cxnId="{6A5178D0-CE57-43F1-9822-F252D185F833}">
      <dgm:prSet/>
      <dgm:spPr/>
      <dgm:t>
        <a:bodyPr/>
        <a:lstStyle/>
        <a:p>
          <a:pPr algn="l"/>
          <a:endParaRPr lang="en-GB"/>
        </a:p>
      </dgm:t>
    </dgm:pt>
    <dgm:pt modelId="{F0BA0885-1AD5-4915-A1CA-EE8B08B08C1C}" type="sibTrans" cxnId="{6A5178D0-CE57-43F1-9822-F252D185F833}">
      <dgm:prSet/>
      <dgm:spPr/>
      <dgm:t>
        <a:bodyPr/>
        <a:lstStyle/>
        <a:p>
          <a:pPr algn="l"/>
          <a:endParaRPr lang="en-GB"/>
        </a:p>
      </dgm:t>
    </dgm:pt>
    <dgm:pt modelId="{E6D7001E-39FB-4813-BFB7-5E4142E038B3}" type="pres">
      <dgm:prSet presAssocID="{C953CB34-7AA7-48B0-8546-02FEB8F8D7E0}" presName="linearFlow" presStyleCnt="0">
        <dgm:presLayoutVars>
          <dgm:dir/>
          <dgm:resizeHandles val="exact"/>
        </dgm:presLayoutVars>
      </dgm:prSet>
      <dgm:spPr/>
    </dgm:pt>
    <dgm:pt modelId="{6E28DF80-1B3A-4FF3-B9D3-28CD9489AA40}" type="pres">
      <dgm:prSet presAssocID="{9E7725DB-5A01-49FD-9FC6-7B1D127D0F0A}" presName="composite" presStyleCnt="0"/>
      <dgm:spPr/>
    </dgm:pt>
    <dgm:pt modelId="{FEF06468-6A27-4584-A0A3-717DD4DACCCD}" type="pres">
      <dgm:prSet presAssocID="{9E7725DB-5A01-49FD-9FC6-7B1D127D0F0A}" presName="imgShp" presStyleLbl="fgImgPlace1" presStyleIdx="0" presStyleCnt="6" custLinFactX="-100000" custLinFactNeighborX="-109405"/>
      <dgm:spPr/>
    </dgm:pt>
    <dgm:pt modelId="{3FE9AA3F-FF76-4D67-BD54-FF9AF4697CD9}" type="pres">
      <dgm:prSet presAssocID="{9E7725DB-5A01-49FD-9FC6-7B1D127D0F0A}" presName="txShp" presStyleLbl="node1" presStyleIdx="0" presStyleCnt="6" custScaleX="133819">
        <dgm:presLayoutVars>
          <dgm:bulletEnabled val="1"/>
        </dgm:presLayoutVars>
      </dgm:prSet>
      <dgm:spPr/>
    </dgm:pt>
    <dgm:pt modelId="{6FF9736F-54B0-4546-872D-14B26532B704}" type="pres">
      <dgm:prSet presAssocID="{BF38B248-E946-45F3-8550-622AB61025C2}" presName="spacing" presStyleCnt="0"/>
      <dgm:spPr/>
    </dgm:pt>
    <dgm:pt modelId="{17207945-8EFB-49BA-86DE-A335C1C4EE48}" type="pres">
      <dgm:prSet presAssocID="{CC1DD647-D5A3-42B1-A941-152A92E0D3D5}" presName="composite" presStyleCnt="0"/>
      <dgm:spPr/>
    </dgm:pt>
    <dgm:pt modelId="{7284E0B5-A36E-45D8-AECC-FD5630482990}" type="pres">
      <dgm:prSet presAssocID="{CC1DD647-D5A3-42B1-A941-152A92E0D3D5}" presName="imgShp" presStyleLbl="fgImgPlace1" presStyleIdx="1" presStyleCnt="6" custLinFactX="-100000" custLinFactNeighborX="-109405"/>
      <dgm:spPr/>
    </dgm:pt>
    <dgm:pt modelId="{72C42AEC-8767-4A48-97C9-9C6CC8381F6B}" type="pres">
      <dgm:prSet presAssocID="{CC1DD647-D5A3-42B1-A941-152A92E0D3D5}" presName="txShp" presStyleLbl="node1" presStyleIdx="1" presStyleCnt="6" custScaleX="133819">
        <dgm:presLayoutVars>
          <dgm:bulletEnabled val="1"/>
        </dgm:presLayoutVars>
      </dgm:prSet>
      <dgm:spPr/>
    </dgm:pt>
    <dgm:pt modelId="{61F37FA6-A7A6-41A6-AB04-C78E97801E2C}" type="pres">
      <dgm:prSet presAssocID="{BDEC6EB1-02CE-4332-9C54-BA9373A9CAEB}" presName="spacing" presStyleCnt="0"/>
      <dgm:spPr/>
    </dgm:pt>
    <dgm:pt modelId="{BCF46E70-191E-4E30-8245-D1C7CAF3FB9D}" type="pres">
      <dgm:prSet presAssocID="{A851888D-6469-4AB9-AE40-4B62E678FC2E}" presName="composite" presStyleCnt="0"/>
      <dgm:spPr/>
    </dgm:pt>
    <dgm:pt modelId="{F20B3EB0-5E9E-409A-A249-D3F5721ABE95}" type="pres">
      <dgm:prSet presAssocID="{A851888D-6469-4AB9-AE40-4B62E678FC2E}" presName="imgShp" presStyleLbl="fgImgPlace1" presStyleIdx="2" presStyleCnt="6" custLinFactX="-100000" custLinFactNeighborX="-109405"/>
      <dgm:spPr/>
    </dgm:pt>
    <dgm:pt modelId="{21841048-DCE8-435E-BF3C-953F3D9B101B}" type="pres">
      <dgm:prSet presAssocID="{A851888D-6469-4AB9-AE40-4B62E678FC2E}" presName="txShp" presStyleLbl="node1" presStyleIdx="2" presStyleCnt="6" custScaleX="133819">
        <dgm:presLayoutVars>
          <dgm:bulletEnabled val="1"/>
        </dgm:presLayoutVars>
      </dgm:prSet>
      <dgm:spPr/>
    </dgm:pt>
    <dgm:pt modelId="{EA2631AC-B95F-470B-B544-57F1130C90B3}" type="pres">
      <dgm:prSet presAssocID="{B6C182C5-6A98-4E15-9383-F04927F2E668}" presName="spacing" presStyleCnt="0"/>
      <dgm:spPr/>
    </dgm:pt>
    <dgm:pt modelId="{9B32DDDE-59FA-4897-AD7E-9846CF03281D}" type="pres">
      <dgm:prSet presAssocID="{3DCEF465-3D24-494A-9722-967B7747B40D}" presName="composite" presStyleCnt="0"/>
      <dgm:spPr/>
    </dgm:pt>
    <dgm:pt modelId="{4B02D20F-F5AE-47F1-A1B0-EA7B9FA9E943}" type="pres">
      <dgm:prSet presAssocID="{3DCEF465-3D24-494A-9722-967B7747B40D}" presName="imgShp" presStyleLbl="fgImgPlace1" presStyleIdx="3" presStyleCnt="6" custLinFactX="-100000" custLinFactNeighborX="-109405"/>
      <dgm:spPr/>
    </dgm:pt>
    <dgm:pt modelId="{D18BCBBA-27E7-411A-B4AE-842DF5C96B35}" type="pres">
      <dgm:prSet presAssocID="{3DCEF465-3D24-494A-9722-967B7747B40D}" presName="txShp" presStyleLbl="node1" presStyleIdx="3" presStyleCnt="6" custScaleX="133819">
        <dgm:presLayoutVars>
          <dgm:bulletEnabled val="1"/>
        </dgm:presLayoutVars>
      </dgm:prSet>
      <dgm:spPr/>
    </dgm:pt>
    <dgm:pt modelId="{7997B1FD-BFB4-4046-8AA3-EC228754485D}" type="pres">
      <dgm:prSet presAssocID="{F0BA0885-1AD5-4915-A1CA-EE8B08B08C1C}" presName="spacing" presStyleCnt="0"/>
      <dgm:spPr/>
    </dgm:pt>
    <dgm:pt modelId="{3D21251B-B687-49EF-8D29-B0D819EC3E87}" type="pres">
      <dgm:prSet presAssocID="{DE694FF1-7793-42AE-AA95-5081D5B3A21D}" presName="composite" presStyleCnt="0"/>
      <dgm:spPr/>
    </dgm:pt>
    <dgm:pt modelId="{7B811389-63E4-40DA-8B9A-378DAF0B93BA}" type="pres">
      <dgm:prSet presAssocID="{DE694FF1-7793-42AE-AA95-5081D5B3A21D}" presName="imgShp" presStyleLbl="fgImgPlace1" presStyleIdx="4" presStyleCnt="6" custLinFactX="-100000" custLinFactNeighborX="-109405"/>
      <dgm:spPr/>
    </dgm:pt>
    <dgm:pt modelId="{F36378C0-6ECC-4889-9014-E329A5F311DD}" type="pres">
      <dgm:prSet presAssocID="{DE694FF1-7793-42AE-AA95-5081D5B3A21D}" presName="txShp" presStyleLbl="node1" presStyleIdx="4" presStyleCnt="6" custScaleX="133819">
        <dgm:presLayoutVars>
          <dgm:bulletEnabled val="1"/>
        </dgm:presLayoutVars>
      </dgm:prSet>
      <dgm:spPr/>
    </dgm:pt>
    <dgm:pt modelId="{A89D387D-61D4-4D42-AB2D-8F4DFFD2FCA6}" type="pres">
      <dgm:prSet presAssocID="{8EEA4E6C-6000-41B4-815B-59FC2920EC24}" presName="spacing" presStyleCnt="0"/>
      <dgm:spPr/>
    </dgm:pt>
    <dgm:pt modelId="{6B14A890-5554-4FF8-86AC-A520AC4C360F}" type="pres">
      <dgm:prSet presAssocID="{404DFD23-EB5C-449E-8EFE-E6A883D1A216}" presName="composite" presStyleCnt="0"/>
      <dgm:spPr/>
    </dgm:pt>
    <dgm:pt modelId="{931F6F42-8FA3-4BEE-98EC-DEF63F5E488A}" type="pres">
      <dgm:prSet presAssocID="{404DFD23-EB5C-449E-8EFE-E6A883D1A216}" presName="imgShp" presStyleLbl="fgImgPlace1" presStyleIdx="5" presStyleCnt="6" custLinFactX="-100000" custLinFactNeighborX="-109405"/>
      <dgm:spPr/>
    </dgm:pt>
    <dgm:pt modelId="{B27E0E3F-7774-40DA-A9E0-F649A2B82385}" type="pres">
      <dgm:prSet presAssocID="{404DFD23-EB5C-449E-8EFE-E6A883D1A216}" presName="txShp" presStyleLbl="node1" presStyleIdx="5" presStyleCnt="6" custScaleX="133819">
        <dgm:presLayoutVars>
          <dgm:bulletEnabled val="1"/>
        </dgm:presLayoutVars>
      </dgm:prSet>
      <dgm:spPr/>
    </dgm:pt>
  </dgm:ptLst>
  <dgm:cxnLst>
    <dgm:cxn modelId="{68A5BD06-9763-4055-8F35-2DB1E18BBB37}" srcId="{C953CB34-7AA7-48B0-8546-02FEB8F8D7E0}" destId="{404DFD23-EB5C-449E-8EFE-E6A883D1A216}" srcOrd="5" destOrd="0" parTransId="{6D5028D2-75DE-482F-BAED-DE9C005C18C2}" sibTransId="{296E1FAE-6F23-4CC1-850A-5AD914DF79DD}"/>
    <dgm:cxn modelId="{ADC89838-9175-41CA-8C56-46162AD3E815}" srcId="{C953CB34-7AA7-48B0-8546-02FEB8F8D7E0}" destId="{9E7725DB-5A01-49FD-9FC6-7B1D127D0F0A}" srcOrd="0" destOrd="0" parTransId="{47D6893D-D4EF-4D37-98D8-848BE46FD68F}" sibTransId="{BF38B248-E946-45F3-8550-622AB61025C2}"/>
    <dgm:cxn modelId="{63919A3E-5ED5-4C44-B3AF-8D3E44A23A04}" srcId="{C953CB34-7AA7-48B0-8546-02FEB8F8D7E0}" destId="{DE694FF1-7793-42AE-AA95-5081D5B3A21D}" srcOrd="4" destOrd="0" parTransId="{AE152AA3-96DC-4BA5-83A3-FBE7D21FA2FA}" sibTransId="{8EEA4E6C-6000-41B4-815B-59FC2920EC24}"/>
    <dgm:cxn modelId="{4077E85E-0324-4918-B3DC-90D4728F43FC}" type="presOf" srcId="{A851888D-6469-4AB9-AE40-4B62E678FC2E}" destId="{21841048-DCE8-435E-BF3C-953F3D9B101B}" srcOrd="0" destOrd="0" presId="urn:microsoft.com/office/officeart/2005/8/layout/vList3"/>
    <dgm:cxn modelId="{F2CA2468-6E30-4415-AB6D-8EEB02131D4B}" type="presOf" srcId="{9E7725DB-5A01-49FD-9FC6-7B1D127D0F0A}" destId="{3FE9AA3F-FF76-4D67-BD54-FF9AF4697CD9}" srcOrd="0" destOrd="0" presId="urn:microsoft.com/office/officeart/2005/8/layout/vList3"/>
    <dgm:cxn modelId="{EC495972-1055-48AF-8E42-360FBB183B16}" srcId="{C953CB34-7AA7-48B0-8546-02FEB8F8D7E0}" destId="{CC1DD647-D5A3-42B1-A941-152A92E0D3D5}" srcOrd="1" destOrd="0" parTransId="{08222B03-C3F9-4147-8D73-4443A65C6F16}" sibTransId="{BDEC6EB1-02CE-4332-9C54-BA9373A9CAEB}"/>
    <dgm:cxn modelId="{54FCEC7B-354C-4F59-86BC-D9ADC06C5178}" type="presOf" srcId="{3DCEF465-3D24-494A-9722-967B7747B40D}" destId="{D18BCBBA-27E7-411A-B4AE-842DF5C96B35}" srcOrd="0" destOrd="0" presId="urn:microsoft.com/office/officeart/2005/8/layout/vList3"/>
    <dgm:cxn modelId="{2544A98F-F40F-44E6-BCC9-0791A99403F5}" type="presOf" srcId="{DE694FF1-7793-42AE-AA95-5081D5B3A21D}" destId="{F36378C0-6ECC-4889-9014-E329A5F311DD}" srcOrd="0" destOrd="0" presId="urn:microsoft.com/office/officeart/2005/8/layout/vList3"/>
    <dgm:cxn modelId="{D488279B-1710-4318-B871-15EA54450C6A}" type="presOf" srcId="{404DFD23-EB5C-449E-8EFE-E6A883D1A216}" destId="{B27E0E3F-7774-40DA-A9E0-F649A2B82385}" srcOrd="0" destOrd="0" presId="urn:microsoft.com/office/officeart/2005/8/layout/vList3"/>
    <dgm:cxn modelId="{6A5178D0-CE57-43F1-9822-F252D185F833}" srcId="{C953CB34-7AA7-48B0-8546-02FEB8F8D7E0}" destId="{3DCEF465-3D24-494A-9722-967B7747B40D}" srcOrd="3" destOrd="0" parTransId="{18988E3E-A7D4-4D1E-ADCA-5F8C6AF81208}" sibTransId="{F0BA0885-1AD5-4915-A1CA-EE8B08B08C1C}"/>
    <dgm:cxn modelId="{889CA3D4-B607-44B2-B22F-6E05DEA39D94}" srcId="{C953CB34-7AA7-48B0-8546-02FEB8F8D7E0}" destId="{A851888D-6469-4AB9-AE40-4B62E678FC2E}" srcOrd="2" destOrd="0" parTransId="{74E0C82E-8FA2-47DF-8FFB-CF8C3290B2C7}" sibTransId="{B6C182C5-6A98-4E15-9383-F04927F2E668}"/>
    <dgm:cxn modelId="{FA714FE0-CDF5-4999-BB41-8E759698B01D}" type="presOf" srcId="{C953CB34-7AA7-48B0-8546-02FEB8F8D7E0}" destId="{E6D7001E-39FB-4813-BFB7-5E4142E038B3}" srcOrd="0" destOrd="0" presId="urn:microsoft.com/office/officeart/2005/8/layout/vList3"/>
    <dgm:cxn modelId="{FD0059F2-B68A-480D-888F-A90073379C4E}" type="presOf" srcId="{CC1DD647-D5A3-42B1-A941-152A92E0D3D5}" destId="{72C42AEC-8767-4A48-97C9-9C6CC8381F6B}" srcOrd="0" destOrd="0" presId="urn:microsoft.com/office/officeart/2005/8/layout/vList3"/>
    <dgm:cxn modelId="{8AAEAD60-738D-4097-8073-A337A84A0A1A}" type="presParOf" srcId="{E6D7001E-39FB-4813-BFB7-5E4142E038B3}" destId="{6E28DF80-1B3A-4FF3-B9D3-28CD9489AA40}" srcOrd="0" destOrd="0" presId="urn:microsoft.com/office/officeart/2005/8/layout/vList3"/>
    <dgm:cxn modelId="{97819770-1B9B-4863-BBA1-8C026F772324}" type="presParOf" srcId="{6E28DF80-1B3A-4FF3-B9D3-28CD9489AA40}" destId="{FEF06468-6A27-4584-A0A3-717DD4DACCCD}" srcOrd="0" destOrd="0" presId="urn:microsoft.com/office/officeart/2005/8/layout/vList3"/>
    <dgm:cxn modelId="{DA406A45-EE24-418C-8736-EF0AB7694FDB}" type="presParOf" srcId="{6E28DF80-1B3A-4FF3-B9D3-28CD9489AA40}" destId="{3FE9AA3F-FF76-4D67-BD54-FF9AF4697CD9}" srcOrd="1" destOrd="0" presId="urn:microsoft.com/office/officeart/2005/8/layout/vList3"/>
    <dgm:cxn modelId="{CC4D5035-D105-44D3-B6E1-BD3C07580565}" type="presParOf" srcId="{E6D7001E-39FB-4813-BFB7-5E4142E038B3}" destId="{6FF9736F-54B0-4546-872D-14B26532B704}" srcOrd="1" destOrd="0" presId="urn:microsoft.com/office/officeart/2005/8/layout/vList3"/>
    <dgm:cxn modelId="{2212A3F4-7807-4089-8AD8-1ED74C4D5230}" type="presParOf" srcId="{E6D7001E-39FB-4813-BFB7-5E4142E038B3}" destId="{17207945-8EFB-49BA-86DE-A335C1C4EE48}" srcOrd="2" destOrd="0" presId="urn:microsoft.com/office/officeart/2005/8/layout/vList3"/>
    <dgm:cxn modelId="{85EC001F-45F0-450A-A1D8-455320276766}" type="presParOf" srcId="{17207945-8EFB-49BA-86DE-A335C1C4EE48}" destId="{7284E0B5-A36E-45D8-AECC-FD5630482990}" srcOrd="0" destOrd="0" presId="urn:microsoft.com/office/officeart/2005/8/layout/vList3"/>
    <dgm:cxn modelId="{E782A990-94AD-4EC6-A32C-1FE92540D985}" type="presParOf" srcId="{17207945-8EFB-49BA-86DE-A335C1C4EE48}" destId="{72C42AEC-8767-4A48-97C9-9C6CC8381F6B}" srcOrd="1" destOrd="0" presId="urn:microsoft.com/office/officeart/2005/8/layout/vList3"/>
    <dgm:cxn modelId="{7E61C62E-F14A-46C9-B97D-1BDA97098C04}" type="presParOf" srcId="{E6D7001E-39FB-4813-BFB7-5E4142E038B3}" destId="{61F37FA6-A7A6-41A6-AB04-C78E97801E2C}" srcOrd="3" destOrd="0" presId="urn:microsoft.com/office/officeart/2005/8/layout/vList3"/>
    <dgm:cxn modelId="{94863CFD-AD8F-4A77-8500-A0E99A245738}" type="presParOf" srcId="{E6D7001E-39FB-4813-BFB7-5E4142E038B3}" destId="{BCF46E70-191E-4E30-8245-D1C7CAF3FB9D}" srcOrd="4" destOrd="0" presId="urn:microsoft.com/office/officeart/2005/8/layout/vList3"/>
    <dgm:cxn modelId="{D9C527BC-287D-4061-BC05-1A672903308B}" type="presParOf" srcId="{BCF46E70-191E-4E30-8245-D1C7CAF3FB9D}" destId="{F20B3EB0-5E9E-409A-A249-D3F5721ABE95}" srcOrd="0" destOrd="0" presId="urn:microsoft.com/office/officeart/2005/8/layout/vList3"/>
    <dgm:cxn modelId="{D8A32A50-A737-4ECF-8733-2391F88DDC22}" type="presParOf" srcId="{BCF46E70-191E-4E30-8245-D1C7CAF3FB9D}" destId="{21841048-DCE8-435E-BF3C-953F3D9B101B}" srcOrd="1" destOrd="0" presId="urn:microsoft.com/office/officeart/2005/8/layout/vList3"/>
    <dgm:cxn modelId="{E3A301CD-6F08-4AB7-B74D-4219C56628F0}" type="presParOf" srcId="{E6D7001E-39FB-4813-BFB7-5E4142E038B3}" destId="{EA2631AC-B95F-470B-B544-57F1130C90B3}" srcOrd="5" destOrd="0" presId="urn:microsoft.com/office/officeart/2005/8/layout/vList3"/>
    <dgm:cxn modelId="{B68F0DBA-9303-4E46-BD51-9963E8B32696}" type="presParOf" srcId="{E6D7001E-39FB-4813-BFB7-5E4142E038B3}" destId="{9B32DDDE-59FA-4897-AD7E-9846CF03281D}" srcOrd="6" destOrd="0" presId="urn:microsoft.com/office/officeart/2005/8/layout/vList3"/>
    <dgm:cxn modelId="{92C2B460-3637-4B55-98B8-21C4182EB0F8}" type="presParOf" srcId="{9B32DDDE-59FA-4897-AD7E-9846CF03281D}" destId="{4B02D20F-F5AE-47F1-A1B0-EA7B9FA9E943}" srcOrd="0" destOrd="0" presId="urn:microsoft.com/office/officeart/2005/8/layout/vList3"/>
    <dgm:cxn modelId="{E2EDC260-A194-4F31-8DE9-904EA10EC015}" type="presParOf" srcId="{9B32DDDE-59FA-4897-AD7E-9846CF03281D}" destId="{D18BCBBA-27E7-411A-B4AE-842DF5C96B35}" srcOrd="1" destOrd="0" presId="urn:microsoft.com/office/officeart/2005/8/layout/vList3"/>
    <dgm:cxn modelId="{55B6B0E5-0F11-4960-8C7A-1CD0E4C03899}" type="presParOf" srcId="{E6D7001E-39FB-4813-BFB7-5E4142E038B3}" destId="{7997B1FD-BFB4-4046-8AA3-EC228754485D}" srcOrd="7" destOrd="0" presId="urn:microsoft.com/office/officeart/2005/8/layout/vList3"/>
    <dgm:cxn modelId="{02F612DF-2AD0-498D-B21C-E5B67CF13A28}" type="presParOf" srcId="{E6D7001E-39FB-4813-BFB7-5E4142E038B3}" destId="{3D21251B-B687-49EF-8D29-B0D819EC3E87}" srcOrd="8" destOrd="0" presId="urn:microsoft.com/office/officeart/2005/8/layout/vList3"/>
    <dgm:cxn modelId="{0980E1CC-1661-4059-8B45-C58B9887B4BA}" type="presParOf" srcId="{3D21251B-B687-49EF-8D29-B0D819EC3E87}" destId="{7B811389-63E4-40DA-8B9A-378DAF0B93BA}" srcOrd="0" destOrd="0" presId="urn:microsoft.com/office/officeart/2005/8/layout/vList3"/>
    <dgm:cxn modelId="{07F821CB-37A6-49C2-8E8A-345AE8A24112}" type="presParOf" srcId="{3D21251B-B687-49EF-8D29-B0D819EC3E87}" destId="{F36378C0-6ECC-4889-9014-E329A5F311DD}" srcOrd="1" destOrd="0" presId="urn:microsoft.com/office/officeart/2005/8/layout/vList3"/>
    <dgm:cxn modelId="{79D90CAF-25F9-4F11-9ABD-700B360544A2}" type="presParOf" srcId="{E6D7001E-39FB-4813-BFB7-5E4142E038B3}" destId="{A89D387D-61D4-4D42-AB2D-8F4DFFD2FCA6}" srcOrd="9" destOrd="0" presId="urn:microsoft.com/office/officeart/2005/8/layout/vList3"/>
    <dgm:cxn modelId="{AB1F5FCE-7A1C-458F-B20E-AFD52A605DDB}" type="presParOf" srcId="{E6D7001E-39FB-4813-BFB7-5E4142E038B3}" destId="{6B14A890-5554-4FF8-86AC-A520AC4C360F}" srcOrd="10" destOrd="0" presId="urn:microsoft.com/office/officeart/2005/8/layout/vList3"/>
    <dgm:cxn modelId="{862B1644-4DB0-424D-BBB7-2E299572AD8F}" type="presParOf" srcId="{6B14A890-5554-4FF8-86AC-A520AC4C360F}" destId="{931F6F42-8FA3-4BEE-98EC-DEF63F5E488A}" srcOrd="0" destOrd="0" presId="urn:microsoft.com/office/officeart/2005/8/layout/vList3"/>
    <dgm:cxn modelId="{5804B7D8-F5EE-4D5F-BEBC-79719D29587C}" type="presParOf" srcId="{6B14A890-5554-4FF8-86AC-A520AC4C360F}" destId="{B27E0E3F-7774-40DA-A9E0-F649A2B823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9AA3F-FF76-4D67-BD54-FF9AF4697CD9}">
      <dsp:nvSpPr>
        <dsp:cNvPr id="0" name=""/>
        <dsp:cNvSpPr/>
      </dsp:nvSpPr>
      <dsp:spPr>
        <a:xfrm rot="10800000">
          <a:off x="397805" y="2014"/>
          <a:ext cx="6430413" cy="5265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206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 your account balance</a:t>
          </a:r>
          <a:endParaRPr lang="en-GB" sz="2100" kern="1200" dirty="0"/>
        </a:p>
      </dsp:txBody>
      <dsp:txXfrm rot="10800000">
        <a:off x="529449" y="2014"/>
        <a:ext cx="6298769" cy="526577"/>
      </dsp:txXfrm>
    </dsp:sp>
    <dsp:sp modelId="{FEF06468-6A27-4584-A0A3-717DD4DACCCD}">
      <dsp:nvSpPr>
        <dsp:cNvPr id="0" name=""/>
        <dsp:cNvSpPr/>
      </dsp:nvSpPr>
      <dsp:spPr>
        <a:xfrm>
          <a:off x="0" y="2014"/>
          <a:ext cx="526577" cy="5265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42AEC-8767-4A48-97C9-9C6CC8381F6B}">
      <dsp:nvSpPr>
        <dsp:cNvPr id="0" name=""/>
        <dsp:cNvSpPr/>
      </dsp:nvSpPr>
      <dsp:spPr>
        <a:xfrm rot="10800000">
          <a:off x="397805" y="685778"/>
          <a:ext cx="6430413" cy="5265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206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Deduct the amount from your balance</a:t>
          </a:r>
          <a:endParaRPr lang="en-GB" sz="2100" kern="1200" dirty="0"/>
        </a:p>
      </dsp:txBody>
      <dsp:txXfrm rot="10800000">
        <a:off x="529449" y="685778"/>
        <a:ext cx="6298769" cy="526577"/>
      </dsp:txXfrm>
    </dsp:sp>
    <dsp:sp modelId="{7284E0B5-A36E-45D8-AECC-FD5630482990}">
      <dsp:nvSpPr>
        <dsp:cNvPr id="0" name=""/>
        <dsp:cNvSpPr/>
      </dsp:nvSpPr>
      <dsp:spPr>
        <a:xfrm>
          <a:off x="0" y="685778"/>
          <a:ext cx="526577" cy="5265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41048-DCE8-435E-BF3C-953F3D9B101B}">
      <dsp:nvSpPr>
        <dsp:cNvPr id="0" name=""/>
        <dsp:cNvSpPr/>
      </dsp:nvSpPr>
      <dsp:spPr>
        <a:xfrm rot="10800000">
          <a:off x="397805" y="1369543"/>
          <a:ext cx="6430413" cy="5265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206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Write the remaining balance of your account</a:t>
          </a:r>
          <a:endParaRPr lang="en-GB" sz="2000" kern="1200" dirty="0"/>
        </a:p>
      </dsp:txBody>
      <dsp:txXfrm rot="10800000">
        <a:off x="529449" y="1369543"/>
        <a:ext cx="6298769" cy="526577"/>
      </dsp:txXfrm>
    </dsp:sp>
    <dsp:sp modelId="{F20B3EB0-5E9E-409A-A249-D3F5721ABE95}">
      <dsp:nvSpPr>
        <dsp:cNvPr id="0" name=""/>
        <dsp:cNvSpPr/>
      </dsp:nvSpPr>
      <dsp:spPr>
        <a:xfrm>
          <a:off x="0" y="1369543"/>
          <a:ext cx="526577" cy="5265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BCBBA-27E7-411A-B4AE-842DF5C96B35}">
      <dsp:nvSpPr>
        <dsp:cNvPr id="0" name=""/>
        <dsp:cNvSpPr/>
      </dsp:nvSpPr>
      <dsp:spPr>
        <a:xfrm rot="10800000">
          <a:off x="397805" y="2053307"/>
          <a:ext cx="6430413" cy="5265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206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seller’s account balance</a:t>
          </a:r>
          <a:endParaRPr lang="en-GB" sz="2000" kern="1200" dirty="0"/>
        </a:p>
      </dsp:txBody>
      <dsp:txXfrm rot="10800000">
        <a:off x="529449" y="2053307"/>
        <a:ext cx="6298769" cy="526577"/>
      </dsp:txXfrm>
    </dsp:sp>
    <dsp:sp modelId="{4B02D20F-F5AE-47F1-A1B0-EA7B9FA9E943}">
      <dsp:nvSpPr>
        <dsp:cNvPr id="0" name=""/>
        <dsp:cNvSpPr/>
      </dsp:nvSpPr>
      <dsp:spPr>
        <a:xfrm>
          <a:off x="0" y="2053307"/>
          <a:ext cx="526577" cy="5265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378C0-6ECC-4889-9014-E329A5F311DD}">
      <dsp:nvSpPr>
        <dsp:cNvPr id="0" name=""/>
        <dsp:cNvSpPr/>
      </dsp:nvSpPr>
      <dsp:spPr>
        <a:xfrm rot="10800000">
          <a:off x="397805" y="2737071"/>
          <a:ext cx="6430413" cy="5265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206" tIns="72390" rIns="135128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the amount to seller’s account balance</a:t>
          </a:r>
          <a:endParaRPr lang="en-GB" sz="1900" kern="1200" dirty="0"/>
        </a:p>
      </dsp:txBody>
      <dsp:txXfrm rot="10800000">
        <a:off x="529449" y="2737071"/>
        <a:ext cx="6298769" cy="526577"/>
      </dsp:txXfrm>
    </dsp:sp>
    <dsp:sp modelId="{7B811389-63E4-40DA-8B9A-378DAF0B93BA}">
      <dsp:nvSpPr>
        <dsp:cNvPr id="0" name=""/>
        <dsp:cNvSpPr/>
      </dsp:nvSpPr>
      <dsp:spPr>
        <a:xfrm>
          <a:off x="0" y="2737071"/>
          <a:ext cx="526577" cy="5265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E0E3F-7774-40DA-A9E0-F649A2B82385}">
      <dsp:nvSpPr>
        <dsp:cNvPr id="0" name=""/>
        <dsp:cNvSpPr/>
      </dsp:nvSpPr>
      <dsp:spPr>
        <a:xfrm rot="10800000">
          <a:off x="397805" y="3420836"/>
          <a:ext cx="6430413" cy="5265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206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the new updated balance to seller’s account</a:t>
          </a:r>
          <a:endParaRPr lang="en-GB" sz="1800" kern="1200" dirty="0"/>
        </a:p>
      </dsp:txBody>
      <dsp:txXfrm rot="10800000">
        <a:off x="529449" y="3420836"/>
        <a:ext cx="6298769" cy="526577"/>
      </dsp:txXfrm>
    </dsp:sp>
    <dsp:sp modelId="{931F6F42-8FA3-4BEE-98EC-DEF63F5E488A}">
      <dsp:nvSpPr>
        <dsp:cNvPr id="0" name=""/>
        <dsp:cNvSpPr/>
      </dsp:nvSpPr>
      <dsp:spPr>
        <a:xfrm>
          <a:off x="0" y="3420836"/>
          <a:ext cx="526577" cy="52657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BAFB821-DD2C-47EE-A183-56226E173758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73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43238B2-79AD-4FF9-9954-AE08D394846E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17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AC33B1E-2469-4D4D-B65B-64B8F0C70A79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40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9FC0817-9753-4A39-BA03-9492B1697D4A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8DE6D2C-CB0B-46B7-AEF1-BF0412F29A3F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93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FB05DCC-3600-48DE-B7A2-F9B8498D6ECA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73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3D2FB-A52C-4804-8B20-D78CFA373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7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811" y="2117229"/>
            <a:ext cx="9520471" cy="2523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>
                <a:latin typeface="Impact"/>
              </a:rPr>
              <a:t>Transactions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642" y="6276975"/>
            <a:ext cx="8518358" cy="44968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IE2042- Database Management Systems for 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Security- Lecture8</a:t>
            </a:r>
            <a:endParaRPr lang="en-US"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8043B7-374C-47AA-AFEF-79BD4A3BB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24" y="1373961"/>
            <a:ext cx="5359413" cy="4974535"/>
          </a:xfrm>
          <a:prstGeom prst="rect">
            <a:avLst/>
          </a:prstGeom>
        </p:spPr>
      </p:pic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6188243" cy="4522872"/>
          </a:xfrm>
        </p:spPr>
        <p:txBody>
          <a:bodyPr>
            <a:normAutofit fontScale="47500" lnSpcReduction="200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GB" sz="33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manager </a:t>
            </a:r>
            <a:r>
              <a:rPr lang="en-GB" sz="3300" dirty="0">
                <a:latin typeface="Calibri" panose="020F0502020204030204" pitchFamily="34" charset="0"/>
                <a:cs typeface="Calibri" panose="020F0502020204030204" pitchFamily="34" charset="0"/>
              </a:rPr>
              <a:t>coordinates transactions on behalf of application programs.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GB" sz="3300" dirty="0">
                <a:latin typeface="Calibri" panose="020F0502020204030204" pitchFamily="34" charset="0"/>
                <a:cs typeface="Calibri" panose="020F0502020204030204" pitchFamily="34" charset="0"/>
              </a:rPr>
              <a:t>It communicates with the </a:t>
            </a:r>
            <a:r>
              <a:rPr lang="en-GB" sz="3300" b="1" dirty="0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en-GB" sz="3300" dirty="0">
                <a:latin typeface="Calibri" panose="020F0502020204030204" pitchFamily="34" charset="0"/>
                <a:cs typeface="Calibri" panose="020F0502020204030204" pitchFamily="34" charset="0"/>
              </a:rPr>
              <a:t>, the module responsible for implementing a particular strategy for concurrency control. The scheduler is sometimes referred to as the </a:t>
            </a:r>
            <a:r>
              <a:rPr lang="en-GB" sz="3300" b="1" dirty="0">
                <a:latin typeface="Calibri" panose="020F0502020204030204" pitchFamily="34" charset="0"/>
                <a:cs typeface="Calibri" panose="020F0502020204030204" pitchFamily="34" charset="0"/>
              </a:rPr>
              <a:t>lock manager </a:t>
            </a:r>
            <a:r>
              <a:rPr lang="en-GB" sz="3300" dirty="0">
                <a:latin typeface="Calibri" panose="020F0502020204030204" pitchFamily="34" charset="0"/>
                <a:cs typeface="Calibri" panose="020F0502020204030204" pitchFamily="34" charset="0"/>
              </a:rPr>
              <a:t>if the concurrency control protocol is locking-based. The objective of the scheduler is to maximize concurrency without allowing concurrently executing transactions to interfere with one another, and so compromise the integrity or consistency of the database.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GB" sz="3300" dirty="0">
                <a:latin typeface="Calibri" panose="020F0502020204030204" pitchFamily="34" charset="0"/>
                <a:cs typeface="Calibri" panose="020F0502020204030204" pitchFamily="34" charset="0"/>
              </a:rPr>
              <a:t>If a failure occurs during the transaction, then the database could be inconsistent. It is the task of the </a:t>
            </a:r>
            <a:r>
              <a:rPr lang="en-GB" sz="3300" b="1" dirty="0">
                <a:latin typeface="Calibri" panose="020F0502020204030204" pitchFamily="34" charset="0"/>
                <a:cs typeface="Calibri" panose="020F0502020204030204" pitchFamily="34" charset="0"/>
              </a:rPr>
              <a:t>recovery manager </a:t>
            </a:r>
            <a:r>
              <a:rPr lang="en-GB" sz="33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database is restored to the state it was in before the start of the transaction, and therefore a consistent state.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GB" sz="3300" dirty="0">
                <a:latin typeface="Calibri" panose="020F0502020204030204" pitchFamily="34" charset="0"/>
                <a:cs typeface="Calibri" panose="020F0502020204030204" pitchFamily="34" charset="0"/>
              </a:rPr>
              <a:t>Finally, the </a:t>
            </a:r>
            <a:r>
              <a:rPr lang="en-GB" sz="3300" b="1" dirty="0">
                <a:latin typeface="Calibri" panose="020F0502020204030204" pitchFamily="34" charset="0"/>
                <a:cs typeface="Calibri" panose="020F0502020204030204" pitchFamily="34" charset="0"/>
              </a:rPr>
              <a:t>buffer manager </a:t>
            </a:r>
            <a:r>
              <a:rPr lang="en-GB" sz="3300" dirty="0">
                <a:latin typeface="Calibri" panose="020F0502020204030204" pitchFamily="34" charset="0"/>
                <a:cs typeface="Calibri" panose="020F0502020204030204" pitchFamily="34" charset="0"/>
              </a:rPr>
              <a:t>is responsible for the efficient transfer of data between disk storage and main memory. </a:t>
            </a:r>
            <a:br>
              <a:rPr lang="en-GB" sz="2400" dirty="0"/>
            </a:br>
            <a:br>
              <a:rPr lang="en-GB" sz="2400" dirty="0"/>
            </a:br>
            <a:endParaRPr lang="en-GB" sz="2400" dirty="0"/>
          </a:p>
          <a:p>
            <a:pPr eaLnBrk="1" hangingPunct="1"/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Database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254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A transaction is seen by a DBMS as a series of ordered </a:t>
            </a:r>
            <a:r>
              <a:rPr lang="en-US" alt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  <a:p>
            <a:pPr eaLnBrk="1" hangingPunct="1"/>
            <a:endParaRPr lang="en-US" altLang="en-US" sz="2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Actions </a:t>
            </a:r>
            <a:r>
              <a:rPr lang="en-US" alt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include </a:t>
            </a:r>
            <a:r>
              <a:rPr lang="en-US" alt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  <a:r>
              <a:rPr lang="en-US" alt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  <a:r>
              <a:rPr lang="en-US" alt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 of database objects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Notation: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Transaction T reading object O	: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(O)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Transaction T writing object O 	: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(O)</a:t>
            </a:r>
          </a:p>
          <a:p>
            <a:pPr lvl="1"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 addition, the final action of a transaction is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abort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Notation:	</a:t>
            </a:r>
          </a:p>
          <a:p>
            <a:pPr lvl="1"/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Commiting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transaction T: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en-US" altLang="en-US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Aborting transaction T   :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Abort</a:t>
            </a:r>
            <a:r>
              <a:rPr lang="en-US" altLang="en-US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altLang="en-US" b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Note: We omit the subscript T where unambiguous</a:t>
            </a:r>
          </a:p>
          <a:p>
            <a:pPr lvl="1"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Transactions and Schedules</a:t>
            </a:r>
          </a:p>
        </p:txBody>
      </p:sp>
    </p:spTree>
    <p:extLst>
      <p:ext uri="{BB962C8B-B14F-4D97-AF65-F5344CB8AC3E}">
        <p14:creationId xmlns:p14="http://schemas.microsoft.com/office/powerpoint/2010/main" val="326586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158487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A list of actions (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aborts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from a set of transactions and the order of actions in the schedule is the same as the order of actions in transactions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Intuitively, a schedule represents an actual or potential execution sequence.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Transactions and Schedules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138231"/>
              </p:ext>
            </p:extLst>
          </p:nvPr>
        </p:nvGraphicFramePr>
        <p:xfrm>
          <a:off x="8248288" y="2802147"/>
          <a:ext cx="371633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Bitmap Image" r:id="rId3" imgW="2104762" imgH="2238687" progId="Paint.Picture">
                  <p:embed/>
                </p:oleObj>
              </mc:Choice>
              <mc:Fallback>
                <p:oleObj name="Bitmap Image" r:id="rId3" imgW="2104762" imgH="2238687" progId="Paint.Picture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8000" contrast="5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288" y="2802147"/>
                        <a:ext cx="3716338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8432320" y="3784121"/>
            <a:ext cx="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38539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DBMS interleaves actions of different transactions to improve performance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Motivation for concurrent transactions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CPU can process one transaction while another is waiting for a page to be read from disk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Interleaving short transactions with longer transactions allows to complete quicker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dirty="0"/>
              <a:t>Example</a:t>
            </a:r>
          </a:p>
          <a:p>
            <a:pPr lvl="1"/>
            <a:r>
              <a:rPr lang="en-US" altLang="en-US" sz="2000" dirty="0"/>
              <a:t>T1: A transaction calculates the interest for all accounts in the bank (Takes 2 hours)</a:t>
            </a:r>
          </a:p>
          <a:p>
            <a:pPr lvl="1"/>
            <a:r>
              <a:rPr lang="en-US" altLang="en-US" sz="2000" dirty="0"/>
              <a:t>T2: A customer wants to withdraw funds from an account (Takes 1 minute)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Concurrent execution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1494542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76245"/>
            <a:ext cx="10515601" cy="430026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 schedule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Schedule that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does not interleave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actions of different transactions.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Equivalent schedules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 For any database state, the effect (on the set of objects in the database) of executing the first schedule is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identical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to the effect of executing the second schedule.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Serializable schedule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 A schedule that is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equivalent to some serial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execution of the transactions.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(Note: If each transaction preserves consistency, every serializable schedule preserves consistency)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Scheduling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26379544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transactions executed concurrently must be equivalent to some serial execution of the transactions in order to preserve consistency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Order of transactions within the schedule doesn’t matter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 err="1">
                <a:solidFill>
                  <a:srgbClr val="C0000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Serializability</a:t>
            </a:r>
            <a:endParaRPr lang="en-US" altLang="en-US" dirty="0">
              <a:solidFill>
                <a:srgbClr val="C00000"/>
              </a:solidFill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Reading Uncommitted Data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(WR Conflicts, “dirty reads”)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524001" y="2458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524001" y="2458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179133"/>
              </p:ext>
            </p:extLst>
          </p:nvPr>
        </p:nvGraphicFramePr>
        <p:xfrm>
          <a:off x="4495801" y="3124200"/>
          <a:ext cx="26971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Bitmap Image" r:id="rId3" imgW="2314286" imgH="2991268" progId="Paint.Picture">
                  <p:embed/>
                </p:oleObj>
              </mc:Choice>
              <mc:Fallback>
                <p:oleObj name="Bitmap Image" r:id="rId3" imgW="2314286" imgH="2991268" progId="Paint.Picture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8000" contrast="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3124200"/>
                        <a:ext cx="269716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438400" y="4191000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T1 transfers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fund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7467600" y="4267200"/>
            <a:ext cx="161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T2 calculates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interest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Anomalies with Interleaved Execution </a:t>
            </a:r>
          </a:p>
        </p:txBody>
      </p:sp>
    </p:spTree>
    <p:extLst>
      <p:ext uri="{BB962C8B-B14F-4D97-AF65-F5344CB8AC3E}">
        <p14:creationId xmlns:p14="http://schemas.microsoft.com/office/powerpoint/2010/main" val="114738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Unrepeatable Reads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(RW Conflicts)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76382" y="3099756"/>
            <a:ext cx="803275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T1:	R(A),  		     	   R(A), W(A),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T2:		R(A), W(A), C</a:t>
            </a: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141507" y="4182942"/>
            <a:ext cx="732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Example T1 is incrementing A by 1 and T2 is decrementing A by 1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Anomalies with Interleaved Execution </a:t>
            </a:r>
          </a:p>
        </p:txBody>
      </p:sp>
    </p:spTree>
    <p:extLst>
      <p:ext uri="{BB962C8B-B14F-4D97-AF65-F5344CB8AC3E}">
        <p14:creationId xmlns:p14="http://schemas.microsoft.com/office/powerpoint/2010/main" val="15987064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3.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Overwriting Uncommitted Data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	(WW Conflicts)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4" y="3165896"/>
            <a:ext cx="803275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</a:rPr>
              <a:t>T1:	W(A),  		    W(B),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</a:rPr>
              <a:t>T2:		W(A), W(B), C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14604" y="4385096"/>
            <a:ext cx="3321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Values of A and B are equal.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T1 makes A &amp; B to be 1000.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T2 makes A &amp; B to be 2000.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Anomalies with Interleaved Execution </a:t>
            </a:r>
          </a:p>
        </p:txBody>
      </p:sp>
    </p:spTree>
    <p:extLst>
      <p:ext uri="{BB962C8B-B14F-4D97-AF65-F5344CB8AC3E}">
        <p14:creationId xmlns:p14="http://schemas.microsoft.com/office/powerpoint/2010/main" val="88138492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root cause for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unserializable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schedules (or violation of Isolation property) are conflicts.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WR conflict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RW conflict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WW conflict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Idea: Avoid conflicts!!!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 err="1">
                <a:solidFill>
                  <a:srgbClr val="7030A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Unserializability</a:t>
            </a:r>
            <a:endParaRPr lang="en-US" altLang="en-US" dirty="0">
              <a:solidFill>
                <a:srgbClr val="7030A0"/>
              </a:solidFill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5999" y="807468"/>
            <a:ext cx="6780463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(LO4)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5"/>
            <a:ext cx="10208785" cy="46873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the concept of a transaction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the properties of a transaction</a:t>
            </a:r>
            <a:endParaRPr lang="en-US" sz="2300" dirty="0"/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Identify different ways of scheduling transactions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the problems of </a:t>
            </a:r>
            <a:r>
              <a:rPr lang="en-US" sz="2300" dirty="0" err="1">
                <a:latin typeface="Calibri"/>
                <a:cs typeface="Calibri"/>
              </a:rPr>
              <a:t>unserializable</a:t>
            </a:r>
            <a:r>
              <a:rPr lang="en-US" sz="2300" dirty="0">
                <a:latin typeface="Calibri"/>
                <a:cs typeface="Calibri"/>
              </a:rPr>
              <a:t> schedules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Determine solutions to handle </a:t>
            </a:r>
            <a:r>
              <a:rPr lang="en-US" sz="2300" dirty="0" err="1">
                <a:latin typeface="Calibri"/>
                <a:cs typeface="Calibri"/>
              </a:rPr>
              <a:t>unserializability</a:t>
            </a:r>
            <a:endParaRPr lang="en-US" sz="23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916551" y="4721698"/>
            <a:ext cx="2888567" cy="18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2125"/>
            <a:ext cx="10515600" cy="422263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Strict Two-phase Locking (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Strict 2PL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 Protocol: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Each transaction must obtain a </a:t>
            </a:r>
            <a:r>
              <a:rPr lang="en-US" alt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(shared) lock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on object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before reading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and an </a:t>
            </a:r>
            <a:r>
              <a:rPr lang="en-US" alt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(exclusive) lock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on object </a:t>
            </a:r>
            <a:r>
              <a:rPr lang="en-US" alt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before writing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All locks held by a transaction are released when the transaction completes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a transaction holds an X lock on an object, no other transaction can get a lock (S or X) on that object.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Lock 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761037984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Strict 2PL does not allow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WR conflict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RW conflict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WW conflict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Therefore, Strict 2PL allows only serializable schedules.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Strict 2PL</a:t>
            </a:r>
          </a:p>
        </p:txBody>
      </p:sp>
    </p:spTree>
    <p:extLst>
      <p:ext uri="{BB962C8B-B14F-4D97-AF65-F5344CB8AC3E}">
        <p14:creationId xmlns:p14="http://schemas.microsoft.com/office/powerpoint/2010/main" val="63286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12189"/>
            <a:ext cx="10515600" cy="4267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a transaction T1 is aborted, all its actions have to be undone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Not only that, if T2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reads an object last written by T1, then T2 must be aborted as well!</a:t>
            </a:r>
          </a:p>
          <a:p>
            <a:pPr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Some considerations with aborts: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Cascading aborts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Unrecoverable Schedules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Aborting a Transaction</a:t>
            </a:r>
          </a:p>
        </p:txBody>
      </p:sp>
    </p:spTree>
    <p:extLst>
      <p:ext uri="{BB962C8B-B14F-4D97-AF65-F5344CB8AC3E}">
        <p14:creationId xmlns:p14="http://schemas.microsoft.com/office/powerpoint/2010/main" val="3054826156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Abort of one transaction causes the abort of another transaction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T</a:t>
            </a:r>
            <a:r>
              <a:rPr lang="en-US" altLang="en-US" baseline="-25000" dirty="0"/>
              <a:t>1</a:t>
            </a:r>
            <a:r>
              <a:rPr lang="en-US" altLang="en-US" dirty="0"/>
              <a:t>		T</a:t>
            </a:r>
            <a:r>
              <a:rPr lang="en-US" altLang="en-US" baseline="-25000" dirty="0"/>
              <a:t>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aseline="-25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aseline="-25000" dirty="0"/>
              <a:t>				</a:t>
            </a:r>
            <a:r>
              <a:rPr lang="en-US" altLang="en-US" dirty="0"/>
              <a:t>W(A)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		R(A)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abort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’s abort causes abort of T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as well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876800" y="317309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605844" y="37697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7030A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Cascading Abort</a:t>
            </a:r>
          </a:p>
        </p:txBody>
      </p:sp>
    </p:spTree>
    <p:extLst>
      <p:ext uri="{BB962C8B-B14F-4D97-AF65-F5344CB8AC3E}">
        <p14:creationId xmlns:p14="http://schemas.microsoft.com/office/powerpoint/2010/main" val="233005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Root cause for cascading abort: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WR conflict 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Transaction which wrote the data aborts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Good News: Strict 2PL does not allow cascading aborts!!!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also known as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avoiding cascading aborts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7030A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Cascading Abort</a:t>
            </a:r>
          </a:p>
        </p:txBody>
      </p:sp>
    </p:spTree>
    <p:extLst>
      <p:ext uri="{BB962C8B-B14F-4D97-AF65-F5344CB8AC3E}">
        <p14:creationId xmlns:p14="http://schemas.microsoft.com/office/powerpoint/2010/main" val="112143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An unrecoverable schedule: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38406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99426"/>
              </p:ext>
            </p:extLst>
          </p:nvPr>
        </p:nvGraphicFramePr>
        <p:xfrm>
          <a:off x="4343400" y="2667000"/>
          <a:ext cx="2895600" cy="362679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W(A)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R(A)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W(B)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W(A)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036854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Commit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abort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Unrecoverable Schedule</a:t>
            </a:r>
          </a:p>
        </p:txBody>
      </p:sp>
    </p:spTree>
    <p:extLst>
      <p:ext uri="{BB962C8B-B14F-4D97-AF65-F5344CB8AC3E}">
        <p14:creationId xmlns:p14="http://schemas.microsoft.com/office/powerpoint/2010/main" val="505142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00094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Root cause for unrecoverable schedule: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WR conflict 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Transaction which read the data commits before transaction which wrote the data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Good News: Strict 2PL does not allow unrecoverable schedules!!!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Unrecoverable Schedule</a:t>
            </a:r>
          </a:p>
        </p:txBody>
      </p:sp>
    </p:spTree>
    <p:extLst>
      <p:ext uri="{BB962C8B-B14F-4D97-AF65-F5344CB8AC3E}">
        <p14:creationId xmlns:p14="http://schemas.microsoft.com/office/powerpoint/2010/main" val="314847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730738"/>
            <a:ext cx="10824714" cy="454066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order to undo the actions of an aborted transaction, the DBMS maintains a log in which every write is recorded.</a:t>
            </a:r>
          </a:p>
          <a:p>
            <a:pPr eaLnBrk="1" hangingPunct="1"/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mechanism is also used to recover from system crashes:  all active transactions at the time of the crash are aborted when the system comes back up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following actions are recorded in the log:</a:t>
            </a:r>
          </a:p>
          <a:p>
            <a:pPr lvl="1"/>
            <a:r>
              <a:rPr lang="en-US" altLang="en-US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lang="en-US" alt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writes an object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old value and the new value.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Log record must go to disk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i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changed page!</a:t>
            </a:r>
          </a:p>
          <a:p>
            <a:pPr lvl="1"/>
            <a:r>
              <a:rPr lang="en-US" altLang="en-US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lang="en-US" alt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commits/aborts</a:t>
            </a: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log record indicating this action.</a:t>
            </a:r>
          </a:p>
          <a:p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Log records are chained together by transaction id, so it’s easy to undo a specific transaction.</a:t>
            </a:r>
          </a:p>
          <a:p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log related activities (and in fact, all CC related activities such as lock/unlock, dealing with deadlocks etc.) are handled transparently by the DBMS.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The Log</a:t>
            </a:r>
          </a:p>
        </p:txBody>
      </p:sp>
    </p:spTree>
    <p:extLst>
      <p:ext uri="{BB962C8B-B14F-4D97-AF65-F5344CB8AC3E}">
        <p14:creationId xmlns:p14="http://schemas.microsoft.com/office/powerpoint/2010/main" val="3530707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823912" y="4443663"/>
            <a:ext cx="5213684" cy="227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Complete 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the tutorial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59801" y="2053385"/>
            <a:ext cx="9932787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user’s program may carry out many operations on the data retrieved from the database, but the 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DBMS is only concerned about what data is read or written from or to the database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An action, or series of actions, carried out by a single user or application program, which reads or updates the contents of the database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transaction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of reads and writes</a:t>
            </a:r>
            <a:r>
              <a:rPr lang="en-US" alt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Transferring a balance from Account A to Account B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What is a Transaction?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B66D2-F00E-4AB7-9941-15ECB814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7" y="365125"/>
            <a:ext cx="3304674" cy="17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0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1DF7-8644-4269-9E03-172213B7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970"/>
            <a:ext cx="10663989" cy="486536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transfer money from your account to a seller’s account</a:t>
            </a:r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CAEE5D-C466-4686-A205-4B0DAD67B1C6}"/>
              </a:ext>
            </a:extLst>
          </p:cNvPr>
          <p:cNvGraphicFramePr/>
          <p:nvPr/>
        </p:nvGraphicFramePr>
        <p:xfrm>
          <a:off x="2112527" y="2237363"/>
          <a:ext cx="7226025" cy="3949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E44FD93D-46BD-452E-A078-872CCC5C5989}"/>
              </a:ext>
            </a:extLst>
          </p:cNvPr>
          <p:cNvSpPr/>
          <p:nvPr/>
        </p:nvSpPr>
        <p:spPr>
          <a:xfrm>
            <a:off x="7918315" y="2645923"/>
            <a:ext cx="476655" cy="4474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653A006-DA83-4238-9834-1073787480F0}"/>
              </a:ext>
            </a:extLst>
          </p:cNvPr>
          <p:cNvSpPr/>
          <p:nvPr/>
        </p:nvSpPr>
        <p:spPr>
          <a:xfrm>
            <a:off x="7918315" y="3317132"/>
            <a:ext cx="476655" cy="4474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F5F2284-558D-4E0E-88B3-4BDB26A93388}"/>
              </a:ext>
            </a:extLst>
          </p:cNvPr>
          <p:cNvSpPr/>
          <p:nvPr/>
        </p:nvSpPr>
        <p:spPr>
          <a:xfrm>
            <a:off x="7918315" y="4027252"/>
            <a:ext cx="476655" cy="4474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63E7F91-1824-49E7-8EDE-2F2F47A08A54}"/>
              </a:ext>
            </a:extLst>
          </p:cNvPr>
          <p:cNvSpPr/>
          <p:nvPr/>
        </p:nvSpPr>
        <p:spPr>
          <a:xfrm>
            <a:off x="7918314" y="4712713"/>
            <a:ext cx="476655" cy="4474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388CB8D-5ED9-43EE-B039-EEB9DCD5BC54}"/>
              </a:ext>
            </a:extLst>
          </p:cNvPr>
          <p:cNvSpPr/>
          <p:nvPr/>
        </p:nvSpPr>
        <p:spPr>
          <a:xfrm>
            <a:off x="7918313" y="5449752"/>
            <a:ext cx="476655" cy="4474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What is a Transaction?</a:t>
            </a:r>
          </a:p>
        </p:txBody>
      </p:sp>
    </p:spTree>
    <p:extLst>
      <p:ext uri="{BB962C8B-B14F-4D97-AF65-F5344CB8AC3E}">
        <p14:creationId xmlns:p14="http://schemas.microsoft.com/office/powerpoint/2010/main" val="53573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200000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tomicity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onsistency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solation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3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urability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Properties of a Transaction</a:t>
            </a:r>
          </a:p>
        </p:txBody>
      </p:sp>
      <p:sp>
        <p:nvSpPr>
          <p:cNvPr id="2" name="Explosion 1 1"/>
          <p:cNvSpPr/>
          <p:nvPr/>
        </p:nvSpPr>
        <p:spPr>
          <a:xfrm>
            <a:off x="6530196" y="2380891"/>
            <a:ext cx="4244196" cy="3796072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A</a:t>
            </a:r>
            <a:r>
              <a:rPr lang="en-US" sz="6000" b="1" dirty="0">
                <a:solidFill>
                  <a:srgbClr val="00B050"/>
                </a:solidFill>
              </a:rPr>
              <a:t>C</a:t>
            </a:r>
            <a:r>
              <a:rPr lang="en-US" sz="6000" b="1" dirty="0">
                <a:solidFill>
                  <a:srgbClr val="00B0F0"/>
                </a:solidFill>
              </a:rPr>
              <a:t>I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7245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90688"/>
            <a:ext cx="10359189" cy="469407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Atomicity ensures that the transaction is executed as a </a:t>
            </a: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single unit of work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That is, for every transaction, either all actions within the transaction are carried out or none are (</a:t>
            </a:r>
            <a:r>
              <a:rPr lang="en-US" alt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or Nothing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transaction might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after completing all its actions, or it could </a:t>
            </a:r>
            <a:r>
              <a:rPr lang="en-US" alt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abort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(or be aborted by the DBMS) after executing some actions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a committed transaction all actions are executed within a DBMS and in an aborted transaction none of the actions are executed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DBMS </a:t>
            </a:r>
            <a:r>
              <a:rPr lang="en-US" alt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all actions so that it can </a:t>
            </a:r>
            <a:r>
              <a:rPr lang="en-US" alt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</a:t>
            </a:r>
            <a:r>
              <a:rPr lang="en-US" alt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actions of aborted transactions.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Recovery manager is responsible to ensuring atomicity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Atomicity</a:t>
            </a:r>
          </a:p>
        </p:txBody>
      </p:sp>
    </p:spTree>
    <p:extLst>
      <p:ext uri="{BB962C8B-B14F-4D97-AF65-F5344CB8AC3E}">
        <p14:creationId xmlns:p14="http://schemas.microsoft.com/office/powerpoint/2010/main" val="4408238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85867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Consistency ensures that every transaction sees a </a:t>
            </a: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consistent database instance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Users/ developers are mainly responsible for ensuring transaction consistency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Integrity constraints are verified by DBMSs. But program logic must guarantee the consistency of a transactions</a:t>
            </a:r>
          </a:p>
          <a:p>
            <a:pPr lvl="1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E.g. Transferring the balance from one account to another. The total amount in both accounts before and after the transaction must be equal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Consistency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61407" y="4427620"/>
            <a:ext cx="5892394" cy="2430379"/>
            <a:chOff x="1739638" y="3151698"/>
            <a:chExt cx="6431991" cy="274814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95FDEE-BC1D-4FF1-9A60-B97A696EABDF}"/>
                </a:ext>
              </a:extLst>
            </p:cNvPr>
            <p:cNvCxnSpPr/>
            <p:nvPr/>
          </p:nvCxnSpPr>
          <p:spPr>
            <a:xfrm>
              <a:off x="2743200" y="3429000"/>
              <a:ext cx="0" cy="1935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6D65E9-F63A-4FD9-87B8-0DA4B28E661E}"/>
                </a:ext>
              </a:extLst>
            </p:cNvPr>
            <p:cNvCxnSpPr/>
            <p:nvPr/>
          </p:nvCxnSpPr>
          <p:spPr>
            <a:xfrm>
              <a:off x="7076417" y="3429000"/>
              <a:ext cx="0" cy="1935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B37E76F-7EC3-45B5-8A7C-7C78F1895C0E}"/>
                </a:ext>
              </a:extLst>
            </p:cNvPr>
            <p:cNvCxnSpPr/>
            <p:nvPr/>
          </p:nvCxnSpPr>
          <p:spPr>
            <a:xfrm>
              <a:off x="2493818" y="4322618"/>
              <a:ext cx="48138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F56C706D-D471-4F6D-9FF6-BD4AAD4018B6}"/>
                </a:ext>
              </a:extLst>
            </p:cNvPr>
            <p:cNvSpPr/>
            <p:nvPr/>
          </p:nvSpPr>
          <p:spPr>
            <a:xfrm rot="16200000">
              <a:off x="4738273" y="2115968"/>
              <a:ext cx="340037" cy="4224373"/>
            </a:xfrm>
            <a:prstGeom prst="rightBrac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1B0415-5675-4780-A572-F93CD2F1976F}"/>
                </a:ext>
              </a:extLst>
            </p:cNvPr>
            <p:cNvSpPr txBox="1"/>
            <p:nvPr/>
          </p:nvSpPr>
          <p:spPr>
            <a:xfrm>
              <a:off x="3883331" y="3317243"/>
              <a:ext cx="205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Temporary Inconsistent state of the database 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A245DF-D7E6-4CD4-869D-1A44FAA5482A}"/>
                </a:ext>
              </a:extLst>
            </p:cNvPr>
            <p:cNvCxnSpPr/>
            <p:nvPr/>
          </p:nvCxnSpPr>
          <p:spPr>
            <a:xfrm flipH="1" flipV="1">
              <a:off x="2762093" y="5053464"/>
              <a:ext cx="460979" cy="3929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C0D296-2BFA-4072-A276-804A7969C561}"/>
                </a:ext>
              </a:extLst>
            </p:cNvPr>
            <p:cNvSpPr txBox="1"/>
            <p:nvPr/>
          </p:nvSpPr>
          <p:spPr>
            <a:xfrm>
              <a:off x="2766116" y="5376618"/>
              <a:ext cx="2052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Database in a consistent state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F72C531-2969-464F-B31E-19E86B98D785}"/>
                </a:ext>
              </a:extLst>
            </p:cNvPr>
            <p:cNvCxnSpPr/>
            <p:nvPr/>
          </p:nvCxnSpPr>
          <p:spPr>
            <a:xfrm flipV="1">
              <a:off x="4123266" y="5129018"/>
              <a:ext cx="2953151" cy="3174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320116-1205-468A-B0D5-D894B4945ED2}"/>
                </a:ext>
              </a:extLst>
            </p:cNvPr>
            <p:cNvSpPr txBox="1"/>
            <p:nvPr/>
          </p:nvSpPr>
          <p:spPr>
            <a:xfrm>
              <a:off x="3792594" y="4270593"/>
              <a:ext cx="2052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Transaction Time</a:t>
              </a:r>
              <a:endParaRPr lang="en-GB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FC3AF-75C6-4DAA-906C-AF99C116CF8B}"/>
                </a:ext>
              </a:extLst>
            </p:cNvPr>
            <p:cNvSpPr txBox="1"/>
            <p:nvPr/>
          </p:nvSpPr>
          <p:spPr>
            <a:xfrm>
              <a:off x="6118673" y="3151698"/>
              <a:ext cx="2052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End of the Transaction</a:t>
              </a:r>
              <a:endParaRPr lang="en-GB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D8DDDC-F774-402C-8FB4-695FFBA362B4}"/>
                </a:ext>
              </a:extLst>
            </p:cNvPr>
            <p:cNvSpPr txBox="1"/>
            <p:nvPr/>
          </p:nvSpPr>
          <p:spPr>
            <a:xfrm>
              <a:off x="1739638" y="3151698"/>
              <a:ext cx="2052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Start of the Transaction</a:t>
              </a:r>
              <a:endParaRPr lang="en-GB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6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9476874" cy="4351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Executed independently of one another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Isolation property ensures that even though actions of several transactions are interleaved, the </a:t>
            </a:r>
            <a:r>
              <a:rPr lang="en-US" alt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net effect is identical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executing all transactions in some serial order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Concurrency control sub system is responsible to ensure isolation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B0F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Isolation</a:t>
            </a:r>
          </a:p>
        </p:txBody>
      </p:sp>
    </p:spTree>
    <p:extLst>
      <p:ext uri="{BB962C8B-B14F-4D97-AF65-F5344CB8AC3E}">
        <p14:creationId xmlns:p14="http://schemas.microsoft.com/office/powerpoint/2010/main" val="179016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Durability ensures that the transactions </a:t>
            </a:r>
            <a:r>
              <a:rPr lang="en-US" alt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survive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system crashes and failures</a:t>
            </a:r>
          </a:p>
          <a:p>
            <a:pPr eaLnBrk="1" hangingPunct="1"/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That is, a committed transaction is always reflected in the database and an uncommitted transaction is always rolled backed after a system crash</a:t>
            </a:r>
          </a:p>
          <a:p>
            <a:pPr eaLnBrk="1" hangingPunct="1"/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DBMS maintains a log &amp; recovery manager is responsible to ensuring durability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36712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1596</Words>
  <Application>Microsoft Office PowerPoint</Application>
  <PresentationFormat>Widescreen</PresentationFormat>
  <Paragraphs>203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Book Antiqua</vt:lpstr>
      <vt:lpstr>Calibri</vt:lpstr>
      <vt:lpstr>Impact</vt:lpstr>
      <vt:lpstr>Tahoma</vt:lpstr>
      <vt:lpstr>Wingdings</vt:lpstr>
      <vt:lpstr>Office Theme</vt:lpstr>
      <vt:lpstr>Bitmap Image</vt:lpstr>
      <vt:lpstr>Transactions Processing</vt:lpstr>
      <vt:lpstr>Learning Outcomes (LO4)</vt:lpstr>
      <vt:lpstr>What is a Transaction?</vt:lpstr>
      <vt:lpstr>What is a Transaction?</vt:lpstr>
      <vt:lpstr>Properties of a Transaction</vt:lpstr>
      <vt:lpstr>Atomicity</vt:lpstr>
      <vt:lpstr>Consistency</vt:lpstr>
      <vt:lpstr>Isolation</vt:lpstr>
      <vt:lpstr>Durability</vt:lpstr>
      <vt:lpstr>Database Architecture</vt:lpstr>
      <vt:lpstr>Transactions and Schedules</vt:lpstr>
      <vt:lpstr>Transactions and Schedules</vt:lpstr>
      <vt:lpstr>Concurrent execution of Transactions</vt:lpstr>
      <vt:lpstr>Scheduling Transactions</vt:lpstr>
      <vt:lpstr>Serializability</vt:lpstr>
      <vt:lpstr>Anomalies with Interleaved Execution </vt:lpstr>
      <vt:lpstr>Anomalies with Interleaved Execution </vt:lpstr>
      <vt:lpstr>Anomalies with Interleaved Execution </vt:lpstr>
      <vt:lpstr>Unserializability</vt:lpstr>
      <vt:lpstr>Lock Based Concurrency Control</vt:lpstr>
      <vt:lpstr>Strict 2PL</vt:lpstr>
      <vt:lpstr>Aborting a Transaction</vt:lpstr>
      <vt:lpstr>Cascading Abort</vt:lpstr>
      <vt:lpstr>Cascading Abort</vt:lpstr>
      <vt:lpstr>Unrecoverable Schedule</vt:lpstr>
      <vt:lpstr>Unrecoverable Schedule</vt:lpstr>
      <vt:lpstr>The Log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L8</dc:title>
  <dc:creator>Amila</dc:creator>
  <cp:lastModifiedBy>Laneesha Ruggahakotuwa</cp:lastModifiedBy>
  <cp:revision>1460</cp:revision>
  <dcterms:created xsi:type="dcterms:W3CDTF">2021-02-01T15:38:49Z</dcterms:created>
  <dcterms:modified xsi:type="dcterms:W3CDTF">2022-05-17T10:58:03Z</dcterms:modified>
</cp:coreProperties>
</file>