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60" r:id="rId3"/>
    <p:sldId id="469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3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79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5BED375-2D2F-46D5-82F4-233B265B18EE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39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7E2EE2A-E7DC-4787-83BC-CF90FD8C7ECE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629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48BD084-DBCB-4179-A31E-A588A799F83F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7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1109505-9DAB-4B2E-A6C8-D21B408F66AD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67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005B46-2D77-4841-B84D-E0EE46085EAD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262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104FC10-AF3D-410B-8C6E-52CFE0CB0AF9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53" tIns="45177" rIns="90353" bIns="4517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13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754BC15-3C5D-4A92-8E62-0BB7AA07CD8B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53" tIns="45177" rIns="90353" bIns="4517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6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5018CCE-4E25-426F-AB7D-AF9093263C15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53" tIns="45177" rIns="90353" bIns="4517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12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8ECB924-0C2D-42F1-84FF-A83C7AF5DEF6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53" tIns="45177" rIns="90353" bIns="4517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48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A84EB52-53E3-4820-B91B-5064B02BB6C3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53" tIns="45177" rIns="90353" bIns="4517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3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EE1195B-8863-4415-85F9-DFE10C8EB407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20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81178F3-6401-4066-A0A9-6894E7E83BE0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85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16F06E5-B7DC-4F65-829B-D177832F5FA5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912" tIns="45177" rIns="91912" bIns="45177"/>
          <a:lstStyle/>
          <a:p>
            <a:pPr defTabSz="930275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13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3D2FB-A52C-4804-8B20-D78CFA373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7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460" y="2539923"/>
            <a:ext cx="9520471" cy="2523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>
                <a:latin typeface="Impact"/>
              </a:rPr>
              <a:t>Concurrency Control</a:t>
            </a:r>
            <a:br>
              <a:rPr lang="en-US" sz="8000" dirty="0">
                <a:latin typeface="Impact"/>
              </a:rPr>
            </a:br>
            <a:endParaRPr lang="en-US" sz="8000" dirty="0">
              <a:latin typeface="Impac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642" y="6276975"/>
            <a:ext cx="8518358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IE2042- Database Management Systems for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Security- Lecture9</a:t>
            </a:r>
            <a:endParaRPr lang="en-US"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981201"/>
            <a:ext cx="9627014" cy="40767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there is a dense index on the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field using Alternative (2), T1 should lock the index page containing the data entries with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there are no records with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rating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1, T1 must lock the index page where such a data entry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be, if it existed!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there is no suitable index, T1 must lock all pages, and lock the file/table to prevent new pages from being added, to ensure that no new records with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 are added.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H="1">
            <a:off x="7356888" y="186904"/>
            <a:ext cx="914400" cy="1066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7356888" y="1253704"/>
            <a:ext cx="1752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8271288" y="186904"/>
            <a:ext cx="838200" cy="1066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Arc 7"/>
          <p:cNvSpPr>
            <a:spLocks/>
          </p:cNvSpPr>
          <p:nvPr/>
        </p:nvSpPr>
        <p:spPr bwMode="auto">
          <a:xfrm>
            <a:off x="7815676" y="1253704"/>
            <a:ext cx="2667000" cy="381000"/>
          </a:xfrm>
          <a:custGeom>
            <a:avLst/>
            <a:gdLst>
              <a:gd name="T0" fmla="*/ 2147483646 w 21600"/>
              <a:gd name="T1" fmla="*/ 118540689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50800" cap="rnd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0569988" y="567904"/>
            <a:ext cx="977900" cy="2044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7645814" y="1161630"/>
            <a:ext cx="646011" cy="4623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r=1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0465213" y="171030"/>
            <a:ext cx="8335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Data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7798214" y="628230"/>
            <a:ext cx="96340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Index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Index Locking</a:t>
            </a:r>
          </a:p>
        </p:txBody>
      </p:sp>
    </p:spTree>
    <p:extLst>
      <p:ext uri="{BB962C8B-B14F-4D97-AF65-F5344CB8AC3E}">
        <p14:creationId xmlns:p14="http://schemas.microsoft.com/office/powerpoint/2010/main" val="352415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Grant lock on all records that satisfy some logical predicate,  e.g. </a:t>
            </a:r>
            <a:r>
              <a:rPr lang="en-US" altLang="en-US" sz="24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&gt; 2*salary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Index locking is a special case of predicate locking for which an index supports efficient implementation of the predicate 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predicate in the sailor example?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predicate locking has a lot of locking overhead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Predicate Locking</a:t>
            </a:r>
          </a:p>
        </p:txBody>
      </p:sp>
    </p:spTree>
    <p:extLst>
      <p:ext uri="{BB962C8B-B14F-4D97-AF65-F5344CB8AC3E}">
        <p14:creationId xmlns:p14="http://schemas.microsoft.com/office/powerpoint/2010/main" val="2621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08672"/>
            <a:ext cx="10833340" cy="4648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How can we efficiently lock a particular leaf node?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One solution:  Ignore the tree structure, just lock pages while traversing the tree, following 2PL.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This has terrible performance!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Root node (and many higher level nodes) become bottlenecks because every tree access begins at the root.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Locking in B+ Trees</a:t>
            </a:r>
          </a:p>
        </p:txBody>
      </p:sp>
    </p:spTree>
    <p:extLst>
      <p:ext uri="{BB962C8B-B14F-4D97-AF65-F5344CB8AC3E}">
        <p14:creationId xmlns:p14="http://schemas.microsoft.com/office/powerpoint/2010/main" val="185878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4038"/>
            <a:ext cx="10515600" cy="40767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Higher levels of the tree only direct searches for leaf pages.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inserts, a node on a path from root to modified leaf must be locked (in X mode, of course), only if a split can propagate up to it from the modified leaf.  (Similar point holds w.r.t. deletes.)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exploit these observations to design efficient locking protocols that guarantee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serializability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though they violate 2PL.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Two Useful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0613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90688"/>
            <a:ext cx="11066253" cy="46101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Search: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at root and go down; repeatedly, S lock child then unlock parent.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Insert/Delete: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Start at root and go down, obtaining X locks as needed. Once child is locked, check if it is </a:t>
            </a:r>
            <a:r>
              <a:rPr lang="en-US" alt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child is safe, release all locks on ancestors.</a:t>
            </a:r>
          </a:p>
          <a:p>
            <a:pPr eaLnBrk="1" hangingPunct="1"/>
            <a:endParaRPr lang="en-US" altLang="en-US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 Node: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 such that changes will not propagate up beyond this node.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Inserts:  Node is not full.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Deletes:  Node is not half-empty.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A Simple Tree Locking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25703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703053" y="419100"/>
            <a:ext cx="7772400" cy="11049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9113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16002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19050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33528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36576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50292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53340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V="1">
            <a:off x="68580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71628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84582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8763000" y="5486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2743200" y="5715000"/>
            <a:ext cx="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788150" y="3892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69342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85344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76200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78486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3435350" y="3892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5814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51816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4495800" y="3886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5035550" y="3111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5181600" y="3048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6781800" y="3048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5867400" y="3048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5873750" y="1987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6019800" y="1981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>
            <a:off x="7620000" y="1981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6705600" y="1981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6934200" y="19812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4343400" y="2286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3184525" y="60326"/>
            <a:ext cx="10643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ROOT</a:t>
            </a:r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 flipH="1">
            <a:off x="2895600" y="838200"/>
            <a:ext cx="22098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6019800" y="838200"/>
            <a:ext cx="4572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 flipH="1">
            <a:off x="4876800" y="2590800"/>
            <a:ext cx="10668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6858000" y="2590800"/>
            <a:ext cx="1143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H="1">
            <a:off x="5867400" y="4495800"/>
            <a:ext cx="99060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>
            <a:off x="7696200" y="4495800"/>
            <a:ext cx="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2" name="Line 44"/>
          <p:cNvSpPr>
            <a:spLocks noChangeShapeType="1"/>
          </p:cNvSpPr>
          <p:nvPr/>
        </p:nvSpPr>
        <p:spPr bwMode="auto">
          <a:xfrm>
            <a:off x="8610600" y="4419600"/>
            <a:ext cx="12192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 flipH="1">
            <a:off x="2286000" y="4419600"/>
            <a:ext cx="12192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4" name="Line 46"/>
          <p:cNvSpPr>
            <a:spLocks noChangeShapeType="1"/>
          </p:cNvSpPr>
          <p:nvPr/>
        </p:nvSpPr>
        <p:spPr bwMode="auto">
          <a:xfrm flipH="1">
            <a:off x="4114800" y="4495800"/>
            <a:ext cx="2286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7070725" y="379413"/>
            <a:ext cx="53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7832725" y="2055813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68657" name="Rectangle 49"/>
          <p:cNvSpPr>
            <a:spLocks noChangeArrowheads="1"/>
          </p:cNvSpPr>
          <p:nvPr/>
        </p:nvSpPr>
        <p:spPr bwMode="auto">
          <a:xfrm>
            <a:off x="8747125" y="3960813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7985125" y="51800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D</a:t>
            </a:r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>
            <a:off x="9966325" y="5180013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E</a:t>
            </a:r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5394325" y="3960813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68661" name="Rectangle 53"/>
          <p:cNvSpPr>
            <a:spLocks noChangeArrowheads="1"/>
          </p:cNvSpPr>
          <p:nvPr/>
        </p:nvSpPr>
        <p:spPr bwMode="auto">
          <a:xfrm>
            <a:off x="2803525" y="51800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68662" name="Rectangle 54"/>
          <p:cNvSpPr>
            <a:spLocks noChangeArrowheads="1"/>
          </p:cNvSpPr>
          <p:nvPr/>
        </p:nvSpPr>
        <p:spPr bwMode="auto">
          <a:xfrm>
            <a:off x="4556125" y="51038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68663" name="Rectangle 55"/>
          <p:cNvSpPr>
            <a:spLocks noChangeArrowheads="1"/>
          </p:cNvSpPr>
          <p:nvPr/>
        </p:nvSpPr>
        <p:spPr bwMode="auto">
          <a:xfrm>
            <a:off x="6537325" y="5180013"/>
            <a:ext cx="36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68664" name="Rectangle 56"/>
          <p:cNvSpPr>
            <a:spLocks noChangeArrowheads="1"/>
          </p:cNvSpPr>
          <p:nvPr/>
        </p:nvSpPr>
        <p:spPr bwMode="auto">
          <a:xfrm>
            <a:off x="5318126" y="441326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20</a:t>
            </a:r>
          </a:p>
        </p:txBody>
      </p:sp>
      <p:sp>
        <p:nvSpPr>
          <p:cNvPr id="68665" name="Rectangle 57"/>
          <p:cNvSpPr>
            <a:spLocks noChangeArrowheads="1"/>
          </p:cNvSpPr>
          <p:nvPr/>
        </p:nvSpPr>
        <p:spPr bwMode="auto">
          <a:xfrm>
            <a:off x="6156326" y="2117726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35</a:t>
            </a:r>
          </a:p>
        </p:txBody>
      </p:sp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20415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20*</a:t>
            </a:r>
          </a:p>
        </p:txBody>
      </p:sp>
      <p:sp>
        <p:nvSpPr>
          <p:cNvPr id="68667" name="Rectangle 59"/>
          <p:cNvSpPr>
            <a:spLocks noChangeArrowheads="1"/>
          </p:cNvSpPr>
          <p:nvPr/>
        </p:nvSpPr>
        <p:spPr bwMode="auto">
          <a:xfrm>
            <a:off x="6994526" y="4022726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38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7908926" y="4022726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44</a:t>
            </a:r>
          </a:p>
        </p:txBody>
      </p:sp>
      <p:sp>
        <p:nvSpPr>
          <p:cNvPr id="68669" name="Rectangle 61"/>
          <p:cNvSpPr>
            <a:spLocks noChangeArrowheads="1"/>
          </p:cNvSpPr>
          <p:nvPr/>
        </p:nvSpPr>
        <p:spPr bwMode="auto">
          <a:xfrm>
            <a:off x="28035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22*</a:t>
            </a:r>
          </a:p>
        </p:txBody>
      </p:sp>
      <p:sp>
        <p:nvSpPr>
          <p:cNvPr id="68670" name="Rectangle 62"/>
          <p:cNvSpPr>
            <a:spLocks noChangeArrowheads="1"/>
          </p:cNvSpPr>
          <p:nvPr/>
        </p:nvSpPr>
        <p:spPr bwMode="auto">
          <a:xfrm>
            <a:off x="36639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>
            <a:off x="4495800" y="5715000"/>
            <a:ext cx="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2" name="Rectangle 64"/>
          <p:cNvSpPr>
            <a:spLocks noChangeArrowheads="1"/>
          </p:cNvSpPr>
          <p:nvPr/>
        </p:nvSpPr>
        <p:spPr bwMode="auto">
          <a:xfrm>
            <a:off x="37941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23*</a:t>
            </a:r>
          </a:p>
        </p:txBody>
      </p:sp>
      <p:sp>
        <p:nvSpPr>
          <p:cNvPr id="68673" name="Rectangle 65"/>
          <p:cNvSpPr>
            <a:spLocks noChangeArrowheads="1"/>
          </p:cNvSpPr>
          <p:nvPr/>
        </p:nvSpPr>
        <p:spPr bwMode="auto">
          <a:xfrm>
            <a:off x="45561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24*</a:t>
            </a:r>
          </a:p>
        </p:txBody>
      </p:sp>
      <p:sp>
        <p:nvSpPr>
          <p:cNvPr id="68674" name="Rectangle 66"/>
          <p:cNvSpPr>
            <a:spLocks noChangeArrowheads="1"/>
          </p:cNvSpPr>
          <p:nvPr/>
        </p:nvSpPr>
        <p:spPr bwMode="auto">
          <a:xfrm>
            <a:off x="54165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>
            <a:off x="6248400" y="5715000"/>
            <a:ext cx="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6" name="Rectangle 68"/>
          <p:cNvSpPr>
            <a:spLocks noChangeArrowheads="1"/>
          </p:cNvSpPr>
          <p:nvPr/>
        </p:nvSpPr>
        <p:spPr bwMode="auto">
          <a:xfrm>
            <a:off x="55467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35*</a:t>
            </a:r>
          </a:p>
        </p:txBody>
      </p:sp>
      <p:sp>
        <p:nvSpPr>
          <p:cNvPr id="68677" name="Rectangle 69"/>
          <p:cNvSpPr>
            <a:spLocks noChangeArrowheads="1"/>
          </p:cNvSpPr>
          <p:nvPr/>
        </p:nvSpPr>
        <p:spPr bwMode="auto">
          <a:xfrm>
            <a:off x="63087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36*</a:t>
            </a:r>
          </a:p>
        </p:txBody>
      </p:sp>
      <p:sp>
        <p:nvSpPr>
          <p:cNvPr id="68678" name="Rectangle 70"/>
          <p:cNvSpPr>
            <a:spLocks noChangeArrowheads="1"/>
          </p:cNvSpPr>
          <p:nvPr/>
        </p:nvSpPr>
        <p:spPr bwMode="auto">
          <a:xfrm>
            <a:off x="71691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>
            <a:off x="8001000" y="5715000"/>
            <a:ext cx="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Rectangle 72"/>
          <p:cNvSpPr>
            <a:spLocks noChangeArrowheads="1"/>
          </p:cNvSpPr>
          <p:nvPr/>
        </p:nvSpPr>
        <p:spPr bwMode="auto">
          <a:xfrm>
            <a:off x="72993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38*</a:t>
            </a:r>
          </a:p>
        </p:txBody>
      </p:sp>
      <p:sp>
        <p:nvSpPr>
          <p:cNvPr id="68681" name="Rectangle 73"/>
          <p:cNvSpPr>
            <a:spLocks noChangeArrowheads="1"/>
          </p:cNvSpPr>
          <p:nvPr/>
        </p:nvSpPr>
        <p:spPr bwMode="auto">
          <a:xfrm>
            <a:off x="8061326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41*</a:t>
            </a:r>
          </a:p>
        </p:txBody>
      </p:sp>
      <p:sp>
        <p:nvSpPr>
          <p:cNvPr id="68682" name="Rectangle 74"/>
          <p:cNvSpPr>
            <a:spLocks noChangeArrowheads="1"/>
          </p:cNvSpPr>
          <p:nvPr/>
        </p:nvSpPr>
        <p:spPr bwMode="auto">
          <a:xfrm>
            <a:off x="8924925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83" name="Line 75"/>
          <p:cNvSpPr>
            <a:spLocks noChangeShapeType="1"/>
          </p:cNvSpPr>
          <p:nvPr/>
        </p:nvSpPr>
        <p:spPr bwMode="auto">
          <a:xfrm>
            <a:off x="9756775" y="5715000"/>
            <a:ext cx="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4" name="Rectangle 76"/>
          <p:cNvSpPr>
            <a:spLocks noChangeArrowheads="1"/>
          </p:cNvSpPr>
          <p:nvPr/>
        </p:nvSpPr>
        <p:spPr bwMode="auto">
          <a:xfrm>
            <a:off x="9055101" y="5851526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44*</a:t>
            </a:r>
          </a:p>
        </p:txBody>
      </p:sp>
      <p:sp>
        <p:nvSpPr>
          <p:cNvPr id="68685" name="Rectangle 77"/>
          <p:cNvSpPr>
            <a:spLocks noChangeArrowheads="1"/>
          </p:cNvSpPr>
          <p:nvPr/>
        </p:nvSpPr>
        <p:spPr bwMode="auto">
          <a:xfrm>
            <a:off x="8512175" y="483857"/>
            <a:ext cx="2056653" cy="15703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3365FB"/>
                </a:solidFill>
                <a:latin typeface="Book Antiqua" panose="02040602050305030304" pitchFamily="18" charset="0"/>
              </a:rPr>
              <a:t>1)  Search 38*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3365FB"/>
                </a:solidFill>
                <a:latin typeface="Book Antiqua" panose="02040602050305030304" pitchFamily="18" charset="0"/>
              </a:rPr>
              <a:t>2)  Delete 38*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3365FB"/>
                </a:solidFill>
                <a:latin typeface="Book Antiqua" panose="02040602050305030304" pitchFamily="18" charset="0"/>
              </a:rPr>
              <a:t>3)  Insert 45*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3365FB"/>
                </a:solidFill>
                <a:latin typeface="Book Antiqua" panose="02040602050305030304" pitchFamily="18" charset="0"/>
              </a:rPr>
              <a:t>4)  Insert 25*</a:t>
            </a:r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3641726" y="4022726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Book Antiqua" panose="02040602050305030304" pitchFamily="18" charset="0"/>
              </a:rPr>
              <a:t>23</a:t>
            </a:r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1758950" y="1987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2103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1612"/>
            <a:ext cx="10384766" cy="4495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Lock and unlock requests are handled by the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lock manager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Lock manager maintains a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lock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Lock table entry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an object: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transactions currently holding a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lock held (shared or exclusive)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Pointer to queue of lock requests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Locking and unlocking have to be atomic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Lock upgrade: transaction that holds a shared lock can be upgraded to hold an exclusive lock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Lock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4919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DBMS also maintains a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which contains a pointer to a list of locks held by the transactions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Transaction requests a lock on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shared lock is needed and the request queue is empty and object does not have exclusive lock, then grant &amp; update lock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an exclusive lock is needed and the request queue is empty and object is not in shared/exclusive mode, grant &amp; update lock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add to the request to the request queue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Lock Management</a:t>
            </a:r>
          </a:p>
        </p:txBody>
      </p:sp>
    </p:spTree>
    <p:extLst>
      <p:ext uri="{BB962C8B-B14F-4D97-AF65-F5344CB8AC3E}">
        <p14:creationId xmlns:p14="http://schemas.microsoft.com/office/powerpoint/2010/main" val="74445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the tutorial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5999" y="807468"/>
            <a:ext cx="6780463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(LO3)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5"/>
            <a:ext cx="10208785" cy="46873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overheads of locking protocols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Identify deadlocks and how to handle them</a:t>
            </a:r>
            <a:endParaRPr lang="en-US" sz="2300" dirty="0"/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database phantoms and how to handle them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Apply index based locking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916551" y="4721698"/>
            <a:ext cx="2888567" cy="1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59801" y="1975751"/>
            <a:ext cx="9932787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Locking based concurrency control protocols comes with a numbers of overheads: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Handling deadlocks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Handling phantoms</a:t>
            </a:r>
          </a:p>
          <a:p>
            <a:pPr eaLnBrk="1" hangingPunct="1"/>
            <a:endParaRPr lang="en-US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Overheads of Lock Based CC Protocols</a:t>
            </a:r>
          </a:p>
        </p:txBody>
      </p:sp>
    </p:spTree>
    <p:extLst>
      <p:ext uri="{BB962C8B-B14F-4D97-AF65-F5344CB8AC3E}">
        <p14:creationId xmlns:p14="http://schemas.microsoft.com/office/powerpoint/2010/main" val="35313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Deadlock is a cycle of transactions waiting for locks to be released by each other.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Two ways of dealing with deadlocks: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Deadlock prevention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Deadlock detection</a:t>
            </a:r>
          </a:p>
          <a:p>
            <a:pPr eaLnBrk="1" hangingPunct="1">
              <a:buFontTx/>
              <a:buChar char="–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124693989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15411"/>
            <a:ext cx="10515600" cy="41148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Assign priorities based on timestamps.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T1 wants a lock that T2 holds. Two policies are possible: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Wait-Die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If T1 has higher priority, T1 waits for T2; otherwise T1 aborts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Wound-Wait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If T1 has higher priority, T2 aborts; otherwise T1 waits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a transaction re-starts, make sure it has its original timestamp.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Deadlock Prevention</a:t>
            </a:r>
          </a:p>
        </p:txBody>
      </p:sp>
    </p:spTree>
    <p:extLst>
      <p:ext uri="{BB962C8B-B14F-4D97-AF65-F5344CB8AC3E}">
        <p14:creationId xmlns:p14="http://schemas.microsoft.com/office/powerpoint/2010/main" val="329304461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wait-for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graph: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Nodes are transactions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an edge from T1 to T2 , if T1 is waiting for T2 to release a lock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Periodically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check for cycles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waits-for graph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deadlock occurs,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pick a victim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transaction and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abort</a:t>
            </a:r>
            <a:r>
              <a:rPr lang="en-US" altLang="en-US" dirty="0"/>
              <a:t>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Deadlock Detection</a:t>
            </a:r>
          </a:p>
        </p:txBody>
      </p:sp>
    </p:spTree>
    <p:extLst>
      <p:ext uri="{BB962C8B-B14F-4D97-AF65-F5344CB8AC3E}">
        <p14:creationId xmlns:p14="http://schemas.microsoft.com/office/powerpoint/2010/main" val="333647588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7772400" cy="22860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T1:  S(A), R(A),	               S(B),R(B)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T2:	              X(B),W(B)		              X(C),W(C)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T3:			            S(C), R(C)		    	   </a:t>
            </a:r>
            <a:r>
              <a:rPr lang="en-US" altLang="en-US" sz="20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X(A),R(A)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T4:					               X(B),W(B)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5146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46482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25146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5720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590800" y="44196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T1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724400" y="44196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T2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590800" y="57912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T4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648200" y="57912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T3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2004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49530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3098800" y="47752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6858000" y="43434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8991600" y="43434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6858000" y="57150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8915400" y="57150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6934200" y="44958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T1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9067800" y="44958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T2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6934200" y="58674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T4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8991600" y="58674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T3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7543800" y="4648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9296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 flipV="1">
            <a:off x="7467600" y="4953000"/>
            <a:ext cx="1524000" cy="914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V="1">
            <a:off x="7467600" y="48006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Deadlock Detection</a:t>
            </a:r>
          </a:p>
        </p:txBody>
      </p:sp>
    </p:spTree>
    <p:extLst>
      <p:ext uri="{BB962C8B-B14F-4D97-AF65-F5344CB8AC3E}">
        <p14:creationId xmlns:p14="http://schemas.microsoft.com/office/powerpoint/2010/main" val="423318246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77683"/>
            <a:ext cx="10177732" cy="40767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relax the assumption that the DB is a fixed collection of objects, even Strict 2PL will not assure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serializability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T1 locks all pages containing sailor records with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1, and finds </a:t>
            </a:r>
            <a:r>
              <a:rPr lang="en-US" altLang="en-US" sz="22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oldest</a:t>
            </a:r>
            <a:r>
              <a:rPr lang="en-US" altLang="en-US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sailor (say,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71).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Next, T2 inserts a new sailor;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1,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96.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T2 also deletes oldest sailor with rating = 2 (and, say,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80), and commits.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T1 now locks all pages containing sailor records with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2, and finds </a:t>
            </a:r>
            <a:r>
              <a:rPr lang="en-US" altLang="en-US" sz="22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oldest</a:t>
            </a:r>
            <a:r>
              <a:rPr lang="en-US" altLang="en-US" sz="2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say,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63).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consistent DB state where T1 is “correct”!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Dynamic Databases and Phantoms</a:t>
            </a:r>
          </a:p>
        </p:txBody>
      </p:sp>
    </p:spTree>
    <p:extLst>
      <p:ext uri="{BB962C8B-B14F-4D97-AF65-F5344CB8AC3E}">
        <p14:creationId xmlns:p14="http://schemas.microsoft.com/office/powerpoint/2010/main" val="153751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815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T1 implicitly assumes that it has locked the set of all sailor records with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1.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Assumption only holds if no sailor records are added while T1 is executing!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Need some mechanism to enforce this assumption. 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(Predicate locking)</a:t>
            </a:r>
          </a:p>
          <a:p>
            <a:pPr lvl="1" eaLnBrk="1" hangingPunct="1"/>
            <a:endParaRPr lang="en-US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shows that conflict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serializability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guarantees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serializability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only if the set of objects are fixed!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72810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1126</Words>
  <Application>Microsoft Office PowerPoint</Application>
  <PresentationFormat>Widescreen</PresentationFormat>
  <Paragraphs>156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Impact</vt:lpstr>
      <vt:lpstr>Tahoma</vt:lpstr>
      <vt:lpstr>Wingdings</vt:lpstr>
      <vt:lpstr>Office Theme</vt:lpstr>
      <vt:lpstr>Concurrency Control </vt:lpstr>
      <vt:lpstr>Learning Outcomes (LO3)</vt:lpstr>
      <vt:lpstr>Overheads of Lock Based CC Protocols</vt:lpstr>
      <vt:lpstr>Deadlocks</vt:lpstr>
      <vt:lpstr>Deadlock Prevention</vt:lpstr>
      <vt:lpstr>Deadlock Detection</vt:lpstr>
      <vt:lpstr>Deadlock Detection</vt:lpstr>
      <vt:lpstr>Dynamic Databases and Phantoms</vt:lpstr>
      <vt:lpstr>The Problem</vt:lpstr>
      <vt:lpstr>Index Locking</vt:lpstr>
      <vt:lpstr>Predicate Locking</vt:lpstr>
      <vt:lpstr>Locking in B+ Trees</vt:lpstr>
      <vt:lpstr>Two Useful Observations</vt:lpstr>
      <vt:lpstr>A Simple Tree Locking Algorithm</vt:lpstr>
      <vt:lpstr>Example</vt:lpstr>
      <vt:lpstr>Lock Management</vt:lpstr>
      <vt:lpstr>Lock Management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L9</dc:title>
  <dc:creator>Amila</dc:creator>
  <cp:lastModifiedBy>Laneesha Ruggahakotuwa</cp:lastModifiedBy>
  <cp:revision>1462</cp:revision>
  <dcterms:created xsi:type="dcterms:W3CDTF">2021-02-01T15:38:49Z</dcterms:created>
  <dcterms:modified xsi:type="dcterms:W3CDTF">2022-05-17T10:53:34Z</dcterms:modified>
</cp:coreProperties>
</file>