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4" r:id="rId1"/>
  </p:sldMasterIdLst>
  <p:notesMasterIdLst>
    <p:notesMasterId r:id="rId20"/>
  </p:notesMasterIdLst>
  <p:handoutMasterIdLst>
    <p:handoutMasterId r:id="rId21"/>
  </p:handoutMasterIdLst>
  <p:sldIdLst>
    <p:sldId id="314" r:id="rId2"/>
    <p:sldId id="334" r:id="rId3"/>
    <p:sldId id="336" r:id="rId4"/>
    <p:sldId id="335" r:id="rId5"/>
    <p:sldId id="327" r:id="rId6"/>
    <p:sldId id="282" r:id="rId7"/>
    <p:sldId id="333" r:id="rId8"/>
    <p:sldId id="330" r:id="rId9"/>
    <p:sldId id="332" r:id="rId10"/>
    <p:sldId id="316" r:id="rId11"/>
    <p:sldId id="317" r:id="rId12"/>
    <p:sldId id="283" r:id="rId13"/>
    <p:sldId id="318" r:id="rId14"/>
    <p:sldId id="284" r:id="rId15"/>
    <p:sldId id="329" r:id="rId16"/>
    <p:sldId id="328" r:id="rId17"/>
    <p:sldId id="331" r:id="rId18"/>
    <p:sldId id="287" r:id="rId19"/>
  </p:sldIdLst>
  <p:sldSz cx="9144000" cy="5143500" type="screen16x9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97CFDDD-F294-4EE7-8D24-0DE415A69765}" type="datetimeFigureOut">
              <a:rPr lang="en-US"/>
              <a:pPr>
                <a:defRPr/>
              </a:pPr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DA7DB2-2C1B-48BE-A963-C432BE9A58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08216F-D84B-4161-B44D-FFBBADF8F47B}" type="datetimeFigureOut">
              <a:rPr lang="en-US"/>
              <a:pPr>
                <a:defRPr/>
              </a:pPr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B36EE35B-4401-4182-8BF5-F6BC838C01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1F67-CEDB-6F48-B330-AACFB6386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0D300-9A28-4347-9577-18CDE979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30" indent="0" algn="ctr">
              <a:buNone/>
              <a:defRPr sz="1500"/>
            </a:lvl2pPr>
            <a:lvl3pPr marL="685664" indent="0" algn="ctr">
              <a:buNone/>
              <a:defRPr sz="1400"/>
            </a:lvl3pPr>
            <a:lvl4pPr marL="1028496" indent="0" algn="ctr">
              <a:buNone/>
              <a:defRPr sz="1200"/>
            </a:lvl4pPr>
            <a:lvl5pPr marL="1371328" indent="0" algn="ctr">
              <a:buNone/>
              <a:defRPr sz="1200"/>
            </a:lvl5pPr>
            <a:lvl6pPr marL="1714163" indent="0" algn="ctr">
              <a:buNone/>
              <a:defRPr sz="1200"/>
            </a:lvl6pPr>
            <a:lvl7pPr marL="2056991" indent="0" algn="ctr">
              <a:buNone/>
              <a:defRPr sz="1200"/>
            </a:lvl7pPr>
            <a:lvl8pPr marL="2399820" indent="0" algn="ctr">
              <a:buNone/>
              <a:defRPr sz="1200"/>
            </a:lvl8pPr>
            <a:lvl9pPr marL="274265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CB79-EA71-E046-A8C2-077A48B2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8EE7-A0E7-D74B-A558-B271DF2C4C4A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0B3E-EC8D-864F-A89D-727497FA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8AAB-098A-8045-9925-321A8259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83FB-6DC2-0249-962E-FFF51512E5D2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1E58C95-5096-7844-A6C6-255BB891EB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146D6E-814A-6742-93EA-555D0FD4CB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9" y="1647592"/>
            <a:ext cx="5396363" cy="61151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830" indent="0">
              <a:buNone/>
              <a:defRPr sz="3300"/>
            </a:lvl2pPr>
            <a:lvl3pPr marL="685664" indent="0">
              <a:buNone/>
              <a:defRPr sz="3000"/>
            </a:lvl3pPr>
            <a:lvl4pPr marL="1028496" indent="0">
              <a:buNone/>
              <a:defRPr sz="2700"/>
            </a:lvl4pPr>
            <a:lvl5pPr marL="1371328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88FA02-F759-504D-AB49-815F79F065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F802D54-06D1-6D41-AD24-41756784CB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90" y="2412905"/>
            <a:ext cx="5396363" cy="1493793"/>
          </a:xfr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830" indent="0">
              <a:buNone/>
              <a:defRPr sz="3300"/>
            </a:lvl2pPr>
            <a:lvl3pPr marL="685664" indent="0">
              <a:buNone/>
              <a:defRPr sz="3000"/>
            </a:lvl3pPr>
            <a:lvl4pPr marL="1028496" indent="0">
              <a:buNone/>
              <a:defRPr sz="2700"/>
            </a:lvl4pPr>
            <a:lvl5pPr marL="1371328" indent="0">
              <a:buNone/>
              <a:defRPr sz="2700"/>
            </a:lvl5pPr>
          </a:lstStyle>
          <a:p>
            <a:pPr lvl="0"/>
            <a:r>
              <a:rPr lang="en-GB" sz="2700" dirty="0"/>
              <a:t>Lecture 01</a:t>
            </a:r>
          </a:p>
          <a:p>
            <a:pPr lvl="0"/>
            <a:r>
              <a:rPr lang="en-GB" sz="2700" dirty="0"/>
              <a:t>Network Security</a:t>
            </a:r>
          </a:p>
          <a:p>
            <a:pPr lvl="0"/>
            <a:r>
              <a:rPr lang="en-GB" sz="2700" dirty="0"/>
              <a:t>Hansika Mahaadikara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545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E5B-12DD-6B4A-8AF2-18DA076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6020-6DD0-4842-906C-968D13CC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8CA5-1E56-8848-B21D-3BBA52AE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5568-9467-6849-9099-B1662B7F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20E1-94A5-8E43-94D5-CDA662C9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917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2755F-FD37-6C4B-B051-0D466CA3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52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23675-53B5-7648-910F-CC723E188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52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65E0-3C55-6D44-9A5D-60D096D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C82D-DD5B-D442-9AEC-CCA1CCBC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314A7-96CC-CF40-A251-6E2ACF78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330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A598D3-C709-46E7-87A6-F3ED5708C876}" type="datetimeFigureOut">
              <a:rPr lang="en-US" smtClean="0"/>
              <a:pPr>
                <a:defRPr/>
              </a:pPr>
              <a:t>2/8/2022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647592"/>
            <a:ext cx="8762999" cy="61151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IE2052 – Advanced Networking Technologies</a:t>
            </a:r>
          </a:p>
          <a:p>
            <a:pPr lvl="4"/>
            <a:endParaRPr lang="x-none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2" y="2412905"/>
            <a:ext cx="5396363" cy="1493793"/>
          </a:xfrm>
        </p:spPr>
        <p:txBody>
          <a:bodyPr>
            <a:noAutofit/>
          </a:bodyPr>
          <a:lstStyle>
            <a:lvl1pPr marL="0" indent="0">
              <a:buNone/>
              <a:defRPr sz="2700" baseline="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01</a:t>
            </a:r>
          </a:p>
          <a:p>
            <a:pPr lvl="0"/>
            <a:r>
              <a:rPr lang="en-GB" sz="2700" dirty="0"/>
              <a:t>Network Security</a:t>
            </a:r>
          </a:p>
          <a:p>
            <a:pPr lvl="0"/>
            <a:r>
              <a:rPr lang="en-GB" sz="2700" dirty="0"/>
              <a:t>Hansika Mahaadikara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0961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C7B90-A4DF-8047-BEF4-39C8F62745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CEB5-918D-1144-B167-83A47EC9FEAC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7401" y="1647592"/>
            <a:ext cx="5396363" cy="61151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080" y="227541"/>
            <a:ext cx="2554758" cy="851586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8682" y="2412905"/>
            <a:ext cx="5396363" cy="1493793"/>
          </a:xfrm>
        </p:spPr>
        <p:txBody>
          <a:bodyPr>
            <a:no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3300"/>
            </a:lvl2pPr>
            <a:lvl3pPr marL="685800" indent="0">
              <a:buNone/>
              <a:defRPr sz="3000"/>
            </a:lvl3pPr>
            <a:lvl4pPr marL="1028700" indent="0">
              <a:buNone/>
              <a:defRPr sz="2700"/>
            </a:lvl4pPr>
            <a:lvl5pPr marL="1371600" indent="0">
              <a:buNone/>
              <a:defRPr sz="2700"/>
            </a:lvl5pPr>
          </a:lstStyle>
          <a:p>
            <a:pPr lvl="0"/>
            <a:r>
              <a:rPr lang="en-GB" sz="2700" dirty="0"/>
              <a:t>Lecture N</a:t>
            </a:r>
          </a:p>
          <a:p>
            <a:pPr lvl="0"/>
            <a:r>
              <a:rPr lang="en-GB" sz="2700" dirty="0"/>
              <a:t>Topic</a:t>
            </a:r>
          </a:p>
          <a:p>
            <a:pPr lvl="0"/>
            <a:r>
              <a:rPr lang="en-GB" sz="27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09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4907-FE4C-4A49-B5D5-FD355F3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56B6-55A4-414C-980A-FECF0875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6114-0351-5E4B-B758-5719BCA1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8451-6A64-594B-B7C6-C5FE2209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AD37-C1B8-F946-926E-B98A6876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45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AEC-63F4-7247-B5DB-483AB957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12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99652-5302-8F44-A174-78CAFB84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4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9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8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B0C1-4806-6F4E-9D50-A929D342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4C7F-1F4B-704D-9CE9-D6C40810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5E62-C0D8-9F49-A01B-8C17720B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4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E50-7BB7-BA42-8C3A-183F4490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8666-E0F8-984E-8A05-26720F9B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8EB34-9121-7246-8A56-946EF86A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EA95-FEB2-374A-B03F-818A5F9D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575B-7CB3-E64D-BB53-8AA9256F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C0B1-E3BD-6848-8A6A-71C4D70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69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65C-0E58-5E41-B6AE-13C2F7E5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E092-8614-BF40-8076-A7A065C5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0" indent="0">
              <a:buNone/>
              <a:defRPr sz="1500" b="1"/>
            </a:lvl2pPr>
            <a:lvl3pPr marL="685664" indent="0">
              <a:buNone/>
              <a:defRPr sz="1400" b="1"/>
            </a:lvl3pPr>
            <a:lvl4pPr marL="1028496" indent="0">
              <a:buNone/>
              <a:defRPr sz="1200" b="1"/>
            </a:lvl4pPr>
            <a:lvl5pPr marL="1371328" indent="0">
              <a:buNone/>
              <a:defRPr sz="1200" b="1"/>
            </a:lvl5pPr>
            <a:lvl6pPr marL="1714163" indent="0">
              <a:buNone/>
              <a:defRPr sz="1200" b="1"/>
            </a:lvl6pPr>
            <a:lvl7pPr marL="2056991" indent="0">
              <a:buNone/>
              <a:defRPr sz="1200" b="1"/>
            </a:lvl7pPr>
            <a:lvl8pPr marL="2399820" indent="0">
              <a:buNone/>
              <a:defRPr sz="1200" b="1"/>
            </a:lvl8pPr>
            <a:lvl9pPr marL="274265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F5D5-6AB7-0646-A2B3-24DBA8E0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17D97-D342-C74E-8835-E59B8BB2F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0" indent="0">
              <a:buNone/>
              <a:defRPr sz="1500" b="1"/>
            </a:lvl2pPr>
            <a:lvl3pPr marL="685664" indent="0">
              <a:buNone/>
              <a:defRPr sz="1400" b="1"/>
            </a:lvl3pPr>
            <a:lvl4pPr marL="1028496" indent="0">
              <a:buNone/>
              <a:defRPr sz="1200" b="1"/>
            </a:lvl4pPr>
            <a:lvl5pPr marL="1371328" indent="0">
              <a:buNone/>
              <a:defRPr sz="1200" b="1"/>
            </a:lvl5pPr>
            <a:lvl6pPr marL="1714163" indent="0">
              <a:buNone/>
              <a:defRPr sz="1200" b="1"/>
            </a:lvl6pPr>
            <a:lvl7pPr marL="2056991" indent="0">
              <a:buNone/>
              <a:defRPr sz="1200" b="1"/>
            </a:lvl7pPr>
            <a:lvl8pPr marL="2399820" indent="0">
              <a:buNone/>
              <a:defRPr sz="1200" b="1"/>
            </a:lvl8pPr>
            <a:lvl9pPr marL="274265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83AF-DFDA-1243-8D62-39C8EAA45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7E83B-0AF9-FE44-8D87-647805B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CAA1B-CDF6-5D42-A0B6-0C6CD26B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EC3F2-C46F-CD47-84EA-1F78515F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278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2F8-17B6-FF4C-8D55-654F5339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AA62E-EA4D-3347-8ACF-B5E5D615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C9A73-6A90-1F4A-8C52-A596DF3F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1D941-66A8-7E4B-837C-60F04BF9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982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35A19-36EB-9A46-92F8-6BB48A82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394B1-748E-744A-811B-26359EB7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8904-58B1-9A47-8C10-C58A98D1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53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41B0-D04C-C34D-BCB3-7B7F577D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AC60-9BAF-1B46-981B-3F988751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7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A46-E1BB-A343-B8BF-E93518B4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30" indent="0">
              <a:buNone/>
              <a:defRPr sz="1100"/>
            </a:lvl2pPr>
            <a:lvl3pPr marL="685664" indent="0">
              <a:buNone/>
              <a:defRPr sz="900"/>
            </a:lvl3pPr>
            <a:lvl4pPr marL="1028496" indent="0">
              <a:buNone/>
              <a:defRPr sz="800"/>
            </a:lvl4pPr>
            <a:lvl5pPr marL="1371328" indent="0">
              <a:buNone/>
              <a:defRPr sz="800"/>
            </a:lvl5pPr>
            <a:lvl6pPr marL="1714163" indent="0">
              <a:buNone/>
              <a:defRPr sz="800"/>
            </a:lvl6pPr>
            <a:lvl7pPr marL="2056991" indent="0">
              <a:buNone/>
              <a:defRPr sz="800"/>
            </a:lvl7pPr>
            <a:lvl8pPr marL="2399820" indent="0">
              <a:buNone/>
              <a:defRPr sz="800"/>
            </a:lvl8pPr>
            <a:lvl9pPr marL="2742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F15A-8E22-9A49-9766-32F600E2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36D3F-DFC8-0C47-81F9-3E61CAEB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1F5B-56E2-E943-AECC-8D867971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8521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EA6-AF3E-024E-A3F9-54D3A793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5F17-6D87-5940-9816-DE679D9E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7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30" indent="0">
              <a:buNone/>
              <a:defRPr sz="2100"/>
            </a:lvl2pPr>
            <a:lvl3pPr marL="685664" indent="0">
              <a:buNone/>
              <a:defRPr sz="1800"/>
            </a:lvl3pPr>
            <a:lvl4pPr marL="1028496" indent="0">
              <a:buNone/>
              <a:defRPr sz="1500"/>
            </a:lvl4pPr>
            <a:lvl5pPr marL="1371328" indent="0">
              <a:buNone/>
              <a:defRPr sz="1500"/>
            </a:lvl5pPr>
            <a:lvl6pPr marL="1714163" indent="0">
              <a:buNone/>
              <a:defRPr sz="1500"/>
            </a:lvl6pPr>
            <a:lvl7pPr marL="2056991" indent="0">
              <a:buNone/>
              <a:defRPr sz="1500"/>
            </a:lvl7pPr>
            <a:lvl8pPr marL="2399820" indent="0">
              <a:buNone/>
              <a:defRPr sz="1500"/>
            </a:lvl8pPr>
            <a:lvl9pPr marL="274265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87B0-927D-5B45-B1EC-0C8885F5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30" indent="0">
              <a:buNone/>
              <a:defRPr sz="1100"/>
            </a:lvl2pPr>
            <a:lvl3pPr marL="685664" indent="0">
              <a:buNone/>
              <a:defRPr sz="900"/>
            </a:lvl3pPr>
            <a:lvl4pPr marL="1028496" indent="0">
              <a:buNone/>
              <a:defRPr sz="800"/>
            </a:lvl4pPr>
            <a:lvl5pPr marL="1371328" indent="0">
              <a:buNone/>
              <a:defRPr sz="800"/>
            </a:lvl5pPr>
            <a:lvl6pPr marL="1714163" indent="0">
              <a:buNone/>
              <a:defRPr sz="800"/>
            </a:lvl6pPr>
            <a:lvl7pPr marL="2056991" indent="0">
              <a:buNone/>
              <a:defRPr sz="800"/>
            </a:lvl7pPr>
            <a:lvl8pPr marL="2399820" indent="0">
              <a:buNone/>
              <a:defRPr sz="800"/>
            </a:lvl8pPr>
            <a:lvl9pPr marL="2742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40B37-F93A-E44F-8F3D-DF1CDC68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6796-0F02-9D4E-8CD0-FB85B3A1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A515-6961-2349-BCE1-8AA537A1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27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D72ED05-11FF-7D48-AD7B-D7F52F2952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CF6AF-FDD2-E945-80BF-969BBF7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0" tIns="34289" rIns="68570" bIns="3428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75B86-D3C8-BB4D-BDA1-6006F19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0" tIns="34289" rIns="68570" bIns="342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C5F8-E1C1-0E48-B4C1-39AEAD78A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1133-B4A4-0A49-91F6-32CF9B8B7BE0}" type="datetimeFigureOut">
              <a:rPr lang="x-none" smtClean="0"/>
              <a:pPr/>
              <a:t>2/8/2022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B795-9C54-594B-A640-E6EB7675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4010-E212-724B-BEAC-8857496A8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0" tIns="34289" rIns="68570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0EE-DB4F-AE41-8498-EF4CA0E6397C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9FCD7E-EFFB-4848-AC9B-DB878CC7D874}"/>
              </a:ext>
            </a:extLst>
          </p:cNvPr>
          <p:cNvSpPr/>
          <p:nvPr/>
        </p:nvSpPr>
        <p:spPr>
          <a:xfrm>
            <a:off x="2895600" y="4869656"/>
            <a:ext cx="6248400" cy="273844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r>
              <a:rPr lang="en-US" sz="1200" dirty="0"/>
              <a:t>IE2042| Database Management Systems for Security| Module Introduction| Dr. Harinda Fernando</a:t>
            </a:r>
          </a:p>
        </p:txBody>
      </p:sp>
    </p:spTree>
    <p:extLst>
      <p:ext uri="{BB962C8B-B14F-4D97-AF65-F5344CB8AC3E}">
        <p14:creationId xmlns:p14="http://schemas.microsoft.com/office/powerpoint/2010/main" val="57341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626" r:id="rId12"/>
    <p:sldLayoutId id="2147484627" r:id="rId13"/>
  </p:sldLayoutIdLst>
  <p:txStyles>
    <p:titleStyle>
      <a:lvl1pPr algn="l" defTabSz="68568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22" indent="-171422" algn="l" defTabSz="68568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65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0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40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79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21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6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0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45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81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2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6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05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42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80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19" algn="l" defTabSz="68568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web.sliit.l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D49B-BE61-374B-9E0B-B1D36B39F47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9600" y="1308266"/>
            <a:ext cx="8382000" cy="1790700"/>
          </a:xfrm>
        </p:spPr>
        <p:txBody>
          <a:bodyPr/>
          <a:lstStyle/>
          <a:p>
            <a:pPr algn="ctr"/>
            <a:r>
              <a:rPr lang="en-US" b="1" dirty="0"/>
              <a:t>IE2042 – </a:t>
            </a:r>
            <a:r>
              <a:rPr lang="en" sz="3600" b="1" dirty="0"/>
              <a:t>Database Management </a:t>
            </a:r>
            <a:r>
              <a:rPr lang="en-US" sz="3600" b="1" dirty="0"/>
              <a:t>S</a:t>
            </a:r>
            <a:r>
              <a:rPr lang="en" sz="3600" b="1" dirty="0"/>
              <a:t>ystems for Security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9F172-5FFB-2A4C-934F-AA2CFB456E9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00400" y="3098966"/>
            <a:ext cx="5181600" cy="12418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Module Introduction </a:t>
            </a:r>
          </a:p>
          <a:p>
            <a:pPr>
              <a:buNone/>
            </a:pPr>
            <a:r>
              <a:rPr lang="en-US" dirty="0"/>
              <a:t>Dr. Harinda Fernando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6324600" y="0"/>
            <a:ext cx="2819400" cy="135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DA42-3A8E-47AA-9BE5-CB6EEA81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5F0B-60A5-4CF5-8339-BE58036E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At the end of the module you will be able to 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Design and develop database solutions for real world applications. 	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Apply relational query languages and database programming languages in database applications. 	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Evaluate query plans and recommend solutions to speed up the database servers. 	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Apply appropriate solutions to address security and performance concerns related to databases. 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8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5E-82E4-4796-8B37-BFFF8908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Topics</a:t>
            </a: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77240E37-743A-49A3-9BAA-36DE9F458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01" y="1123950"/>
            <a:ext cx="6708997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Module Assessment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6DACD-7272-4874-8F90-ED404EAB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95B3A-378F-4627-9964-D2F496E8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1" y="1369219"/>
            <a:ext cx="8052335" cy="2061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AC82-169A-4161-B5DB-E2033576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2361-4A44-4C4F-B2F9-B148AD31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69219"/>
            <a:ext cx="7981950" cy="3263504"/>
          </a:xfrm>
        </p:spPr>
        <p:txBody>
          <a:bodyPr>
            <a:normAutofit fontScale="25000" lnSpcReduction="20000"/>
          </a:bodyPr>
          <a:lstStyle/>
          <a:p>
            <a:pPr marL="400047" indent="-285750">
              <a:lnSpc>
                <a:spcPct val="150000"/>
              </a:lnSpc>
              <a:spcBef>
                <a:spcPts val="6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8000" dirty="0"/>
              <a:t>All materials will be published on </a:t>
            </a:r>
            <a:r>
              <a:rPr lang="en-US" sz="8000" dirty="0" err="1"/>
              <a:t>courseweb</a:t>
            </a:r>
            <a:r>
              <a:rPr lang="en-US" sz="8000" dirty="0"/>
              <a:t> - </a:t>
            </a:r>
            <a:r>
              <a:rPr lang="en-US" sz="8000" dirty="0">
                <a:hlinkClick r:id="rId2"/>
              </a:rPr>
              <a:t>http://courseweb.sliit.lk</a:t>
            </a:r>
            <a:endParaRPr lang="en-US" sz="8000" dirty="0"/>
          </a:p>
          <a:p>
            <a:pPr marL="742882" lvl="1" indent="-285750">
              <a:lnSpc>
                <a:spcPct val="150000"/>
              </a:lnSpc>
              <a:spcBef>
                <a:spcPts val="6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4800" dirty="0"/>
              <a:t> (Module outline, lectures, tutorials, labs, extra readings, assignments, notices)</a:t>
            </a:r>
          </a:p>
          <a:p>
            <a:pPr marL="400047" indent="-285750">
              <a:lnSpc>
                <a:spcPct val="200000"/>
              </a:lnSpc>
              <a:spcBef>
                <a:spcPts val="6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8000" dirty="0"/>
              <a:t>Enrollment Key - IE2042</a:t>
            </a:r>
          </a:p>
          <a:p>
            <a:pPr marL="400047" indent="-285750">
              <a:lnSpc>
                <a:spcPct val="200000"/>
              </a:lnSpc>
              <a:spcBef>
                <a:spcPts val="6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8000" dirty="0"/>
              <a:t>Check the DMSS Page frequently ;)</a:t>
            </a:r>
          </a:p>
          <a:p>
            <a:pPr marL="400047" indent="-285750">
              <a:lnSpc>
                <a:spcPct val="200000"/>
              </a:lnSpc>
              <a:spcBef>
                <a:spcPts val="60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8000" dirty="0"/>
              <a:t>Content will be uploaded on a weekly basis</a:t>
            </a:r>
          </a:p>
        </p:txBody>
      </p:sp>
    </p:spTree>
    <p:extLst>
      <p:ext uri="{BB962C8B-B14F-4D97-AF65-F5344CB8AC3E}">
        <p14:creationId xmlns:p14="http://schemas.microsoft.com/office/powerpoint/2010/main" val="49253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244"/>
            <a:ext cx="7886700" cy="873918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Recommended Books</a:t>
            </a:r>
          </a:p>
        </p:txBody>
      </p:sp>
      <p:sp>
        <p:nvSpPr>
          <p:cNvPr id="19460" name="AutoShape 7" descr="Image result for computer networking a top-down approach 7th edition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595;p17">
            <a:extLst>
              <a:ext uri="{FF2B5EF4-FFF2-40B4-BE49-F238E27FC236}">
                <a16:creationId xmlns:a16="http://schemas.microsoft.com/office/drawing/2014/main" id="{C3DBB840-CFDF-4C3D-BACB-01A9A1C216A5}"/>
              </a:ext>
            </a:extLst>
          </p:cNvPr>
          <p:cNvSpPr txBox="1">
            <a:spLocks/>
          </p:cNvSpPr>
          <p:nvPr/>
        </p:nvSpPr>
        <p:spPr>
          <a:xfrm>
            <a:off x="762000" y="1285829"/>
            <a:ext cx="7443216" cy="318015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22" indent="-171422" algn="l" defTabSz="68568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265" indent="-171422" algn="l" defTabSz="68568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02" indent="-171422" algn="l" defTabSz="68568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9940" indent="-171422" algn="l" defTabSz="68568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779" indent="-171422" algn="l" defTabSz="68568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621" indent="-171422" algn="l" defTabSz="68568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62" indent="-171422" algn="l" defTabSz="68568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302" indent="-171422" algn="l" defTabSz="68568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45" indent="-171422" algn="l" defTabSz="68568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latin typeface="Barlow" panose="020B0604020202020204" charset="0"/>
              </a:rPr>
              <a:t>Elmasri</a:t>
            </a:r>
            <a:r>
              <a:rPr lang="en-US" sz="1600" dirty="0">
                <a:latin typeface="Barlow" panose="020B0604020202020204" charset="0"/>
              </a:rPr>
              <a:t>, R. and </a:t>
            </a:r>
            <a:r>
              <a:rPr lang="en-US" sz="1600" dirty="0" err="1">
                <a:latin typeface="Barlow" panose="020B0604020202020204" charset="0"/>
              </a:rPr>
              <a:t>Navathe</a:t>
            </a:r>
            <a:r>
              <a:rPr lang="en-US" sz="1600" dirty="0">
                <a:latin typeface="Barlow" panose="020B0604020202020204" charset="0"/>
              </a:rPr>
              <a:t>, S.B., </a:t>
            </a:r>
            <a:r>
              <a:rPr lang="en-US" sz="1600" i="1" dirty="0">
                <a:latin typeface="Barlow" panose="020B0604020202020204" charset="0"/>
              </a:rPr>
              <a:t>Fundamentals of Database Systems</a:t>
            </a:r>
            <a:r>
              <a:rPr lang="en-US" sz="1600" dirty="0">
                <a:latin typeface="Barlow" panose="020B0604020202020204" charset="0"/>
              </a:rPr>
              <a:t>, 5th edition., Addison-Wesley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Barlow" panose="020B0604020202020204" charset="0"/>
              </a:rPr>
              <a:t>R. Ramakrishnan &amp; J. </a:t>
            </a:r>
            <a:r>
              <a:rPr lang="en-US" sz="1600" dirty="0" err="1">
                <a:latin typeface="Barlow" panose="020B0604020202020204" charset="0"/>
              </a:rPr>
              <a:t>Gehrke</a:t>
            </a:r>
            <a:r>
              <a:rPr lang="en-US" sz="1600" dirty="0">
                <a:latin typeface="Barlow" panose="020B0604020202020204" charset="0"/>
              </a:rPr>
              <a:t>, </a:t>
            </a:r>
            <a:r>
              <a:rPr lang="en-US" sz="1600" i="1" dirty="0">
                <a:latin typeface="Barlow" panose="020B0604020202020204" charset="0"/>
              </a:rPr>
              <a:t>Database Management Systems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Barlow" panose="020B0604020202020204" charset="0"/>
              </a:rPr>
              <a:t>R. Rankins, P. </a:t>
            </a:r>
            <a:r>
              <a:rPr lang="en-US" sz="1600" dirty="0" err="1">
                <a:latin typeface="Barlow" panose="020B0604020202020204" charset="0"/>
              </a:rPr>
              <a:t>Bertucci</a:t>
            </a:r>
            <a:r>
              <a:rPr lang="en-US" sz="1600" dirty="0">
                <a:latin typeface="Barlow" panose="020B0604020202020204" charset="0"/>
              </a:rPr>
              <a:t>, C. </a:t>
            </a:r>
            <a:r>
              <a:rPr lang="en-US" sz="1600" dirty="0" err="1">
                <a:latin typeface="Barlow" panose="020B0604020202020204" charset="0"/>
              </a:rPr>
              <a:t>Gallelli</a:t>
            </a:r>
            <a:r>
              <a:rPr lang="en-US" sz="1600" dirty="0">
                <a:latin typeface="Barlow" panose="020B0604020202020204" charset="0"/>
              </a:rPr>
              <a:t>, and A. T. Silverstein</a:t>
            </a:r>
            <a:r>
              <a:rPr lang="en-US" sz="1600" i="1" dirty="0">
                <a:latin typeface="Barlow" panose="020B0604020202020204" charset="0"/>
              </a:rPr>
              <a:t>, Microsoft SQL Server 2014 Unleashed</a:t>
            </a:r>
            <a:r>
              <a:rPr lang="en-US" sz="1600" dirty="0">
                <a:latin typeface="Barlow" panose="020B0604020202020204" charset="0"/>
              </a:rPr>
              <a:t>, 1st ed. </a:t>
            </a:r>
            <a:r>
              <a:rPr lang="en-US" sz="1600" dirty="0" err="1">
                <a:latin typeface="Barlow" panose="020B0604020202020204" charset="0"/>
              </a:rPr>
              <a:t>INpolis</a:t>
            </a:r>
            <a:r>
              <a:rPr lang="en-US" sz="1600" dirty="0">
                <a:latin typeface="Barlow" panose="020B0604020202020204" charset="0"/>
              </a:rPr>
              <a:t>, IN: </a:t>
            </a:r>
            <a:r>
              <a:rPr lang="en-US" sz="1600" dirty="0" err="1">
                <a:latin typeface="Barlow" panose="020B0604020202020204" charset="0"/>
              </a:rPr>
              <a:t>Sams</a:t>
            </a:r>
            <a:r>
              <a:rPr lang="en-US" sz="1600" dirty="0">
                <a:latin typeface="Barlow" panose="020B0604020202020204" charset="0"/>
              </a:rPr>
              <a:t>, 2015.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latin typeface="Barlow" panose="020B0604020202020204" charset="0"/>
              </a:rPr>
              <a:t>Syverson</a:t>
            </a:r>
            <a:r>
              <a:rPr lang="en-US" sz="1600" dirty="0">
                <a:latin typeface="Barlow" panose="020B0604020202020204" charset="0"/>
              </a:rPr>
              <a:t> and J. </a:t>
            </a:r>
            <a:r>
              <a:rPr lang="en-US" sz="1600" dirty="0" err="1">
                <a:latin typeface="Barlow" panose="020B0604020202020204" charset="0"/>
              </a:rPr>
              <a:t>Murach</a:t>
            </a:r>
            <a:r>
              <a:rPr lang="en-US" sz="1600" dirty="0">
                <a:latin typeface="Barlow" panose="020B0604020202020204" charset="0"/>
              </a:rPr>
              <a:t>, </a:t>
            </a:r>
            <a:r>
              <a:rPr lang="en-US" sz="1600" i="1" dirty="0" err="1">
                <a:latin typeface="Barlow" panose="020B0604020202020204" charset="0"/>
              </a:rPr>
              <a:t>Murach's</a:t>
            </a:r>
            <a:r>
              <a:rPr lang="en-US" sz="1600" i="1" dirty="0">
                <a:latin typeface="Barlow" panose="020B0604020202020204" charset="0"/>
              </a:rPr>
              <a:t> SQL server 2016 for developers: training and reference</a:t>
            </a:r>
            <a:r>
              <a:rPr lang="en-US" sz="1600" dirty="0">
                <a:latin typeface="Barlow" panose="020B0604020202020204" charset="0"/>
              </a:rPr>
              <a:t>. Fresno, CA: Mike </a:t>
            </a:r>
            <a:r>
              <a:rPr lang="en-US" sz="1600" dirty="0" err="1">
                <a:latin typeface="Barlow" panose="020B0604020202020204" charset="0"/>
              </a:rPr>
              <a:t>Murach</a:t>
            </a:r>
            <a:r>
              <a:rPr lang="en-US" sz="1600" dirty="0">
                <a:latin typeface="Barlow" panose="020B0604020202020204" charset="0"/>
              </a:rPr>
              <a:t> &amp; Associates, 2016.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1269-F365-4C56-8D3F-B546BE61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DE88-9059-4BF1-A9E0-570CD15A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Attendance and interaction during, </a:t>
            </a:r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Labs</a:t>
            </a:r>
          </a:p>
          <a:p>
            <a:pPr lvl="1"/>
            <a:endParaRPr lang="en-US" dirty="0"/>
          </a:p>
          <a:p>
            <a:r>
              <a:rPr lang="en-US" dirty="0"/>
              <a:t>Submission of assessments on time and per regulations</a:t>
            </a:r>
          </a:p>
          <a:p>
            <a:endParaRPr lang="en-US" dirty="0"/>
          </a:p>
          <a:p>
            <a:r>
              <a:rPr lang="en-US" dirty="0"/>
              <a:t>Adherence to good academic practices </a:t>
            </a:r>
          </a:p>
        </p:txBody>
      </p:sp>
    </p:spTree>
    <p:extLst>
      <p:ext uri="{BB962C8B-B14F-4D97-AF65-F5344CB8AC3E}">
        <p14:creationId xmlns:p14="http://schemas.microsoft.com/office/powerpoint/2010/main" val="351590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99DA-785A-47EF-9566-FBC0C97B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F40F-9B10-4BD8-BA7F-1247AEA2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950"/>
            <a:ext cx="7886700" cy="3508773"/>
          </a:xfrm>
        </p:spPr>
        <p:txBody>
          <a:bodyPr/>
          <a:lstStyle/>
          <a:p>
            <a:r>
              <a:rPr lang="en-US" dirty="0"/>
              <a:t>The module has no formal prerequisites</a:t>
            </a:r>
          </a:p>
          <a:p>
            <a:endParaRPr lang="en-US" sz="500" dirty="0"/>
          </a:p>
          <a:p>
            <a:r>
              <a:rPr lang="en-US" dirty="0"/>
              <a:t>All students have followed and completed IT1090</a:t>
            </a:r>
          </a:p>
          <a:p>
            <a:pPr lvl="1"/>
            <a:r>
              <a:rPr lang="en-US" b="1" dirty="0"/>
              <a:t>Information Systems and Data Modeling</a:t>
            </a:r>
            <a:endParaRPr lang="en-US" sz="200" dirty="0"/>
          </a:p>
          <a:p>
            <a:r>
              <a:rPr lang="en-US" dirty="0"/>
              <a:t>Teaching in this module depend on below ILO’s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A5EA5-46FC-462E-BDE6-D1F8F97B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164765"/>
            <a:ext cx="72199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0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7F99-B546-43D3-A955-4FB094B7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D4C-58F4-4C32-BEAB-74BAF30E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058150" cy="3263504"/>
          </a:xfrm>
        </p:spPr>
        <p:txBody>
          <a:bodyPr/>
          <a:lstStyle/>
          <a:p>
            <a:r>
              <a:rPr lang="en-US" dirty="0"/>
              <a:t>We will answer questions about the relevant content covered in the previous module</a:t>
            </a:r>
          </a:p>
          <a:p>
            <a:pPr lvl="1"/>
            <a:r>
              <a:rPr lang="en-US" dirty="0"/>
              <a:t>Check Course-Web for the questions</a:t>
            </a:r>
          </a:p>
          <a:p>
            <a:pPr lvl="1"/>
            <a:endParaRPr lang="en-US" dirty="0"/>
          </a:p>
          <a:p>
            <a:r>
              <a:rPr lang="en-US" dirty="0"/>
              <a:t>Students are expected to revise the relevant information and come for physical classes</a:t>
            </a:r>
          </a:p>
        </p:txBody>
      </p:sp>
    </p:spTree>
    <p:extLst>
      <p:ext uri="{BB962C8B-B14F-4D97-AF65-F5344CB8AC3E}">
        <p14:creationId xmlns:p14="http://schemas.microsoft.com/office/powerpoint/2010/main" val="321605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Content Placeholder 5" descr="thank-you.jp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28650"/>
            <a:ext cx="8716963" cy="3771900"/>
          </a:xfrm>
        </p:spPr>
      </p:pic>
      <p:sp>
        <p:nvSpPr>
          <p:cNvPr id="491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4767263"/>
            <a:ext cx="2057400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fld id="{4D43BD48-3E79-4852-A79D-A022FB6B2A81}" type="slidenum">
              <a:rPr lang="en-US">
                <a:solidFill>
                  <a:schemeClr val="tx2"/>
                </a:solidFill>
                <a:latin typeface="Lucida Sans" pitchFamily="34" charset="0"/>
              </a:rPr>
              <a:pPr/>
              <a:t>18</a:t>
            </a:fld>
            <a:endParaRPr lang="en-US">
              <a:solidFill>
                <a:schemeClr val="tx2"/>
              </a:solidFill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361A-A30D-4182-8A84-2F22D7E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Meet the Lecturer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B90B-F65A-4F2B-8D58-5B91D0D1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/>
              <a:t>Dr. Harinda Fernando</a:t>
            </a:r>
          </a:p>
          <a:p>
            <a:pPr lvl="1"/>
            <a:r>
              <a:rPr lang="en-US" sz="1600" b="1" dirty="0"/>
              <a:t>PhD, BBIT (Hons) – Deakin</a:t>
            </a:r>
          </a:p>
          <a:p>
            <a:pPr lvl="1"/>
            <a:r>
              <a:rPr lang="en-US" sz="1600" b="1" dirty="0"/>
              <a:t>FHEA, MIEEE</a:t>
            </a:r>
          </a:p>
          <a:p>
            <a:endParaRPr lang="en-US" sz="1800" dirty="0"/>
          </a:p>
          <a:p>
            <a:r>
              <a:rPr lang="en-US" sz="1800" b="1" dirty="0"/>
              <a:t>Main Teaching Areas</a:t>
            </a:r>
          </a:p>
          <a:p>
            <a:pPr lvl="1"/>
            <a:r>
              <a:rPr lang="en-US" sz="1600" dirty="0"/>
              <a:t>Networking and Network Security</a:t>
            </a:r>
          </a:p>
          <a:p>
            <a:pPr lvl="1"/>
            <a:r>
              <a:rPr lang="en-US" sz="1600" dirty="0"/>
              <a:t>Cyber Security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Research Interests</a:t>
            </a:r>
          </a:p>
          <a:p>
            <a:pPr lvl="1"/>
            <a:r>
              <a:rPr lang="en-US" sz="1600" dirty="0"/>
              <a:t>Software Defined Networks</a:t>
            </a:r>
          </a:p>
          <a:p>
            <a:pPr lvl="1"/>
            <a:r>
              <a:rPr lang="en-US" sz="1600" dirty="0"/>
              <a:t>Cloud Computing and Security</a:t>
            </a:r>
          </a:p>
          <a:p>
            <a:pPr lvl="1"/>
            <a:r>
              <a:rPr lang="en-US" sz="1600" dirty="0"/>
              <a:t>Encryption and Steganography</a:t>
            </a:r>
          </a:p>
          <a:p>
            <a:pPr lvl="1"/>
            <a:r>
              <a:rPr lang="en-US" sz="1600" dirty="0"/>
              <a:t>Internet of Things and Wireless Sensor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387E7-0FE0-4C00-9F2F-76C67EA1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69219"/>
            <a:ext cx="2857914" cy="30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7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9F05-93BB-4120-B543-E38DE7D5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FA1B-677B-41B5-9C3B-2266343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Ms. </a:t>
            </a:r>
            <a:r>
              <a:rPr lang="en-US" dirty="0" err="1"/>
              <a:t>Laneesha</a:t>
            </a:r>
            <a:r>
              <a:rPr lang="en-US" dirty="0"/>
              <a:t> </a:t>
            </a:r>
            <a:r>
              <a:rPr lang="en-US" dirty="0" err="1"/>
              <a:t>Ruggahakotuwa</a:t>
            </a:r>
            <a:endParaRPr lang="en-US" dirty="0"/>
          </a:p>
          <a:p>
            <a:endParaRPr lang="en-US" dirty="0"/>
          </a:p>
          <a:p>
            <a:r>
              <a:rPr lang="en-US" dirty="0"/>
              <a:t>BSc (Hons) in Information </a:t>
            </a:r>
          </a:p>
          <a:p>
            <a:pPr marL="0" indent="0">
              <a:buNone/>
            </a:pPr>
            <a:r>
              <a:rPr lang="en-US" dirty="0"/>
              <a:t>   Technology Specializing In </a:t>
            </a:r>
          </a:p>
          <a:p>
            <a:pPr marL="0" indent="0">
              <a:buNone/>
            </a:pPr>
            <a:r>
              <a:rPr lang="en-US" dirty="0"/>
              <a:t>   Cyber Security - SLIIT</a:t>
            </a:r>
          </a:p>
          <a:p>
            <a:r>
              <a:rPr lang="en-US" dirty="0"/>
              <a:t>MSc in Cyber Security – SLIIT</a:t>
            </a:r>
          </a:p>
          <a:p>
            <a:endParaRPr lang="en-US" dirty="0"/>
          </a:p>
          <a:p>
            <a:r>
              <a:rPr lang="en-US" dirty="0"/>
              <a:t>Teaching Areas</a:t>
            </a:r>
          </a:p>
          <a:p>
            <a:pPr lvl="1"/>
            <a:r>
              <a:rPr lang="en-US" dirty="0"/>
              <a:t>Cybersecurity 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8B950-0436-409F-AC89-059472D594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8277" r="-613" b="18914"/>
          <a:stretch/>
        </p:blipFill>
        <p:spPr>
          <a:xfrm>
            <a:off x="5467350" y="1374978"/>
            <a:ext cx="3048000" cy="33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9F05-93BB-4120-B543-E38DE7D5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FA1B-677B-41B5-9C3B-2266343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Ms. </a:t>
            </a:r>
            <a:r>
              <a:rPr lang="en-US" dirty="0" err="1"/>
              <a:t>Menaka</a:t>
            </a:r>
            <a:r>
              <a:rPr lang="en-US" dirty="0"/>
              <a:t> </a:t>
            </a:r>
            <a:r>
              <a:rPr lang="en-US" dirty="0" err="1"/>
              <a:t>Moonamaldeniya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BSc (Hons) in Information </a:t>
            </a:r>
          </a:p>
          <a:p>
            <a:pPr marL="0" indent="0">
              <a:buNone/>
            </a:pPr>
            <a:r>
              <a:rPr lang="en-US" dirty="0"/>
              <a:t>  Technology Specializing in </a:t>
            </a:r>
          </a:p>
          <a:p>
            <a:pPr marL="0" indent="0">
              <a:buNone/>
            </a:pPr>
            <a:r>
              <a:rPr lang="en-US" dirty="0"/>
              <a:t>  Cyber Security – SLIIT</a:t>
            </a:r>
          </a:p>
          <a:p>
            <a:endParaRPr lang="en-US" dirty="0"/>
          </a:p>
          <a:p>
            <a:r>
              <a:rPr lang="en-US" dirty="0"/>
              <a:t>Teaching Areas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Cybersecurity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931A5B-8282-45EB-A334-031D63A2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63143"/>
            <a:ext cx="2819400" cy="35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6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5137-13BF-44AA-A97D-C6801E25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459D-C7A7-4265-ADAD-7A0DFAEA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Course web</a:t>
            </a:r>
          </a:p>
          <a:p>
            <a:r>
              <a:rPr lang="en-US" dirty="0"/>
              <a:t>Read and Discuss</a:t>
            </a:r>
          </a:p>
        </p:txBody>
      </p:sp>
    </p:spTree>
    <p:extLst>
      <p:ext uri="{BB962C8B-B14F-4D97-AF65-F5344CB8AC3E}">
        <p14:creationId xmlns:p14="http://schemas.microsoft.com/office/powerpoint/2010/main" val="149647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47700" y="333375"/>
            <a:ext cx="7886700" cy="819150"/>
          </a:xfrm>
        </p:spPr>
        <p:txBody>
          <a:bodyPr/>
          <a:lstStyle/>
          <a:p>
            <a:pPr eaLnBrk="1" hangingPunct="1"/>
            <a:r>
              <a:rPr lang="en-US" b="1" dirty="0"/>
              <a:t>Module</a:t>
            </a:r>
            <a:r>
              <a:rPr lang="en-US" b="1" dirty="0">
                <a:solidFill>
                  <a:srgbClr val="7B9899"/>
                </a:solidFill>
              </a:rPr>
              <a:t> </a:t>
            </a:r>
            <a:r>
              <a:rPr lang="en-US" b="1" dirty="0"/>
              <a:t>Delivery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47700" y="1276350"/>
            <a:ext cx="7620000" cy="3429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274631" lvl="1" indent="0">
              <a:buNone/>
              <a:defRPr/>
            </a:pPr>
            <a:endParaRPr lang="en-US" sz="1200" dirty="0"/>
          </a:p>
          <a:p>
            <a:pPr eaLnBrk="1" hangingPunct="1">
              <a:defRPr/>
            </a:pPr>
            <a:endParaRPr lang="en-US" sz="4200" dirty="0"/>
          </a:p>
          <a:p>
            <a:pPr eaLnBrk="1" hangingPunct="1">
              <a:defRPr/>
            </a:pPr>
            <a:r>
              <a:rPr lang="en-US" sz="4200" dirty="0"/>
              <a:t>Module Clarifications</a:t>
            </a:r>
          </a:p>
          <a:p>
            <a:pPr lvl="1">
              <a:buClr>
                <a:schemeClr val="accent1"/>
              </a:buClr>
              <a:buSzPct val="85000"/>
              <a:defRPr/>
            </a:pPr>
            <a:r>
              <a:rPr lang="en-US" sz="3800" dirty="0"/>
              <a:t>Within the lecture, tutorial and lab sessions</a:t>
            </a:r>
          </a:p>
          <a:p>
            <a:pPr lvl="1">
              <a:buClr>
                <a:schemeClr val="accent1"/>
              </a:buClr>
              <a:buSzPct val="85000"/>
              <a:defRPr/>
            </a:pPr>
            <a:r>
              <a:rPr lang="en-US" sz="3800" dirty="0"/>
              <a:t>Via Email</a:t>
            </a:r>
          </a:p>
          <a:p>
            <a:pPr marL="0" lvl="1" indent="0">
              <a:buClr>
                <a:schemeClr val="accent1"/>
              </a:buClr>
              <a:buSzPct val="85000"/>
              <a:buNone/>
              <a:defRPr/>
            </a:pPr>
            <a:endParaRPr lang="en-US" sz="2100" dirty="0"/>
          </a:p>
          <a:p>
            <a:pPr eaLnBrk="1" hangingPunct="1"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BC55E2-2D3F-455F-BA2E-4C8A7476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90490"/>
              </p:ext>
            </p:extLst>
          </p:nvPr>
        </p:nvGraphicFramePr>
        <p:xfrm>
          <a:off x="647700" y="1317615"/>
          <a:ext cx="7620000" cy="1673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5954985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1916729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19822364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7386679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5122744"/>
                    </a:ext>
                  </a:extLst>
                </a:gridCol>
              </a:tblGrid>
              <a:tr h="130167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12795"/>
                  </a:ext>
                </a:extLst>
              </a:tr>
              <a:tr h="425665">
                <a:tc>
                  <a:txBody>
                    <a:bodyPr/>
                    <a:lstStyle/>
                    <a:p>
                      <a:r>
                        <a:rPr lang="en-US" sz="2000" b="1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Tuesday 1.30 – 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13H-C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93599"/>
                  </a:ext>
                </a:extLst>
              </a:tr>
              <a:tr h="425665">
                <a:tc>
                  <a:txBody>
                    <a:bodyPr/>
                    <a:lstStyle/>
                    <a:p>
                      <a:r>
                        <a:rPr lang="en-US" sz="2000" b="1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Monday 3.30 – 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6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13H-C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36970"/>
                  </a:ext>
                </a:extLst>
              </a:tr>
              <a:tr h="425665">
                <a:tc>
                  <a:txBody>
                    <a:bodyPr/>
                    <a:lstStyle/>
                    <a:p>
                      <a:r>
                        <a:rPr lang="en-US" sz="2000" b="1" dirty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738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7261-DB10-4E03-8451-11589E1E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C09E-EFF1-4825-B5AF-31B2D1B3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has been split into 2 groups – Not </a:t>
            </a:r>
            <a:r>
              <a:rPr lang="en-US" dirty="0" err="1"/>
              <a:t>finalised</a:t>
            </a:r>
            <a:endParaRPr lang="en-US" dirty="0"/>
          </a:p>
          <a:p>
            <a:r>
              <a:rPr lang="en-US" dirty="0"/>
              <a:t>Only 1 group will be allowed on campus each week</a:t>
            </a:r>
          </a:p>
          <a:p>
            <a:r>
              <a:rPr lang="en-US" dirty="0"/>
              <a:t>The other batch will be studying online</a:t>
            </a:r>
          </a:p>
        </p:txBody>
      </p:sp>
    </p:spTree>
    <p:extLst>
      <p:ext uri="{BB962C8B-B14F-4D97-AF65-F5344CB8AC3E}">
        <p14:creationId xmlns:p14="http://schemas.microsoft.com/office/powerpoint/2010/main" val="40585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AE21-68BA-438A-BFD9-895F70D5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Delivery Method – Lectures and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B5CB-2FE3-42B4-9CEF-88181C58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Lectures will be recorded each week 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Uploaded on </a:t>
            </a:r>
            <a:r>
              <a:rPr lang="en-US" sz="2100" dirty="0" err="1"/>
              <a:t>EduScope</a:t>
            </a:r>
            <a:endParaRPr lang="en-US" sz="2100" dirty="0"/>
          </a:p>
          <a:p>
            <a:pPr marL="514259" lvl="2">
              <a:lnSpc>
                <a:spcPct val="100000"/>
              </a:lnSpc>
              <a:spcBef>
                <a:spcPts val="750"/>
              </a:spcBef>
            </a:pPr>
            <a:r>
              <a:rPr lang="en-US" dirty="0"/>
              <a:t>Link will be made available on  </a:t>
            </a:r>
            <a:r>
              <a:rPr lang="en-US" dirty="0" err="1"/>
              <a:t>CourseWeb</a:t>
            </a:r>
            <a:endParaRPr lang="en-US" dirty="0"/>
          </a:p>
          <a:p>
            <a:pPr marL="171422" lvl="1">
              <a:lnSpc>
                <a:spcPct val="100000"/>
              </a:lnSpc>
              <a:spcBef>
                <a:spcPts val="750"/>
              </a:spcBef>
            </a:pPr>
            <a:r>
              <a:rPr lang="en-US" dirty="0"/>
              <a:t>In the following weeks lecture and tutorial sessions will act as a revision for the lecture</a:t>
            </a:r>
          </a:p>
          <a:p>
            <a:pPr marL="514259" lvl="2">
              <a:lnSpc>
                <a:spcPct val="100000"/>
              </a:lnSpc>
              <a:spcBef>
                <a:spcPts val="750"/>
              </a:spcBef>
            </a:pPr>
            <a:r>
              <a:rPr lang="en-US" sz="2000" dirty="0"/>
              <a:t>2 lectures will be covered in each session after the first</a:t>
            </a:r>
          </a:p>
          <a:p>
            <a:pPr marL="171422" lvl="1">
              <a:lnSpc>
                <a:spcPct val="100000"/>
              </a:lnSpc>
              <a:spcBef>
                <a:spcPts val="750"/>
              </a:spcBef>
            </a:pPr>
            <a:r>
              <a:rPr lang="en-US" dirty="0"/>
              <a:t>Students are expected to watch the lecture before coming to class</a:t>
            </a:r>
          </a:p>
        </p:txBody>
      </p:sp>
    </p:spTree>
    <p:extLst>
      <p:ext uri="{BB962C8B-B14F-4D97-AF65-F5344CB8AC3E}">
        <p14:creationId xmlns:p14="http://schemas.microsoft.com/office/powerpoint/2010/main" val="211005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ACFC-8CDA-4956-8950-80B39A6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Delivery Method – Labs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8203-8340-46D8-B31F-25F8E484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Will be conducted in mixed mode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6 labs will be conducted physically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6 labs will be conducted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Students are expected to complete all 12 labs and clarify any doubts/questions from module team</a:t>
            </a:r>
          </a:p>
        </p:txBody>
      </p:sp>
    </p:spTree>
    <p:extLst>
      <p:ext uri="{BB962C8B-B14F-4D97-AF65-F5344CB8AC3E}">
        <p14:creationId xmlns:p14="http://schemas.microsoft.com/office/powerpoint/2010/main" val="363891300"/>
      </p:ext>
    </p:extLst>
  </p:cSld>
  <p:clrMapOvr>
    <a:masterClrMapping/>
  </p:clrMapOvr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61923BB6-E458-F746-8336-3A9F47D7ABC4}" vid="{BB30CBEF-6EA0-9141-B10B-A29967AFFB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FOC-Recording-Template-3</Template>
  <TotalTime>3960</TotalTime>
  <Words>607</Words>
  <Application>Microsoft Office PowerPoint</Application>
  <PresentationFormat>On-screen Show (16:9)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Barlow</vt:lpstr>
      <vt:lpstr>Calibri</vt:lpstr>
      <vt:lpstr>Lucida Sans</vt:lpstr>
      <vt:lpstr>Wingdings</vt:lpstr>
      <vt:lpstr>6_Custom Design</vt:lpstr>
      <vt:lpstr>IE2042 – Database Management Systems for Security</vt:lpstr>
      <vt:lpstr>Meet the Lecturer</vt:lpstr>
      <vt:lpstr>Meet the Team</vt:lpstr>
      <vt:lpstr>Meet the Team</vt:lpstr>
      <vt:lpstr>Module Outline</vt:lpstr>
      <vt:lpstr>Module Delivery</vt:lpstr>
      <vt:lpstr>Module Groups</vt:lpstr>
      <vt:lpstr>Delivery Method – Lectures and Tutorials</vt:lpstr>
      <vt:lpstr>Delivery Method – Labs</vt:lpstr>
      <vt:lpstr>Module Learning Outcomes</vt:lpstr>
      <vt:lpstr>Module Topics</vt:lpstr>
      <vt:lpstr>Module Assessment Criteria</vt:lpstr>
      <vt:lpstr>LMS</vt:lpstr>
      <vt:lpstr>Recommended Books</vt:lpstr>
      <vt:lpstr>Student Expectations</vt:lpstr>
      <vt:lpstr>Module Expectations</vt:lpstr>
      <vt:lpstr>In the next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Area Networks ( LANs )</dc:title>
  <dc:creator>Windy</dc:creator>
  <cp:lastModifiedBy>Dr. Harinda Fernando</cp:lastModifiedBy>
  <cp:revision>380</cp:revision>
  <cp:lastPrinted>2019-07-05T12:38:14Z</cp:lastPrinted>
  <dcterms:created xsi:type="dcterms:W3CDTF">2009-09-09T05:35:01Z</dcterms:created>
  <dcterms:modified xsi:type="dcterms:W3CDTF">2022-02-08T06:44:58Z</dcterms:modified>
</cp:coreProperties>
</file>