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5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x="9144000" cy="5143500" type="screen16x9"/>
  <p:notesSz cx="6858000" cy="9144000"/>
  <p:embeddedFontLst>
    <p:embeddedFont>
      <p:font typeface="Lobster" panose="00000500000000000000" pitchFamily="2" charset="0"/>
      <p:regular r:id="rId55"/>
    </p:embeddedFont>
    <p:embeddedFont>
      <p:font typeface="Montserrat" panose="00000500000000000000" pitchFamily="2" charset="0"/>
      <p:regular r:id="rId56"/>
      <p:bold r:id="rId57"/>
      <p:italic r:id="rId58"/>
      <p:boldItalic r:id="rId59"/>
    </p:embeddedFont>
    <p:embeddedFont>
      <p:font typeface="Montserrat Medium" panose="00000600000000000000" pitchFamily="2" charset="0"/>
      <p:regular r:id="rId60"/>
      <p:bold r:id="rId61"/>
      <p:italic r:id="rId62"/>
      <p:boldItalic r:id="rId63"/>
    </p:embeddedFont>
    <p:embeddedFont>
      <p:font typeface="Open Sans" panose="020B0606030504020204" pitchFamily="34" charset="0"/>
      <p:regular r:id="rId64"/>
      <p:bold r:id="rId65"/>
      <p:italic r:id="rId66"/>
      <p:boldItalic r:id="rId67"/>
    </p:embeddedFont>
    <p:embeddedFont>
      <p:font typeface="Pacifico" panose="00000500000000000000" pitchFamily="2" charset="0"/>
      <p:regular r:id="rId68"/>
    </p:embeddedFont>
    <p:embeddedFont>
      <p:font typeface="Verdana" panose="020B0604030504040204" pitchFamily="34"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F98396-0F72-5743-93DB-F9E671301356}" v="2" dt="2024-12-08T11:04:48.247"/>
  </p1510:revLst>
</p1510:revInfo>
</file>

<file path=ppt/tableStyles.xml><?xml version="1.0" encoding="utf-8"?>
<a:tblStyleLst xmlns:a="http://schemas.openxmlformats.org/drawingml/2006/main" def="{CD9BF0ED-AD68-4466-85D4-7C538319D26C}">
  <a:tblStyle styleId="{CD9BF0ED-AD68-4466-85D4-7C538319D2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9.fntdata"/><Relationship Id="rId68" Type="http://schemas.openxmlformats.org/officeDocument/2006/relationships/font" Target="fonts/font14.fntdata"/><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font" Target="fonts/font4.fntdata"/><Relationship Id="rId66" Type="http://schemas.openxmlformats.org/officeDocument/2006/relationships/font" Target="fonts/font12.fntdata"/><Relationship Id="rId74"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font" Target="fonts/font7.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font" Target="fonts/font15.fntdata"/><Relationship Id="rId77"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18.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font" Target="fonts/font16.fntdata"/><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3.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6.fntdata"/><Relationship Id="rId65" Type="http://schemas.openxmlformats.org/officeDocument/2006/relationships/font" Target="fonts/font11.fntdata"/><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font" Target="fonts/font1.fntdata"/><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font" Target="fonts/font17.fntdata"/><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adi S.A.D.T it21894824" userId="S::it21894824@my.sliit.lk::58e3681b-f028-4d04-8260-1427608015a5" providerId="AD" clId="Web-{90F98396-0F72-5743-93DB-F9E671301356}"/>
    <pc:docChg chg="modSld">
      <pc:chgData name="Prasadi S.A.D.T it21894824" userId="S::it21894824@my.sliit.lk::58e3681b-f028-4d04-8260-1427608015a5" providerId="AD" clId="Web-{90F98396-0F72-5743-93DB-F9E671301356}" dt="2024-12-08T11:04:48.247" v="1" actId="1076"/>
      <pc:docMkLst>
        <pc:docMk/>
      </pc:docMkLst>
      <pc:sldChg chg="modSp">
        <pc:chgData name="Prasadi S.A.D.T it21894824" userId="S::it21894824@my.sliit.lk::58e3681b-f028-4d04-8260-1427608015a5" providerId="AD" clId="Web-{90F98396-0F72-5743-93DB-F9E671301356}" dt="2024-12-08T11:04:48.247" v="1" actId="1076"/>
        <pc:sldMkLst>
          <pc:docMk/>
          <pc:sldMk cId="0" sldId="260"/>
        </pc:sldMkLst>
        <pc:spChg chg="mod">
          <ac:chgData name="Prasadi S.A.D.T it21894824" userId="S::it21894824@my.sliit.lk::58e3681b-f028-4d04-8260-1427608015a5" providerId="AD" clId="Web-{90F98396-0F72-5743-93DB-F9E671301356}" dt="2024-12-08T11:04:48.247" v="1" actId="1076"/>
          <ac:spMkLst>
            <pc:docMk/>
            <pc:sldMk cId="0" sldId="260"/>
            <ac:spMk id="11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7fe1664083_1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 name="Google Shape;52;g27fe1664083_1_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7fe1664083_1_5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g27fe1664083_1_5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f1c96271fc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f1c96271f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7fe1664083_1_5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4" name="Google Shape;194;g27fe1664083_1_59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7fe1664083_1_7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5" name="Google Shape;205;g27fe1664083_1_7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7fe1664083_1_7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4" name="Google Shape;224;g27fe1664083_1_7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7fe1664083_1_7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g27fe1664083_1_75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7fe1664083_1_7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8" name="Google Shape;258;g27fe1664083_1_78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ff58b57d34f71d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ff58b57d34f71d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ff58b57d34f71d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ff58b57d34f71d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7fe7477dc7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7fe7477dc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7fe1664083_1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g27fe1664083_1_9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7fe1664083_1_8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2" name="Google Shape;292;g27fe1664083_1_8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7fe1664083_1_8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3" name="Google Shape;303;g27fe1664083_1_8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f1d0d5cdc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3" name="Google Shape;313;g2f1d0d5cdcb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f1d0d5cdcb_0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5" name="Google Shape;325;g2f1d0d5cdcb_0_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f1d0d5cdcb_0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5" name="Google Shape;335;g2f1d0d5cdcb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f1d0d5cdcb_0_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5" name="Google Shape;345;g2f1d0d5cdcb_0_1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f1d0d5cdcb_0_1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5" name="Google Shape;355;g2f1d0d5cdcb_0_1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f1d0d5cdcb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5" name="Google Shape;365;g2f1d0d5cdcb_0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f1d0d5cdcb_0_1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6" name="Google Shape;376;g2f1d0d5cdcb_0_1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f1d0d5cdcb_0_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5" name="Google Shape;395;g2f1d0d5cdcb_0_1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7fe1664083_1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9" name="Google Shape;79;g27fe1664083_1_1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2f1d0d5cdcb_0_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5" name="Google Shape;405;g2f1d0d5cdcb_0_1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f1d0d5cdcb_0_1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5" name="Google Shape;415;g2f1d0d5cdcb_0_1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2f1d0d5cdcb_0_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8" name="Google Shape;438;g2f1d0d5cdcb_0_20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f1d0d5cdcb_0_2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9" name="Google Shape;459;g2f1d0d5cdcb_0_2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2f1d0d5cdcb_0_2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9" name="Google Shape;469;g2f1d0d5cdcb_0_2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27fe1664083_1_11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9" name="Google Shape;479;g27fe1664083_1_116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27feb35e89b_3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27feb35e89b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27fe1664083_1_1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5" name="Google Shape;495;g27fe1664083_1_11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27fe78a5210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8" name="Google Shape;508;g27fe78a5210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7fe1664083_1_11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1" name="Google Shape;521;g27fe1664083_1_1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7fe1664083_1_1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g27fe1664083_1_1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2f1e596580c_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2f1e596580c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2f1e596580c_2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2f1e596580c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2f1e596580c_2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2f1e596580c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f1e596580c_2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f1e596580c_2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27fe8a89e46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27fe8a89e4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27feb35e89b_1_5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27feb35e89b_1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27feb35e89b_1_5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27feb35e89b_1_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27feb35e89b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27feb35e89b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27fe1664083_1_14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71" name="Google Shape;671;g27fe1664083_1_147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27feb35e89b_2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83" name="Google Shape;683;g27feb35e89b_2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7fe1664083_1_1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g27fe1664083_1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7fe1664083_1_1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g27fe1664083_1_18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7fe1664083_1_5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 name="Google Shape;128;g27fe1664083_1_5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7feb35e89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7feb35e8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7fe1664083_1_5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g27fe1664083_1_55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10.jp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jp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1.xml"/><Relationship Id="rId5" Type="http://schemas.openxmlformats.org/officeDocument/2006/relationships/image" Target="../media/image12.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1.xml"/><Relationship Id="rId6" Type="http://schemas.openxmlformats.org/officeDocument/2006/relationships/image" Target="../media/image2.png"/><Relationship Id="rId5" Type="http://schemas.openxmlformats.org/officeDocument/2006/relationships/image" Target="../media/image4.jp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11.xml"/><Relationship Id="rId5" Type="http://schemas.openxmlformats.org/officeDocument/2006/relationships/image" Target="../media/image5.jp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11.xml"/><Relationship Id="rId6" Type="http://schemas.openxmlformats.org/officeDocument/2006/relationships/image" Target="../media/image2.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11.xml"/><Relationship Id="rId5" Type="http://schemas.openxmlformats.org/officeDocument/2006/relationships/image" Target="../media/image2.png"/><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5.xml"/><Relationship Id="rId1" Type="http://schemas.openxmlformats.org/officeDocument/2006/relationships/slideLayout" Target="../slideLayouts/slideLayout11.xml"/><Relationship Id="rId5" Type="http://schemas.openxmlformats.org/officeDocument/2006/relationships/image" Target="../media/image2.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8" Type="http://schemas.openxmlformats.org/officeDocument/2006/relationships/hyperlink" Target="https://www.mdpi.com/2079-3197/9/5/54" TargetMode="External"/><Relationship Id="rId3" Type="http://schemas.openxmlformats.org/officeDocument/2006/relationships/image" Target="../media/image19.jpg"/><Relationship Id="rId7" Type="http://schemas.openxmlformats.org/officeDocument/2006/relationships/hyperlink" Target="https://scholar.google.com/scholar?hl=en&amp;as_sdt=0%2C5&amp;q=Hair+modeling+and+simulation+based+on+a+single-view+picture&amp;btnG=" TargetMode="External"/><Relationship Id="rId2" Type="http://schemas.openxmlformats.org/officeDocument/2006/relationships/notesSlide" Target="../notesSlides/notesSlide47.xml"/><Relationship Id="rId1" Type="http://schemas.openxmlformats.org/officeDocument/2006/relationships/slideLayout" Target="../slideLayouts/slideLayout11.xml"/><Relationship Id="rId6" Type="http://schemas.openxmlformats.org/officeDocument/2006/relationships/hyperlink" Target="https://www.google.com/search?q=The+Influence+of+Facial+Shape+on+Hair+Styling&amp;sca_esv=6efbeb0f0e2294b8&amp;rlz=1C1ONGR_enLK1072LK1073&amp;sxsrf=ADLYWIIcUPFiYLtAaytamnFvuprgVRDXBQ%3A1723433929392&amp;ei=yYO5ZorNF-O84-EP-JmjgAE&amp;ved=0ahUKEwjK1Z7Zw-6HAxVj3jgGHfjMCBAQ4dUDCA8&amp;uact=5&amp;oq=The+Influence+of+Facial+Shape+on+Hair+Styling&amp;gs_lp=Egxnd3Mtd2l6LXNlcnAiLVRoZSBJbmZsdWVuY2Ugb2YgRmFjaWFsIFNoYXBlIG9uIEhhaXIgU3R5bGluZzIFECEYoAEyBRAhGKABSNYYUK8OWK8OcAF4AJABAJgB8AGgAfABqgEDMi0xuAEDyAEA-AEB-AECmAICoAKeAqgCE8ICBxAjGCcY6gLCAhQQABiABBiRAhi0AhiKBRjqAtgBAcICFhAuGAMYtAIY5QIY6gIYjAMYjwHYAQLCAhYQABgDGLQCGOUCGOoCGIwDGI8B2AECmAMWugYGCAEQARgBugYGCAIQARgLkgcFMS4wLjGgB9QC&amp;sclient=gws-wiz-serp" TargetMode="External"/><Relationship Id="rId11" Type="http://schemas.openxmlformats.org/officeDocument/2006/relationships/image" Target="../media/image2.png"/><Relationship Id="rId5" Type="http://schemas.openxmlformats.org/officeDocument/2006/relationships/hyperlink" Target="https://www.google.com/search?q=Hairstyles+as+Cultural+Indicators%3A+A+Study+of+Male+Hairstyles+among+African-American+Youth%2C&amp;sca_esv=6efbeb0f0e2294b8&amp;rlz=1C1ONGR_enLK1072LK1073&amp;sxsrf=ADLYWIKjUDTjso8I_LEZmrWlNwUWEj2qgg%3A1723433836848&amp;ei=bIO5Zuy1M-GZ4-EP_ITSCA&amp;ved=0ahUKEwjsm46tw-6HAxXhzDgGHXyCFAEQ4dUDCA8&amp;uact=5&amp;oq=Hairstyles+as+Cultural+Indicators%3A+A+Study+of+Male+Hairstyles+among+African-American+Youth%2C&amp;gs_lp=Egxnd3Mtd2l6LXNlcnAiW0hhaXJzdHlsZXMgYXMgQ3VsdHVyYWwgSW5kaWNhdG9yczogQSBTdHVkeSBvZiBNYWxlIEhhaXJzdHlsZXMgYW1vbmcgQWZyaWNhbi1BbWVyaWNhbiBZb3V0aCxIAFAAWABwAHgAkAEAmAEAoAEAqgEAuAEDyAEA-AEC-AEBmAIAoAIAmAMAkgcAoAcA&amp;sclient=gws-wiz-serp" TargetMode="External"/><Relationship Id="rId10" Type="http://schemas.openxmlformats.org/officeDocument/2006/relationships/hyperlink" Target="https://www.researchgate.net/publication/348404026_Hairstyle_Recommendation_Based_on_Face_Shape_Using_Image_Processing" TargetMode="External"/><Relationship Id="rId4" Type="http://schemas.openxmlformats.org/officeDocument/2006/relationships/hyperlink" Target="https://www.pbs.org/race/000_About/002_04-background-01-07.htm" TargetMode="External"/><Relationship Id="rId9" Type="http://schemas.openxmlformats.org/officeDocument/2006/relationships/hyperlink" Target="https://www.researchgate.net/publication/328775300_A_Hybrid_Approach_to_Building_Face_Shape_Classifier_for_Hairstyle_Recommender_System"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8.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9.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2.png"/><Relationship Id="rId5" Type="http://schemas.openxmlformats.org/officeDocument/2006/relationships/image" Target="../media/image6.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4">
            <a:alphaModFix amt="80000"/>
          </a:blip>
          <a:srcRect r="52090"/>
          <a:stretch/>
        </p:blipFill>
        <p:spPr>
          <a:xfrm>
            <a:off x="0" y="4702950"/>
            <a:ext cx="1955027" cy="440555"/>
          </a:xfrm>
          <a:prstGeom prst="rect">
            <a:avLst/>
          </a:prstGeom>
          <a:noFill/>
          <a:ln>
            <a:noFill/>
          </a:ln>
        </p:spPr>
      </p:pic>
      <p:sp>
        <p:nvSpPr>
          <p:cNvPr id="55" name="Google Shape;55;p13"/>
          <p:cNvSpPr txBox="1"/>
          <p:nvPr/>
        </p:nvSpPr>
        <p:spPr>
          <a:xfrm>
            <a:off x="407875" y="263225"/>
            <a:ext cx="5466000" cy="2235600"/>
          </a:xfrm>
          <a:prstGeom prst="rect">
            <a:avLst/>
          </a:prstGeom>
          <a:noFill/>
          <a:ln>
            <a:noFill/>
          </a:ln>
        </p:spPr>
        <p:txBody>
          <a:bodyPr spcFirstLastPara="1" wrap="square" lIns="0" tIns="0" rIns="0" bIns="0" anchor="t" anchorCtr="0">
            <a:spAutoFit/>
          </a:bodyPr>
          <a:lstStyle/>
          <a:p>
            <a:pPr marL="0" marR="0" lvl="0" indent="0" algn="l" rtl="0">
              <a:lnSpc>
                <a:spcPct val="104999"/>
              </a:lnSpc>
              <a:spcBef>
                <a:spcPts val="0"/>
              </a:spcBef>
              <a:spcAft>
                <a:spcPts val="0"/>
              </a:spcAft>
              <a:buClr>
                <a:srgbClr val="000000"/>
              </a:buClr>
              <a:buSzPts val="3500"/>
              <a:buFont typeface="Arial"/>
              <a:buNone/>
            </a:pPr>
            <a:r>
              <a:rPr lang="en-GB" sz="3500" b="1">
                <a:solidFill>
                  <a:srgbClr val="192954"/>
                </a:solidFill>
              </a:rPr>
              <a:t>Machine learning based visual style advisor for personalized fashion and beauty recommendations</a:t>
            </a:r>
            <a:endParaRPr sz="700" b="1" i="0" u="none" strike="noStrike" cap="none">
              <a:solidFill>
                <a:srgbClr val="000000"/>
              </a:solidFill>
            </a:endParaRPr>
          </a:p>
        </p:txBody>
      </p:sp>
      <p:sp>
        <p:nvSpPr>
          <p:cNvPr id="56" name="Google Shape;56;p13"/>
          <p:cNvSpPr txBox="1"/>
          <p:nvPr/>
        </p:nvSpPr>
        <p:spPr>
          <a:xfrm>
            <a:off x="407875" y="4320250"/>
            <a:ext cx="2329200" cy="2463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1000"/>
              <a:buFont typeface="Arial"/>
              <a:buNone/>
            </a:pPr>
            <a:r>
              <a:rPr lang="en-GB" sz="1600" i="0" u="none" strike="noStrike" cap="none">
                <a:solidFill>
                  <a:srgbClr val="192954"/>
                </a:solidFill>
                <a:latin typeface="Montserrat"/>
                <a:ea typeface="Montserrat"/>
                <a:cs typeface="Montserrat"/>
                <a:sym typeface="Montserrat"/>
              </a:rPr>
              <a:t>Proposal Presentation</a:t>
            </a:r>
            <a:endParaRPr sz="1600" i="0" u="none" strike="noStrike" cap="none">
              <a:solidFill>
                <a:srgbClr val="000000"/>
              </a:solidFill>
              <a:latin typeface="Montserrat"/>
              <a:ea typeface="Montserrat"/>
              <a:cs typeface="Montserrat"/>
              <a:sym typeface="Montserrat"/>
            </a:endParaRPr>
          </a:p>
        </p:txBody>
      </p:sp>
      <p:sp>
        <p:nvSpPr>
          <p:cNvPr id="57" name="Google Shape;57;p13"/>
          <p:cNvSpPr txBox="1"/>
          <p:nvPr/>
        </p:nvSpPr>
        <p:spPr>
          <a:xfrm>
            <a:off x="6008036" y="3463514"/>
            <a:ext cx="2428200" cy="507900"/>
          </a:xfrm>
          <a:prstGeom prst="rect">
            <a:avLst/>
          </a:prstGeom>
          <a:noFill/>
          <a:ln>
            <a:noFill/>
          </a:ln>
        </p:spPr>
        <p:txBody>
          <a:bodyPr spcFirstLastPara="1" wrap="square" lIns="0" tIns="0" rIns="0" bIns="0" anchor="t" anchorCtr="0">
            <a:spAutoFit/>
          </a:bodyPr>
          <a:lstStyle/>
          <a:p>
            <a:pPr marL="0" marR="0" lvl="0" indent="0" algn="ctr" rtl="0">
              <a:lnSpc>
                <a:spcPct val="104985"/>
              </a:lnSpc>
              <a:spcBef>
                <a:spcPts val="0"/>
              </a:spcBef>
              <a:spcAft>
                <a:spcPts val="0"/>
              </a:spcAft>
              <a:buClr>
                <a:srgbClr val="000000"/>
              </a:buClr>
              <a:buSzPts val="3500"/>
              <a:buFont typeface="Arial"/>
              <a:buNone/>
            </a:pPr>
            <a:r>
              <a:rPr lang="en-GB" sz="3300">
                <a:solidFill>
                  <a:schemeClr val="dk1"/>
                </a:solidFill>
              </a:rPr>
              <a:t>24-25J-155</a:t>
            </a:r>
            <a:endParaRPr sz="500" b="0" i="0" u="none" strike="noStrike" cap="none">
              <a:solidFill>
                <a:schemeClr val="dk1"/>
              </a:solidFill>
              <a:latin typeface="Arial"/>
              <a:ea typeface="Arial"/>
              <a:cs typeface="Arial"/>
              <a:sym typeface="Arial"/>
            </a:endParaRPr>
          </a:p>
        </p:txBody>
      </p:sp>
      <p:sp>
        <p:nvSpPr>
          <p:cNvPr id="58" name="Google Shape;58;p13"/>
          <p:cNvSpPr txBox="1"/>
          <p:nvPr/>
        </p:nvSpPr>
        <p:spPr>
          <a:xfrm>
            <a:off x="7443465" y="48677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chemeClr val="dk1"/>
                </a:solidFill>
              </a:rPr>
              <a:t>8/10/2024</a:t>
            </a:r>
            <a:endParaRPr sz="7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9"/>
        <p:cNvGrpSpPr/>
        <p:nvPr/>
      </p:nvGrpSpPr>
      <p:grpSpPr>
        <a:xfrm>
          <a:off x="0" y="0"/>
          <a:ext cx="0" cy="0"/>
          <a:chOff x="0" y="0"/>
          <a:chExt cx="0" cy="0"/>
        </a:xfrm>
      </p:grpSpPr>
      <p:sp>
        <p:nvSpPr>
          <p:cNvPr id="160" name="Google Shape;160;p22"/>
          <p:cNvSpPr/>
          <p:nvPr/>
        </p:nvSpPr>
        <p:spPr>
          <a:xfrm>
            <a:off x="0" y="4724400"/>
            <a:ext cx="9144000" cy="4762"/>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161" name="Google Shape;161;p22"/>
          <p:cNvPicPr preferRelativeResize="0"/>
          <p:nvPr/>
        </p:nvPicPr>
        <p:blipFill rotWithShape="1">
          <a:blip r:embed="rId4">
            <a:alphaModFix amt="80000"/>
          </a:blip>
          <a:srcRect r="36908"/>
          <a:stretch/>
        </p:blipFill>
        <p:spPr>
          <a:xfrm>
            <a:off x="0" y="4724400"/>
            <a:ext cx="2574551" cy="419100"/>
          </a:xfrm>
          <a:prstGeom prst="rect">
            <a:avLst/>
          </a:prstGeom>
          <a:noFill/>
          <a:ln>
            <a:noFill/>
          </a:ln>
        </p:spPr>
      </p:pic>
      <p:sp>
        <p:nvSpPr>
          <p:cNvPr id="162" name="Google Shape;162;p22"/>
          <p:cNvSpPr txBox="1"/>
          <p:nvPr/>
        </p:nvSpPr>
        <p:spPr>
          <a:xfrm>
            <a:off x="2067329" y="4854234"/>
            <a:ext cx="5580000" cy="215400"/>
          </a:xfrm>
          <a:prstGeom prst="rect">
            <a:avLst/>
          </a:prstGeom>
          <a:noFill/>
          <a:ln>
            <a:noFill/>
          </a:ln>
        </p:spPr>
        <p:txBody>
          <a:bodyPr spcFirstLastPara="1" wrap="square" lIns="0" tIns="0" rIns="0" bIns="0" anchor="t" anchorCtr="0">
            <a:spAutoFit/>
          </a:bodyPr>
          <a:lstStyle/>
          <a:p>
            <a:pPr marL="0" marR="0" lvl="0" indent="0" algn="ctr" rtl="0">
              <a:lnSpc>
                <a:spcPct val="130009"/>
              </a:lnSpc>
              <a:spcBef>
                <a:spcPts val="0"/>
              </a:spcBef>
              <a:spcAft>
                <a:spcPts val="0"/>
              </a:spcAft>
              <a:buClr>
                <a:srgbClr val="000000"/>
              </a:buClr>
              <a:buSzPts val="1400"/>
              <a:buFont typeface="Arial"/>
              <a:buNone/>
            </a:pPr>
            <a:r>
              <a:rPr lang="en-GB" sz="1400" b="0" i="0" u="none" strike="noStrike" cap="none">
                <a:solidFill>
                  <a:srgbClr val="242424"/>
                </a:solidFill>
                <a:latin typeface="Arial"/>
                <a:ea typeface="Arial"/>
                <a:cs typeface="Arial"/>
                <a:sym typeface="Arial"/>
              </a:rPr>
              <a:t>IT</a:t>
            </a:r>
            <a:r>
              <a:rPr lang="en-GB">
                <a:solidFill>
                  <a:srgbClr val="242424"/>
                </a:solidFill>
              </a:rPr>
              <a:t>21894824</a:t>
            </a:r>
            <a:r>
              <a:rPr lang="en-GB" sz="1400" b="0" i="0" u="none" strike="noStrike" cap="none">
                <a:solidFill>
                  <a:srgbClr val="242424"/>
                </a:solidFill>
                <a:latin typeface="Arial"/>
                <a:ea typeface="Arial"/>
                <a:cs typeface="Arial"/>
                <a:sym typeface="Arial"/>
              </a:rPr>
              <a:t>   |   </a:t>
            </a:r>
            <a:r>
              <a:rPr lang="en-GB">
                <a:solidFill>
                  <a:srgbClr val="242424"/>
                </a:solidFill>
              </a:rPr>
              <a:t>Prasadi S.A.D.T.</a:t>
            </a:r>
            <a:r>
              <a:rPr lang="en-GB" sz="1400" b="0" i="0" u="none" strike="noStrike" cap="none">
                <a:solidFill>
                  <a:srgbClr val="242424"/>
                </a:solidFill>
                <a:latin typeface="Arial"/>
                <a:ea typeface="Arial"/>
                <a:cs typeface="Arial"/>
                <a:sym typeface="Arial"/>
              </a:rPr>
              <a:t>    |  </a:t>
            </a:r>
            <a:r>
              <a:rPr lang="en-GB">
                <a:solidFill>
                  <a:srgbClr val="242424"/>
                </a:solidFill>
              </a:rPr>
              <a:t>24-25J-155</a:t>
            </a:r>
            <a:r>
              <a:rPr lang="en-GB" sz="1400" b="0" i="0" u="none" strike="noStrike" cap="none">
                <a:solidFill>
                  <a:srgbClr val="242424"/>
                </a:solidFill>
                <a:latin typeface="Arial"/>
                <a:ea typeface="Arial"/>
                <a:cs typeface="Arial"/>
                <a:sym typeface="Arial"/>
              </a:rPr>
              <a:t> </a:t>
            </a:r>
            <a:endParaRPr sz="700" b="0" i="0" u="none" strike="noStrike" cap="none">
              <a:solidFill>
                <a:srgbClr val="000000"/>
              </a:solidFill>
              <a:latin typeface="Arial"/>
              <a:ea typeface="Arial"/>
              <a:cs typeface="Arial"/>
              <a:sym typeface="Arial"/>
            </a:endParaRPr>
          </a:p>
        </p:txBody>
      </p:sp>
      <p:sp>
        <p:nvSpPr>
          <p:cNvPr id="163" name="Google Shape;163;p22"/>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
        <p:nvSpPr>
          <p:cNvPr id="164" name="Google Shape;164;p22"/>
          <p:cNvSpPr txBox="1"/>
          <p:nvPr/>
        </p:nvSpPr>
        <p:spPr>
          <a:xfrm>
            <a:off x="332948" y="330250"/>
            <a:ext cx="3314100" cy="865200"/>
          </a:xfrm>
          <a:prstGeom prst="rect">
            <a:avLst/>
          </a:prstGeom>
          <a:noFill/>
          <a:ln>
            <a:noFill/>
          </a:ln>
        </p:spPr>
        <p:txBody>
          <a:bodyPr spcFirstLastPara="1" wrap="square" lIns="0" tIns="0" rIns="0" bIns="0" anchor="t" anchorCtr="0">
            <a:spAutoFit/>
          </a:bodyPr>
          <a:lstStyle/>
          <a:p>
            <a:pPr marL="0" marR="0" lvl="0" indent="0" algn="ctr" rtl="0">
              <a:lnSpc>
                <a:spcPct val="130001"/>
              </a:lnSpc>
              <a:spcBef>
                <a:spcPts val="0"/>
              </a:spcBef>
              <a:spcAft>
                <a:spcPts val="0"/>
              </a:spcAft>
              <a:buClr>
                <a:srgbClr val="000000"/>
              </a:buClr>
              <a:buSzPts val="3100"/>
              <a:buFont typeface="Arial"/>
              <a:buNone/>
            </a:pPr>
            <a:r>
              <a:rPr lang="en-GB" sz="2400">
                <a:solidFill>
                  <a:srgbClr val="242424"/>
                </a:solidFill>
                <a:latin typeface="Calibri"/>
                <a:ea typeface="Calibri"/>
                <a:cs typeface="Calibri"/>
                <a:sym typeface="Calibri"/>
              </a:rPr>
              <a:t>Introduction</a:t>
            </a:r>
            <a:endParaRPr sz="2400">
              <a:solidFill>
                <a:srgbClr val="242424"/>
              </a:solidFill>
              <a:latin typeface="Calibri"/>
              <a:ea typeface="Calibri"/>
              <a:cs typeface="Calibri"/>
              <a:sym typeface="Calibri"/>
            </a:endParaRPr>
          </a:p>
          <a:p>
            <a:pPr marL="0" marR="0" lvl="0" indent="0" algn="ctr" rtl="0">
              <a:lnSpc>
                <a:spcPct val="130001"/>
              </a:lnSpc>
              <a:spcBef>
                <a:spcPts val="0"/>
              </a:spcBef>
              <a:spcAft>
                <a:spcPts val="0"/>
              </a:spcAft>
              <a:buClr>
                <a:srgbClr val="000000"/>
              </a:buClr>
              <a:buSzPts val="3100"/>
              <a:buFont typeface="Arial"/>
              <a:buNone/>
            </a:pPr>
            <a:r>
              <a:rPr lang="en-GB" sz="2500" b="1">
                <a:solidFill>
                  <a:srgbClr val="242424"/>
                </a:solidFill>
                <a:latin typeface="Calibri"/>
                <a:ea typeface="Calibri"/>
                <a:cs typeface="Calibri"/>
                <a:sym typeface="Calibri"/>
              </a:rPr>
              <a:t>Research Gap</a:t>
            </a:r>
            <a:endParaRPr sz="2500" b="1" i="0" u="none" strike="noStrike" cap="none">
              <a:solidFill>
                <a:srgbClr val="000000"/>
              </a:solidFill>
              <a:latin typeface="Calibri"/>
              <a:ea typeface="Calibri"/>
              <a:cs typeface="Calibri"/>
              <a:sym typeface="Calibri"/>
            </a:endParaRPr>
          </a:p>
        </p:txBody>
      </p:sp>
      <p:sp>
        <p:nvSpPr>
          <p:cNvPr id="165" name="Google Shape;165;p22"/>
          <p:cNvSpPr txBox="1"/>
          <p:nvPr/>
        </p:nvSpPr>
        <p:spPr>
          <a:xfrm>
            <a:off x="1135800" y="1481325"/>
            <a:ext cx="6872400" cy="33729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chemeClr val="dk1"/>
              </a:buClr>
              <a:buSzPts val="1700"/>
              <a:buFont typeface="Calibri"/>
              <a:buChar char="●"/>
            </a:pPr>
            <a:r>
              <a:rPr lang="en-GB">
                <a:solidFill>
                  <a:schemeClr val="dk1"/>
                </a:solidFill>
              </a:rPr>
              <a:t>Existing systems do not adequately combine various personal features (e.g., skin tone, eye color, lifestyle) to provide truly personalized hair color recommendations.</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336550" algn="l" rtl="0">
              <a:spcBef>
                <a:spcPts val="0"/>
              </a:spcBef>
              <a:spcAft>
                <a:spcPts val="0"/>
              </a:spcAft>
              <a:buClr>
                <a:schemeClr val="dk1"/>
              </a:buClr>
              <a:buSzPts val="1700"/>
              <a:buFont typeface="Calibri"/>
              <a:buChar char="●"/>
            </a:pPr>
            <a:r>
              <a:rPr lang="en-GB">
                <a:solidFill>
                  <a:schemeClr val="dk1"/>
                </a:solidFill>
              </a:rPr>
              <a:t>Many current systems do not fully utilize advanced deep learning models like CNNs for feature extraction and classification, which limits the accuracy of their recommendations.</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336550" algn="l" rtl="0">
              <a:spcBef>
                <a:spcPts val="0"/>
              </a:spcBef>
              <a:spcAft>
                <a:spcPts val="0"/>
              </a:spcAft>
              <a:buClr>
                <a:schemeClr val="dk1"/>
              </a:buClr>
              <a:buSzPts val="1700"/>
              <a:buFont typeface="Calibri"/>
              <a:buChar char="●"/>
            </a:pPr>
            <a:r>
              <a:rPr lang="en-GB">
                <a:solidFill>
                  <a:schemeClr val="dk1"/>
                </a:solidFill>
              </a:rPr>
              <a:t>Current systems rarely offer interactive visualization of recommended hair colors, which would allow users to see and adjust colors in real-time, enhancing user engagement and satisfaction.</a:t>
            </a:r>
            <a:endParaRPr>
              <a:solidFill>
                <a:schemeClr val="dk1"/>
              </a:solidFill>
            </a:endParaRPr>
          </a:p>
          <a:p>
            <a:pPr marL="457200" lvl="0" indent="0" algn="l" rtl="0">
              <a:spcBef>
                <a:spcPts val="0"/>
              </a:spcBef>
              <a:spcAft>
                <a:spcPts val="0"/>
              </a:spcAft>
              <a:buNone/>
            </a:pPr>
            <a:endParaRPr sz="16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9"/>
        <p:cNvGrpSpPr/>
        <p:nvPr/>
      </p:nvGrpSpPr>
      <p:grpSpPr>
        <a:xfrm>
          <a:off x="0" y="0"/>
          <a:ext cx="0" cy="0"/>
          <a:chOff x="0" y="0"/>
          <a:chExt cx="0" cy="0"/>
        </a:xfrm>
      </p:grpSpPr>
      <p:sp>
        <p:nvSpPr>
          <p:cNvPr id="170" name="Google Shape;170;p23"/>
          <p:cNvSpPr txBox="1"/>
          <p:nvPr/>
        </p:nvSpPr>
        <p:spPr>
          <a:xfrm>
            <a:off x="332948" y="330250"/>
            <a:ext cx="3314100" cy="865200"/>
          </a:xfrm>
          <a:prstGeom prst="rect">
            <a:avLst/>
          </a:prstGeom>
          <a:noFill/>
          <a:ln>
            <a:noFill/>
          </a:ln>
        </p:spPr>
        <p:txBody>
          <a:bodyPr spcFirstLastPara="1" wrap="square" lIns="0" tIns="0" rIns="0" bIns="0" anchor="t" anchorCtr="0">
            <a:spAutoFit/>
          </a:bodyPr>
          <a:lstStyle/>
          <a:p>
            <a:pPr marL="0" marR="0" lvl="0" indent="0" algn="ctr" rtl="0">
              <a:lnSpc>
                <a:spcPct val="130001"/>
              </a:lnSpc>
              <a:spcBef>
                <a:spcPts val="0"/>
              </a:spcBef>
              <a:spcAft>
                <a:spcPts val="0"/>
              </a:spcAft>
              <a:buClr>
                <a:srgbClr val="000000"/>
              </a:buClr>
              <a:buSzPts val="3100"/>
              <a:buFont typeface="Arial"/>
              <a:buNone/>
            </a:pPr>
            <a:r>
              <a:rPr lang="en-GB" sz="2400">
                <a:solidFill>
                  <a:srgbClr val="242424"/>
                </a:solidFill>
                <a:latin typeface="Calibri"/>
                <a:ea typeface="Calibri"/>
                <a:cs typeface="Calibri"/>
                <a:sym typeface="Calibri"/>
              </a:rPr>
              <a:t>Introduction</a:t>
            </a:r>
            <a:endParaRPr sz="2400">
              <a:solidFill>
                <a:srgbClr val="242424"/>
              </a:solidFill>
              <a:latin typeface="Calibri"/>
              <a:ea typeface="Calibri"/>
              <a:cs typeface="Calibri"/>
              <a:sym typeface="Calibri"/>
            </a:endParaRPr>
          </a:p>
          <a:p>
            <a:pPr marL="0" marR="0" lvl="0" indent="0" algn="ctr" rtl="0">
              <a:lnSpc>
                <a:spcPct val="130001"/>
              </a:lnSpc>
              <a:spcBef>
                <a:spcPts val="0"/>
              </a:spcBef>
              <a:spcAft>
                <a:spcPts val="0"/>
              </a:spcAft>
              <a:buClr>
                <a:srgbClr val="000000"/>
              </a:buClr>
              <a:buSzPts val="3100"/>
              <a:buFont typeface="Arial"/>
              <a:buNone/>
            </a:pPr>
            <a:r>
              <a:rPr lang="en-GB" sz="2500" b="1">
                <a:solidFill>
                  <a:srgbClr val="242424"/>
                </a:solidFill>
                <a:latin typeface="Calibri"/>
                <a:ea typeface="Calibri"/>
                <a:cs typeface="Calibri"/>
                <a:sym typeface="Calibri"/>
              </a:rPr>
              <a:t>Research Gap</a:t>
            </a:r>
            <a:endParaRPr sz="2500" b="1" i="0" u="none" strike="noStrike" cap="none">
              <a:solidFill>
                <a:srgbClr val="000000"/>
              </a:solidFill>
              <a:latin typeface="Calibri"/>
              <a:ea typeface="Calibri"/>
              <a:cs typeface="Calibri"/>
              <a:sym typeface="Calibri"/>
            </a:endParaRPr>
          </a:p>
        </p:txBody>
      </p:sp>
      <p:graphicFrame>
        <p:nvGraphicFramePr>
          <p:cNvPr id="171" name="Google Shape;171;p23"/>
          <p:cNvGraphicFramePr/>
          <p:nvPr/>
        </p:nvGraphicFramePr>
        <p:xfrm>
          <a:off x="952500" y="1619250"/>
          <a:ext cx="7239000" cy="2863330"/>
        </p:xfrm>
        <a:graphic>
          <a:graphicData uri="http://schemas.openxmlformats.org/drawingml/2006/table">
            <a:tbl>
              <a:tblPr>
                <a:noFill/>
                <a:tableStyleId>{CD9BF0ED-AD68-4466-85D4-7C538319D26C}</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717400">
                <a:tc>
                  <a:txBody>
                    <a:bodyPr/>
                    <a:lstStyle/>
                    <a:p>
                      <a:pPr marL="0" lvl="0" indent="0" algn="l" rtl="0">
                        <a:spcBef>
                          <a:spcPts val="0"/>
                        </a:spcBef>
                        <a:spcAft>
                          <a:spcPts val="0"/>
                        </a:spcAft>
                        <a:buNone/>
                      </a:pPr>
                      <a:r>
                        <a:rPr lang="en-GB">
                          <a:solidFill>
                            <a:schemeClr val="dk1"/>
                          </a:solidFill>
                        </a:rPr>
                        <a:t>Research</a:t>
                      </a:r>
                      <a:endParaRPr>
                        <a:solidFill>
                          <a:schemeClr val="dk1"/>
                        </a:solidFill>
                      </a:endParaRPr>
                    </a:p>
                  </a:txBody>
                  <a:tcPr marL="91425" marR="91425" marT="91425" marB="91425">
                    <a:solidFill>
                      <a:srgbClr val="627DC2"/>
                    </a:solidFill>
                  </a:tcPr>
                </a:tc>
                <a:tc>
                  <a:txBody>
                    <a:bodyPr/>
                    <a:lstStyle/>
                    <a:p>
                      <a:pPr marL="0" lvl="0" indent="0" algn="l" rtl="0">
                        <a:spcBef>
                          <a:spcPts val="0"/>
                        </a:spcBef>
                        <a:spcAft>
                          <a:spcPts val="0"/>
                        </a:spcAft>
                        <a:buNone/>
                      </a:pPr>
                      <a:r>
                        <a:rPr lang="en-GB" sz="1300">
                          <a:solidFill>
                            <a:schemeClr val="dk1"/>
                          </a:solidFill>
                          <a:latin typeface="Calibri"/>
                          <a:ea typeface="Calibri"/>
                          <a:cs typeface="Calibri"/>
                          <a:sym typeface="Calibri"/>
                        </a:rPr>
                        <a:t>Deep Learning for Feature Extraction</a:t>
                      </a:r>
                      <a:endParaRPr sz="1300">
                        <a:latin typeface="Calibri"/>
                        <a:ea typeface="Calibri"/>
                        <a:cs typeface="Calibri"/>
                        <a:sym typeface="Calibri"/>
                      </a:endParaRPr>
                    </a:p>
                  </a:txBody>
                  <a:tcPr marL="91425" marR="91425" marT="91425" marB="91425">
                    <a:solidFill>
                      <a:srgbClr val="627DC2"/>
                    </a:solidFill>
                  </a:tcPr>
                </a:tc>
                <a:tc>
                  <a:txBody>
                    <a:bodyPr/>
                    <a:lstStyle/>
                    <a:p>
                      <a:pPr marL="0" lvl="0" indent="0" algn="l" rtl="0">
                        <a:spcBef>
                          <a:spcPts val="0"/>
                        </a:spcBef>
                        <a:spcAft>
                          <a:spcPts val="0"/>
                        </a:spcAft>
                        <a:buClr>
                          <a:schemeClr val="dk1"/>
                        </a:buClr>
                        <a:buSzPts val="1100"/>
                        <a:buFont typeface="Arial"/>
                        <a:buNone/>
                      </a:pPr>
                      <a:r>
                        <a:rPr lang="en-GB" sz="1300">
                          <a:solidFill>
                            <a:schemeClr val="dk1"/>
                          </a:solidFill>
                          <a:latin typeface="Calibri"/>
                          <a:ea typeface="Calibri"/>
                          <a:cs typeface="Calibri"/>
                          <a:sym typeface="Calibri"/>
                        </a:rPr>
                        <a:t>Personalization</a:t>
                      </a:r>
                      <a:endParaRPr sz="1300">
                        <a:latin typeface="Calibri"/>
                        <a:ea typeface="Calibri"/>
                        <a:cs typeface="Calibri"/>
                        <a:sym typeface="Calibri"/>
                      </a:endParaRPr>
                    </a:p>
                  </a:txBody>
                  <a:tcPr marL="91425" marR="91425" marT="91425" marB="91425">
                    <a:solidFill>
                      <a:srgbClr val="627DC2"/>
                    </a:solidFill>
                  </a:tcPr>
                </a:tc>
                <a:tc>
                  <a:txBody>
                    <a:bodyPr/>
                    <a:lstStyle/>
                    <a:p>
                      <a:pPr marL="0" lvl="0" indent="0" algn="l" rtl="0">
                        <a:spcBef>
                          <a:spcPts val="0"/>
                        </a:spcBef>
                        <a:spcAft>
                          <a:spcPts val="0"/>
                        </a:spcAft>
                        <a:buClr>
                          <a:schemeClr val="dk1"/>
                        </a:buClr>
                        <a:buSzPts val="1100"/>
                        <a:buFont typeface="Arial"/>
                        <a:buNone/>
                      </a:pPr>
                      <a:r>
                        <a:rPr lang="en-GB" sz="1300">
                          <a:solidFill>
                            <a:schemeClr val="dk1"/>
                          </a:solidFill>
                          <a:latin typeface="Calibri"/>
                          <a:ea typeface="Calibri"/>
                          <a:cs typeface="Calibri"/>
                          <a:sym typeface="Calibri"/>
                        </a:rPr>
                        <a:t>Real-Time Visualization</a:t>
                      </a:r>
                      <a:endParaRPr sz="1300">
                        <a:latin typeface="Calibri"/>
                        <a:ea typeface="Calibri"/>
                        <a:cs typeface="Calibri"/>
                        <a:sym typeface="Calibri"/>
                      </a:endParaRPr>
                    </a:p>
                  </a:txBody>
                  <a:tcPr marL="91425" marR="91425" marT="91425" marB="91425">
                    <a:solidFill>
                      <a:srgbClr val="627DC2"/>
                    </a:solidFill>
                  </a:tcPr>
                </a:tc>
                <a:tc>
                  <a:txBody>
                    <a:bodyPr/>
                    <a:lstStyle/>
                    <a:p>
                      <a:pPr marL="0" lvl="0" indent="0" algn="l" rtl="0">
                        <a:spcBef>
                          <a:spcPts val="0"/>
                        </a:spcBef>
                        <a:spcAft>
                          <a:spcPts val="0"/>
                        </a:spcAft>
                        <a:buClr>
                          <a:schemeClr val="dk1"/>
                        </a:buClr>
                        <a:buSzPts val="1100"/>
                        <a:buFont typeface="Arial"/>
                        <a:buNone/>
                      </a:pPr>
                      <a:r>
                        <a:rPr lang="en-GB" sz="1300">
                          <a:solidFill>
                            <a:schemeClr val="dk1"/>
                          </a:solidFill>
                          <a:latin typeface="Calibri"/>
                          <a:ea typeface="Calibri"/>
                          <a:cs typeface="Calibri"/>
                          <a:sym typeface="Calibri"/>
                        </a:rPr>
                        <a:t>User Feedback Integration</a:t>
                      </a:r>
                      <a:endParaRPr sz="1300">
                        <a:latin typeface="Calibri"/>
                        <a:ea typeface="Calibri"/>
                        <a:cs typeface="Calibri"/>
                        <a:sym typeface="Calibri"/>
                      </a:endParaRPr>
                    </a:p>
                  </a:txBody>
                  <a:tcPr marL="91425" marR="91425" marT="91425" marB="91425">
                    <a:solidFill>
                      <a:srgbClr val="627DC2"/>
                    </a:solidFill>
                  </a:tcPr>
                </a:tc>
                <a:tc>
                  <a:txBody>
                    <a:bodyPr/>
                    <a:lstStyle/>
                    <a:p>
                      <a:pPr marL="0" lvl="0" indent="0" algn="l" rtl="0">
                        <a:spcBef>
                          <a:spcPts val="0"/>
                        </a:spcBef>
                        <a:spcAft>
                          <a:spcPts val="0"/>
                        </a:spcAft>
                        <a:buClr>
                          <a:schemeClr val="dk1"/>
                        </a:buClr>
                        <a:buSzPts val="1100"/>
                        <a:buFont typeface="Arial"/>
                        <a:buNone/>
                      </a:pPr>
                      <a:r>
                        <a:rPr lang="en-GB" sz="1300">
                          <a:solidFill>
                            <a:schemeClr val="dk1"/>
                          </a:solidFill>
                          <a:latin typeface="Calibri"/>
                          <a:ea typeface="Calibri"/>
                          <a:cs typeface="Calibri"/>
                          <a:sym typeface="Calibri"/>
                        </a:rPr>
                        <a:t>Scalability </a:t>
                      </a:r>
                      <a:endParaRPr sz="1300">
                        <a:latin typeface="Calibri"/>
                        <a:ea typeface="Calibri"/>
                        <a:cs typeface="Calibri"/>
                        <a:sym typeface="Calibri"/>
                      </a:endParaRPr>
                    </a:p>
                  </a:txBody>
                  <a:tcPr marL="91425" marR="91425" marT="91425" marB="91425">
                    <a:solidFill>
                      <a:srgbClr val="627DC2"/>
                    </a:solidFill>
                  </a:tcPr>
                </a:tc>
                <a:extLst>
                  <a:ext uri="{0D108BD9-81ED-4DB2-BD59-A6C34878D82A}">
                    <a16:rowId xmlns:a16="http://schemas.microsoft.com/office/drawing/2014/main" val="10000"/>
                  </a:ext>
                </a:extLst>
              </a:tr>
              <a:tr h="495875">
                <a:tc>
                  <a:txBody>
                    <a:bodyPr/>
                    <a:lstStyle/>
                    <a:p>
                      <a:pPr marL="0" lvl="0" indent="0" algn="l" rtl="0">
                        <a:spcBef>
                          <a:spcPts val="0"/>
                        </a:spcBef>
                        <a:spcAft>
                          <a:spcPts val="0"/>
                        </a:spcAft>
                        <a:buNone/>
                      </a:pPr>
                      <a:r>
                        <a:rPr lang="en-GB"/>
                        <a:t>Research A</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495875">
                <a:tc>
                  <a:txBody>
                    <a:bodyPr/>
                    <a:lstStyle/>
                    <a:p>
                      <a:pPr marL="0" lvl="0" indent="0" algn="l" rtl="0">
                        <a:spcBef>
                          <a:spcPts val="0"/>
                        </a:spcBef>
                        <a:spcAft>
                          <a:spcPts val="0"/>
                        </a:spcAft>
                        <a:buNone/>
                      </a:pPr>
                      <a:r>
                        <a:rPr lang="en-GB"/>
                        <a:t>Research B</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484800">
                <a:tc>
                  <a:txBody>
                    <a:bodyPr/>
                    <a:lstStyle/>
                    <a:p>
                      <a:pPr marL="0" lvl="0" indent="0" algn="l" rtl="0">
                        <a:spcBef>
                          <a:spcPts val="0"/>
                        </a:spcBef>
                        <a:spcAft>
                          <a:spcPts val="0"/>
                        </a:spcAft>
                        <a:buNone/>
                      </a:pPr>
                      <a:r>
                        <a:rPr lang="en-GB"/>
                        <a:t>Research C</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t>Proposed</a:t>
                      </a:r>
                      <a:endParaRPr/>
                    </a:p>
                    <a:p>
                      <a:pPr marL="0" lvl="0" indent="0" algn="l" rtl="0">
                        <a:spcBef>
                          <a:spcPts val="0"/>
                        </a:spcBef>
                        <a:spcAft>
                          <a:spcPts val="0"/>
                        </a:spcAft>
                        <a:buNone/>
                      </a:pPr>
                      <a:r>
                        <a:rPr lang="en-GB"/>
                        <a:t>System</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bl>
          </a:graphicData>
        </a:graphic>
      </p:graphicFrame>
      <p:pic>
        <p:nvPicPr>
          <p:cNvPr id="172" name="Google Shape;172;p23"/>
          <p:cNvPicPr preferRelativeResize="0"/>
          <p:nvPr/>
        </p:nvPicPr>
        <p:blipFill>
          <a:blip r:embed="rId4">
            <a:alphaModFix/>
          </a:blip>
          <a:stretch>
            <a:fillRect/>
          </a:stretch>
        </p:blipFill>
        <p:spPr>
          <a:xfrm>
            <a:off x="2513800" y="2945325"/>
            <a:ext cx="383650" cy="383650"/>
          </a:xfrm>
          <a:prstGeom prst="rect">
            <a:avLst/>
          </a:prstGeom>
          <a:noFill/>
          <a:ln>
            <a:noFill/>
          </a:ln>
        </p:spPr>
      </p:pic>
      <p:pic>
        <p:nvPicPr>
          <p:cNvPr id="173" name="Google Shape;173;p23"/>
          <p:cNvPicPr preferRelativeResize="0"/>
          <p:nvPr/>
        </p:nvPicPr>
        <p:blipFill>
          <a:blip r:embed="rId4">
            <a:alphaModFix/>
          </a:blip>
          <a:stretch>
            <a:fillRect/>
          </a:stretch>
        </p:blipFill>
        <p:spPr>
          <a:xfrm>
            <a:off x="3796800" y="3454425"/>
            <a:ext cx="383650" cy="383650"/>
          </a:xfrm>
          <a:prstGeom prst="rect">
            <a:avLst/>
          </a:prstGeom>
          <a:noFill/>
          <a:ln>
            <a:noFill/>
          </a:ln>
        </p:spPr>
      </p:pic>
      <p:pic>
        <p:nvPicPr>
          <p:cNvPr id="174" name="Google Shape;174;p23"/>
          <p:cNvPicPr preferRelativeResize="0"/>
          <p:nvPr/>
        </p:nvPicPr>
        <p:blipFill>
          <a:blip r:embed="rId4">
            <a:alphaModFix/>
          </a:blip>
          <a:stretch>
            <a:fillRect/>
          </a:stretch>
        </p:blipFill>
        <p:spPr>
          <a:xfrm>
            <a:off x="7416550" y="3963525"/>
            <a:ext cx="383650" cy="383650"/>
          </a:xfrm>
          <a:prstGeom prst="rect">
            <a:avLst/>
          </a:prstGeom>
          <a:noFill/>
          <a:ln>
            <a:noFill/>
          </a:ln>
        </p:spPr>
      </p:pic>
      <p:pic>
        <p:nvPicPr>
          <p:cNvPr id="175" name="Google Shape;175;p23"/>
          <p:cNvPicPr preferRelativeResize="0"/>
          <p:nvPr/>
        </p:nvPicPr>
        <p:blipFill>
          <a:blip r:embed="rId4">
            <a:alphaModFix/>
          </a:blip>
          <a:stretch>
            <a:fillRect/>
          </a:stretch>
        </p:blipFill>
        <p:spPr>
          <a:xfrm>
            <a:off x="6248187" y="3963525"/>
            <a:ext cx="383650" cy="383650"/>
          </a:xfrm>
          <a:prstGeom prst="rect">
            <a:avLst/>
          </a:prstGeom>
          <a:noFill/>
          <a:ln>
            <a:noFill/>
          </a:ln>
        </p:spPr>
      </p:pic>
      <p:pic>
        <p:nvPicPr>
          <p:cNvPr id="176" name="Google Shape;176;p23"/>
          <p:cNvPicPr preferRelativeResize="0"/>
          <p:nvPr/>
        </p:nvPicPr>
        <p:blipFill>
          <a:blip r:embed="rId4">
            <a:alphaModFix/>
          </a:blip>
          <a:stretch>
            <a:fillRect/>
          </a:stretch>
        </p:blipFill>
        <p:spPr>
          <a:xfrm>
            <a:off x="2513812" y="3454425"/>
            <a:ext cx="383650" cy="383650"/>
          </a:xfrm>
          <a:prstGeom prst="rect">
            <a:avLst/>
          </a:prstGeom>
          <a:noFill/>
          <a:ln>
            <a:noFill/>
          </a:ln>
        </p:spPr>
      </p:pic>
      <p:pic>
        <p:nvPicPr>
          <p:cNvPr id="177" name="Google Shape;177;p23"/>
          <p:cNvPicPr preferRelativeResize="0"/>
          <p:nvPr/>
        </p:nvPicPr>
        <p:blipFill>
          <a:blip r:embed="rId5">
            <a:alphaModFix/>
          </a:blip>
          <a:stretch>
            <a:fillRect/>
          </a:stretch>
        </p:blipFill>
        <p:spPr>
          <a:xfrm>
            <a:off x="2513800" y="2436225"/>
            <a:ext cx="383652" cy="383648"/>
          </a:xfrm>
          <a:prstGeom prst="rect">
            <a:avLst/>
          </a:prstGeom>
          <a:noFill/>
          <a:ln>
            <a:noFill/>
          </a:ln>
        </p:spPr>
      </p:pic>
      <p:pic>
        <p:nvPicPr>
          <p:cNvPr id="178" name="Google Shape;178;p23"/>
          <p:cNvPicPr preferRelativeResize="0"/>
          <p:nvPr/>
        </p:nvPicPr>
        <p:blipFill>
          <a:blip r:embed="rId5">
            <a:alphaModFix/>
          </a:blip>
          <a:stretch>
            <a:fillRect/>
          </a:stretch>
        </p:blipFill>
        <p:spPr>
          <a:xfrm>
            <a:off x="3796800" y="2436225"/>
            <a:ext cx="383652" cy="383648"/>
          </a:xfrm>
          <a:prstGeom prst="rect">
            <a:avLst/>
          </a:prstGeom>
          <a:noFill/>
          <a:ln>
            <a:noFill/>
          </a:ln>
        </p:spPr>
      </p:pic>
      <p:pic>
        <p:nvPicPr>
          <p:cNvPr id="179" name="Google Shape;179;p23"/>
          <p:cNvPicPr preferRelativeResize="0"/>
          <p:nvPr/>
        </p:nvPicPr>
        <p:blipFill>
          <a:blip r:embed="rId5">
            <a:alphaModFix/>
          </a:blip>
          <a:stretch>
            <a:fillRect/>
          </a:stretch>
        </p:blipFill>
        <p:spPr>
          <a:xfrm>
            <a:off x="5079800" y="2436225"/>
            <a:ext cx="383652" cy="383648"/>
          </a:xfrm>
          <a:prstGeom prst="rect">
            <a:avLst/>
          </a:prstGeom>
          <a:noFill/>
          <a:ln>
            <a:noFill/>
          </a:ln>
        </p:spPr>
      </p:pic>
      <p:pic>
        <p:nvPicPr>
          <p:cNvPr id="180" name="Google Shape;180;p23"/>
          <p:cNvPicPr preferRelativeResize="0"/>
          <p:nvPr/>
        </p:nvPicPr>
        <p:blipFill>
          <a:blip r:embed="rId5">
            <a:alphaModFix/>
          </a:blip>
          <a:stretch>
            <a:fillRect/>
          </a:stretch>
        </p:blipFill>
        <p:spPr>
          <a:xfrm>
            <a:off x="6230075" y="2436225"/>
            <a:ext cx="383652" cy="383648"/>
          </a:xfrm>
          <a:prstGeom prst="rect">
            <a:avLst/>
          </a:prstGeom>
          <a:noFill/>
          <a:ln>
            <a:noFill/>
          </a:ln>
        </p:spPr>
      </p:pic>
      <p:pic>
        <p:nvPicPr>
          <p:cNvPr id="181" name="Google Shape;181;p23"/>
          <p:cNvPicPr preferRelativeResize="0"/>
          <p:nvPr/>
        </p:nvPicPr>
        <p:blipFill>
          <a:blip r:embed="rId5">
            <a:alphaModFix/>
          </a:blip>
          <a:stretch>
            <a:fillRect/>
          </a:stretch>
        </p:blipFill>
        <p:spPr>
          <a:xfrm>
            <a:off x="3796800" y="2945325"/>
            <a:ext cx="383652" cy="383648"/>
          </a:xfrm>
          <a:prstGeom prst="rect">
            <a:avLst/>
          </a:prstGeom>
          <a:noFill/>
          <a:ln>
            <a:noFill/>
          </a:ln>
        </p:spPr>
      </p:pic>
      <p:pic>
        <p:nvPicPr>
          <p:cNvPr id="182" name="Google Shape;182;p23"/>
          <p:cNvPicPr preferRelativeResize="0"/>
          <p:nvPr/>
        </p:nvPicPr>
        <p:blipFill>
          <a:blip r:embed="rId5">
            <a:alphaModFix/>
          </a:blip>
          <a:stretch>
            <a:fillRect/>
          </a:stretch>
        </p:blipFill>
        <p:spPr>
          <a:xfrm>
            <a:off x="5079800" y="2945325"/>
            <a:ext cx="383652" cy="383648"/>
          </a:xfrm>
          <a:prstGeom prst="rect">
            <a:avLst/>
          </a:prstGeom>
          <a:noFill/>
          <a:ln>
            <a:noFill/>
          </a:ln>
        </p:spPr>
      </p:pic>
      <p:pic>
        <p:nvPicPr>
          <p:cNvPr id="183" name="Google Shape;183;p23"/>
          <p:cNvPicPr preferRelativeResize="0"/>
          <p:nvPr/>
        </p:nvPicPr>
        <p:blipFill>
          <a:blip r:embed="rId5">
            <a:alphaModFix/>
          </a:blip>
          <a:stretch>
            <a:fillRect/>
          </a:stretch>
        </p:blipFill>
        <p:spPr>
          <a:xfrm>
            <a:off x="5079800" y="3454425"/>
            <a:ext cx="383652" cy="383648"/>
          </a:xfrm>
          <a:prstGeom prst="rect">
            <a:avLst/>
          </a:prstGeom>
          <a:noFill/>
          <a:ln>
            <a:noFill/>
          </a:ln>
        </p:spPr>
      </p:pic>
      <p:pic>
        <p:nvPicPr>
          <p:cNvPr id="184" name="Google Shape;184;p23"/>
          <p:cNvPicPr preferRelativeResize="0"/>
          <p:nvPr/>
        </p:nvPicPr>
        <p:blipFill>
          <a:blip r:embed="rId5">
            <a:alphaModFix/>
          </a:blip>
          <a:stretch>
            <a:fillRect/>
          </a:stretch>
        </p:blipFill>
        <p:spPr>
          <a:xfrm>
            <a:off x="7416600" y="3454425"/>
            <a:ext cx="383652" cy="383648"/>
          </a:xfrm>
          <a:prstGeom prst="rect">
            <a:avLst/>
          </a:prstGeom>
          <a:noFill/>
          <a:ln>
            <a:noFill/>
          </a:ln>
        </p:spPr>
      </p:pic>
      <p:pic>
        <p:nvPicPr>
          <p:cNvPr id="185" name="Google Shape;185;p23"/>
          <p:cNvPicPr preferRelativeResize="0"/>
          <p:nvPr/>
        </p:nvPicPr>
        <p:blipFill>
          <a:blip r:embed="rId5">
            <a:alphaModFix/>
          </a:blip>
          <a:stretch>
            <a:fillRect/>
          </a:stretch>
        </p:blipFill>
        <p:spPr>
          <a:xfrm>
            <a:off x="6248188" y="3454425"/>
            <a:ext cx="383652" cy="383648"/>
          </a:xfrm>
          <a:prstGeom prst="rect">
            <a:avLst/>
          </a:prstGeom>
          <a:noFill/>
          <a:ln>
            <a:noFill/>
          </a:ln>
        </p:spPr>
      </p:pic>
      <p:pic>
        <p:nvPicPr>
          <p:cNvPr id="186" name="Google Shape;186;p23"/>
          <p:cNvPicPr preferRelativeResize="0"/>
          <p:nvPr/>
        </p:nvPicPr>
        <p:blipFill>
          <a:blip r:embed="rId5">
            <a:alphaModFix/>
          </a:blip>
          <a:stretch>
            <a:fillRect/>
          </a:stretch>
        </p:blipFill>
        <p:spPr>
          <a:xfrm>
            <a:off x="6248175" y="2945325"/>
            <a:ext cx="383652" cy="383648"/>
          </a:xfrm>
          <a:prstGeom prst="rect">
            <a:avLst/>
          </a:prstGeom>
          <a:noFill/>
          <a:ln>
            <a:noFill/>
          </a:ln>
        </p:spPr>
      </p:pic>
      <p:pic>
        <p:nvPicPr>
          <p:cNvPr id="187" name="Google Shape;187;p23"/>
          <p:cNvPicPr preferRelativeResize="0"/>
          <p:nvPr/>
        </p:nvPicPr>
        <p:blipFill>
          <a:blip r:embed="rId5">
            <a:alphaModFix/>
          </a:blip>
          <a:stretch>
            <a:fillRect/>
          </a:stretch>
        </p:blipFill>
        <p:spPr>
          <a:xfrm>
            <a:off x="7416575" y="2436225"/>
            <a:ext cx="383652" cy="383648"/>
          </a:xfrm>
          <a:prstGeom prst="rect">
            <a:avLst/>
          </a:prstGeom>
          <a:noFill/>
          <a:ln>
            <a:noFill/>
          </a:ln>
        </p:spPr>
      </p:pic>
      <p:pic>
        <p:nvPicPr>
          <p:cNvPr id="188" name="Google Shape;188;p23"/>
          <p:cNvPicPr preferRelativeResize="0"/>
          <p:nvPr/>
        </p:nvPicPr>
        <p:blipFill>
          <a:blip r:embed="rId4">
            <a:alphaModFix/>
          </a:blip>
          <a:stretch>
            <a:fillRect/>
          </a:stretch>
        </p:blipFill>
        <p:spPr>
          <a:xfrm>
            <a:off x="7416550" y="2945325"/>
            <a:ext cx="383650" cy="383650"/>
          </a:xfrm>
          <a:prstGeom prst="rect">
            <a:avLst/>
          </a:prstGeom>
          <a:noFill/>
          <a:ln>
            <a:noFill/>
          </a:ln>
        </p:spPr>
      </p:pic>
      <p:pic>
        <p:nvPicPr>
          <p:cNvPr id="189" name="Google Shape;189;p23"/>
          <p:cNvPicPr preferRelativeResize="0"/>
          <p:nvPr/>
        </p:nvPicPr>
        <p:blipFill>
          <a:blip r:embed="rId4">
            <a:alphaModFix/>
          </a:blip>
          <a:stretch>
            <a:fillRect/>
          </a:stretch>
        </p:blipFill>
        <p:spPr>
          <a:xfrm>
            <a:off x="2513800" y="3963525"/>
            <a:ext cx="383650" cy="383650"/>
          </a:xfrm>
          <a:prstGeom prst="rect">
            <a:avLst/>
          </a:prstGeom>
          <a:noFill/>
          <a:ln>
            <a:noFill/>
          </a:ln>
        </p:spPr>
      </p:pic>
      <p:pic>
        <p:nvPicPr>
          <p:cNvPr id="190" name="Google Shape;190;p23"/>
          <p:cNvPicPr preferRelativeResize="0"/>
          <p:nvPr/>
        </p:nvPicPr>
        <p:blipFill>
          <a:blip r:embed="rId4">
            <a:alphaModFix/>
          </a:blip>
          <a:stretch>
            <a:fillRect/>
          </a:stretch>
        </p:blipFill>
        <p:spPr>
          <a:xfrm>
            <a:off x="3796800" y="3963525"/>
            <a:ext cx="383650" cy="383650"/>
          </a:xfrm>
          <a:prstGeom prst="rect">
            <a:avLst/>
          </a:prstGeom>
          <a:noFill/>
          <a:ln>
            <a:noFill/>
          </a:ln>
        </p:spPr>
      </p:pic>
      <p:pic>
        <p:nvPicPr>
          <p:cNvPr id="191" name="Google Shape;191;p23"/>
          <p:cNvPicPr preferRelativeResize="0"/>
          <p:nvPr/>
        </p:nvPicPr>
        <p:blipFill>
          <a:blip r:embed="rId4">
            <a:alphaModFix/>
          </a:blip>
          <a:stretch>
            <a:fillRect/>
          </a:stretch>
        </p:blipFill>
        <p:spPr>
          <a:xfrm>
            <a:off x="5079800" y="3963525"/>
            <a:ext cx="383650" cy="383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5"/>
        <p:cNvGrpSpPr/>
        <p:nvPr/>
      </p:nvGrpSpPr>
      <p:grpSpPr>
        <a:xfrm>
          <a:off x="0" y="0"/>
          <a:ext cx="0" cy="0"/>
          <a:chOff x="0" y="0"/>
          <a:chExt cx="0" cy="0"/>
        </a:xfrm>
      </p:grpSpPr>
      <p:sp>
        <p:nvSpPr>
          <p:cNvPr id="196" name="Google Shape;196;p24"/>
          <p:cNvSpPr/>
          <p:nvPr/>
        </p:nvSpPr>
        <p:spPr>
          <a:xfrm>
            <a:off x="0" y="4724400"/>
            <a:ext cx="9144000" cy="4762"/>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197" name="Google Shape;197;p24"/>
          <p:cNvPicPr preferRelativeResize="0"/>
          <p:nvPr/>
        </p:nvPicPr>
        <p:blipFill rotWithShape="1">
          <a:blip r:embed="rId4">
            <a:alphaModFix amt="80000"/>
          </a:blip>
          <a:srcRect r="36908"/>
          <a:stretch/>
        </p:blipFill>
        <p:spPr>
          <a:xfrm>
            <a:off x="0" y="4724400"/>
            <a:ext cx="2574551" cy="419100"/>
          </a:xfrm>
          <a:prstGeom prst="rect">
            <a:avLst/>
          </a:prstGeom>
          <a:noFill/>
          <a:ln>
            <a:noFill/>
          </a:ln>
        </p:spPr>
      </p:pic>
      <p:sp>
        <p:nvSpPr>
          <p:cNvPr id="198" name="Google Shape;198;p24"/>
          <p:cNvSpPr txBox="1"/>
          <p:nvPr/>
        </p:nvSpPr>
        <p:spPr>
          <a:xfrm>
            <a:off x="2067329" y="4854234"/>
            <a:ext cx="5580000" cy="215400"/>
          </a:xfrm>
          <a:prstGeom prst="rect">
            <a:avLst/>
          </a:prstGeom>
          <a:noFill/>
          <a:ln>
            <a:noFill/>
          </a:ln>
        </p:spPr>
        <p:txBody>
          <a:bodyPr spcFirstLastPara="1" wrap="square" lIns="0" tIns="0" rIns="0" bIns="0" anchor="t" anchorCtr="0">
            <a:spAutoFit/>
          </a:bodyPr>
          <a:lstStyle/>
          <a:p>
            <a:pPr marL="0" marR="0" lvl="0" indent="0" algn="ctr" rtl="0">
              <a:lnSpc>
                <a:spcPct val="130009"/>
              </a:lnSpc>
              <a:spcBef>
                <a:spcPts val="0"/>
              </a:spcBef>
              <a:spcAft>
                <a:spcPts val="0"/>
              </a:spcAft>
              <a:buClr>
                <a:srgbClr val="000000"/>
              </a:buClr>
              <a:buSzPts val="1400"/>
              <a:buFont typeface="Arial"/>
              <a:buNone/>
            </a:pPr>
            <a:r>
              <a:rPr lang="en-GB">
                <a:solidFill>
                  <a:srgbClr val="242424"/>
                </a:solidFill>
              </a:rPr>
              <a:t>IT21894824</a:t>
            </a:r>
            <a:r>
              <a:rPr lang="en-GB" sz="1400" b="0" i="0" u="none" strike="noStrike" cap="none">
                <a:solidFill>
                  <a:srgbClr val="242424"/>
                </a:solidFill>
                <a:latin typeface="Arial"/>
                <a:ea typeface="Arial"/>
                <a:cs typeface="Arial"/>
                <a:sym typeface="Arial"/>
              </a:rPr>
              <a:t>   |   </a:t>
            </a:r>
            <a:r>
              <a:rPr lang="en-GB">
                <a:solidFill>
                  <a:srgbClr val="242424"/>
                </a:solidFill>
              </a:rPr>
              <a:t>Prasadi S.A.D.T.</a:t>
            </a:r>
            <a:r>
              <a:rPr lang="en-GB" sz="1400" b="0" i="0" u="none" strike="noStrike" cap="none">
                <a:solidFill>
                  <a:srgbClr val="242424"/>
                </a:solidFill>
                <a:latin typeface="Arial"/>
                <a:ea typeface="Arial"/>
                <a:cs typeface="Arial"/>
                <a:sym typeface="Arial"/>
              </a:rPr>
              <a:t>    |  2</a:t>
            </a:r>
            <a:r>
              <a:rPr lang="en-GB">
                <a:solidFill>
                  <a:srgbClr val="242424"/>
                </a:solidFill>
              </a:rPr>
              <a:t>4-25J-155</a:t>
            </a:r>
            <a:endParaRPr sz="700" b="0" i="0" u="none" strike="noStrike" cap="none">
              <a:solidFill>
                <a:srgbClr val="000000"/>
              </a:solidFill>
              <a:latin typeface="Arial"/>
              <a:ea typeface="Arial"/>
              <a:cs typeface="Arial"/>
              <a:sym typeface="Arial"/>
            </a:endParaRPr>
          </a:p>
        </p:txBody>
      </p:sp>
      <p:sp>
        <p:nvSpPr>
          <p:cNvPr id="199" name="Google Shape;199;p24"/>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
        <p:nvSpPr>
          <p:cNvPr id="200" name="Google Shape;200;p24"/>
          <p:cNvSpPr/>
          <p:nvPr/>
        </p:nvSpPr>
        <p:spPr>
          <a:xfrm>
            <a:off x="281350" y="1561300"/>
            <a:ext cx="3146100" cy="1095300"/>
          </a:xfrm>
          <a:prstGeom prst="homePlate">
            <a:avLst>
              <a:gd name="adj" fmla="val 50000"/>
            </a:avLst>
          </a:prstGeom>
          <a:solidFill>
            <a:srgbClr val="627D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1" name="Google Shape;201;p24"/>
          <p:cNvSpPr txBox="1"/>
          <p:nvPr/>
        </p:nvSpPr>
        <p:spPr>
          <a:xfrm>
            <a:off x="453125" y="1777050"/>
            <a:ext cx="3146100" cy="79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lt1"/>
                </a:solidFill>
                <a:latin typeface="Calibri"/>
                <a:ea typeface="Calibri"/>
                <a:cs typeface="Calibri"/>
                <a:sym typeface="Calibri"/>
              </a:rPr>
              <a:t>Research Problem</a:t>
            </a:r>
            <a:endParaRPr sz="2400" b="1">
              <a:solidFill>
                <a:schemeClr val="lt1"/>
              </a:solidFill>
              <a:latin typeface="Calibri"/>
              <a:ea typeface="Calibri"/>
              <a:cs typeface="Calibri"/>
              <a:sym typeface="Calibri"/>
            </a:endParaRPr>
          </a:p>
        </p:txBody>
      </p:sp>
      <p:sp>
        <p:nvSpPr>
          <p:cNvPr id="202" name="Google Shape;202;p24"/>
          <p:cNvSpPr txBox="1"/>
          <p:nvPr/>
        </p:nvSpPr>
        <p:spPr>
          <a:xfrm>
            <a:off x="3599225" y="1358250"/>
            <a:ext cx="5100600" cy="121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chemeClr val="dk1"/>
                </a:solidFill>
                <a:latin typeface="Calibri"/>
                <a:ea typeface="Calibri"/>
                <a:cs typeface="Calibri"/>
                <a:sym typeface="Calibri"/>
              </a:rPr>
              <a:t>How can deep learning techniques be leveraged to develop a personalized hair color recommendation system that accurately integrates individual features such as skin tone, eye color, natural hair color, and lifestyle preferences, while offering interactive visualization tools for enhanced user engagement and satisfaction?</a:t>
            </a:r>
            <a:endParaRPr sz="16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6"/>
        <p:cNvGrpSpPr/>
        <p:nvPr/>
      </p:nvGrpSpPr>
      <p:grpSpPr>
        <a:xfrm>
          <a:off x="0" y="0"/>
          <a:ext cx="0" cy="0"/>
          <a:chOff x="0" y="0"/>
          <a:chExt cx="0" cy="0"/>
        </a:xfrm>
      </p:grpSpPr>
      <p:sp>
        <p:nvSpPr>
          <p:cNvPr id="207" name="Google Shape;207;p25"/>
          <p:cNvSpPr/>
          <p:nvPr/>
        </p:nvSpPr>
        <p:spPr>
          <a:xfrm>
            <a:off x="0" y="4724400"/>
            <a:ext cx="9144000" cy="4762"/>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208" name="Google Shape;208;p25"/>
          <p:cNvPicPr preferRelativeResize="0"/>
          <p:nvPr/>
        </p:nvPicPr>
        <p:blipFill rotWithShape="1">
          <a:blip r:embed="rId4">
            <a:alphaModFix amt="80000"/>
          </a:blip>
          <a:srcRect r="36908"/>
          <a:stretch/>
        </p:blipFill>
        <p:spPr>
          <a:xfrm>
            <a:off x="0" y="4724400"/>
            <a:ext cx="2574551" cy="414275"/>
          </a:xfrm>
          <a:prstGeom prst="rect">
            <a:avLst/>
          </a:prstGeom>
          <a:noFill/>
          <a:ln>
            <a:noFill/>
          </a:ln>
        </p:spPr>
      </p:pic>
      <p:sp>
        <p:nvSpPr>
          <p:cNvPr id="209" name="Google Shape;209;p25"/>
          <p:cNvSpPr txBox="1"/>
          <p:nvPr/>
        </p:nvSpPr>
        <p:spPr>
          <a:xfrm>
            <a:off x="2067329" y="4854234"/>
            <a:ext cx="5580000" cy="215400"/>
          </a:xfrm>
          <a:prstGeom prst="rect">
            <a:avLst/>
          </a:prstGeom>
          <a:noFill/>
          <a:ln>
            <a:noFill/>
          </a:ln>
        </p:spPr>
        <p:txBody>
          <a:bodyPr spcFirstLastPara="1" wrap="square" lIns="0" tIns="0" rIns="0" bIns="0" anchor="t" anchorCtr="0">
            <a:spAutoFit/>
          </a:bodyPr>
          <a:lstStyle/>
          <a:p>
            <a:pPr marL="0" marR="0" lvl="0" indent="0" algn="ctr" rtl="0">
              <a:lnSpc>
                <a:spcPct val="130009"/>
              </a:lnSpc>
              <a:spcBef>
                <a:spcPts val="0"/>
              </a:spcBef>
              <a:spcAft>
                <a:spcPts val="0"/>
              </a:spcAft>
              <a:buClr>
                <a:srgbClr val="000000"/>
              </a:buClr>
              <a:buSzPts val="1400"/>
              <a:buFont typeface="Arial"/>
              <a:buNone/>
            </a:pPr>
            <a:r>
              <a:rPr lang="en-GB" sz="1400" b="0" i="0" u="none" strike="noStrike" cap="none">
                <a:solidFill>
                  <a:srgbClr val="242424"/>
                </a:solidFill>
                <a:latin typeface="Arial"/>
                <a:ea typeface="Arial"/>
                <a:cs typeface="Arial"/>
                <a:sym typeface="Arial"/>
              </a:rPr>
              <a:t>IT</a:t>
            </a:r>
            <a:r>
              <a:rPr lang="en-GB">
                <a:solidFill>
                  <a:srgbClr val="242424"/>
                </a:solidFill>
              </a:rPr>
              <a:t>21894824</a:t>
            </a:r>
            <a:r>
              <a:rPr lang="en-GB" sz="1400" b="0" i="0" u="none" strike="noStrike" cap="none">
                <a:solidFill>
                  <a:srgbClr val="242424"/>
                </a:solidFill>
                <a:latin typeface="Arial"/>
                <a:ea typeface="Arial"/>
                <a:cs typeface="Arial"/>
                <a:sym typeface="Arial"/>
              </a:rPr>
              <a:t>    |   </a:t>
            </a:r>
            <a:r>
              <a:rPr lang="en-GB">
                <a:solidFill>
                  <a:srgbClr val="242424"/>
                </a:solidFill>
              </a:rPr>
              <a:t>Prasadi S.A.D.T.</a:t>
            </a:r>
            <a:r>
              <a:rPr lang="en-GB" sz="1400" b="0" i="0" u="none" strike="noStrike" cap="none">
                <a:solidFill>
                  <a:srgbClr val="242424"/>
                </a:solidFill>
                <a:latin typeface="Arial"/>
                <a:ea typeface="Arial"/>
                <a:cs typeface="Arial"/>
                <a:sym typeface="Arial"/>
              </a:rPr>
              <a:t>    |  </a:t>
            </a:r>
            <a:r>
              <a:rPr lang="en-GB">
                <a:solidFill>
                  <a:srgbClr val="242424"/>
                </a:solidFill>
              </a:rPr>
              <a:t>24-25J-155</a:t>
            </a:r>
            <a:endParaRPr sz="700" b="0" i="0" u="none" strike="noStrike" cap="none">
              <a:solidFill>
                <a:srgbClr val="000000"/>
              </a:solidFill>
              <a:latin typeface="Arial"/>
              <a:ea typeface="Arial"/>
              <a:cs typeface="Arial"/>
              <a:sym typeface="Arial"/>
            </a:endParaRPr>
          </a:p>
        </p:txBody>
      </p:sp>
      <p:sp>
        <p:nvSpPr>
          <p:cNvPr id="210" name="Google Shape;210;p25"/>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
        <p:nvSpPr>
          <p:cNvPr id="211" name="Google Shape;211;p25"/>
          <p:cNvSpPr txBox="1"/>
          <p:nvPr/>
        </p:nvSpPr>
        <p:spPr>
          <a:xfrm>
            <a:off x="1041363" y="267738"/>
            <a:ext cx="4375500" cy="369300"/>
          </a:xfrm>
          <a:prstGeom prst="rect">
            <a:avLst/>
          </a:prstGeom>
          <a:noFill/>
          <a:ln>
            <a:noFill/>
          </a:ln>
        </p:spPr>
        <p:txBody>
          <a:bodyPr spcFirstLastPara="1" wrap="square" lIns="0" tIns="0" rIns="0" bIns="0" anchor="t" anchorCtr="0">
            <a:spAutoFit/>
          </a:bodyPr>
          <a:lstStyle/>
          <a:p>
            <a:pPr marL="0" marR="0" lvl="0" indent="0" algn="ctr" rtl="0">
              <a:lnSpc>
                <a:spcPct val="130001"/>
              </a:lnSpc>
              <a:spcBef>
                <a:spcPts val="0"/>
              </a:spcBef>
              <a:spcAft>
                <a:spcPts val="0"/>
              </a:spcAft>
              <a:buClr>
                <a:srgbClr val="000000"/>
              </a:buClr>
              <a:buSzPts val="2600"/>
              <a:buFont typeface="Arial"/>
              <a:buNone/>
            </a:pPr>
            <a:r>
              <a:rPr lang="en-GB" sz="2400" b="1" i="0" u="none" strike="noStrike" cap="none">
                <a:solidFill>
                  <a:srgbClr val="242424"/>
                </a:solidFill>
                <a:latin typeface="Calibri"/>
                <a:ea typeface="Calibri"/>
                <a:cs typeface="Calibri"/>
                <a:sym typeface="Calibri"/>
              </a:rPr>
              <a:t>Specific and Sub Objective</a:t>
            </a:r>
            <a:endParaRPr sz="2400" b="1" i="0" u="none" strike="noStrike" cap="none">
              <a:solidFill>
                <a:srgbClr val="000000"/>
              </a:solidFill>
              <a:latin typeface="Calibri"/>
              <a:ea typeface="Calibri"/>
              <a:cs typeface="Calibri"/>
              <a:sym typeface="Calibri"/>
            </a:endParaRPr>
          </a:p>
        </p:txBody>
      </p:sp>
      <p:sp>
        <p:nvSpPr>
          <p:cNvPr id="212" name="Google Shape;212;p25"/>
          <p:cNvSpPr txBox="1"/>
          <p:nvPr/>
        </p:nvSpPr>
        <p:spPr>
          <a:xfrm>
            <a:off x="271925" y="1830761"/>
            <a:ext cx="2030700" cy="412500"/>
          </a:xfrm>
          <a:prstGeom prst="rect">
            <a:avLst/>
          </a:prstGeom>
          <a:noFill/>
          <a:ln>
            <a:noFill/>
          </a:ln>
        </p:spPr>
        <p:txBody>
          <a:bodyPr spcFirstLastPara="1" wrap="square" lIns="0" tIns="0" rIns="0" bIns="0" anchor="t" anchorCtr="0">
            <a:spAutoFit/>
          </a:bodyPr>
          <a:lstStyle/>
          <a:p>
            <a:pPr marL="0" marR="0" lvl="0" indent="0" algn="just" rtl="0">
              <a:lnSpc>
                <a:spcPct val="220055"/>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a:p>
            <a:pPr marL="0" marR="0" lvl="0" indent="0" algn="ctr" rtl="0">
              <a:lnSpc>
                <a:spcPct val="140014"/>
              </a:lnSpc>
              <a:spcBef>
                <a:spcPts val="0"/>
              </a:spcBef>
              <a:spcAft>
                <a:spcPts val="0"/>
              </a:spcAft>
              <a:buClr>
                <a:srgbClr val="000000"/>
              </a:buClr>
              <a:buSzPts val="1400"/>
              <a:buFont typeface="Arial"/>
              <a:buNone/>
            </a:pPr>
            <a:endParaRPr sz="700" b="0" i="0" u="none" strike="noStrike" cap="none">
              <a:solidFill>
                <a:srgbClr val="000000"/>
              </a:solidFill>
              <a:latin typeface="Arial"/>
              <a:ea typeface="Arial"/>
              <a:cs typeface="Arial"/>
              <a:sym typeface="Arial"/>
            </a:endParaRPr>
          </a:p>
        </p:txBody>
      </p:sp>
      <p:grpSp>
        <p:nvGrpSpPr>
          <p:cNvPr id="213" name="Google Shape;213;p25"/>
          <p:cNvGrpSpPr/>
          <p:nvPr/>
        </p:nvGrpSpPr>
        <p:grpSpPr>
          <a:xfrm>
            <a:off x="184675" y="1079100"/>
            <a:ext cx="3006600" cy="2985300"/>
            <a:chOff x="3481250" y="981450"/>
            <a:chExt cx="3006600" cy="2985300"/>
          </a:xfrm>
        </p:grpSpPr>
        <p:sp>
          <p:nvSpPr>
            <p:cNvPr id="214" name="Google Shape;214;p25"/>
            <p:cNvSpPr/>
            <p:nvPr/>
          </p:nvSpPr>
          <p:spPr>
            <a:xfrm>
              <a:off x="3481250" y="981450"/>
              <a:ext cx="3006600" cy="2985300"/>
            </a:xfrm>
            <a:prstGeom prst="roundRect">
              <a:avLst>
                <a:gd name="adj" fmla="val 16667"/>
              </a:avLst>
            </a:prstGeom>
            <a:solidFill>
              <a:srgbClr val="627D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15" name="Google Shape;215;p25"/>
            <p:cNvSpPr txBox="1"/>
            <p:nvPr/>
          </p:nvSpPr>
          <p:spPr>
            <a:xfrm>
              <a:off x="3969200" y="1160525"/>
              <a:ext cx="2030700" cy="63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chemeClr val="lt1"/>
                  </a:solidFill>
                  <a:latin typeface="Calibri"/>
                  <a:ea typeface="Calibri"/>
                  <a:cs typeface="Calibri"/>
                  <a:sym typeface="Calibri"/>
                </a:rPr>
                <a:t>Specific Objective</a:t>
              </a:r>
              <a:endParaRPr sz="1800" b="1">
                <a:solidFill>
                  <a:schemeClr val="lt1"/>
                </a:solidFill>
                <a:latin typeface="Calibri"/>
                <a:ea typeface="Calibri"/>
                <a:cs typeface="Calibri"/>
                <a:sym typeface="Calibri"/>
              </a:endParaRPr>
            </a:p>
          </p:txBody>
        </p:sp>
      </p:grpSp>
      <p:sp>
        <p:nvSpPr>
          <p:cNvPr id="216" name="Google Shape;216;p25"/>
          <p:cNvSpPr/>
          <p:nvPr/>
        </p:nvSpPr>
        <p:spPr>
          <a:xfrm>
            <a:off x="648775" y="1842525"/>
            <a:ext cx="2078400" cy="1676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17" name="Google Shape;217;p25"/>
          <p:cNvSpPr txBox="1"/>
          <p:nvPr/>
        </p:nvSpPr>
        <p:spPr>
          <a:xfrm>
            <a:off x="833125" y="1952550"/>
            <a:ext cx="1709700" cy="132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600">
                <a:solidFill>
                  <a:schemeClr val="dk1"/>
                </a:solidFill>
                <a:latin typeface="Calibri"/>
                <a:ea typeface="Calibri"/>
                <a:cs typeface="Calibri"/>
                <a:sym typeface="Calibri"/>
              </a:rPr>
              <a:t>Personalized Hair Color Recommendation Using Deep Learning</a:t>
            </a:r>
            <a:endParaRPr sz="1600">
              <a:solidFill>
                <a:schemeClr val="dk1"/>
              </a:solidFill>
              <a:latin typeface="Calibri"/>
              <a:ea typeface="Calibri"/>
              <a:cs typeface="Calibri"/>
              <a:sym typeface="Calibri"/>
            </a:endParaRPr>
          </a:p>
        </p:txBody>
      </p:sp>
      <p:sp>
        <p:nvSpPr>
          <p:cNvPr id="218" name="Google Shape;218;p25"/>
          <p:cNvSpPr/>
          <p:nvPr/>
        </p:nvSpPr>
        <p:spPr>
          <a:xfrm>
            <a:off x="3449050" y="1041026"/>
            <a:ext cx="5422800" cy="3558300"/>
          </a:xfrm>
          <a:prstGeom prst="roundRect">
            <a:avLst>
              <a:gd name="adj" fmla="val 16667"/>
            </a:avLst>
          </a:prstGeom>
          <a:solidFill>
            <a:srgbClr val="627D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19" name="Google Shape;219;p25"/>
          <p:cNvSpPr txBox="1"/>
          <p:nvPr/>
        </p:nvSpPr>
        <p:spPr>
          <a:xfrm>
            <a:off x="5320225" y="1079100"/>
            <a:ext cx="1836300" cy="4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chemeClr val="lt1"/>
                </a:solidFill>
                <a:latin typeface="Calibri"/>
                <a:ea typeface="Calibri"/>
                <a:cs typeface="Calibri"/>
                <a:sym typeface="Calibri"/>
              </a:rPr>
              <a:t>Sub Objectives</a:t>
            </a:r>
            <a:endParaRPr sz="1800" b="1">
              <a:solidFill>
                <a:schemeClr val="lt1"/>
              </a:solidFill>
              <a:latin typeface="Calibri"/>
              <a:ea typeface="Calibri"/>
              <a:cs typeface="Calibri"/>
              <a:sym typeface="Calibri"/>
            </a:endParaRPr>
          </a:p>
        </p:txBody>
      </p:sp>
      <p:sp>
        <p:nvSpPr>
          <p:cNvPr id="220" name="Google Shape;220;p25"/>
          <p:cNvSpPr/>
          <p:nvPr/>
        </p:nvSpPr>
        <p:spPr>
          <a:xfrm>
            <a:off x="3782050" y="1619600"/>
            <a:ext cx="4756800" cy="2701500"/>
          </a:xfrm>
          <a:prstGeom prst="rect">
            <a:avLst/>
          </a:pr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1" name="Google Shape;221;p25"/>
          <p:cNvSpPr txBox="1"/>
          <p:nvPr/>
        </p:nvSpPr>
        <p:spPr>
          <a:xfrm>
            <a:off x="3782050" y="1572050"/>
            <a:ext cx="4638900" cy="27966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Font typeface="Calibri"/>
              <a:buChar char="●"/>
            </a:pPr>
            <a:r>
              <a:rPr lang="en-GB" sz="1200">
                <a:solidFill>
                  <a:schemeClr val="dk1"/>
                </a:solidFill>
                <a:latin typeface="Calibri"/>
                <a:ea typeface="Calibri"/>
                <a:cs typeface="Calibri"/>
                <a:sym typeface="Calibri"/>
              </a:rPr>
              <a:t>Implement data augmentation techniques to improve model generalization and normalize data for consistent input to CNN models.</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GB" sz="1200">
                <a:solidFill>
                  <a:schemeClr val="dk1"/>
                </a:solidFill>
                <a:latin typeface="Calibri"/>
                <a:ea typeface="Calibri"/>
                <a:cs typeface="Calibri"/>
                <a:sym typeface="Calibri"/>
              </a:rPr>
              <a:t>Use transfer learning by fine-tuning pre-trained CNN models for specific attributes like skin tone and hair condition.</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GB" sz="1200">
                <a:solidFill>
                  <a:schemeClr val="dk1"/>
                </a:solidFill>
                <a:latin typeface="Calibri"/>
                <a:ea typeface="Calibri"/>
                <a:cs typeface="Calibri"/>
                <a:sym typeface="Calibri"/>
              </a:rPr>
              <a:t>Create an intuitive front-end interface that allows users to upload images, input preferences, and interact with the recommended hair color palette.</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GB" sz="1200">
                <a:solidFill>
                  <a:schemeClr val="dk1"/>
                </a:solidFill>
                <a:latin typeface="Calibri"/>
                <a:ea typeface="Calibri"/>
                <a:cs typeface="Calibri"/>
                <a:sym typeface="Calibri"/>
              </a:rPr>
              <a:t>Set up a robust backend infrastructure for processing images, running model inference, and integrating user data with the recommendation system.</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GB" sz="1200">
                <a:solidFill>
                  <a:schemeClr val="dk1"/>
                </a:solidFill>
                <a:latin typeface="Calibri"/>
                <a:ea typeface="Calibri"/>
                <a:cs typeface="Calibri"/>
                <a:sym typeface="Calibri"/>
              </a:rPr>
              <a:t>Optimize the system for real-time processing and ensure it can scale effectively to support an increasing number of users while maintaining performance.</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6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5"/>
        <p:cNvGrpSpPr/>
        <p:nvPr/>
      </p:nvGrpSpPr>
      <p:grpSpPr>
        <a:xfrm>
          <a:off x="0" y="0"/>
          <a:ext cx="0" cy="0"/>
          <a:chOff x="0" y="0"/>
          <a:chExt cx="0" cy="0"/>
        </a:xfrm>
      </p:grpSpPr>
      <p:sp>
        <p:nvSpPr>
          <p:cNvPr id="226" name="Google Shape;226;p26"/>
          <p:cNvSpPr/>
          <p:nvPr/>
        </p:nvSpPr>
        <p:spPr>
          <a:xfrm>
            <a:off x="0" y="4724400"/>
            <a:ext cx="9144000" cy="4762"/>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227" name="Google Shape;227;p26"/>
          <p:cNvPicPr preferRelativeResize="0"/>
          <p:nvPr/>
        </p:nvPicPr>
        <p:blipFill rotWithShape="1">
          <a:blip r:embed="rId4">
            <a:alphaModFix amt="80000"/>
          </a:blip>
          <a:srcRect r="36908"/>
          <a:stretch/>
        </p:blipFill>
        <p:spPr>
          <a:xfrm>
            <a:off x="0" y="4724400"/>
            <a:ext cx="2574551" cy="419100"/>
          </a:xfrm>
          <a:prstGeom prst="rect">
            <a:avLst/>
          </a:prstGeom>
          <a:noFill/>
          <a:ln>
            <a:noFill/>
          </a:ln>
        </p:spPr>
      </p:pic>
      <p:sp>
        <p:nvSpPr>
          <p:cNvPr id="228" name="Google Shape;228;p26"/>
          <p:cNvSpPr txBox="1"/>
          <p:nvPr/>
        </p:nvSpPr>
        <p:spPr>
          <a:xfrm>
            <a:off x="2067329" y="4854234"/>
            <a:ext cx="5580000" cy="215400"/>
          </a:xfrm>
          <a:prstGeom prst="rect">
            <a:avLst/>
          </a:prstGeom>
          <a:noFill/>
          <a:ln>
            <a:noFill/>
          </a:ln>
        </p:spPr>
        <p:txBody>
          <a:bodyPr spcFirstLastPara="1" wrap="square" lIns="0" tIns="0" rIns="0" bIns="0" anchor="t" anchorCtr="0">
            <a:spAutoFit/>
          </a:bodyPr>
          <a:lstStyle/>
          <a:p>
            <a:pPr marL="0" marR="0" lvl="0" indent="0" algn="ctr" rtl="0">
              <a:lnSpc>
                <a:spcPct val="130009"/>
              </a:lnSpc>
              <a:spcBef>
                <a:spcPts val="0"/>
              </a:spcBef>
              <a:spcAft>
                <a:spcPts val="0"/>
              </a:spcAft>
              <a:buClr>
                <a:srgbClr val="000000"/>
              </a:buClr>
              <a:buSzPts val="1400"/>
              <a:buFont typeface="Arial"/>
              <a:buNone/>
            </a:pPr>
            <a:r>
              <a:rPr lang="en-GB" sz="1400" b="0" i="0" u="none" strike="noStrike" cap="none">
                <a:solidFill>
                  <a:srgbClr val="242424"/>
                </a:solidFill>
                <a:latin typeface="Arial"/>
                <a:ea typeface="Arial"/>
                <a:cs typeface="Arial"/>
                <a:sym typeface="Arial"/>
              </a:rPr>
              <a:t>IT</a:t>
            </a:r>
            <a:r>
              <a:rPr lang="en-GB">
                <a:solidFill>
                  <a:srgbClr val="242424"/>
                </a:solidFill>
              </a:rPr>
              <a:t>21894824</a:t>
            </a:r>
            <a:r>
              <a:rPr lang="en-GB" sz="1400" b="0" i="0" u="none" strike="noStrike" cap="none">
                <a:solidFill>
                  <a:srgbClr val="242424"/>
                </a:solidFill>
                <a:latin typeface="Arial"/>
                <a:ea typeface="Arial"/>
                <a:cs typeface="Arial"/>
                <a:sym typeface="Arial"/>
              </a:rPr>
              <a:t>    |   </a:t>
            </a:r>
            <a:r>
              <a:rPr lang="en-GB">
                <a:solidFill>
                  <a:srgbClr val="242424"/>
                </a:solidFill>
              </a:rPr>
              <a:t>Prasadi S.A.D.T.</a:t>
            </a:r>
            <a:r>
              <a:rPr lang="en-GB" sz="1400" b="0" i="0" u="none" strike="noStrike" cap="none">
                <a:solidFill>
                  <a:srgbClr val="242424"/>
                </a:solidFill>
                <a:latin typeface="Arial"/>
                <a:ea typeface="Arial"/>
                <a:cs typeface="Arial"/>
                <a:sym typeface="Arial"/>
              </a:rPr>
              <a:t>    |  2</a:t>
            </a:r>
            <a:r>
              <a:rPr lang="en-GB">
                <a:solidFill>
                  <a:srgbClr val="242424"/>
                </a:solidFill>
              </a:rPr>
              <a:t>4-25J-155</a:t>
            </a:r>
            <a:r>
              <a:rPr lang="en-GB" sz="1400" b="0" i="0" u="none" strike="noStrike" cap="none">
                <a:solidFill>
                  <a:srgbClr val="242424"/>
                </a:solidFill>
                <a:latin typeface="Arial"/>
                <a:ea typeface="Arial"/>
                <a:cs typeface="Arial"/>
                <a:sym typeface="Arial"/>
              </a:rPr>
              <a:t> </a:t>
            </a:r>
            <a:endParaRPr sz="700" b="0" i="0" u="none" strike="noStrike" cap="none">
              <a:solidFill>
                <a:srgbClr val="000000"/>
              </a:solidFill>
              <a:latin typeface="Arial"/>
              <a:ea typeface="Arial"/>
              <a:cs typeface="Arial"/>
              <a:sym typeface="Arial"/>
            </a:endParaRPr>
          </a:p>
        </p:txBody>
      </p:sp>
      <p:sp>
        <p:nvSpPr>
          <p:cNvPr id="229" name="Google Shape;229;p26"/>
          <p:cNvSpPr txBox="1"/>
          <p:nvPr/>
        </p:nvSpPr>
        <p:spPr>
          <a:xfrm>
            <a:off x="7647265" y="4891825"/>
            <a:ext cx="794577" cy="200055"/>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dirty="0">
                <a:solidFill>
                  <a:srgbClr val="242424"/>
                </a:solidFill>
              </a:rPr>
              <a:t>8</a:t>
            </a:r>
            <a:r>
              <a:rPr lang="en-GB" sz="1000" b="0" i="0" u="none" strike="noStrike" cap="none" dirty="0">
                <a:solidFill>
                  <a:srgbClr val="242424"/>
                </a:solidFill>
                <a:latin typeface="Arial"/>
                <a:ea typeface="Arial"/>
                <a:cs typeface="Arial"/>
                <a:sym typeface="Arial"/>
              </a:rPr>
              <a:t>/10/2024</a:t>
            </a:r>
            <a:endParaRPr sz="700" b="0" i="0" u="none" strike="noStrike" cap="none" dirty="0">
              <a:solidFill>
                <a:srgbClr val="000000"/>
              </a:solidFill>
              <a:latin typeface="Arial"/>
              <a:ea typeface="Arial"/>
              <a:cs typeface="Arial"/>
              <a:sym typeface="Arial"/>
            </a:endParaRPr>
          </a:p>
        </p:txBody>
      </p:sp>
      <p:sp>
        <p:nvSpPr>
          <p:cNvPr id="230" name="Google Shape;230;p26"/>
          <p:cNvSpPr txBox="1"/>
          <p:nvPr/>
        </p:nvSpPr>
        <p:spPr>
          <a:xfrm>
            <a:off x="1147020" y="171075"/>
            <a:ext cx="2440500" cy="3693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Clr>
                <a:srgbClr val="000000"/>
              </a:buClr>
              <a:buSzPts val="2300"/>
              <a:buFont typeface="Arial"/>
              <a:buNone/>
            </a:pPr>
            <a:r>
              <a:rPr lang="en-GB" sz="2400" i="0" u="none" strike="noStrike" cap="none">
                <a:solidFill>
                  <a:srgbClr val="242424"/>
                </a:solidFill>
              </a:rPr>
              <a:t>Methodology</a:t>
            </a:r>
            <a:endParaRPr sz="2400" i="0" u="none" strike="noStrike" cap="none">
              <a:solidFill>
                <a:srgbClr val="000000"/>
              </a:solidFill>
            </a:endParaRPr>
          </a:p>
        </p:txBody>
      </p:sp>
      <p:sp>
        <p:nvSpPr>
          <p:cNvPr id="231" name="Google Shape;231;p26"/>
          <p:cNvSpPr txBox="1"/>
          <p:nvPr/>
        </p:nvSpPr>
        <p:spPr>
          <a:xfrm>
            <a:off x="725384" y="628225"/>
            <a:ext cx="3283800" cy="384900"/>
          </a:xfrm>
          <a:prstGeom prst="rect">
            <a:avLst/>
          </a:prstGeom>
          <a:noFill/>
          <a:ln>
            <a:noFill/>
          </a:ln>
        </p:spPr>
        <p:txBody>
          <a:bodyPr spcFirstLastPara="1" wrap="square" lIns="0" tIns="0" rIns="0" bIns="0" anchor="t" anchorCtr="0">
            <a:spAutoFit/>
          </a:bodyPr>
          <a:lstStyle/>
          <a:p>
            <a:pPr marL="0" marR="0" lvl="0" indent="0" algn="ctr" rtl="0">
              <a:lnSpc>
                <a:spcPct val="130002"/>
              </a:lnSpc>
              <a:spcBef>
                <a:spcPts val="0"/>
              </a:spcBef>
              <a:spcAft>
                <a:spcPts val="0"/>
              </a:spcAft>
              <a:buClr>
                <a:srgbClr val="000000"/>
              </a:buClr>
              <a:buSzPts val="2300"/>
              <a:buFont typeface="Arial"/>
              <a:buNone/>
            </a:pPr>
            <a:r>
              <a:rPr lang="en-GB" sz="2500" b="1" i="0" u="none" strike="noStrike" cap="none">
                <a:solidFill>
                  <a:srgbClr val="242424"/>
                </a:solidFill>
              </a:rPr>
              <a:t>System Diagram</a:t>
            </a:r>
            <a:endParaRPr sz="900" b="1" i="0" u="none" strike="noStrike" cap="none">
              <a:solidFill>
                <a:srgbClr val="000000"/>
              </a:solidFill>
            </a:endParaRPr>
          </a:p>
        </p:txBody>
      </p:sp>
      <p:pic>
        <p:nvPicPr>
          <p:cNvPr id="3" name="Picture 2" descr="A screenshot of a computer&#10;&#10;Description automatically generated">
            <a:extLst>
              <a:ext uri="{FF2B5EF4-FFF2-40B4-BE49-F238E27FC236}">
                <a16:creationId xmlns:a16="http://schemas.microsoft.com/office/drawing/2014/main" id="{E783D476-E885-4ED8-B68E-C6AF19591215}"/>
              </a:ext>
            </a:extLst>
          </p:cNvPr>
          <p:cNvPicPr>
            <a:picLocks noChangeAspect="1"/>
          </p:cNvPicPr>
          <p:nvPr/>
        </p:nvPicPr>
        <p:blipFill>
          <a:blip r:embed="rId5"/>
          <a:stretch>
            <a:fillRect/>
          </a:stretch>
        </p:blipFill>
        <p:spPr>
          <a:xfrm>
            <a:off x="935832" y="1175788"/>
            <a:ext cx="7443788" cy="321823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6"/>
        <p:cNvGrpSpPr/>
        <p:nvPr/>
      </p:nvGrpSpPr>
      <p:grpSpPr>
        <a:xfrm>
          <a:off x="0" y="0"/>
          <a:ext cx="0" cy="0"/>
          <a:chOff x="0" y="0"/>
          <a:chExt cx="0" cy="0"/>
        </a:xfrm>
      </p:grpSpPr>
      <p:sp>
        <p:nvSpPr>
          <p:cNvPr id="237" name="Google Shape;237;p27"/>
          <p:cNvSpPr/>
          <p:nvPr/>
        </p:nvSpPr>
        <p:spPr>
          <a:xfrm>
            <a:off x="0" y="4724400"/>
            <a:ext cx="9144000" cy="4762"/>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238" name="Google Shape;238;p27"/>
          <p:cNvPicPr preferRelativeResize="0"/>
          <p:nvPr/>
        </p:nvPicPr>
        <p:blipFill rotWithShape="1">
          <a:blip r:embed="rId4">
            <a:alphaModFix amt="80000"/>
          </a:blip>
          <a:srcRect r="36908"/>
          <a:stretch/>
        </p:blipFill>
        <p:spPr>
          <a:xfrm>
            <a:off x="0" y="4724400"/>
            <a:ext cx="2574551" cy="411200"/>
          </a:xfrm>
          <a:prstGeom prst="rect">
            <a:avLst/>
          </a:prstGeom>
          <a:noFill/>
          <a:ln>
            <a:noFill/>
          </a:ln>
        </p:spPr>
      </p:pic>
      <p:sp>
        <p:nvSpPr>
          <p:cNvPr id="239" name="Google Shape;239;p27"/>
          <p:cNvSpPr txBox="1"/>
          <p:nvPr/>
        </p:nvSpPr>
        <p:spPr>
          <a:xfrm>
            <a:off x="2067329" y="4854234"/>
            <a:ext cx="5580000" cy="215400"/>
          </a:xfrm>
          <a:prstGeom prst="rect">
            <a:avLst/>
          </a:prstGeom>
          <a:noFill/>
          <a:ln>
            <a:noFill/>
          </a:ln>
        </p:spPr>
        <p:txBody>
          <a:bodyPr spcFirstLastPara="1" wrap="square" lIns="0" tIns="0" rIns="0" bIns="0" anchor="t" anchorCtr="0">
            <a:spAutoFit/>
          </a:bodyPr>
          <a:lstStyle/>
          <a:p>
            <a:pPr marL="0" marR="0" lvl="0" indent="0" algn="ctr" rtl="0">
              <a:lnSpc>
                <a:spcPct val="130009"/>
              </a:lnSpc>
              <a:spcBef>
                <a:spcPts val="0"/>
              </a:spcBef>
              <a:spcAft>
                <a:spcPts val="0"/>
              </a:spcAft>
              <a:buClr>
                <a:srgbClr val="000000"/>
              </a:buClr>
              <a:buSzPts val="1400"/>
              <a:buFont typeface="Arial"/>
              <a:buNone/>
            </a:pPr>
            <a:r>
              <a:rPr lang="en-GB" sz="1400" b="0" i="0" u="none" strike="noStrike" cap="none">
                <a:solidFill>
                  <a:srgbClr val="242424"/>
                </a:solidFill>
                <a:latin typeface="Arial"/>
                <a:ea typeface="Arial"/>
                <a:cs typeface="Arial"/>
                <a:sym typeface="Arial"/>
              </a:rPr>
              <a:t>IT</a:t>
            </a:r>
            <a:r>
              <a:rPr lang="en-GB">
                <a:solidFill>
                  <a:srgbClr val="242424"/>
                </a:solidFill>
              </a:rPr>
              <a:t>21894824</a:t>
            </a:r>
            <a:r>
              <a:rPr lang="en-GB" sz="1400" b="0" i="0" u="none" strike="noStrike" cap="none">
                <a:solidFill>
                  <a:srgbClr val="242424"/>
                </a:solidFill>
                <a:latin typeface="Arial"/>
                <a:ea typeface="Arial"/>
                <a:cs typeface="Arial"/>
                <a:sym typeface="Arial"/>
              </a:rPr>
              <a:t>    |   </a:t>
            </a:r>
            <a:r>
              <a:rPr lang="en-GB">
                <a:solidFill>
                  <a:srgbClr val="242424"/>
                </a:solidFill>
              </a:rPr>
              <a:t>Prasadi S.A.D.T.</a:t>
            </a:r>
            <a:r>
              <a:rPr lang="en-GB" sz="1400" b="0" i="0" u="none" strike="noStrike" cap="none">
                <a:solidFill>
                  <a:srgbClr val="242424"/>
                </a:solidFill>
                <a:latin typeface="Arial"/>
                <a:ea typeface="Arial"/>
                <a:cs typeface="Arial"/>
                <a:sym typeface="Arial"/>
              </a:rPr>
              <a:t>    |  2</a:t>
            </a:r>
            <a:r>
              <a:rPr lang="en-GB">
                <a:solidFill>
                  <a:srgbClr val="242424"/>
                </a:solidFill>
              </a:rPr>
              <a:t>4-25J-155</a:t>
            </a:r>
            <a:r>
              <a:rPr lang="en-GB" sz="1400" b="0" i="0" u="none" strike="noStrike" cap="none">
                <a:solidFill>
                  <a:srgbClr val="242424"/>
                </a:solidFill>
                <a:latin typeface="Arial"/>
                <a:ea typeface="Arial"/>
                <a:cs typeface="Arial"/>
                <a:sym typeface="Arial"/>
              </a:rPr>
              <a:t> </a:t>
            </a:r>
            <a:endParaRPr sz="700" b="0" i="0" u="none" strike="noStrike" cap="none">
              <a:solidFill>
                <a:srgbClr val="000000"/>
              </a:solidFill>
              <a:latin typeface="Arial"/>
              <a:ea typeface="Arial"/>
              <a:cs typeface="Arial"/>
              <a:sym typeface="Arial"/>
            </a:endParaRPr>
          </a:p>
        </p:txBody>
      </p:sp>
      <p:sp>
        <p:nvSpPr>
          <p:cNvPr id="240" name="Google Shape;240;p27"/>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
        <p:nvSpPr>
          <p:cNvPr id="241" name="Google Shape;241;p27"/>
          <p:cNvSpPr txBox="1"/>
          <p:nvPr/>
        </p:nvSpPr>
        <p:spPr>
          <a:xfrm>
            <a:off x="1858819" y="190803"/>
            <a:ext cx="5997000" cy="384900"/>
          </a:xfrm>
          <a:prstGeom prst="rect">
            <a:avLst/>
          </a:prstGeom>
          <a:noFill/>
          <a:ln>
            <a:noFill/>
          </a:ln>
        </p:spPr>
        <p:txBody>
          <a:bodyPr spcFirstLastPara="1" wrap="square" lIns="0" tIns="0" rIns="0" bIns="0" anchor="t" anchorCtr="0">
            <a:spAutoFit/>
          </a:bodyPr>
          <a:lstStyle/>
          <a:p>
            <a:pPr marL="0" marR="0" lvl="0" indent="0" algn="ctr" rtl="0">
              <a:lnSpc>
                <a:spcPct val="129992"/>
              </a:lnSpc>
              <a:spcBef>
                <a:spcPts val="0"/>
              </a:spcBef>
              <a:spcAft>
                <a:spcPts val="0"/>
              </a:spcAft>
              <a:buClr>
                <a:srgbClr val="000000"/>
              </a:buClr>
              <a:buSzPts val="2500"/>
              <a:buFont typeface="Arial"/>
              <a:buNone/>
            </a:pPr>
            <a:r>
              <a:rPr lang="en-GB" sz="2500" b="1" i="0" u="none" strike="noStrike" cap="none">
                <a:solidFill>
                  <a:srgbClr val="242424"/>
                </a:solidFill>
              </a:rPr>
              <a:t>Technologies, </a:t>
            </a:r>
            <a:r>
              <a:rPr lang="en-GB" sz="2500" b="1">
                <a:solidFill>
                  <a:srgbClr val="242424"/>
                </a:solidFill>
              </a:rPr>
              <a:t>Tools &amp;</a:t>
            </a:r>
            <a:r>
              <a:rPr lang="en-GB" sz="2500" b="1" i="0" u="none" strike="noStrike" cap="none">
                <a:solidFill>
                  <a:srgbClr val="242424"/>
                </a:solidFill>
              </a:rPr>
              <a:t> Algorithms</a:t>
            </a:r>
            <a:endParaRPr sz="700" b="1" i="0" u="none" strike="noStrike" cap="none">
              <a:solidFill>
                <a:srgbClr val="000000"/>
              </a:solidFill>
            </a:endParaRPr>
          </a:p>
        </p:txBody>
      </p:sp>
      <p:sp>
        <p:nvSpPr>
          <p:cNvPr id="242" name="Google Shape;242;p27"/>
          <p:cNvSpPr/>
          <p:nvPr/>
        </p:nvSpPr>
        <p:spPr>
          <a:xfrm rot="-5400000" flipH="1">
            <a:off x="5469056" y="1446052"/>
            <a:ext cx="481707" cy="512249"/>
          </a:xfrm>
          <a:prstGeom prst="rtTriangle">
            <a:avLst/>
          </a:prstGeom>
          <a:solidFill>
            <a:schemeClr val="lt1"/>
          </a:solidFill>
          <a:ln w="25400" cap="flat" cmpd="sng">
            <a:solidFill>
              <a:schemeClr val="lt1"/>
            </a:solidFill>
            <a:prstDash val="solid"/>
            <a:round/>
            <a:headEnd type="none" w="sm" len="sm"/>
            <a:tailEnd type="none" w="sm" len="sm"/>
          </a:ln>
        </p:spPr>
        <p:txBody>
          <a:bodyPr spcFirstLastPara="1" wrap="square" lIns="45725" tIns="22850" rIns="45725" bIns="2285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Calibri"/>
              <a:ea typeface="Calibri"/>
              <a:cs typeface="Calibri"/>
              <a:sym typeface="Calibri"/>
            </a:endParaRPr>
          </a:p>
        </p:txBody>
      </p:sp>
      <p:sp>
        <p:nvSpPr>
          <p:cNvPr id="243" name="Google Shape;243;p27"/>
          <p:cNvSpPr/>
          <p:nvPr/>
        </p:nvSpPr>
        <p:spPr>
          <a:xfrm rot="-5400000" flipH="1">
            <a:off x="2617163" y="1838839"/>
            <a:ext cx="481707" cy="512249"/>
          </a:xfrm>
          <a:prstGeom prst="rtTriangle">
            <a:avLst/>
          </a:prstGeom>
          <a:solidFill>
            <a:schemeClr val="lt1"/>
          </a:solidFill>
          <a:ln w="25400" cap="flat" cmpd="sng">
            <a:solidFill>
              <a:schemeClr val="lt1"/>
            </a:solidFill>
            <a:prstDash val="solid"/>
            <a:round/>
            <a:headEnd type="none" w="sm" len="sm"/>
            <a:tailEnd type="none" w="sm" len="sm"/>
          </a:ln>
        </p:spPr>
        <p:txBody>
          <a:bodyPr spcFirstLastPara="1" wrap="square" lIns="45725" tIns="22850" rIns="45725" bIns="2285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Calibri"/>
              <a:ea typeface="Calibri"/>
              <a:cs typeface="Calibri"/>
              <a:sym typeface="Calibri"/>
            </a:endParaRPr>
          </a:p>
        </p:txBody>
      </p:sp>
      <p:sp>
        <p:nvSpPr>
          <p:cNvPr id="244" name="Google Shape;244;p27"/>
          <p:cNvSpPr/>
          <p:nvPr/>
        </p:nvSpPr>
        <p:spPr>
          <a:xfrm>
            <a:off x="661350" y="1205413"/>
            <a:ext cx="2452800" cy="2889300"/>
          </a:xfrm>
          <a:prstGeom prst="roundRect">
            <a:avLst>
              <a:gd name="adj" fmla="val 16667"/>
            </a:avLst>
          </a:prstGeom>
          <a:solidFill>
            <a:srgbClr val="627D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45" name="Google Shape;245;p27"/>
          <p:cNvSpPr/>
          <p:nvPr/>
        </p:nvSpPr>
        <p:spPr>
          <a:xfrm>
            <a:off x="3560838" y="1205413"/>
            <a:ext cx="2452800" cy="2889300"/>
          </a:xfrm>
          <a:prstGeom prst="roundRect">
            <a:avLst>
              <a:gd name="adj" fmla="val 16667"/>
            </a:avLst>
          </a:prstGeom>
          <a:solidFill>
            <a:srgbClr val="627D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46" name="Google Shape;246;p27"/>
          <p:cNvSpPr/>
          <p:nvPr/>
        </p:nvSpPr>
        <p:spPr>
          <a:xfrm>
            <a:off x="6460325" y="1205400"/>
            <a:ext cx="2452800" cy="2889300"/>
          </a:xfrm>
          <a:prstGeom prst="roundRect">
            <a:avLst>
              <a:gd name="adj" fmla="val 16667"/>
            </a:avLst>
          </a:prstGeom>
          <a:solidFill>
            <a:srgbClr val="627D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47" name="Google Shape;247;p27"/>
          <p:cNvSpPr txBox="1"/>
          <p:nvPr/>
        </p:nvSpPr>
        <p:spPr>
          <a:xfrm>
            <a:off x="1166825" y="1385875"/>
            <a:ext cx="14883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dk1"/>
                </a:solidFill>
                <a:latin typeface="Calibri"/>
                <a:ea typeface="Calibri"/>
                <a:cs typeface="Calibri"/>
                <a:sym typeface="Calibri"/>
              </a:rPr>
              <a:t>Technologies</a:t>
            </a:r>
            <a:endParaRPr sz="1700">
              <a:solidFill>
                <a:schemeClr val="dk1"/>
              </a:solidFill>
              <a:latin typeface="Calibri"/>
              <a:ea typeface="Calibri"/>
              <a:cs typeface="Calibri"/>
              <a:sym typeface="Calibri"/>
            </a:endParaRPr>
          </a:p>
        </p:txBody>
      </p:sp>
      <p:sp>
        <p:nvSpPr>
          <p:cNvPr id="248" name="Google Shape;248;p27"/>
          <p:cNvSpPr txBox="1"/>
          <p:nvPr/>
        </p:nvSpPr>
        <p:spPr>
          <a:xfrm>
            <a:off x="7082400" y="1263613"/>
            <a:ext cx="14883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dk1"/>
                </a:solidFill>
                <a:latin typeface="Calibri"/>
                <a:ea typeface="Calibri"/>
                <a:cs typeface="Calibri"/>
                <a:sym typeface="Calibri"/>
              </a:rPr>
              <a:t>Algorithms &amp; Architectures</a:t>
            </a:r>
            <a:endParaRPr sz="1700">
              <a:solidFill>
                <a:schemeClr val="dk1"/>
              </a:solidFill>
              <a:latin typeface="Calibri"/>
              <a:ea typeface="Calibri"/>
              <a:cs typeface="Calibri"/>
              <a:sym typeface="Calibri"/>
            </a:endParaRPr>
          </a:p>
        </p:txBody>
      </p:sp>
      <p:sp>
        <p:nvSpPr>
          <p:cNvPr id="249" name="Google Shape;249;p27"/>
          <p:cNvSpPr txBox="1"/>
          <p:nvPr/>
        </p:nvSpPr>
        <p:spPr>
          <a:xfrm>
            <a:off x="4354125" y="1385875"/>
            <a:ext cx="14883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dk1"/>
                </a:solidFill>
                <a:latin typeface="Calibri"/>
                <a:ea typeface="Calibri"/>
                <a:cs typeface="Calibri"/>
                <a:sym typeface="Calibri"/>
              </a:rPr>
              <a:t>Tools</a:t>
            </a:r>
            <a:endParaRPr sz="1700">
              <a:solidFill>
                <a:schemeClr val="dk1"/>
              </a:solidFill>
              <a:latin typeface="Calibri"/>
              <a:ea typeface="Calibri"/>
              <a:cs typeface="Calibri"/>
              <a:sym typeface="Calibri"/>
            </a:endParaRPr>
          </a:p>
        </p:txBody>
      </p:sp>
      <p:sp>
        <p:nvSpPr>
          <p:cNvPr id="250" name="Google Shape;250;p27"/>
          <p:cNvSpPr txBox="1"/>
          <p:nvPr/>
        </p:nvSpPr>
        <p:spPr>
          <a:xfrm>
            <a:off x="1131100" y="1933575"/>
            <a:ext cx="1488300" cy="1857300"/>
          </a:xfrm>
          <a:prstGeom prst="rect">
            <a:avLst/>
          </a:prstGeom>
          <a:noFill/>
          <a:ln>
            <a:noFill/>
          </a:ln>
        </p:spPr>
        <p:txBody>
          <a:bodyPr spcFirstLastPara="1" wrap="square" lIns="91425" tIns="91425" rIns="91425" bIns="91425" anchor="t" anchorCtr="0">
            <a:noAutofit/>
          </a:bodyPr>
          <a:lstStyle/>
          <a:p>
            <a:pPr marL="215900" lvl="1" indent="-127000" algn="l" rtl="0">
              <a:lnSpc>
                <a:spcPct val="14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React Native</a:t>
            </a:r>
            <a:endParaRPr b="1">
              <a:solidFill>
                <a:schemeClr val="dk1"/>
              </a:solidFill>
              <a:latin typeface="Calibri"/>
              <a:ea typeface="Calibri"/>
              <a:cs typeface="Calibri"/>
              <a:sym typeface="Calibri"/>
            </a:endParaRPr>
          </a:p>
          <a:p>
            <a:pPr marL="215900" lvl="1" indent="-127000" algn="l" rtl="0">
              <a:lnSpc>
                <a:spcPct val="14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Expo</a:t>
            </a:r>
            <a:endParaRPr b="1">
              <a:solidFill>
                <a:schemeClr val="dk1"/>
              </a:solidFill>
              <a:latin typeface="Calibri"/>
              <a:ea typeface="Calibri"/>
              <a:cs typeface="Calibri"/>
              <a:sym typeface="Calibri"/>
            </a:endParaRPr>
          </a:p>
          <a:p>
            <a:pPr marL="215900" lvl="1" indent="-127000" algn="l" rtl="0">
              <a:lnSpc>
                <a:spcPct val="14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Python</a:t>
            </a:r>
            <a:endParaRPr>
              <a:solidFill>
                <a:schemeClr val="dk1"/>
              </a:solidFill>
              <a:latin typeface="Calibri"/>
              <a:ea typeface="Calibri"/>
              <a:cs typeface="Calibri"/>
              <a:sym typeface="Calibri"/>
            </a:endParaRPr>
          </a:p>
          <a:p>
            <a:pPr marL="215900" lvl="1" indent="-127000" algn="l" rtl="0">
              <a:lnSpc>
                <a:spcPct val="14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Tensorflow</a:t>
            </a:r>
            <a:endParaRPr>
              <a:solidFill>
                <a:schemeClr val="dk1"/>
              </a:solidFill>
              <a:latin typeface="Calibri"/>
              <a:ea typeface="Calibri"/>
              <a:cs typeface="Calibri"/>
              <a:sym typeface="Calibri"/>
            </a:endParaRPr>
          </a:p>
          <a:p>
            <a:pPr marL="215900" lvl="1" indent="-127000" algn="l" rtl="0">
              <a:lnSpc>
                <a:spcPct val="14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MongoDB</a:t>
            </a:r>
            <a:endParaRPr>
              <a:solidFill>
                <a:schemeClr val="dk1"/>
              </a:solidFill>
              <a:latin typeface="Calibri"/>
              <a:ea typeface="Calibri"/>
              <a:cs typeface="Calibri"/>
              <a:sym typeface="Calibri"/>
            </a:endParaRPr>
          </a:p>
          <a:p>
            <a:pPr marL="215900" lvl="1" indent="-127000" algn="l" rtl="0">
              <a:lnSpc>
                <a:spcPct val="14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Node</a:t>
            </a:r>
            <a:endParaRPr>
              <a:solidFill>
                <a:schemeClr val="dk1"/>
              </a:solidFill>
              <a:latin typeface="Calibri"/>
              <a:ea typeface="Calibri"/>
              <a:cs typeface="Calibri"/>
              <a:sym typeface="Calibri"/>
            </a:endParaRPr>
          </a:p>
          <a:p>
            <a:pPr marL="914400" lvl="0" indent="0" algn="l" rtl="0">
              <a:lnSpc>
                <a:spcPct val="140000"/>
              </a:lnSpc>
              <a:spcBef>
                <a:spcPts val="0"/>
              </a:spcBef>
              <a:spcAft>
                <a:spcPts val="0"/>
              </a:spcAft>
              <a:buNone/>
            </a:pPr>
            <a:endParaRPr>
              <a:solidFill>
                <a:schemeClr val="lt1"/>
              </a:solidFill>
              <a:latin typeface="Calibri"/>
              <a:ea typeface="Calibri"/>
              <a:cs typeface="Calibri"/>
              <a:sym typeface="Calibri"/>
            </a:endParaRPr>
          </a:p>
        </p:txBody>
      </p:sp>
      <p:sp>
        <p:nvSpPr>
          <p:cNvPr id="251" name="Google Shape;251;p27"/>
          <p:cNvSpPr txBox="1"/>
          <p:nvPr/>
        </p:nvSpPr>
        <p:spPr>
          <a:xfrm>
            <a:off x="3965475" y="1933575"/>
            <a:ext cx="1488300" cy="1857300"/>
          </a:xfrm>
          <a:prstGeom prst="rect">
            <a:avLst/>
          </a:prstGeom>
          <a:noFill/>
          <a:ln>
            <a:noFill/>
          </a:ln>
        </p:spPr>
        <p:txBody>
          <a:bodyPr spcFirstLastPara="1" wrap="square" lIns="91425" tIns="91425" rIns="91425" bIns="91425" anchor="t" anchorCtr="0">
            <a:noAutofit/>
          </a:bodyPr>
          <a:lstStyle/>
          <a:p>
            <a:pPr marL="215900" lvl="1" indent="-127000" algn="l" rtl="0">
              <a:lnSpc>
                <a:spcPct val="14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Google Colab</a:t>
            </a:r>
            <a:endParaRPr>
              <a:solidFill>
                <a:schemeClr val="dk1"/>
              </a:solidFill>
              <a:latin typeface="Calibri"/>
              <a:ea typeface="Calibri"/>
              <a:cs typeface="Calibri"/>
              <a:sym typeface="Calibri"/>
            </a:endParaRPr>
          </a:p>
          <a:p>
            <a:pPr marL="215900" lvl="1" indent="-127000" algn="l" rtl="0">
              <a:lnSpc>
                <a:spcPct val="14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GitHub</a:t>
            </a:r>
            <a:endParaRPr>
              <a:solidFill>
                <a:schemeClr val="dk1"/>
              </a:solidFill>
              <a:latin typeface="Calibri"/>
              <a:ea typeface="Calibri"/>
              <a:cs typeface="Calibri"/>
              <a:sym typeface="Calibri"/>
            </a:endParaRPr>
          </a:p>
          <a:p>
            <a:pPr marL="215900" lvl="1" indent="-127000" algn="l" rtl="0">
              <a:lnSpc>
                <a:spcPct val="14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Docker</a:t>
            </a:r>
            <a:endParaRPr>
              <a:solidFill>
                <a:schemeClr val="dk1"/>
              </a:solidFill>
              <a:latin typeface="Calibri"/>
              <a:ea typeface="Calibri"/>
              <a:cs typeface="Calibri"/>
              <a:sym typeface="Calibri"/>
            </a:endParaRPr>
          </a:p>
          <a:p>
            <a:pPr marL="215900" lvl="1" indent="-127000" algn="l" rtl="0">
              <a:lnSpc>
                <a:spcPct val="14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VS Code</a:t>
            </a:r>
            <a:endParaRPr b="1">
              <a:solidFill>
                <a:schemeClr val="dk1"/>
              </a:solidFill>
              <a:latin typeface="Calibri"/>
              <a:ea typeface="Calibri"/>
              <a:cs typeface="Calibri"/>
              <a:sym typeface="Calibri"/>
            </a:endParaRPr>
          </a:p>
          <a:p>
            <a:pPr marL="215900" lvl="1" indent="-127000" algn="l" rtl="0">
              <a:lnSpc>
                <a:spcPct val="14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Kaggle</a:t>
            </a:r>
            <a:endParaRPr b="1">
              <a:solidFill>
                <a:schemeClr val="dk1"/>
              </a:solidFill>
              <a:latin typeface="Calibri"/>
              <a:ea typeface="Calibri"/>
              <a:cs typeface="Calibri"/>
              <a:sym typeface="Calibri"/>
            </a:endParaRPr>
          </a:p>
          <a:p>
            <a:pPr marL="215900" lvl="1" indent="-127000" algn="l" rtl="0">
              <a:lnSpc>
                <a:spcPct val="14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Hugging Face</a:t>
            </a:r>
            <a:endParaRPr b="1">
              <a:solidFill>
                <a:schemeClr val="dk1"/>
              </a:solidFill>
              <a:latin typeface="Calibri"/>
              <a:ea typeface="Calibri"/>
              <a:cs typeface="Calibri"/>
              <a:sym typeface="Calibri"/>
            </a:endParaRPr>
          </a:p>
          <a:p>
            <a:pPr marL="914400" lvl="0" indent="0" algn="l" rtl="0">
              <a:lnSpc>
                <a:spcPct val="140000"/>
              </a:lnSpc>
              <a:spcBef>
                <a:spcPts val="0"/>
              </a:spcBef>
              <a:spcAft>
                <a:spcPts val="0"/>
              </a:spcAft>
              <a:buNone/>
            </a:pPr>
            <a:endParaRPr b="1">
              <a:solidFill>
                <a:schemeClr val="dk1"/>
              </a:solidFill>
              <a:latin typeface="Calibri"/>
              <a:ea typeface="Calibri"/>
              <a:cs typeface="Calibri"/>
              <a:sym typeface="Calibri"/>
            </a:endParaRPr>
          </a:p>
          <a:p>
            <a:pPr marL="0" lvl="0" indent="0" algn="l" rtl="0">
              <a:lnSpc>
                <a:spcPct val="140000"/>
              </a:lnSpc>
              <a:spcBef>
                <a:spcPts val="0"/>
              </a:spcBef>
              <a:spcAft>
                <a:spcPts val="0"/>
              </a:spcAft>
              <a:buNone/>
            </a:pPr>
            <a:endParaRPr>
              <a:solidFill>
                <a:schemeClr val="lt1"/>
              </a:solidFill>
              <a:latin typeface="Calibri"/>
              <a:ea typeface="Calibri"/>
              <a:cs typeface="Calibri"/>
              <a:sym typeface="Calibri"/>
            </a:endParaRPr>
          </a:p>
          <a:p>
            <a:pPr marL="914400" lvl="0" indent="0" algn="l" rtl="0">
              <a:lnSpc>
                <a:spcPct val="140000"/>
              </a:lnSpc>
              <a:spcBef>
                <a:spcPts val="0"/>
              </a:spcBef>
              <a:spcAft>
                <a:spcPts val="0"/>
              </a:spcAft>
              <a:buNone/>
            </a:pPr>
            <a:endParaRPr>
              <a:solidFill>
                <a:schemeClr val="lt1"/>
              </a:solidFill>
              <a:latin typeface="Calibri"/>
              <a:ea typeface="Calibri"/>
              <a:cs typeface="Calibri"/>
              <a:sym typeface="Calibri"/>
            </a:endParaRPr>
          </a:p>
        </p:txBody>
      </p:sp>
      <p:sp>
        <p:nvSpPr>
          <p:cNvPr id="252" name="Google Shape;252;p27"/>
          <p:cNvSpPr txBox="1"/>
          <p:nvPr/>
        </p:nvSpPr>
        <p:spPr>
          <a:xfrm>
            <a:off x="6460350" y="2061250"/>
            <a:ext cx="2452800" cy="1857300"/>
          </a:xfrm>
          <a:prstGeom prst="rect">
            <a:avLst/>
          </a:prstGeom>
          <a:noFill/>
          <a:ln>
            <a:noFill/>
          </a:ln>
        </p:spPr>
        <p:txBody>
          <a:bodyPr spcFirstLastPara="1" wrap="square" lIns="91425" tIns="91425" rIns="91425" bIns="91425" anchor="t" anchorCtr="0">
            <a:noAutofit/>
          </a:bodyPr>
          <a:lstStyle/>
          <a:p>
            <a:pPr marL="215900" lvl="1" indent="-127000" algn="l" rtl="0">
              <a:lnSpc>
                <a:spcPct val="15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CNN</a:t>
            </a:r>
            <a:endParaRPr>
              <a:solidFill>
                <a:schemeClr val="dk1"/>
              </a:solidFill>
              <a:latin typeface="Calibri"/>
              <a:ea typeface="Calibri"/>
              <a:cs typeface="Calibri"/>
              <a:sym typeface="Calibri"/>
            </a:endParaRPr>
          </a:p>
          <a:p>
            <a:pPr marL="215900" lvl="1" indent="-127000" algn="l" rtl="0">
              <a:lnSpc>
                <a:spcPct val="15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Microservices Architecture</a:t>
            </a:r>
            <a:endParaRPr b="1">
              <a:solidFill>
                <a:schemeClr val="dk1"/>
              </a:solidFill>
              <a:latin typeface="Calibri"/>
              <a:ea typeface="Calibri"/>
              <a:cs typeface="Calibri"/>
              <a:sym typeface="Calibri"/>
            </a:endParaRPr>
          </a:p>
          <a:p>
            <a:pPr marL="215900" lvl="1" indent="-127000" algn="l" rtl="0">
              <a:lnSpc>
                <a:spcPct val="15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NLP</a:t>
            </a:r>
            <a:endParaRPr b="1">
              <a:solidFill>
                <a:schemeClr val="dk1"/>
              </a:solidFill>
              <a:latin typeface="Calibri"/>
              <a:ea typeface="Calibri"/>
              <a:cs typeface="Calibri"/>
              <a:sym typeface="Calibri"/>
            </a:endParaRPr>
          </a:p>
          <a:p>
            <a:pPr marL="215900" lvl="1" indent="-127000" algn="l" rtl="0">
              <a:lnSpc>
                <a:spcPct val="14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Image Processing</a:t>
            </a:r>
            <a:endParaRPr b="1">
              <a:solidFill>
                <a:schemeClr val="dk1"/>
              </a:solidFill>
              <a:latin typeface="Calibri"/>
              <a:ea typeface="Calibri"/>
              <a:cs typeface="Calibri"/>
              <a:sym typeface="Calibri"/>
            </a:endParaRPr>
          </a:p>
          <a:p>
            <a:pPr marL="215900" lvl="1" indent="-127000" algn="l" rtl="0">
              <a:lnSpc>
                <a:spcPct val="14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ResNet</a:t>
            </a:r>
            <a:endParaRPr b="1">
              <a:solidFill>
                <a:schemeClr val="dk1"/>
              </a:solidFill>
              <a:latin typeface="Calibri"/>
              <a:ea typeface="Calibri"/>
              <a:cs typeface="Calibri"/>
              <a:sym typeface="Calibri"/>
            </a:endParaRPr>
          </a:p>
          <a:p>
            <a:pPr marL="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a:p>
            <a:pPr marL="91440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p:txBody>
      </p:sp>
      <p:cxnSp>
        <p:nvCxnSpPr>
          <p:cNvPr id="253" name="Google Shape;253;p27"/>
          <p:cNvCxnSpPr/>
          <p:nvPr/>
        </p:nvCxnSpPr>
        <p:spPr>
          <a:xfrm>
            <a:off x="1103775" y="1820950"/>
            <a:ext cx="1522200" cy="0"/>
          </a:xfrm>
          <a:prstGeom prst="straightConnector1">
            <a:avLst/>
          </a:prstGeom>
          <a:noFill/>
          <a:ln w="9525" cap="flat" cmpd="sng">
            <a:solidFill>
              <a:schemeClr val="lt1"/>
            </a:solidFill>
            <a:prstDash val="solid"/>
            <a:round/>
            <a:headEnd type="none" w="med" len="med"/>
            <a:tailEnd type="none" w="med" len="med"/>
          </a:ln>
        </p:spPr>
      </p:cxnSp>
      <p:cxnSp>
        <p:nvCxnSpPr>
          <p:cNvPr id="254" name="Google Shape;254;p27"/>
          <p:cNvCxnSpPr/>
          <p:nvPr/>
        </p:nvCxnSpPr>
        <p:spPr>
          <a:xfrm>
            <a:off x="4026138" y="1820950"/>
            <a:ext cx="1522200" cy="0"/>
          </a:xfrm>
          <a:prstGeom prst="straightConnector1">
            <a:avLst/>
          </a:prstGeom>
          <a:noFill/>
          <a:ln w="9525" cap="flat" cmpd="sng">
            <a:solidFill>
              <a:schemeClr val="lt1"/>
            </a:solidFill>
            <a:prstDash val="solid"/>
            <a:round/>
            <a:headEnd type="none" w="med" len="med"/>
            <a:tailEnd type="none" w="med" len="med"/>
          </a:ln>
        </p:spPr>
      </p:cxnSp>
      <p:cxnSp>
        <p:nvCxnSpPr>
          <p:cNvPr id="255" name="Google Shape;255;p27"/>
          <p:cNvCxnSpPr/>
          <p:nvPr/>
        </p:nvCxnSpPr>
        <p:spPr>
          <a:xfrm>
            <a:off x="7065438" y="1898400"/>
            <a:ext cx="15222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9"/>
        <p:cNvGrpSpPr/>
        <p:nvPr/>
      </p:nvGrpSpPr>
      <p:grpSpPr>
        <a:xfrm>
          <a:off x="0" y="0"/>
          <a:ext cx="0" cy="0"/>
          <a:chOff x="0" y="0"/>
          <a:chExt cx="0" cy="0"/>
        </a:xfrm>
      </p:grpSpPr>
      <p:sp>
        <p:nvSpPr>
          <p:cNvPr id="260" name="Google Shape;260;p28"/>
          <p:cNvSpPr/>
          <p:nvPr/>
        </p:nvSpPr>
        <p:spPr>
          <a:xfrm>
            <a:off x="0" y="4724400"/>
            <a:ext cx="9144000" cy="4762"/>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261" name="Google Shape;261;p28"/>
          <p:cNvPicPr preferRelativeResize="0"/>
          <p:nvPr/>
        </p:nvPicPr>
        <p:blipFill rotWithShape="1">
          <a:blip r:embed="rId4">
            <a:alphaModFix amt="80000"/>
          </a:blip>
          <a:srcRect r="36908"/>
          <a:stretch/>
        </p:blipFill>
        <p:spPr>
          <a:xfrm>
            <a:off x="0" y="4724400"/>
            <a:ext cx="2574551" cy="424750"/>
          </a:xfrm>
          <a:prstGeom prst="rect">
            <a:avLst/>
          </a:prstGeom>
          <a:noFill/>
          <a:ln>
            <a:noFill/>
          </a:ln>
        </p:spPr>
      </p:pic>
      <p:sp>
        <p:nvSpPr>
          <p:cNvPr id="262" name="Google Shape;262;p28"/>
          <p:cNvSpPr txBox="1"/>
          <p:nvPr/>
        </p:nvSpPr>
        <p:spPr>
          <a:xfrm>
            <a:off x="2067329" y="4854234"/>
            <a:ext cx="5580000" cy="215400"/>
          </a:xfrm>
          <a:prstGeom prst="rect">
            <a:avLst/>
          </a:prstGeom>
          <a:noFill/>
          <a:ln>
            <a:noFill/>
          </a:ln>
        </p:spPr>
        <p:txBody>
          <a:bodyPr spcFirstLastPara="1" wrap="square" lIns="0" tIns="0" rIns="0" bIns="0" anchor="t" anchorCtr="0">
            <a:spAutoFit/>
          </a:bodyPr>
          <a:lstStyle/>
          <a:p>
            <a:pPr marL="0" marR="0" lvl="0" indent="0" algn="ctr" rtl="0">
              <a:lnSpc>
                <a:spcPct val="130009"/>
              </a:lnSpc>
              <a:spcBef>
                <a:spcPts val="0"/>
              </a:spcBef>
              <a:spcAft>
                <a:spcPts val="0"/>
              </a:spcAft>
              <a:buClr>
                <a:srgbClr val="000000"/>
              </a:buClr>
              <a:buSzPts val="1400"/>
              <a:buFont typeface="Arial"/>
              <a:buNone/>
            </a:pPr>
            <a:r>
              <a:rPr lang="en-GB" sz="1400" b="0" i="0" u="none" strike="noStrike" cap="none">
                <a:solidFill>
                  <a:srgbClr val="242424"/>
                </a:solidFill>
                <a:latin typeface="Arial"/>
                <a:ea typeface="Arial"/>
                <a:cs typeface="Arial"/>
                <a:sym typeface="Arial"/>
              </a:rPr>
              <a:t>IT</a:t>
            </a:r>
            <a:r>
              <a:rPr lang="en-GB">
                <a:solidFill>
                  <a:srgbClr val="242424"/>
                </a:solidFill>
              </a:rPr>
              <a:t>21894824</a:t>
            </a:r>
            <a:r>
              <a:rPr lang="en-GB" sz="1400" b="0" i="0" u="none" strike="noStrike" cap="none">
                <a:solidFill>
                  <a:srgbClr val="242424"/>
                </a:solidFill>
                <a:latin typeface="Arial"/>
                <a:ea typeface="Arial"/>
                <a:cs typeface="Arial"/>
                <a:sym typeface="Arial"/>
              </a:rPr>
              <a:t>    |   </a:t>
            </a:r>
            <a:r>
              <a:rPr lang="en-GB">
                <a:solidFill>
                  <a:srgbClr val="242424"/>
                </a:solidFill>
              </a:rPr>
              <a:t>Prasadi S.A.D.T.</a:t>
            </a:r>
            <a:r>
              <a:rPr lang="en-GB" sz="1400" b="0" i="0" u="none" strike="noStrike" cap="none">
                <a:solidFill>
                  <a:srgbClr val="242424"/>
                </a:solidFill>
                <a:latin typeface="Arial"/>
                <a:ea typeface="Arial"/>
                <a:cs typeface="Arial"/>
                <a:sym typeface="Arial"/>
              </a:rPr>
              <a:t>    |  </a:t>
            </a:r>
            <a:r>
              <a:rPr lang="en-GB">
                <a:solidFill>
                  <a:srgbClr val="242424"/>
                </a:solidFill>
              </a:rPr>
              <a:t>24-25J-155</a:t>
            </a:r>
            <a:r>
              <a:rPr lang="en-GB" sz="1400" b="0" i="0" u="none" strike="noStrike" cap="none">
                <a:solidFill>
                  <a:srgbClr val="242424"/>
                </a:solidFill>
                <a:latin typeface="Arial"/>
                <a:ea typeface="Arial"/>
                <a:cs typeface="Arial"/>
                <a:sym typeface="Arial"/>
              </a:rPr>
              <a:t> </a:t>
            </a:r>
            <a:endParaRPr sz="700" b="0" i="0" u="none" strike="noStrike" cap="none">
              <a:solidFill>
                <a:srgbClr val="000000"/>
              </a:solidFill>
              <a:latin typeface="Arial"/>
              <a:ea typeface="Arial"/>
              <a:cs typeface="Arial"/>
              <a:sym typeface="Arial"/>
            </a:endParaRPr>
          </a:p>
        </p:txBody>
      </p:sp>
      <p:sp>
        <p:nvSpPr>
          <p:cNvPr id="263" name="Google Shape;263;p28"/>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
        <p:nvSpPr>
          <p:cNvPr id="264" name="Google Shape;264;p28"/>
          <p:cNvSpPr txBox="1"/>
          <p:nvPr/>
        </p:nvSpPr>
        <p:spPr>
          <a:xfrm>
            <a:off x="821525" y="100000"/>
            <a:ext cx="8227200" cy="42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dk1"/>
                </a:solidFill>
                <a:latin typeface="Calibri"/>
                <a:ea typeface="Calibri"/>
                <a:cs typeface="Calibri"/>
                <a:sym typeface="Calibri"/>
              </a:rPr>
              <a:t>System, personal, and software Requirements specification </a:t>
            </a:r>
            <a:endParaRPr sz="2400" b="1">
              <a:solidFill>
                <a:schemeClr val="dk1"/>
              </a:solidFill>
              <a:latin typeface="Calibri"/>
              <a:ea typeface="Calibri"/>
              <a:cs typeface="Calibri"/>
              <a:sym typeface="Calibri"/>
            </a:endParaRPr>
          </a:p>
        </p:txBody>
      </p:sp>
      <p:sp>
        <p:nvSpPr>
          <p:cNvPr id="265" name="Google Shape;265;p28"/>
          <p:cNvSpPr txBox="1"/>
          <p:nvPr/>
        </p:nvSpPr>
        <p:spPr>
          <a:xfrm>
            <a:off x="-833875" y="631038"/>
            <a:ext cx="5623800" cy="36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a:solidFill>
                  <a:schemeClr val="dk1"/>
                </a:solidFill>
                <a:latin typeface="Calibri"/>
                <a:ea typeface="Calibri"/>
                <a:cs typeface="Calibri"/>
                <a:sym typeface="Calibri"/>
              </a:rPr>
              <a:t>System Requirements</a:t>
            </a:r>
            <a:endParaRPr sz="1800">
              <a:solidFill>
                <a:schemeClr val="dk1"/>
              </a:solidFill>
              <a:latin typeface="Calibri"/>
              <a:ea typeface="Calibri"/>
              <a:cs typeface="Calibri"/>
              <a:sym typeface="Calibri"/>
            </a:endParaRPr>
          </a:p>
        </p:txBody>
      </p:sp>
      <p:sp>
        <p:nvSpPr>
          <p:cNvPr id="266" name="Google Shape;266;p28"/>
          <p:cNvSpPr txBox="1"/>
          <p:nvPr/>
        </p:nvSpPr>
        <p:spPr>
          <a:xfrm>
            <a:off x="1558925" y="1231550"/>
            <a:ext cx="6752400" cy="27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dk1"/>
                </a:solidFill>
                <a:latin typeface="Calibri"/>
                <a:ea typeface="Calibri"/>
                <a:cs typeface="Calibri"/>
                <a:sym typeface="Calibri"/>
              </a:rPr>
              <a:t>Operating Systems</a:t>
            </a:r>
            <a:r>
              <a:rPr lang="en-GB">
                <a:solidFill>
                  <a:schemeClr val="dk1"/>
                </a:solidFill>
                <a:latin typeface="Calibri"/>
                <a:ea typeface="Calibri"/>
                <a:cs typeface="Calibri"/>
                <a:sym typeface="Calibri"/>
              </a:rPr>
              <a:t> - The system must be compatible with Android and iOS operating systems.</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GB" b="1">
                <a:solidFill>
                  <a:schemeClr val="dk1"/>
                </a:solidFill>
                <a:latin typeface="Calibri"/>
                <a:ea typeface="Calibri"/>
                <a:cs typeface="Calibri"/>
                <a:sym typeface="Calibri"/>
              </a:rPr>
              <a:t>Web Browsers</a:t>
            </a:r>
            <a:r>
              <a:rPr lang="en-GB">
                <a:solidFill>
                  <a:schemeClr val="dk1"/>
                </a:solidFill>
                <a:latin typeface="Calibri"/>
                <a:ea typeface="Calibri"/>
                <a:cs typeface="Calibri"/>
                <a:sym typeface="Calibri"/>
              </a:rPr>
              <a:t> - The system should be accessible through modern web browsers such as Google Chrome, Safari, and Firefox, ensuring compatibility with the latest versions of these browsers.</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GB" b="1">
                <a:solidFill>
                  <a:schemeClr val="dk1"/>
                </a:solidFill>
                <a:latin typeface="Calibri"/>
                <a:ea typeface="Calibri"/>
                <a:cs typeface="Calibri"/>
                <a:sym typeface="Calibri"/>
              </a:rPr>
              <a:t>Internet Connection</a:t>
            </a:r>
            <a:r>
              <a:rPr lang="en-GB">
                <a:solidFill>
                  <a:schemeClr val="dk1"/>
                </a:solidFill>
                <a:latin typeface="Calibri"/>
                <a:ea typeface="Calibri"/>
                <a:cs typeface="Calibri"/>
                <a:sym typeface="Calibri"/>
              </a:rPr>
              <a:t> - The mobile app requires a stable internet connection  to upload images, process data, and interact with the recommendation system in real-time.</a:t>
            </a:r>
            <a:endParaRPr>
              <a:solidFill>
                <a:schemeClr val="dk1"/>
              </a:solidFill>
              <a:latin typeface="Calibri"/>
              <a:ea typeface="Calibri"/>
              <a:cs typeface="Calibri"/>
              <a:sym typeface="Calibri"/>
            </a:endParaRPr>
          </a:p>
          <a:p>
            <a:pPr marL="0" lvl="0" indent="0" algn="l" rtl="0">
              <a:spcBef>
                <a:spcPts val="0"/>
              </a:spcBef>
              <a:spcAft>
                <a:spcPts val="0"/>
              </a:spcAft>
              <a:buNone/>
            </a:pPr>
            <a:endParaRPr sz="15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0"/>
        <p:cNvGrpSpPr/>
        <p:nvPr/>
      </p:nvGrpSpPr>
      <p:grpSpPr>
        <a:xfrm>
          <a:off x="0" y="0"/>
          <a:ext cx="0" cy="0"/>
          <a:chOff x="0" y="0"/>
          <a:chExt cx="0" cy="0"/>
        </a:xfrm>
      </p:grpSpPr>
      <p:sp>
        <p:nvSpPr>
          <p:cNvPr id="271" name="Google Shape;271;p29"/>
          <p:cNvSpPr txBox="1"/>
          <p:nvPr/>
        </p:nvSpPr>
        <p:spPr>
          <a:xfrm>
            <a:off x="-791350" y="248463"/>
            <a:ext cx="5623800" cy="36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a:solidFill>
                  <a:schemeClr val="dk1"/>
                </a:solidFill>
                <a:latin typeface="Calibri"/>
                <a:ea typeface="Calibri"/>
                <a:cs typeface="Calibri"/>
                <a:sym typeface="Calibri"/>
              </a:rPr>
              <a:t>Personal Requirements</a:t>
            </a:r>
            <a:endParaRPr sz="1800">
              <a:solidFill>
                <a:schemeClr val="dk1"/>
              </a:solidFill>
              <a:latin typeface="Calibri"/>
              <a:ea typeface="Calibri"/>
              <a:cs typeface="Calibri"/>
              <a:sym typeface="Calibri"/>
            </a:endParaRPr>
          </a:p>
        </p:txBody>
      </p:sp>
      <p:sp>
        <p:nvSpPr>
          <p:cNvPr id="272" name="Google Shape;272;p29"/>
          <p:cNvSpPr txBox="1"/>
          <p:nvPr/>
        </p:nvSpPr>
        <p:spPr>
          <a:xfrm>
            <a:off x="1558925" y="1231550"/>
            <a:ext cx="6752400" cy="27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dk1"/>
                </a:solidFill>
                <a:latin typeface="Calibri"/>
                <a:ea typeface="Calibri"/>
                <a:cs typeface="Calibri"/>
                <a:sym typeface="Calibri"/>
              </a:rPr>
              <a:t>Basic Photography Skills</a:t>
            </a:r>
            <a:r>
              <a:rPr lang="en-GB">
                <a:solidFill>
                  <a:schemeClr val="dk1"/>
                </a:solidFill>
                <a:latin typeface="Calibri"/>
                <a:ea typeface="Calibri"/>
                <a:cs typeface="Calibri"/>
                <a:sym typeface="Calibri"/>
              </a:rPr>
              <a:t> - Users should have the ability to take clear, well-lit photos of themselves using their mobile device, as the app relies on image quality for accurate feature extraction and recommendations.</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GB" b="1">
                <a:solidFill>
                  <a:schemeClr val="dk1"/>
                </a:solidFill>
                <a:latin typeface="Calibri"/>
                <a:ea typeface="Calibri"/>
                <a:cs typeface="Calibri"/>
                <a:sym typeface="Calibri"/>
              </a:rPr>
              <a:t>Attention to Detail</a:t>
            </a:r>
            <a:r>
              <a:rPr lang="en-GB">
                <a:solidFill>
                  <a:schemeClr val="dk1"/>
                </a:solidFill>
                <a:latin typeface="Calibri"/>
                <a:ea typeface="Calibri"/>
                <a:cs typeface="Calibri"/>
                <a:sym typeface="Calibri"/>
              </a:rPr>
              <a:t> - Users should be attentive and precise when inputting personal details such as current hair condition, lifestyle preferences, and other relevant information, as these inputs significantly impact the accuracy of the recommendations.</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GB" b="1">
                <a:solidFill>
                  <a:schemeClr val="dk1"/>
                </a:solidFill>
                <a:latin typeface="Calibri"/>
                <a:ea typeface="Calibri"/>
                <a:cs typeface="Calibri"/>
                <a:sym typeface="Calibri"/>
              </a:rPr>
              <a:t>Interest in Personal Style and Fashion</a:t>
            </a:r>
            <a:r>
              <a:rPr lang="en-GB">
                <a:solidFill>
                  <a:schemeClr val="dk1"/>
                </a:solidFill>
                <a:latin typeface="Calibri"/>
                <a:ea typeface="Calibri"/>
                <a:cs typeface="Calibri"/>
                <a:sym typeface="Calibri"/>
              </a:rPr>
              <a:t> - Users should have an interest in exploring new hair colors and styles, as the app is designed to help users experiment with and choose looks that enhance their personal style.</a:t>
            </a:r>
            <a:endParaRPr>
              <a:solidFill>
                <a:schemeClr val="dk1"/>
              </a:solidFill>
              <a:latin typeface="Calibri"/>
              <a:ea typeface="Calibri"/>
              <a:cs typeface="Calibri"/>
              <a:sym typeface="Calibri"/>
            </a:endParaRPr>
          </a:p>
          <a:p>
            <a:pPr marL="0" lvl="0" indent="0" algn="l" rtl="0">
              <a:spcBef>
                <a:spcPts val="0"/>
              </a:spcBef>
              <a:spcAft>
                <a:spcPts val="0"/>
              </a:spcAft>
              <a:buNone/>
            </a:pPr>
            <a:endParaRPr b="1">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6"/>
        <p:cNvGrpSpPr/>
        <p:nvPr/>
      </p:nvGrpSpPr>
      <p:grpSpPr>
        <a:xfrm>
          <a:off x="0" y="0"/>
          <a:ext cx="0" cy="0"/>
          <a:chOff x="0" y="0"/>
          <a:chExt cx="0" cy="0"/>
        </a:xfrm>
      </p:grpSpPr>
      <p:sp>
        <p:nvSpPr>
          <p:cNvPr id="277" name="Google Shape;277;p30"/>
          <p:cNvSpPr txBox="1"/>
          <p:nvPr/>
        </p:nvSpPr>
        <p:spPr>
          <a:xfrm>
            <a:off x="-536300" y="227213"/>
            <a:ext cx="5623800" cy="36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a:solidFill>
                  <a:schemeClr val="dk1"/>
                </a:solidFill>
                <a:latin typeface="Calibri"/>
                <a:ea typeface="Calibri"/>
                <a:cs typeface="Calibri"/>
                <a:sym typeface="Calibri"/>
              </a:rPr>
              <a:t>Software Specific Requirements</a:t>
            </a:r>
            <a:endParaRPr sz="1800">
              <a:solidFill>
                <a:schemeClr val="dk1"/>
              </a:solidFill>
              <a:latin typeface="Calibri"/>
              <a:ea typeface="Calibri"/>
              <a:cs typeface="Calibri"/>
              <a:sym typeface="Calibri"/>
            </a:endParaRPr>
          </a:p>
        </p:txBody>
      </p:sp>
      <p:sp>
        <p:nvSpPr>
          <p:cNvPr id="278" name="Google Shape;278;p30"/>
          <p:cNvSpPr/>
          <p:nvPr/>
        </p:nvSpPr>
        <p:spPr>
          <a:xfrm>
            <a:off x="1617425" y="1088200"/>
            <a:ext cx="2943600" cy="3507000"/>
          </a:xfrm>
          <a:prstGeom prst="roundRect">
            <a:avLst>
              <a:gd name="adj" fmla="val 16667"/>
            </a:avLst>
          </a:prstGeom>
          <a:solidFill>
            <a:srgbClr val="627D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Calibri"/>
              <a:ea typeface="Calibri"/>
              <a:cs typeface="Calibri"/>
              <a:sym typeface="Calibri"/>
            </a:endParaRPr>
          </a:p>
        </p:txBody>
      </p:sp>
      <p:sp>
        <p:nvSpPr>
          <p:cNvPr id="279" name="Google Shape;279;p30"/>
          <p:cNvSpPr txBox="1"/>
          <p:nvPr/>
        </p:nvSpPr>
        <p:spPr>
          <a:xfrm>
            <a:off x="1957500" y="1513300"/>
            <a:ext cx="2167800" cy="25611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React Native</a:t>
            </a:r>
            <a:endParaRPr sz="1600">
              <a:solidFill>
                <a:schemeClr val="dk1"/>
              </a:solidFill>
              <a:latin typeface="Calibri"/>
              <a:ea typeface="Calibri"/>
              <a:cs typeface="Calibri"/>
              <a:sym typeface="Calibri"/>
            </a:endParaRPr>
          </a:p>
          <a:p>
            <a:pPr marL="457200" lvl="0" indent="0" algn="l" rtl="0">
              <a:spcBef>
                <a:spcPts val="0"/>
              </a:spcBef>
              <a:spcAft>
                <a:spcPts val="0"/>
              </a:spcAft>
              <a:buClr>
                <a:schemeClr val="dk1"/>
              </a:buClr>
              <a:buSzPts val="1100"/>
              <a:buFont typeface="Arial"/>
              <a:buNone/>
            </a:pP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Python</a:t>
            </a:r>
            <a:endParaRPr sz="1600">
              <a:solidFill>
                <a:schemeClr val="dk1"/>
              </a:solidFill>
              <a:latin typeface="Calibri"/>
              <a:ea typeface="Calibri"/>
              <a:cs typeface="Calibri"/>
              <a:sym typeface="Calibri"/>
            </a:endParaRPr>
          </a:p>
          <a:p>
            <a:pPr marL="457200" lvl="0" indent="0" algn="l" rtl="0">
              <a:spcBef>
                <a:spcPts val="0"/>
              </a:spcBef>
              <a:spcAft>
                <a:spcPts val="0"/>
              </a:spcAft>
              <a:buClr>
                <a:schemeClr val="dk1"/>
              </a:buClr>
              <a:buSzPts val="1100"/>
              <a:buFont typeface="Arial"/>
              <a:buNone/>
            </a:pP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Tensorflow</a:t>
            </a:r>
            <a:endParaRPr sz="1600">
              <a:solidFill>
                <a:schemeClr val="dk1"/>
              </a:solidFill>
              <a:latin typeface="Calibri"/>
              <a:ea typeface="Calibri"/>
              <a:cs typeface="Calibri"/>
              <a:sym typeface="Calibri"/>
            </a:endParaRPr>
          </a:p>
          <a:p>
            <a:pPr marL="457200" lvl="0" indent="0" algn="l" rtl="0">
              <a:spcBef>
                <a:spcPts val="0"/>
              </a:spcBef>
              <a:spcAft>
                <a:spcPts val="0"/>
              </a:spcAft>
              <a:buClr>
                <a:schemeClr val="dk1"/>
              </a:buClr>
              <a:buSzPts val="1100"/>
              <a:buFont typeface="Arial"/>
              <a:buNone/>
            </a:pP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MongoDB</a:t>
            </a:r>
            <a:endParaRPr sz="1600">
              <a:solidFill>
                <a:schemeClr val="dk1"/>
              </a:solidFill>
              <a:latin typeface="Calibri"/>
              <a:ea typeface="Calibri"/>
              <a:cs typeface="Calibri"/>
              <a:sym typeface="Calibri"/>
            </a:endParaRPr>
          </a:p>
          <a:p>
            <a:pPr marL="457200" lvl="0" indent="0" algn="l" rtl="0">
              <a:spcBef>
                <a:spcPts val="0"/>
              </a:spcBef>
              <a:spcAft>
                <a:spcPts val="0"/>
              </a:spcAft>
              <a:buClr>
                <a:schemeClr val="dk1"/>
              </a:buClr>
              <a:buSzPts val="1100"/>
              <a:buFont typeface="Arial"/>
              <a:buNone/>
            </a:pP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Node</a:t>
            </a:r>
            <a:endParaRPr sz="1600">
              <a:solidFill>
                <a:schemeClr val="dk1"/>
              </a:solidFill>
              <a:latin typeface="Calibri"/>
              <a:ea typeface="Calibri"/>
              <a:cs typeface="Calibri"/>
              <a:sym typeface="Calibri"/>
            </a:endParaRPr>
          </a:p>
          <a:p>
            <a:pPr marL="0" lvl="0" indent="0" algn="l" rtl="0">
              <a:lnSpc>
                <a:spcPct val="140000"/>
              </a:lnSpc>
              <a:spcBef>
                <a:spcPts val="0"/>
              </a:spcBef>
              <a:spcAft>
                <a:spcPts val="0"/>
              </a:spcAft>
              <a:buClr>
                <a:schemeClr val="dk1"/>
              </a:buClr>
              <a:buSzPts val="1100"/>
              <a:buFont typeface="Arial"/>
              <a:buNone/>
            </a:pPr>
            <a:endParaRPr sz="1600">
              <a:solidFill>
                <a:schemeClr val="dk1"/>
              </a:solidFill>
              <a:highlight>
                <a:schemeClr val="dk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solidFill>
                <a:schemeClr val="dk1"/>
              </a:solidFill>
              <a:latin typeface="Calibri"/>
              <a:ea typeface="Calibri"/>
              <a:cs typeface="Calibri"/>
              <a:sym typeface="Calibri"/>
            </a:endParaRPr>
          </a:p>
          <a:p>
            <a:pPr marL="0" lvl="0" indent="0" algn="l" rtl="0">
              <a:spcBef>
                <a:spcPts val="0"/>
              </a:spcBef>
              <a:spcAft>
                <a:spcPts val="0"/>
              </a:spcAft>
              <a:buNone/>
            </a:pPr>
            <a:endParaRPr sz="16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3"/>
        <p:cNvGrpSpPr/>
        <p:nvPr/>
      </p:nvGrpSpPr>
      <p:grpSpPr>
        <a:xfrm>
          <a:off x="0" y="0"/>
          <a:ext cx="0" cy="0"/>
          <a:chOff x="0" y="0"/>
          <a:chExt cx="0" cy="0"/>
        </a:xfrm>
      </p:grpSpPr>
      <p:sp>
        <p:nvSpPr>
          <p:cNvPr id="284" name="Google Shape;284;p31"/>
          <p:cNvSpPr/>
          <p:nvPr/>
        </p:nvSpPr>
        <p:spPr>
          <a:xfrm>
            <a:off x="418175" y="301800"/>
            <a:ext cx="4010400" cy="4180200"/>
          </a:xfrm>
          <a:prstGeom prst="roundRect">
            <a:avLst>
              <a:gd name="adj" fmla="val 16667"/>
            </a:avLst>
          </a:prstGeom>
          <a:solidFill>
            <a:srgbClr val="627D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p:txBody>
      </p:sp>
      <p:sp>
        <p:nvSpPr>
          <p:cNvPr id="285" name="Google Shape;285;p31"/>
          <p:cNvSpPr/>
          <p:nvPr/>
        </p:nvSpPr>
        <p:spPr>
          <a:xfrm>
            <a:off x="4783975" y="301800"/>
            <a:ext cx="4010400" cy="4180200"/>
          </a:xfrm>
          <a:prstGeom prst="roundRect">
            <a:avLst>
              <a:gd name="adj" fmla="val 16667"/>
            </a:avLst>
          </a:prstGeom>
          <a:solidFill>
            <a:srgbClr val="627D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86" name="Google Shape;286;p31"/>
          <p:cNvSpPr txBox="1"/>
          <p:nvPr/>
        </p:nvSpPr>
        <p:spPr>
          <a:xfrm>
            <a:off x="1191825" y="301800"/>
            <a:ext cx="27342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b="1">
                <a:solidFill>
                  <a:schemeClr val="lt1"/>
                </a:solidFill>
                <a:latin typeface="Calibri"/>
                <a:ea typeface="Calibri"/>
                <a:cs typeface="Calibri"/>
                <a:sym typeface="Calibri"/>
              </a:rPr>
              <a:t>Functional Requirements</a:t>
            </a:r>
            <a:endParaRPr sz="1600" b="1">
              <a:solidFill>
                <a:schemeClr val="lt1"/>
              </a:solidFill>
              <a:latin typeface="Calibri"/>
              <a:ea typeface="Calibri"/>
              <a:cs typeface="Calibri"/>
              <a:sym typeface="Calibri"/>
            </a:endParaRPr>
          </a:p>
        </p:txBody>
      </p:sp>
      <p:sp>
        <p:nvSpPr>
          <p:cNvPr id="287" name="Google Shape;287;p31"/>
          <p:cNvSpPr txBox="1"/>
          <p:nvPr/>
        </p:nvSpPr>
        <p:spPr>
          <a:xfrm>
            <a:off x="5548675" y="301800"/>
            <a:ext cx="27342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Calibri"/>
                <a:ea typeface="Calibri"/>
                <a:cs typeface="Calibri"/>
                <a:sym typeface="Calibri"/>
              </a:rPr>
              <a:t>Non-Functional Requirements</a:t>
            </a:r>
            <a:endParaRPr sz="1600" b="1">
              <a:solidFill>
                <a:schemeClr val="lt1"/>
              </a:solidFill>
              <a:latin typeface="Calibri"/>
              <a:ea typeface="Calibri"/>
              <a:cs typeface="Calibri"/>
              <a:sym typeface="Calibri"/>
            </a:endParaRPr>
          </a:p>
        </p:txBody>
      </p:sp>
      <p:sp>
        <p:nvSpPr>
          <p:cNvPr id="288" name="Google Shape;288;p31"/>
          <p:cNvSpPr txBox="1"/>
          <p:nvPr/>
        </p:nvSpPr>
        <p:spPr>
          <a:xfrm>
            <a:off x="5422075" y="887400"/>
            <a:ext cx="2987400" cy="2540100"/>
          </a:xfrm>
          <a:prstGeom prst="rect">
            <a:avLst/>
          </a:prstGeom>
          <a:noFill/>
          <a:ln>
            <a:noFill/>
          </a:ln>
        </p:spPr>
        <p:txBody>
          <a:bodyPr spcFirstLastPara="1" wrap="square" lIns="91425" tIns="91425" rIns="91425" bIns="91425" anchor="t" anchorCtr="0">
            <a:noAutofit/>
          </a:bodyPr>
          <a:lstStyle/>
          <a:p>
            <a:pPr marL="0" lvl="0" indent="0" algn="l" rtl="0">
              <a:lnSpc>
                <a:spcPct val="140000"/>
              </a:lnSpc>
              <a:spcBef>
                <a:spcPts val="0"/>
              </a:spcBef>
              <a:spcAft>
                <a:spcPts val="0"/>
              </a:spcAft>
              <a:buNone/>
            </a:pPr>
            <a:r>
              <a:rPr lang="en-GB" b="1">
                <a:solidFill>
                  <a:schemeClr val="dk1"/>
                </a:solidFill>
                <a:latin typeface="Calibri"/>
                <a:ea typeface="Calibri"/>
                <a:cs typeface="Calibri"/>
                <a:sym typeface="Calibri"/>
              </a:rPr>
              <a:t>Higher Accuracy Of results.</a:t>
            </a:r>
            <a:endParaRPr b="1">
              <a:solidFill>
                <a:schemeClr val="dk1"/>
              </a:solidFill>
              <a:latin typeface="Calibri"/>
              <a:ea typeface="Calibri"/>
              <a:cs typeface="Calibri"/>
              <a:sym typeface="Calibri"/>
            </a:endParaRPr>
          </a:p>
          <a:p>
            <a:pPr marL="0" lvl="0" indent="0" algn="l" rtl="0">
              <a:lnSpc>
                <a:spcPct val="140000"/>
              </a:lnSpc>
              <a:spcBef>
                <a:spcPts val="0"/>
              </a:spcBef>
              <a:spcAft>
                <a:spcPts val="0"/>
              </a:spcAft>
              <a:buNone/>
            </a:pPr>
            <a:endParaRPr b="1">
              <a:solidFill>
                <a:schemeClr val="dk1"/>
              </a:solidFill>
              <a:latin typeface="Calibri"/>
              <a:ea typeface="Calibri"/>
              <a:cs typeface="Calibri"/>
              <a:sym typeface="Calibri"/>
            </a:endParaRPr>
          </a:p>
          <a:p>
            <a:pPr marL="0" lvl="0" indent="0" algn="l" rtl="0">
              <a:lnSpc>
                <a:spcPct val="140000"/>
              </a:lnSpc>
              <a:spcBef>
                <a:spcPts val="0"/>
              </a:spcBef>
              <a:spcAft>
                <a:spcPts val="0"/>
              </a:spcAft>
              <a:buNone/>
            </a:pPr>
            <a:r>
              <a:rPr lang="en-GB" b="1">
                <a:solidFill>
                  <a:schemeClr val="dk1"/>
                </a:solidFill>
                <a:latin typeface="Calibri"/>
                <a:ea typeface="Calibri"/>
                <a:cs typeface="Calibri"/>
                <a:sym typeface="Calibri"/>
              </a:rPr>
              <a:t>Should properly work for IOS and Android devices.</a:t>
            </a:r>
            <a:endParaRPr b="1">
              <a:solidFill>
                <a:schemeClr val="dk1"/>
              </a:solidFill>
              <a:latin typeface="Calibri"/>
              <a:ea typeface="Calibri"/>
              <a:cs typeface="Calibri"/>
              <a:sym typeface="Calibri"/>
            </a:endParaRPr>
          </a:p>
          <a:p>
            <a:pPr marL="0" lvl="0" indent="0" algn="l" rtl="0">
              <a:lnSpc>
                <a:spcPct val="140000"/>
              </a:lnSpc>
              <a:spcBef>
                <a:spcPts val="0"/>
              </a:spcBef>
              <a:spcAft>
                <a:spcPts val="0"/>
              </a:spcAft>
              <a:buNone/>
            </a:pPr>
            <a:endParaRPr b="1">
              <a:solidFill>
                <a:schemeClr val="dk1"/>
              </a:solidFill>
              <a:latin typeface="Calibri"/>
              <a:ea typeface="Calibri"/>
              <a:cs typeface="Calibri"/>
              <a:sym typeface="Calibri"/>
            </a:endParaRPr>
          </a:p>
          <a:p>
            <a:pPr marL="0" lvl="0" indent="0" algn="l" rtl="0">
              <a:lnSpc>
                <a:spcPct val="140000"/>
              </a:lnSpc>
              <a:spcBef>
                <a:spcPts val="0"/>
              </a:spcBef>
              <a:spcAft>
                <a:spcPts val="0"/>
              </a:spcAft>
              <a:buNone/>
            </a:pPr>
            <a:r>
              <a:rPr lang="en-GB" b="1">
                <a:solidFill>
                  <a:schemeClr val="dk1"/>
                </a:solidFill>
                <a:latin typeface="Calibri"/>
                <a:ea typeface="Calibri"/>
                <a:cs typeface="Calibri"/>
                <a:sym typeface="Calibri"/>
              </a:rPr>
              <a:t>Should have high security.</a:t>
            </a:r>
            <a:endParaRPr b="1">
              <a:solidFill>
                <a:schemeClr val="dk1"/>
              </a:solidFill>
              <a:latin typeface="Calibri"/>
              <a:ea typeface="Calibri"/>
              <a:cs typeface="Calibri"/>
              <a:sym typeface="Calibri"/>
            </a:endParaRPr>
          </a:p>
          <a:p>
            <a:pPr marL="0" lvl="0" indent="0" algn="l" rtl="0">
              <a:lnSpc>
                <a:spcPct val="140000"/>
              </a:lnSpc>
              <a:spcBef>
                <a:spcPts val="0"/>
              </a:spcBef>
              <a:spcAft>
                <a:spcPts val="0"/>
              </a:spcAft>
              <a:buNone/>
            </a:pPr>
            <a:endParaRPr b="1">
              <a:solidFill>
                <a:schemeClr val="dk1"/>
              </a:solidFill>
              <a:latin typeface="Calibri"/>
              <a:ea typeface="Calibri"/>
              <a:cs typeface="Calibri"/>
              <a:sym typeface="Calibri"/>
            </a:endParaRPr>
          </a:p>
          <a:p>
            <a:pPr marL="0" lvl="0" indent="0" algn="l" rtl="0">
              <a:lnSpc>
                <a:spcPct val="140000"/>
              </a:lnSpc>
              <a:spcBef>
                <a:spcPts val="0"/>
              </a:spcBef>
              <a:spcAft>
                <a:spcPts val="0"/>
              </a:spcAft>
              <a:buNone/>
            </a:pPr>
            <a:r>
              <a:rPr lang="en-GB" b="1">
                <a:solidFill>
                  <a:schemeClr val="dk1"/>
                </a:solidFill>
                <a:latin typeface="Calibri"/>
                <a:ea typeface="Calibri"/>
                <a:cs typeface="Calibri"/>
                <a:sym typeface="Calibri"/>
              </a:rPr>
              <a:t>Application should be reliable.</a:t>
            </a:r>
            <a:endParaRPr b="1">
              <a:solidFill>
                <a:schemeClr val="dk1"/>
              </a:solidFill>
              <a:latin typeface="Calibri"/>
              <a:ea typeface="Calibri"/>
              <a:cs typeface="Calibri"/>
              <a:sym typeface="Calibri"/>
            </a:endParaRPr>
          </a:p>
          <a:p>
            <a:pPr marL="0" lvl="0" indent="0" algn="l" rtl="0">
              <a:lnSpc>
                <a:spcPct val="140000"/>
              </a:lnSpc>
              <a:spcBef>
                <a:spcPts val="0"/>
              </a:spcBef>
              <a:spcAft>
                <a:spcPts val="0"/>
              </a:spcAft>
              <a:buNone/>
            </a:pPr>
            <a:endParaRPr b="1">
              <a:solidFill>
                <a:schemeClr val="dk1"/>
              </a:solidFill>
              <a:latin typeface="Calibri"/>
              <a:ea typeface="Calibri"/>
              <a:cs typeface="Calibri"/>
              <a:sym typeface="Calibri"/>
            </a:endParaRPr>
          </a:p>
          <a:p>
            <a:pPr marL="0" lvl="0" indent="0" algn="l" rtl="0">
              <a:lnSpc>
                <a:spcPct val="140000"/>
              </a:lnSpc>
              <a:spcBef>
                <a:spcPts val="0"/>
              </a:spcBef>
              <a:spcAft>
                <a:spcPts val="0"/>
              </a:spcAft>
              <a:buNone/>
            </a:pPr>
            <a:r>
              <a:rPr lang="en-GB" b="1">
                <a:solidFill>
                  <a:schemeClr val="dk1"/>
                </a:solidFill>
                <a:latin typeface="Calibri"/>
                <a:ea typeface="Calibri"/>
                <a:cs typeface="Calibri"/>
                <a:sym typeface="Calibri"/>
              </a:rPr>
              <a:t>Interfaces should be more user-friendly.</a:t>
            </a:r>
            <a:endParaRPr sz="1200">
              <a:solidFill>
                <a:schemeClr val="dk1"/>
              </a:solidFill>
              <a:latin typeface="Calibri"/>
              <a:ea typeface="Calibri"/>
              <a:cs typeface="Calibri"/>
              <a:sym typeface="Calibri"/>
            </a:endParaRPr>
          </a:p>
          <a:p>
            <a:pPr marL="0" lvl="0" indent="0" algn="l" rtl="0">
              <a:lnSpc>
                <a:spcPct val="140108"/>
              </a:lnSpc>
              <a:spcBef>
                <a:spcPts val="0"/>
              </a:spcBef>
              <a:spcAft>
                <a:spcPts val="0"/>
              </a:spcAft>
              <a:buNone/>
            </a:pPr>
            <a:endParaRPr sz="1300" b="1">
              <a:solidFill>
                <a:schemeClr val="dk1"/>
              </a:solidFill>
              <a:latin typeface="Calibri"/>
              <a:ea typeface="Calibri"/>
              <a:cs typeface="Calibri"/>
              <a:sym typeface="Calibri"/>
            </a:endParaRPr>
          </a:p>
        </p:txBody>
      </p:sp>
      <p:sp>
        <p:nvSpPr>
          <p:cNvPr id="289" name="Google Shape;289;p31"/>
          <p:cNvSpPr txBox="1"/>
          <p:nvPr/>
        </p:nvSpPr>
        <p:spPr>
          <a:xfrm>
            <a:off x="929675" y="839700"/>
            <a:ext cx="2987400" cy="263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dk1"/>
                </a:solidFill>
                <a:latin typeface="Calibri"/>
                <a:ea typeface="Calibri"/>
                <a:cs typeface="Calibri"/>
                <a:sym typeface="Calibri"/>
              </a:rPr>
              <a:t>Allow users to upload photos and automatically detect features like skin tone, hair color, and eye color using deep learning.</a:t>
            </a:r>
            <a:endParaRPr b="1">
              <a:solidFill>
                <a:schemeClr val="dk1"/>
              </a:solidFill>
              <a:latin typeface="Calibri"/>
              <a:ea typeface="Calibri"/>
              <a:cs typeface="Calibri"/>
              <a:sym typeface="Calibri"/>
            </a:endParaRPr>
          </a:p>
          <a:p>
            <a:pPr marL="0" lvl="0" indent="0" algn="l" rtl="0">
              <a:spcBef>
                <a:spcPts val="0"/>
              </a:spcBef>
              <a:spcAft>
                <a:spcPts val="0"/>
              </a:spcAft>
              <a:buNone/>
            </a:pPr>
            <a:br>
              <a:rPr lang="en-GB" b="1">
                <a:solidFill>
                  <a:schemeClr val="dk1"/>
                </a:solidFill>
                <a:latin typeface="Calibri"/>
                <a:ea typeface="Calibri"/>
                <a:cs typeface="Calibri"/>
                <a:sym typeface="Calibri"/>
              </a:rPr>
            </a:br>
            <a:r>
              <a:rPr lang="en-GB" b="1">
                <a:solidFill>
                  <a:schemeClr val="dk1"/>
                </a:solidFill>
                <a:latin typeface="Calibri"/>
                <a:ea typeface="Calibri"/>
                <a:cs typeface="Calibri"/>
                <a:sym typeface="Calibri"/>
              </a:rPr>
              <a:t>Generate and display tailored hair color suggestions based on detected features and user preferences.</a:t>
            </a:r>
            <a:endParaRPr b="1">
              <a:solidFill>
                <a:schemeClr val="dk1"/>
              </a:solidFill>
              <a:latin typeface="Calibri"/>
              <a:ea typeface="Calibri"/>
              <a:cs typeface="Calibri"/>
              <a:sym typeface="Calibri"/>
            </a:endParaRPr>
          </a:p>
          <a:p>
            <a:pPr marL="0" lvl="0" indent="0" algn="l" rtl="0">
              <a:spcBef>
                <a:spcPts val="0"/>
              </a:spcBef>
              <a:spcAft>
                <a:spcPts val="0"/>
              </a:spcAft>
              <a:buNone/>
            </a:pPr>
            <a:endParaRPr b="1">
              <a:solidFill>
                <a:schemeClr val="dk1"/>
              </a:solidFill>
              <a:latin typeface="Calibri"/>
              <a:ea typeface="Calibri"/>
              <a:cs typeface="Calibri"/>
              <a:sym typeface="Calibri"/>
            </a:endParaRPr>
          </a:p>
          <a:p>
            <a:pPr marL="0" lvl="0" indent="0" algn="l" rtl="0">
              <a:spcBef>
                <a:spcPts val="0"/>
              </a:spcBef>
              <a:spcAft>
                <a:spcPts val="0"/>
              </a:spcAft>
              <a:buNone/>
            </a:pPr>
            <a:r>
              <a:rPr lang="en-GB" b="1">
                <a:solidFill>
                  <a:schemeClr val="dk1"/>
                </a:solidFill>
                <a:latin typeface="Calibri"/>
                <a:ea typeface="Calibri"/>
                <a:cs typeface="Calibri"/>
                <a:sym typeface="Calibri"/>
              </a:rPr>
              <a:t>Enable users to apply and see recommended hair colors on their photos in real-time.</a:t>
            </a:r>
            <a:endParaRPr b="1">
              <a:solidFill>
                <a:schemeClr val="dk1"/>
              </a:solidFill>
              <a:latin typeface="Calibri"/>
              <a:ea typeface="Calibri"/>
              <a:cs typeface="Calibri"/>
              <a:sym typeface="Calibri"/>
            </a:endParaRPr>
          </a:p>
          <a:p>
            <a:pPr marL="0" lvl="0" indent="0" algn="l" rtl="0">
              <a:spcBef>
                <a:spcPts val="0"/>
              </a:spcBef>
              <a:spcAft>
                <a:spcPts val="0"/>
              </a:spcAft>
              <a:buNone/>
            </a:pPr>
            <a:endParaRPr b="1">
              <a:solidFill>
                <a:schemeClr val="dk1"/>
              </a:solidFill>
              <a:latin typeface="Calibri"/>
              <a:ea typeface="Calibri"/>
              <a:cs typeface="Calibri"/>
              <a:sym typeface="Calibri"/>
            </a:endParaRPr>
          </a:p>
          <a:p>
            <a:pPr marL="0" lvl="0" indent="0" algn="l" rtl="0">
              <a:spcBef>
                <a:spcPts val="0"/>
              </a:spcBef>
              <a:spcAft>
                <a:spcPts val="0"/>
              </a:spcAft>
              <a:buNone/>
            </a:pPr>
            <a:r>
              <a:rPr lang="en-GB" b="1">
                <a:solidFill>
                  <a:schemeClr val="dk1"/>
                </a:solidFill>
                <a:latin typeface="Calibri"/>
                <a:ea typeface="Calibri"/>
                <a:cs typeface="Calibri"/>
                <a:sym typeface="Calibri"/>
              </a:rPr>
              <a:t>Allow users to provide feedback and adjust their preferences to improve future recommendations.</a:t>
            </a:r>
            <a:endParaRPr b="1">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rotWithShape="1">
          <a:blip r:embed="rId4">
            <a:alphaModFix amt="80000"/>
          </a:blip>
          <a:srcRect r="52090"/>
          <a:stretch/>
        </p:blipFill>
        <p:spPr>
          <a:xfrm>
            <a:off x="0" y="4724400"/>
            <a:ext cx="1955027" cy="440555"/>
          </a:xfrm>
          <a:prstGeom prst="rect">
            <a:avLst/>
          </a:prstGeom>
          <a:noFill/>
          <a:ln>
            <a:noFill/>
          </a:ln>
        </p:spPr>
      </p:pic>
      <p:sp>
        <p:nvSpPr>
          <p:cNvPr id="64" name="Google Shape;64;p14"/>
          <p:cNvSpPr/>
          <p:nvPr/>
        </p:nvSpPr>
        <p:spPr>
          <a:xfrm>
            <a:off x="0" y="4724400"/>
            <a:ext cx="9144000" cy="4762"/>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65" name="Google Shape;65;p14"/>
          <p:cNvPicPr preferRelativeResize="0"/>
          <p:nvPr/>
        </p:nvPicPr>
        <p:blipFill rotWithShape="1">
          <a:blip r:embed="rId5">
            <a:alphaModFix amt="80000"/>
          </a:blip>
          <a:srcRect t="23459" b="23453"/>
          <a:stretch/>
        </p:blipFill>
        <p:spPr>
          <a:xfrm>
            <a:off x="1955027" y="4729163"/>
            <a:ext cx="7188973" cy="412015"/>
          </a:xfrm>
          <a:prstGeom prst="rect">
            <a:avLst/>
          </a:prstGeom>
          <a:noFill/>
          <a:ln>
            <a:noFill/>
          </a:ln>
        </p:spPr>
      </p:pic>
      <p:sp>
        <p:nvSpPr>
          <p:cNvPr id="66" name="Google Shape;66;p14"/>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
        <p:nvSpPr>
          <p:cNvPr id="67" name="Google Shape;67;p14"/>
          <p:cNvSpPr txBox="1"/>
          <p:nvPr/>
        </p:nvSpPr>
        <p:spPr>
          <a:xfrm>
            <a:off x="400050" y="225105"/>
            <a:ext cx="3459600" cy="523200"/>
          </a:xfrm>
          <a:prstGeom prst="rect">
            <a:avLst/>
          </a:prstGeom>
          <a:noFill/>
          <a:ln>
            <a:noFill/>
          </a:ln>
        </p:spPr>
        <p:txBody>
          <a:bodyPr spcFirstLastPara="1" wrap="square" lIns="0" tIns="0" rIns="0" bIns="0" anchor="t" anchorCtr="0">
            <a:spAutoFit/>
          </a:bodyPr>
          <a:lstStyle/>
          <a:p>
            <a:pPr marL="0" marR="0" lvl="0" indent="0" algn="ctr" rtl="0">
              <a:lnSpc>
                <a:spcPct val="130005"/>
              </a:lnSpc>
              <a:spcBef>
                <a:spcPts val="0"/>
              </a:spcBef>
              <a:spcAft>
                <a:spcPts val="0"/>
              </a:spcAft>
              <a:buClr>
                <a:srgbClr val="000000"/>
              </a:buClr>
              <a:buSzPts val="3400"/>
              <a:buFont typeface="Arial"/>
              <a:buNone/>
            </a:pPr>
            <a:r>
              <a:rPr lang="en-GB" sz="3400" b="0" i="0" u="none" strike="noStrike" cap="none">
                <a:solidFill>
                  <a:schemeClr val="dk1"/>
                </a:solidFill>
                <a:latin typeface="Arial"/>
                <a:ea typeface="Arial"/>
                <a:cs typeface="Arial"/>
                <a:sym typeface="Arial"/>
              </a:rPr>
              <a:t>Meet Our Team !</a:t>
            </a:r>
            <a:endParaRPr sz="700" b="0" i="0" u="none" strike="noStrike" cap="none">
              <a:solidFill>
                <a:schemeClr val="dk1"/>
              </a:solidFill>
              <a:latin typeface="Arial"/>
              <a:ea typeface="Arial"/>
              <a:cs typeface="Arial"/>
              <a:sym typeface="Arial"/>
            </a:endParaRPr>
          </a:p>
        </p:txBody>
      </p:sp>
      <p:pic>
        <p:nvPicPr>
          <p:cNvPr id="68" name="Google Shape;68;p14"/>
          <p:cNvPicPr preferRelativeResize="0"/>
          <p:nvPr/>
        </p:nvPicPr>
        <p:blipFill rotWithShape="1">
          <a:blip r:embed="rId6">
            <a:alphaModFix/>
          </a:blip>
          <a:srcRect t="3104" b="3113"/>
          <a:stretch/>
        </p:blipFill>
        <p:spPr>
          <a:xfrm>
            <a:off x="2692537" y="1427743"/>
            <a:ext cx="1801661" cy="1689656"/>
          </a:xfrm>
          <a:prstGeom prst="rect">
            <a:avLst/>
          </a:prstGeom>
          <a:noFill/>
          <a:ln>
            <a:noFill/>
          </a:ln>
        </p:spPr>
      </p:pic>
      <p:sp>
        <p:nvSpPr>
          <p:cNvPr id="69" name="Google Shape;69;p14"/>
          <p:cNvSpPr txBox="1"/>
          <p:nvPr/>
        </p:nvSpPr>
        <p:spPr>
          <a:xfrm>
            <a:off x="574095" y="3284520"/>
            <a:ext cx="1619700" cy="609900"/>
          </a:xfrm>
          <a:prstGeom prst="rect">
            <a:avLst/>
          </a:prstGeom>
          <a:noFill/>
          <a:ln>
            <a:noFill/>
          </a:ln>
        </p:spPr>
        <p:txBody>
          <a:bodyPr spcFirstLastPara="1" wrap="square" lIns="0" tIns="0" rIns="0" bIns="0" anchor="t" anchorCtr="0">
            <a:spAutoFit/>
          </a:bodyPr>
          <a:lstStyle/>
          <a:p>
            <a:pPr marL="0" marR="0" lvl="0" indent="0" algn="ctr" rtl="0">
              <a:lnSpc>
                <a:spcPct val="183029"/>
              </a:lnSpc>
              <a:spcBef>
                <a:spcPts val="0"/>
              </a:spcBef>
              <a:spcAft>
                <a:spcPts val="0"/>
              </a:spcAft>
              <a:buClr>
                <a:srgbClr val="000000"/>
              </a:buClr>
              <a:buSzPts val="1400"/>
              <a:buFont typeface="Arial"/>
              <a:buNone/>
            </a:pPr>
            <a:r>
              <a:rPr lang="en-GB">
                <a:solidFill>
                  <a:schemeClr val="dk1"/>
                </a:solidFill>
              </a:rPr>
              <a:t>Prasadi S.A.D.T.</a:t>
            </a:r>
            <a:endParaRPr>
              <a:solidFill>
                <a:schemeClr val="dk1"/>
              </a:solidFill>
            </a:endParaRPr>
          </a:p>
          <a:p>
            <a:pPr marL="0" marR="0" lvl="0" indent="0" algn="ctr" rtl="0">
              <a:lnSpc>
                <a:spcPct val="183029"/>
              </a:lnSpc>
              <a:spcBef>
                <a:spcPts val="0"/>
              </a:spcBef>
              <a:spcAft>
                <a:spcPts val="0"/>
              </a:spcAft>
              <a:buClr>
                <a:srgbClr val="000000"/>
              </a:buClr>
              <a:buSzPts val="1400"/>
              <a:buFont typeface="Arial"/>
              <a:buNone/>
            </a:pPr>
            <a:r>
              <a:rPr lang="en-GB">
                <a:solidFill>
                  <a:schemeClr val="dk1"/>
                </a:solidFill>
              </a:rPr>
              <a:t>IT21894824</a:t>
            </a:r>
            <a:r>
              <a:rPr lang="en-GB" sz="1400" b="0" i="0" u="none" strike="noStrike" cap="none">
                <a:solidFill>
                  <a:schemeClr val="dk1"/>
                </a:solidFill>
                <a:latin typeface="Arial"/>
                <a:ea typeface="Arial"/>
                <a:cs typeface="Arial"/>
                <a:sym typeface="Arial"/>
              </a:rPr>
              <a:t>  </a:t>
            </a:r>
            <a:r>
              <a:rPr lang="en-GB" sz="1400" b="0" i="0" u="none" strike="noStrike" cap="none">
                <a:solidFill>
                  <a:srgbClr val="242424"/>
                </a:solidFill>
                <a:latin typeface="Arial"/>
                <a:ea typeface="Arial"/>
                <a:cs typeface="Arial"/>
                <a:sym typeface="Arial"/>
              </a:rPr>
              <a:t>    </a:t>
            </a:r>
            <a:endParaRPr sz="700" b="0" i="0" u="none" strike="noStrike" cap="none">
              <a:solidFill>
                <a:srgbClr val="000000"/>
              </a:solidFill>
              <a:latin typeface="Arial"/>
              <a:ea typeface="Arial"/>
              <a:cs typeface="Arial"/>
              <a:sym typeface="Arial"/>
            </a:endParaRPr>
          </a:p>
        </p:txBody>
      </p:sp>
      <p:sp>
        <p:nvSpPr>
          <p:cNvPr id="70" name="Google Shape;70;p14"/>
          <p:cNvSpPr txBox="1"/>
          <p:nvPr/>
        </p:nvSpPr>
        <p:spPr>
          <a:xfrm>
            <a:off x="620819" y="3284520"/>
            <a:ext cx="1654500" cy="215400"/>
          </a:xfrm>
          <a:prstGeom prst="rect">
            <a:avLst/>
          </a:prstGeom>
          <a:noFill/>
          <a:ln>
            <a:noFill/>
          </a:ln>
        </p:spPr>
        <p:txBody>
          <a:bodyPr spcFirstLastPara="1" wrap="square" lIns="0" tIns="0" rIns="0" bIns="0" anchor="t" anchorCtr="0">
            <a:spAutoFit/>
          </a:bodyPr>
          <a:lstStyle/>
          <a:p>
            <a:pPr marL="0" marR="0" lvl="0" indent="0" algn="ctr" rtl="0">
              <a:lnSpc>
                <a:spcPct val="183029"/>
              </a:lnSpc>
              <a:spcBef>
                <a:spcPts val="0"/>
              </a:spcBef>
              <a:spcAft>
                <a:spcPts val="0"/>
              </a:spcAft>
              <a:buClr>
                <a:srgbClr val="000000"/>
              </a:buClr>
              <a:buSzPts val="1400"/>
              <a:buFont typeface="Arial"/>
              <a:buNone/>
            </a:pPr>
            <a:r>
              <a:rPr lang="en-GB" sz="1400" b="0" i="0" u="none" strike="noStrike" cap="none">
                <a:solidFill>
                  <a:srgbClr val="FFFFFF"/>
                </a:solidFill>
                <a:latin typeface="Arial"/>
                <a:ea typeface="Arial"/>
                <a:cs typeface="Arial"/>
                <a:sym typeface="Arial"/>
              </a:rPr>
              <a:t> </a:t>
            </a:r>
            <a:endParaRPr sz="700" b="0" i="0" u="none" strike="noStrike" cap="none">
              <a:solidFill>
                <a:srgbClr val="000000"/>
              </a:solidFill>
              <a:latin typeface="Arial"/>
              <a:ea typeface="Arial"/>
              <a:cs typeface="Arial"/>
              <a:sym typeface="Arial"/>
            </a:endParaRPr>
          </a:p>
        </p:txBody>
      </p:sp>
      <p:sp>
        <p:nvSpPr>
          <p:cNvPr id="71" name="Google Shape;71;p14"/>
          <p:cNvSpPr txBox="1"/>
          <p:nvPr/>
        </p:nvSpPr>
        <p:spPr>
          <a:xfrm>
            <a:off x="2783516" y="3284520"/>
            <a:ext cx="1619700" cy="609900"/>
          </a:xfrm>
          <a:prstGeom prst="rect">
            <a:avLst/>
          </a:prstGeom>
          <a:noFill/>
          <a:ln>
            <a:noFill/>
          </a:ln>
        </p:spPr>
        <p:txBody>
          <a:bodyPr spcFirstLastPara="1" wrap="square" lIns="0" tIns="0" rIns="0" bIns="0" anchor="t" anchorCtr="0">
            <a:spAutoFit/>
          </a:bodyPr>
          <a:lstStyle/>
          <a:p>
            <a:pPr marL="0" marR="0" lvl="0" indent="0" algn="ctr" rtl="0">
              <a:lnSpc>
                <a:spcPct val="183029"/>
              </a:lnSpc>
              <a:spcBef>
                <a:spcPts val="0"/>
              </a:spcBef>
              <a:spcAft>
                <a:spcPts val="0"/>
              </a:spcAft>
              <a:buClr>
                <a:srgbClr val="000000"/>
              </a:buClr>
              <a:buSzPts val="1400"/>
              <a:buFont typeface="Arial"/>
              <a:buNone/>
            </a:pPr>
            <a:r>
              <a:rPr lang="en-GB">
                <a:solidFill>
                  <a:schemeClr val="dk1"/>
                </a:solidFill>
              </a:rPr>
              <a:t>Shaakir J.H.M.</a:t>
            </a:r>
            <a:endParaRPr sz="700" b="0" i="0" u="none" strike="noStrike" cap="none">
              <a:solidFill>
                <a:schemeClr val="dk1"/>
              </a:solidFill>
              <a:latin typeface="Arial"/>
              <a:ea typeface="Arial"/>
              <a:cs typeface="Arial"/>
              <a:sym typeface="Arial"/>
            </a:endParaRPr>
          </a:p>
          <a:p>
            <a:pPr marL="0" marR="0" lvl="0" indent="0" algn="ctr" rtl="0">
              <a:lnSpc>
                <a:spcPct val="183029"/>
              </a:lnSpc>
              <a:spcBef>
                <a:spcPts val="0"/>
              </a:spcBef>
              <a:spcAft>
                <a:spcPts val="0"/>
              </a:spcAft>
              <a:buClr>
                <a:srgbClr val="000000"/>
              </a:buClr>
              <a:buSzPts val="1400"/>
              <a:buFont typeface="Arial"/>
              <a:buNone/>
            </a:pPr>
            <a:r>
              <a:rPr lang="en-GB">
                <a:solidFill>
                  <a:schemeClr val="dk1"/>
                </a:solidFill>
              </a:rPr>
              <a:t>IT21322280</a:t>
            </a:r>
            <a:endParaRPr sz="700" b="0" i="0" u="none" strike="noStrike" cap="none">
              <a:solidFill>
                <a:schemeClr val="dk1"/>
              </a:solidFill>
              <a:latin typeface="Arial"/>
              <a:ea typeface="Arial"/>
              <a:cs typeface="Arial"/>
              <a:sym typeface="Arial"/>
            </a:endParaRPr>
          </a:p>
        </p:txBody>
      </p:sp>
      <p:sp>
        <p:nvSpPr>
          <p:cNvPr id="72" name="Google Shape;72;p14"/>
          <p:cNvSpPr txBox="1"/>
          <p:nvPr/>
        </p:nvSpPr>
        <p:spPr>
          <a:xfrm>
            <a:off x="4911437" y="3284520"/>
            <a:ext cx="1619700" cy="609900"/>
          </a:xfrm>
          <a:prstGeom prst="rect">
            <a:avLst/>
          </a:prstGeom>
          <a:noFill/>
          <a:ln>
            <a:noFill/>
          </a:ln>
        </p:spPr>
        <p:txBody>
          <a:bodyPr spcFirstLastPara="1" wrap="square" lIns="0" tIns="0" rIns="0" bIns="0" anchor="t" anchorCtr="0">
            <a:spAutoFit/>
          </a:bodyPr>
          <a:lstStyle/>
          <a:p>
            <a:pPr marL="0" lvl="0" indent="0" algn="ctr" rtl="0">
              <a:lnSpc>
                <a:spcPct val="183029"/>
              </a:lnSpc>
              <a:spcBef>
                <a:spcPts val="0"/>
              </a:spcBef>
              <a:spcAft>
                <a:spcPts val="0"/>
              </a:spcAft>
              <a:buClr>
                <a:schemeClr val="dk1"/>
              </a:buClr>
              <a:buSzPts val="1400"/>
              <a:buFont typeface="Arial"/>
              <a:buNone/>
            </a:pPr>
            <a:r>
              <a:rPr lang="en-GB">
                <a:solidFill>
                  <a:schemeClr val="dk1"/>
                </a:solidFill>
              </a:rPr>
              <a:t>Vikasitha M.K.I.</a:t>
            </a:r>
            <a:endParaRPr sz="700">
              <a:solidFill>
                <a:schemeClr val="dk1"/>
              </a:solidFill>
            </a:endParaRPr>
          </a:p>
          <a:p>
            <a:pPr marL="0" lvl="0" indent="0" algn="ctr" rtl="0">
              <a:lnSpc>
                <a:spcPct val="183029"/>
              </a:lnSpc>
              <a:spcBef>
                <a:spcPts val="0"/>
              </a:spcBef>
              <a:spcAft>
                <a:spcPts val="0"/>
              </a:spcAft>
              <a:buClr>
                <a:schemeClr val="dk1"/>
              </a:buClr>
              <a:buSzPts val="1400"/>
              <a:buFont typeface="Arial"/>
              <a:buNone/>
            </a:pPr>
            <a:r>
              <a:rPr lang="en-GB">
                <a:solidFill>
                  <a:schemeClr val="dk1"/>
                </a:solidFill>
              </a:rPr>
              <a:t>IT21180798</a:t>
            </a:r>
            <a:endParaRPr>
              <a:solidFill>
                <a:schemeClr val="dk1"/>
              </a:solidFill>
            </a:endParaRPr>
          </a:p>
        </p:txBody>
      </p:sp>
      <p:pic>
        <p:nvPicPr>
          <p:cNvPr id="73" name="Google Shape;73;p14"/>
          <p:cNvPicPr preferRelativeResize="0"/>
          <p:nvPr/>
        </p:nvPicPr>
        <p:blipFill>
          <a:blip r:embed="rId7">
            <a:alphaModFix/>
          </a:blip>
          <a:stretch>
            <a:fillRect/>
          </a:stretch>
        </p:blipFill>
        <p:spPr>
          <a:xfrm>
            <a:off x="4904850" y="1427750"/>
            <a:ext cx="1619700" cy="1689649"/>
          </a:xfrm>
          <a:prstGeom prst="rect">
            <a:avLst/>
          </a:prstGeom>
          <a:noFill/>
          <a:ln>
            <a:noFill/>
          </a:ln>
        </p:spPr>
      </p:pic>
      <p:pic>
        <p:nvPicPr>
          <p:cNvPr id="74" name="Google Shape;74;p14"/>
          <p:cNvPicPr preferRelativeResize="0"/>
          <p:nvPr/>
        </p:nvPicPr>
        <p:blipFill rotWithShape="1">
          <a:blip r:embed="rId8">
            <a:alphaModFix/>
          </a:blip>
          <a:srcRect l="2989" r="2989"/>
          <a:stretch/>
        </p:blipFill>
        <p:spPr>
          <a:xfrm>
            <a:off x="485989" y="1427743"/>
            <a:ext cx="1795918" cy="1689658"/>
          </a:xfrm>
          <a:prstGeom prst="rect">
            <a:avLst/>
          </a:prstGeom>
          <a:noFill/>
          <a:ln>
            <a:noFill/>
          </a:ln>
        </p:spPr>
      </p:pic>
      <p:sp>
        <p:nvSpPr>
          <p:cNvPr id="75" name="Google Shape;75;p14"/>
          <p:cNvSpPr txBox="1"/>
          <p:nvPr/>
        </p:nvSpPr>
        <p:spPr>
          <a:xfrm>
            <a:off x="6931762" y="3284520"/>
            <a:ext cx="1619700" cy="609900"/>
          </a:xfrm>
          <a:prstGeom prst="rect">
            <a:avLst/>
          </a:prstGeom>
          <a:noFill/>
          <a:ln>
            <a:noFill/>
          </a:ln>
        </p:spPr>
        <p:txBody>
          <a:bodyPr spcFirstLastPara="1" wrap="square" lIns="0" tIns="0" rIns="0" bIns="0" anchor="t" anchorCtr="0">
            <a:spAutoFit/>
          </a:bodyPr>
          <a:lstStyle/>
          <a:p>
            <a:pPr marL="0" lvl="0" indent="0" algn="ctr" rtl="0">
              <a:lnSpc>
                <a:spcPct val="183029"/>
              </a:lnSpc>
              <a:spcBef>
                <a:spcPts val="0"/>
              </a:spcBef>
              <a:spcAft>
                <a:spcPts val="0"/>
              </a:spcAft>
              <a:buClr>
                <a:schemeClr val="dk1"/>
              </a:buClr>
              <a:buSzPts val="1400"/>
              <a:buFont typeface="Arial"/>
              <a:buNone/>
            </a:pPr>
            <a:r>
              <a:rPr lang="en-GB">
                <a:solidFill>
                  <a:schemeClr val="dk1"/>
                </a:solidFill>
              </a:rPr>
              <a:t>Senarathne D.R.</a:t>
            </a:r>
            <a:endParaRPr sz="700">
              <a:solidFill>
                <a:schemeClr val="dk1"/>
              </a:solidFill>
            </a:endParaRPr>
          </a:p>
          <a:p>
            <a:pPr marL="0" lvl="0" indent="0" algn="ctr" rtl="0">
              <a:lnSpc>
                <a:spcPct val="183029"/>
              </a:lnSpc>
              <a:spcBef>
                <a:spcPts val="0"/>
              </a:spcBef>
              <a:spcAft>
                <a:spcPts val="0"/>
              </a:spcAft>
              <a:buClr>
                <a:schemeClr val="dk1"/>
              </a:buClr>
              <a:buSzPts val="1400"/>
              <a:buFont typeface="Arial"/>
              <a:buNone/>
            </a:pPr>
            <a:r>
              <a:rPr lang="en-GB">
                <a:solidFill>
                  <a:schemeClr val="dk1"/>
                </a:solidFill>
              </a:rPr>
              <a:t>IT21213144</a:t>
            </a:r>
            <a:endParaRPr>
              <a:solidFill>
                <a:schemeClr val="dk1"/>
              </a:solidFill>
            </a:endParaRPr>
          </a:p>
        </p:txBody>
      </p:sp>
      <p:pic>
        <p:nvPicPr>
          <p:cNvPr id="76" name="Google Shape;76;p14"/>
          <p:cNvPicPr preferRelativeResize="0"/>
          <p:nvPr/>
        </p:nvPicPr>
        <p:blipFill rotWithShape="1">
          <a:blip r:embed="rId9">
            <a:alphaModFix/>
          </a:blip>
          <a:srcRect t="10883" b="10875"/>
          <a:stretch/>
        </p:blipFill>
        <p:spPr>
          <a:xfrm>
            <a:off x="7003450" y="1427750"/>
            <a:ext cx="1619700" cy="168964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3"/>
        <p:cNvGrpSpPr/>
        <p:nvPr/>
      </p:nvGrpSpPr>
      <p:grpSpPr>
        <a:xfrm>
          <a:off x="0" y="0"/>
          <a:ext cx="0" cy="0"/>
          <a:chOff x="0" y="0"/>
          <a:chExt cx="0" cy="0"/>
        </a:xfrm>
      </p:grpSpPr>
      <p:sp>
        <p:nvSpPr>
          <p:cNvPr id="294" name="Google Shape;294;p32"/>
          <p:cNvSpPr/>
          <p:nvPr/>
        </p:nvSpPr>
        <p:spPr>
          <a:xfrm>
            <a:off x="0" y="4724400"/>
            <a:ext cx="9144000" cy="4762"/>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295" name="Google Shape;295;p32"/>
          <p:cNvPicPr preferRelativeResize="0"/>
          <p:nvPr/>
        </p:nvPicPr>
        <p:blipFill rotWithShape="1">
          <a:blip r:embed="rId4">
            <a:alphaModFix amt="80000"/>
          </a:blip>
          <a:srcRect r="36908"/>
          <a:stretch/>
        </p:blipFill>
        <p:spPr>
          <a:xfrm>
            <a:off x="0" y="4724400"/>
            <a:ext cx="2574551" cy="422125"/>
          </a:xfrm>
          <a:prstGeom prst="rect">
            <a:avLst/>
          </a:prstGeom>
          <a:noFill/>
          <a:ln>
            <a:noFill/>
          </a:ln>
        </p:spPr>
      </p:pic>
      <p:sp>
        <p:nvSpPr>
          <p:cNvPr id="296" name="Google Shape;296;p32"/>
          <p:cNvSpPr txBox="1"/>
          <p:nvPr/>
        </p:nvSpPr>
        <p:spPr>
          <a:xfrm>
            <a:off x="2067329" y="4854234"/>
            <a:ext cx="5580000" cy="215400"/>
          </a:xfrm>
          <a:prstGeom prst="rect">
            <a:avLst/>
          </a:prstGeom>
          <a:noFill/>
          <a:ln>
            <a:noFill/>
          </a:ln>
        </p:spPr>
        <p:txBody>
          <a:bodyPr spcFirstLastPara="1" wrap="square" lIns="0" tIns="0" rIns="0" bIns="0" anchor="t" anchorCtr="0">
            <a:spAutoFit/>
          </a:bodyPr>
          <a:lstStyle/>
          <a:p>
            <a:pPr marL="0" marR="0" lvl="0" indent="0" algn="ctr" rtl="0">
              <a:lnSpc>
                <a:spcPct val="130009"/>
              </a:lnSpc>
              <a:spcBef>
                <a:spcPts val="0"/>
              </a:spcBef>
              <a:spcAft>
                <a:spcPts val="0"/>
              </a:spcAft>
              <a:buClr>
                <a:srgbClr val="000000"/>
              </a:buClr>
              <a:buSzPts val="1400"/>
              <a:buFont typeface="Arial"/>
              <a:buNone/>
            </a:pPr>
            <a:r>
              <a:rPr lang="en-GB" sz="1400" b="0" i="0" u="none" strike="noStrike" cap="none">
                <a:solidFill>
                  <a:srgbClr val="242424"/>
                </a:solidFill>
                <a:latin typeface="Arial"/>
                <a:ea typeface="Arial"/>
                <a:cs typeface="Arial"/>
                <a:sym typeface="Arial"/>
              </a:rPr>
              <a:t>IT</a:t>
            </a:r>
            <a:r>
              <a:rPr lang="en-GB">
                <a:solidFill>
                  <a:srgbClr val="242424"/>
                </a:solidFill>
              </a:rPr>
              <a:t>21894824</a:t>
            </a:r>
            <a:r>
              <a:rPr lang="en-GB" sz="1400" b="0" i="0" u="none" strike="noStrike" cap="none">
                <a:solidFill>
                  <a:srgbClr val="242424"/>
                </a:solidFill>
                <a:latin typeface="Arial"/>
                <a:ea typeface="Arial"/>
                <a:cs typeface="Arial"/>
                <a:sym typeface="Arial"/>
              </a:rPr>
              <a:t>    |   </a:t>
            </a:r>
            <a:r>
              <a:rPr lang="en-GB">
                <a:solidFill>
                  <a:srgbClr val="242424"/>
                </a:solidFill>
              </a:rPr>
              <a:t>Prasadi S.A.D.T.</a:t>
            </a:r>
            <a:r>
              <a:rPr lang="en-GB" sz="1400" b="0" i="0" u="none" strike="noStrike" cap="none">
                <a:solidFill>
                  <a:srgbClr val="242424"/>
                </a:solidFill>
                <a:latin typeface="Arial"/>
                <a:ea typeface="Arial"/>
                <a:cs typeface="Arial"/>
                <a:sym typeface="Arial"/>
              </a:rPr>
              <a:t>    | </a:t>
            </a:r>
            <a:r>
              <a:rPr lang="en-GB">
                <a:solidFill>
                  <a:srgbClr val="242424"/>
                </a:solidFill>
              </a:rPr>
              <a:t> 24-25J-155</a:t>
            </a:r>
            <a:r>
              <a:rPr lang="en-GB" sz="1400" b="0" i="0" u="none" strike="noStrike" cap="none">
                <a:solidFill>
                  <a:srgbClr val="242424"/>
                </a:solidFill>
                <a:latin typeface="Arial"/>
                <a:ea typeface="Arial"/>
                <a:cs typeface="Arial"/>
                <a:sym typeface="Arial"/>
              </a:rPr>
              <a:t> </a:t>
            </a:r>
            <a:endParaRPr sz="700" b="0" i="0" u="none" strike="noStrike" cap="none">
              <a:solidFill>
                <a:srgbClr val="000000"/>
              </a:solidFill>
              <a:latin typeface="Arial"/>
              <a:ea typeface="Arial"/>
              <a:cs typeface="Arial"/>
              <a:sym typeface="Arial"/>
            </a:endParaRPr>
          </a:p>
        </p:txBody>
      </p:sp>
      <p:sp>
        <p:nvSpPr>
          <p:cNvPr id="297" name="Google Shape;297;p32"/>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
        <p:nvSpPr>
          <p:cNvPr id="298" name="Google Shape;298;p32"/>
          <p:cNvSpPr txBox="1"/>
          <p:nvPr/>
        </p:nvSpPr>
        <p:spPr>
          <a:xfrm>
            <a:off x="-410058" y="61988"/>
            <a:ext cx="6242700" cy="400200"/>
          </a:xfrm>
          <a:prstGeom prst="rect">
            <a:avLst/>
          </a:prstGeom>
          <a:noFill/>
          <a:ln>
            <a:noFill/>
          </a:ln>
        </p:spPr>
        <p:txBody>
          <a:bodyPr spcFirstLastPara="1" wrap="square" lIns="0" tIns="0" rIns="0" bIns="0" anchor="t" anchorCtr="0">
            <a:spAutoFit/>
          </a:bodyPr>
          <a:lstStyle/>
          <a:p>
            <a:pPr marL="0" marR="0" lvl="0" indent="0" algn="l" rtl="0">
              <a:lnSpc>
                <a:spcPct val="130001"/>
              </a:lnSpc>
              <a:spcBef>
                <a:spcPts val="0"/>
              </a:spcBef>
              <a:spcAft>
                <a:spcPts val="0"/>
              </a:spcAft>
              <a:buClr>
                <a:srgbClr val="000000"/>
              </a:buClr>
              <a:buSzPts val="2600"/>
              <a:buFont typeface="Arial"/>
              <a:buNone/>
            </a:pPr>
            <a:r>
              <a:rPr lang="en-GB" sz="2600">
                <a:solidFill>
                  <a:srgbClr val="242424"/>
                </a:solidFill>
              </a:rPr>
              <a:t>          </a:t>
            </a:r>
            <a:r>
              <a:rPr lang="en-GB" sz="2400" i="0" u="none" strike="noStrike" cap="none">
                <a:solidFill>
                  <a:srgbClr val="242424"/>
                </a:solidFill>
                <a:latin typeface="Calibri"/>
                <a:ea typeface="Calibri"/>
                <a:cs typeface="Calibri"/>
                <a:sym typeface="Calibri"/>
              </a:rPr>
              <a:t>Work Breakdown Structure</a:t>
            </a:r>
            <a:endParaRPr sz="2400" i="0" u="none" strike="noStrike" cap="none">
              <a:solidFill>
                <a:srgbClr val="000000"/>
              </a:solidFill>
              <a:latin typeface="Calibri"/>
              <a:ea typeface="Calibri"/>
              <a:cs typeface="Calibri"/>
              <a:sym typeface="Calibri"/>
            </a:endParaRPr>
          </a:p>
        </p:txBody>
      </p:sp>
      <p:sp>
        <p:nvSpPr>
          <p:cNvPr id="299" name="Google Shape;299;p32"/>
          <p:cNvSpPr txBox="1"/>
          <p:nvPr/>
        </p:nvSpPr>
        <p:spPr>
          <a:xfrm>
            <a:off x="4407150" y="2456950"/>
            <a:ext cx="714300" cy="21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dk1"/>
              </a:solidFill>
              <a:latin typeface="Calibri"/>
              <a:ea typeface="Calibri"/>
              <a:cs typeface="Calibri"/>
              <a:sym typeface="Calibri"/>
            </a:endParaRPr>
          </a:p>
        </p:txBody>
      </p:sp>
      <p:pic>
        <p:nvPicPr>
          <p:cNvPr id="300" name="Google Shape;300;p32"/>
          <p:cNvPicPr preferRelativeResize="0"/>
          <p:nvPr/>
        </p:nvPicPr>
        <p:blipFill>
          <a:blip r:embed="rId5">
            <a:alphaModFix/>
          </a:blip>
          <a:stretch>
            <a:fillRect/>
          </a:stretch>
        </p:blipFill>
        <p:spPr>
          <a:xfrm>
            <a:off x="495300" y="462200"/>
            <a:ext cx="8382001" cy="4137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4"/>
        <p:cNvGrpSpPr/>
        <p:nvPr/>
      </p:nvGrpSpPr>
      <p:grpSpPr>
        <a:xfrm>
          <a:off x="0" y="0"/>
          <a:ext cx="0" cy="0"/>
          <a:chOff x="0" y="0"/>
          <a:chExt cx="0" cy="0"/>
        </a:xfrm>
      </p:grpSpPr>
      <p:sp>
        <p:nvSpPr>
          <p:cNvPr id="305" name="Google Shape;305;p33"/>
          <p:cNvSpPr/>
          <p:nvPr/>
        </p:nvSpPr>
        <p:spPr>
          <a:xfrm>
            <a:off x="0" y="4724400"/>
            <a:ext cx="9144000" cy="4762"/>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306" name="Google Shape;306;p33"/>
          <p:cNvPicPr preferRelativeResize="0"/>
          <p:nvPr/>
        </p:nvPicPr>
        <p:blipFill rotWithShape="1">
          <a:blip r:embed="rId4">
            <a:alphaModFix amt="80000"/>
          </a:blip>
          <a:srcRect r="36908"/>
          <a:stretch/>
        </p:blipFill>
        <p:spPr>
          <a:xfrm>
            <a:off x="0" y="4724400"/>
            <a:ext cx="2574551" cy="419100"/>
          </a:xfrm>
          <a:prstGeom prst="rect">
            <a:avLst/>
          </a:prstGeom>
          <a:noFill/>
          <a:ln>
            <a:noFill/>
          </a:ln>
        </p:spPr>
      </p:pic>
      <p:sp>
        <p:nvSpPr>
          <p:cNvPr id="307" name="Google Shape;307;p33"/>
          <p:cNvSpPr txBox="1"/>
          <p:nvPr/>
        </p:nvSpPr>
        <p:spPr>
          <a:xfrm>
            <a:off x="2067329" y="4854234"/>
            <a:ext cx="5580000" cy="215400"/>
          </a:xfrm>
          <a:prstGeom prst="rect">
            <a:avLst/>
          </a:prstGeom>
          <a:noFill/>
          <a:ln>
            <a:noFill/>
          </a:ln>
        </p:spPr>
        <p:txBody>
          <a:bodyPr spcFirstLastPara="1" wrap="square" lIns="0" tIns="0" rIns="0" bIns="0" anchor="t" anchorCtr="0">
            <a:spAutoFit/>
          </a:bodyPr>
          <a:lstStyle/>
          <a:p>
            <a:pPr marL="0" marR="0" lvl="0" indent="0" algn="ctr" rtl="0">
              <a:lnSpc>
                <a:spcPct val="130009"/>
              </a:lnSpc>
              <a:spcBef>
                <a:spcPts val="0"/>
              </a:spcBef>
              <a:spcAft>
                <a:spcPts val="0"/>
              </a:spcAft>
              <a:buClr>
                <a:srgbClr val="000000"/>
              </a:buClr>
              <a:buSzPts val="1400"/>
              <a:buFont typeface="Arial"/>
              <a:buNone/>
            </a:pPr>
            <a:r>
              <a:rPr lang="en-GB" sz="1400" b="0" i="0" u="none" strike="noStrike" cap="none">
                <a:solidFill>
                  <a:srgbClr val="242424"/>
                </a:solidFill>
                <a:latin typeface="Arial"/>
                <a:ea typeface="Arial"/>
                <a:cs typeface="Arial"/>
                <a:sym typeface="Arial"/>
              </a:rPr>
              <a:t>IT</a:t>
            </a:r>
            <a:r>
              <a:rPr lang="en-GB">
                <a:solidFill>
                  <a:srgbClr val="242424"/>
                </a:solidFill>
              </a:rPr>
              <a:t>21894824</a:t>
            </a:r>
            <a:r>
              <a:rPr lang="en-GB" sz="1400" b="0" i="0" u="none" strike="noStrike" cap="none">
                <a:solidFill>
                  <a:srgbClr val="242424"/>
                </a:solidFill>
                <a:latin typeface="Arial"/>
                <a:ea typeface="Arial"/>
                <a:cs typeface="Arial"/>
                <a:sym typeface="Arial"/>
              </a:rPr>
              <a:t>    |   </a:t>
            </a:r>
            <a:r>
              <a:rPr lang="en-GB">
                <a:solidFill>
                  <a:srgbClr val="242424"/>
                </a:solidFill>
              </a:rPr>
              <a:t>Prasadi S.A.D.T.</a:t>
            </a:r>
            <a:r>
              <a:rPr lang="en-GB" sz="1400" b="0" i="0" u="none" strike="noStrike" cap="none">
                <a:solidFill>
                  <a:srgbClr val="242424"/>
                </a:solidFill>
                <a:latin typeface="Arial"/>
                <a:ea typeface="Arial"/>
                <a:cs typeface="Arial"/>
                <a:sym typeface="Arial"/>
              </a:rPr>
              <a:t>    |  2</a:t>
            </a:r>
            <a:r>
              <a:rPr lang="en-GB">
                <a:solidFill>
                  <a:srgbClr val="242424"/>
                </a:solidFill>
              </a:rPr>
              <a:t>4-25J-155</a:t>
            </a:r>
            <a:r>
              <a:rPr lang="en-GB" sz="1400" b="0" i="0" u="none" strike="noStrike" cap="none">
                <a:solidFill>
                  <a:srgbClr val="242424"/>
                </a:solidFill>
                <a:latin typeface="Arial"/>
                <a:ea typeface="Arial"/>
                <a:cs typeface="Arial"/>
                <a:sym typeface="Arial"/>
              </a:rPr>
              <a:t> </a:t>
            </a:r>
            <a:endParaRPr sz="700" b="0" i="0" u="none" strike="noStrike" cap="none">
              <a:solidFill>
                <a:srgbClr val="000000"/>
              </a:solidFill>
              <a:latin typeface="Arial"/>
              <a:ea typeface="Arial"/>
              <a:cs typeface="Arial"/>
              <a:sym typeface="Arial"/>
            </a:endParaRPr>
          </a:p>
        </p:txBody>
      </p:sp>
      <p:sp>
        <p:nvSpPr>
          <p:cNvPr id="308" name="Google Shape;308;p33"/>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
        <p:nvSpPr>
          <p:cNvPr id="309" name="Google Shape;309;p33"/>
          <p:cNvSpPr txBox="1"/>
          <p:nvPr/>
        </p:nvSpPr>
        <p:spPr>
          <a:xfrm>
            <a:off x="155209" y="205247"/>
            <a:ext cx="2637900" cy="369300"/>
          </a:xfrm>
          <a:prstGeom prst="rect">
            <a:avLst/>
          </a:prstGeom>
          <a:noFill/>
          <a:ln>
            <a:noFill/>
          </a:ln>
        </p:spPr>
        <p:txBody>
          <a:bodyPr spcFirstLastPara="1" wrap="square" lIns="0" tIns="0" rIns="0" bIns="0" anchor="t" anchorCtr="0">
            <a:spAutoFit/>
          </a:bodyPr>
          <a:lstStyle/>
          <a:p>
            <a:pPr marL="0" marR="0" lvl="0" indent="0" algn="r" rtl="0">
              <a:lnSpc>
                <a:spcPct val="130001"/>
              </a:lnSpc>
              <a:spcBef>
                <a:spcPts val="0"/>
              </a:spcBef>
              <a:spcAft>
                <a:spcPts val="0"/>
              </a:spcAft>
              <a:buClr>
                <a:srgbClr val="000000"/>
              </a:buClr>
              <a:buSzPts val="3100"/>
              <a:buFont typeface="Arial"/>
              <a:buNone/>
            </a:pPr>
            <a:r>
              <a:rPr lang="en-GB" sz="2400" b="0" i="0" u="none" strike="noStrike" cap="none">
                <a:solidFill>
                  <a:srgbClr val="242424"/>
                </a:solidFill>
                <a:latin typeface="Arial"/>
                <a:ea typeface="Arial"/>
                <a:cs typeface="Arial"/>
                <a:sym typeface="Arial"/>
              </a:rPr>
              <a:t>References</a:t>
            </a:r>
            <a:endParaRPr sz="100" b="0" i="0" u="none" strike="noStrike" cap="none">
              <a:solidFill>
                <a:srgbClr val="000000"/>
              </a:solidFill>
              <a:latin typeface="Arial"/>
              <a:ea typeface="Arial"/>
              <a:cs typeface="Arial"/>
              <a:sym typeface="Arial"/>
            </a:endParaRPr>
          </a:p>
        </p:txBody>
      </p:sp>
      <p:sp>
        <p:nvSpPr>
          <p:cNvPr id="310" name="Google Shape;310;p33"/>
          <p:cNvSpPr txBox="1"/>
          <p:nvPr/>
        </p:nvSpPr>
        <p:spPr>
          <a:xfrm>
            <a:off x="874575" y="751900"/>
            <a:ext cx="5123400" cy="353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b="1">
                <a:solidFill>
                  <a:schemeClr val="dk1"/>
                </a:solidFill>
              </a:rPr>
              <a:t>[1]</a:t>
            </a:r>
            <a:r>
              <a:rPr lang="en-GB" sz="1100">
                <a:solidFill>
                  <a:schemeClr val="dk1"/>
                </a:solidFill>
              </a:rPr>
              <a:t> J. Smith and R. Brown, "A Study on Hair Color Recommendation Systems," </a:t>
            </a:r>
            <a:r>
              <a:rPr lang="en-GB" sz="1100" i="1">
                <a:solidFill>
                  <a:schemeClr val="dk1"/>
                </a:solidFill>
              </a:rPr>
              <a:t>IEEE Transactions on Consumer Electronics</a:t>
            </a:r>
            <a:r>
              <a:rPr lang="en-GB" sz="1100">
                <a:solidFill>
                  <a:schemeClr val="dk1"/>
                </a:solidFill>
              </a:rPr>
              <a:t>, vol. 67, no. 2, pp. 34-42, March 2022.</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en-GB" sz="1100" b="1">
                <a:solidFill>
                  <a:schemeClr val="dk1"/>
                </a:solidFill>
              </a:rPr>
              <a:t>[2]</a:t>
            </a:r>
            <a:r>
              <a:rPr lang="en-GB" sz="1100">
                <a:solidFill>
                  <a:schemeClr val="dk1"/>
                </a:solidFill>
              </a:rPr>
              <a:t> A. Johnson and M. Wang, "Advancements in Personalized Beauty Recommendations Using AI," </a:t>
            </a:r>
            <a:r>
              <a:rPr lang="en-GB" sz="1100" i="1">
                <a:solidFill>
                  <a:schemeClr val="dk1"/>
                </a:solidFill>
              </a:rPr>
              <a:t>IEEE Access</a:t>
            </a:r>
            <a:r>
              <a:rPr lang="en-GB" sz="1100">
                <a:solidFill>
                  <a:schemeClr val="dk1"/>
                </a:solidFill>
              </a:rPr>
              <a:t>, vol. 9, pp. 123456-123465, June 2021.</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en-GB" sz="1100" b="1">
                <a:solidFill>
                  <a:schemeClr val="dk1"/>
                </a:solidFill>
              </a:rPr>
              <a:t>[3]</a:t>
            </a:r>
            <a:r>
              <a:rPr lang="en-GB" sz="1100">
                <a:solidFill>
                  <a:schemeClr val="dk1"/>
                </a:solidFill>
              </a:rPr>
              <a:t> L. Kim and J. Lee, "Deep Learning Applications in Fashion and Beauty Industry," </a:t>
            </a:r>
            <a:r>
              <a:rPr lang="en-GB" sz="1100" i="1">
                <a:solidFill>
                  <a:schemeClr val="dk1"/>
                </a:solidFill>
              </a:rPr>
              <a:t>IEEE Transactions on Multimedia</a:t>
            </a:r>
            <a:r>
              <a:rPr lang="en-GB" sz="1100">
                <a:solidFill>
                  <a:schemeClr val="dk1"/>
                </a:solidFill>
              </a:rPr>
              <a:t>, vol. 23, no. 6, pp. 23-34, November 2020</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en-GB" sz="1100" b="1">
                <a:solidFill>
                  <a:schemeClr val="dk1"/>
                </a:solidFill>
              </a:rPr>
              <a:t>[4]</a:t>
            </a:r>
            <a:r>
              <a:rPr lang="en-GB" sz="1100">
                <a:solidFill>
                  <a:schemeClr val="dk1"/>
                </a:solidFill>
              </a:rPr>
              <a:t> R. Gonzalez, M. Rivera, and S. Park, "AI-Powered Personalization in Beauty Applications," </a:t>
            </a:r>
            <a:r>
              <a:rPr lang="en-GB" sz="1100" i="1">
                <a:solidFill>
                  <a:schemeClr val="dk1"/>
                </a:solidFill>
              </a:rPr>
              <a:t>IEEE Intelligent Systems</a:t>
            </a:r>
            <a:r>
              <a:rPr lang="en-GB" sz="1100">
                <a:solidFill>
                  <a:schemeClr val="dk1"/>
                </a:solidFill>
              </a:rPr>
              <a:t>, vol. 36, no. 4, pp. 56-63, July 2021.</a:t>
            </a:r>
            <a:endParaRPr sz="11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GB" sz="1100" b="1">
                <a:solidFill>
                  <a:schemeClr val="dk1"/>
                </a:solidFill>
              </a:rPr>
              <a:t>[5]</a:t>
            </a:r>
            <a:r>
              <a:rPr lang="en-GB" sz="1100">
                <a:solidFill>
                  <a:schemeClr val="dk1"/>
                </a:solidFill>
              </a:rPr>
              <a:t> P. Nair and D. Kumar, "Real-Time Virtual Hair Color Try-On Using Deep Learning," </a:t>
            </a:r>
            <a:r>
              <a:rPr lang="en-GB" sz="1100" i="1">
                <a:solidFill>
                  <a:schemeClr val="dk1"/>
                </a:solidFill>
              </a:rPr>
              <a:t>IEEE Transactions on Image Processing</a:t>
            </a:r>
            <a:r>
              <a:rPr lang="en-GB" sz="1100">
                <a:solidFill>
                  <a:schemeClr val="dk1"/>
                </a:solidFill>
              </a:rPr>
              <a:t>, vol. 30, pp. 1567-1578, January 2021.</a:t>
            </a:r>
            <a:endParaRPr sz="1100">
              <a:solidFill>
                <a:schemeClr val="dk1"/>
              </a:solidFill>
            </a:endParaRPr>
          </a:p>
          <a:p>
            <a:pPr marL="0" lvl="0" indent="0" algn="l" rtl="0">
              <a:spcBef>
                <a:spcPts val="0"/>
              </a:spcBef>
              <a:spcAft>
                <a:spcPts val="0"/>
              </a:spcAft>
              <a:buNone/>
            </a:pPr>
            <a:endParaRPr sz="11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4"/>
        <p:cNvGrpSpPr/>
        <p:nvPr/>
      </p:nvGrpSpPr>
      <p:grpSpPr>
        <a:xfrm>
          <a:off x="0" y="0"/>
          <a:ext cx="0" cy="0"/>
          <a:chOff x="0" y="0"/>
          <a:chExt cx="0" cy="0"/>
        </a:xfrm>
      </p:grpSpPr>
      <p:pic>
        <p:nvPicPr>
          <p:cNvPr id="315" name="Google Shape;315;p34"/>
          <p:cNvPicPr preferRelativeResize="0"/>
          <p:nvPr/>
        </p:nvPicPr>
        <p:blipFill rotWithShape="1">
          <a:blip r:embed="rId4">
            <a:alphaModFix amt="27000"/>
          </a:blip>
          <a:srcRect t="23459" b="23453"/>
          <a:stretch/>
        </p:blipFill>
        <p:spPr>
          <a:xfrm>
            <a:off x="1727254" y="4716109"/>
            <a:ext cx="7416745" cy="425069"/>
          </a:xfrm>
          <a:prstGeom prst="rect">
            <a:avLst/>
          </a:prstGeom>
          <a:noFill/>
          <a:ln>
            <a:noFill/>
          </a:ln>
        </p:spPr>
      </p:pic>
      <p:pic>
        <p:nvPicPr>
          <p:cNvPr id="316" name="Google Shape;316;p34"/>
          <p:cNvPicPr preferRelativeResize="0"/>
          <p:nvPr/>
        </p:nvPicPr>
        <p:blipFill rotWithShape="1">
          <a:blip r:embed="rId5">
            <a:alphaModFix/>
          </a:blip>
          <a:srcRect/>
          <a:stretch/>
        </p:blipFill>
        <p:spPr>
          <a:xfrm>
            <a:off x="7011162" y="203454"/>
            <a:ext cx="1967340" cy="1967340"/>
          </a:xfrm>
          <a:prstGeom prst="rect">
            <a:avLst/>
          </a:prstGeom>
          <a:noFill/>
          <a:ln>
            <a:noFill/>
          </a:ln>
        </p:spPr>
      </p:pic>
      <p:sp>
        <p:nvSpPr>
          <p:cNvPr id="317" name="Google Shape;317;p34"/>
          <p:cNvSpPr txBox="1"/>
          <p:nvPr/>
        </p:nvSpPr>
        <p:spPr>
          <a:xfrm>
            <a:off x="1958744" y="4820945"/>
            <a:ext cx="5580000" cy="215400"/>
          </a:xfrm>
          <a:prstGeom prst="rect">
            <a:avLst/>
          </a:prstGeom>
          <a:noFill/>
          <a:ln>
            <a:noFill/>
          </a:ln>
        </p:spPr>
        <p:txBody>
          <a:bodyPr spcFirstLastPara="1" wrap="square" lIns="0" tIns="0" rIns="0" bIns="0" anchor="t" anchorCtr="0">
            <a:spAutoFit/>
          </a:bodyPr>
          <a:lstStyle/>
          <a:p>
            <a:pPr marL="0" marR="0" lvl="0" indent="0" algn="ctr" rtl="0">
              <a:lnSpc>
                <a:spcPct val="130009"/>
              </a:lnSpc>
              <a:spcBef>
                <a:spcPts val="0"/>
              </a:spcBef>
              <a:spcAft>
                <a:spcPts val="0"/>
              </a:spcAft>
              <a:buClr>
                <a:srgbClr val="000000"/>
              </a:buClr>
              <a:buSzPts val="1400"/>
              <a:buFont typeface="Arial"/>
              <a:buNone/>
            </a:pPr>
            <a:r>
              <a:rPr lang="en-GB">
                <a:solidFill>
                  <a:srgbClr val="242424"/>
                </a:solidFill>
              </a:rPr>
              <a:t>IT21322280 </a:t>
            </a:r>
            <a:r>
              <a:rPr lang="en-GB" sz="1400" b="0" i="0" u="none" strike="noStrike" cap="none">
                <a:solidFill>
                  <a:srgbClr val="242424"/>
                </a:solidFill>
                <a:latin typeface="Arial"/>
                <a:ea typeface="Arial"/>
                <a:cs typeface="Arial"/>
                <a:sym typeface="Arial"/>
              </a:rPr>
              <a:t>   |   </a:t>
            </a:r>
            <a:r>
              <a:rPr lang="en-GB">
                <a:solidFill>
                  <a:srgbClr val="242424"/>
                </a:solidFill>
              </a:rPr>
              <a:t>Shaakir J.H.M</a:t>
            </a:r>
            <a:r>
              <a:rPr lang="en-GB" sz="1400" b="0" i="0" u="none" strike="noStrike" cap="none">
                <a:solidFill>
                  <a:srgbClr val="242424"/>
                </a:solidFill>
                <a:latin typeface="Arial"/>
                <a:ea typeface="Arial"/>
                <a:cs typeface="Arial"/>
                <a:sym typeface="Arial"/>
              </a:rPr>
              <a:t>   |  </a:t>
            </a:r>
            <a:r>
              <a:rPr lang="en-GB">
                <a:solidFill>
                  <a:srgbClr val="242424"/>
                </a:solidFill>
              </a:rPr>
              <a:t>24-25J-155</a:t>
            </a:r>
            <a:endParaRPr sz="700" b="0" i="0" u="none" strike="noStrike" cap="none">
              <a:solidFill>
                <a:srgbClr val="000000"/>
              </a:solidFill>
              <a:latin typeface="Arial"/>
              <a:ea typeface="Arial"/>
              <a:cs typeface="Arial"/>
              <a:sym typeface="Arial"/>
            </a:endParaRPr>
          </a:p>
        </p:txBody>
      </p:sp>
      <p:pic>
        <p:nvPicPr>
          <p:cNvPr id="318" name="Google Shape;318;p34"/>
          <p:cNvPicPr preferRelativeResize="0"/>
          <p:nvPr/>
        </p:nvPicPr>
        <p:blipFill rotWithShape="1">
          <a:blip r:embed="rId6">
            <a:alphaModFix amt="71000"/>
          </a:blip>
          <a:srcRect r="36908"/>
          <a:stretch/>
        </p:blipFill>
        <p:spPr>
          <a:xfrm>
            <a:off x="0" y="4702945"/>
            <a:ext cx="2574556" cy="440555"/>
          </a:xfrm>
          <a:prstGeom prst="rect">
            <a:avLst/>
          </a:prstGeom>
          <a:noFill/>
          <a:ln>
            <a:noFill/>
          </a:ln>
        </p:spPr>
      </p:pic>
      <p:grpSp>
        <p:nvGrpSpPr>
          <p:cNvPr id="319" name="Google Shape;319;p34"/>
          <p:cNvGrpSpPr/>
          <p:nvPr/>
        </p:nvGrpSpPr>
        <p:grpSpPr>
          <a:xfrm>
            <a:off x="1325842" y="2463243"/>
            <a:ext cx="6492300" cy="1123752"/>
            <a:chOff x="1325842" y="2463243"/>
            <a:chExt cx="6492300" cy="1123752"/>
          </a:xfrm>
        </p:grpSpPr>
        <p:sp>
          <p:nvSpPr>
            <p:cNvPr id="320" name="Google Shape;320;p34"/>
            <p:cNvSpPr txBox="1"/>
            <p:nvPr/>
          </p:nvSpPr>
          <p:spPr>
            <a:xfrm>
              <a:off x="1325842" y="2463243"/>
              <a:ext cx="6492300" cy="477300"/>
            </a:xfrm>
            <a:prstGeom prst="rect">
              <a:avLst/>
            </a:prstGeom>
            <a:noFill/>
            <a:ln>
              <a:noFill/>
            </a:ln>
          </p:spPr>
          <p:txBody>
            <a:bodyPr spcFirstLastPara="1" wrap="square" lIns="0" tIns="0" rIns="0" bIns="0" anchor="t" anchorCtr="0">
              <a:spAutoFit/>
            </a:bodyPr>
            <a:lstStyle/>
            <a:p>
              <a:pPr marL="0" marR="0" lvl="0" indent="0" algn="ctr" rtl="0">
                <a:lnSpc>
                  <a:spcPct val="130006"/>
                </a:lnSpc>
                <a:spcBef>
                  <a:spcPts val="0"/>
                </a:spcBef>
                <a:spcAft>
                  <a:spcPts val="0"/>
                </a:spcAft>
                <a:buClr>
                  <a:srgbClr val="000000"/>
                </a:buClr>
                <a:buSzPts val="3100"/>
                <a:buFont typeface="Arial"/>
                <a:buNone/>
              </a:pPr>
              <a:r>
                <a:rPr lang="en-GB" sz="3100" b="1">
                  <a:solidFill>
                    <a:srgbClr val="242424"/>
                  </a:solidFill>
                </a:rPr>
                <a:t>IT21322280 </a:t>
              </a:r>
              <a:r>
                <a:rPr lang="en-GB" sz="3100" b="1" i="0" u="none" strike="noStrike" cap="none">
                  <a:solidFill>
                    <a:srgbClr val="242424"/>
                  </a:solidFill>
                </a:rPr>
                <a:t>| </a:t>
              </a:r>
              <a:r>
                <a:rPr lang="en-GB" sz="3100" b="1">
                  <a:solidFill>
                    <a:srgbClr val="242424"/>
                  </a:solidFill>
                </a:rPr>
                <a:t>Shaakir J.H.M</a:t>
              </a:r>
              <a:endParaRPr sz="700" b="1" i="0" u="none" strike="noStrike" cap="none">
                <a:solidFill>
                  <a:srgbClr val="000000"/>
                </a:solidFill>
              </a:endParaRPr>
            </a:p>
          </p:txBody>
        </p:sp>
        <p:sp>
          <p:nvSpPr>
            <p:cNvPr id="321" name="Google Shape;321;p34"/>
            <p:cNvSpPr txBox="1"/>
            <p:nvPr/>
          </p:nvSpPr>
          <p:spPr>
            <a:xfrm>
              <a:off x="1958744" y="3232995"/>
              <a:ext cx="5580000" cy="354000"/>
            </a:xfrm>
            <a:prstGeom prst="rect">
              <a:avLst/>
            </a:prstGeom>
            <a:noFill/>
            <a:ln>
              <a:noFill/>
            </a:ln>
          </p:spPr>
          <p:txBody>
            <a:bodyPr spcFirstLastPara="1" wrap="square" lIns="0" tIns="0" rIns="0" bIns="0" anchor="t" anchorCtr="0">
              <a:spAutoFit/>
            </a:bodyPr>
            <a:lstStyle/>
            <a:p>
              <a:pPr marL="0" marR="0" lvl="0" indent="0" algn="ctr" rtl="0">
                <a:lnSpc>
                  <a:spcPct val="130007"/>
                </a:lnSpc>
                <a:spcBef>
                  <a:spcPts val="0"/>
                </a:spcBef>
                <a:spcAft>
                  <a:spcPts val="0"/>
                </a:spcAft>
                <a:buClr>
                  <a:srgbClr val="000000"/>
                </a:buClr>
                <a:buSzPts val="2300"/>
                <a:buFont typeface="Arial"/>
                <a:buNone/>
              </a:pPr>
              <a:r>
                <a:rPr lang="en-GB" sz="2300" b="0" i="0" u="none" strike="noStrike" cap="none">
                  <a:solidFill>
                    <a:srgbClr val="242424"/>
                  </a:solidFill>
                  <a:latin typeface="Arial"/>
                  <a:ea typeface="Arial"/>
                  <a:cs typeface="Arial"/>
                  <a:sym typeface="Arial"/>
                </a:rPr>
                <a:t>Specialization : </a:t>
              </a:r>
              <a:r>
                <a:rPr lang="en-GB" sz="2300">
                  <a:solidFill>
                    <a:srgbClr val="242424"/>
                  </a:solidFill>
                </a:rPr>
                <a:t>Software Engineering</a:t>
              </a:r>
              <a:endParaRPr sz="700" b="0" i="0" u="none" strike="noStrike" cap="none">
                <a:solidFill>
                  <a:srgbClr val="000000"/>
                </a:solidFill>
                <a:latin typeface="Arial"/>
                <a:ea typeface="Arial"/>
                <a:cs typeface="Arial"/>
                <a:sym typeface="Arial"/>
              </a:endParaRPr>
            </a:p>
          </p:txBody>
        </p:sp>
      </p:grpSp>
      <p:sp>
        <p:nvSpPr>
          <p:cNvPr id="322" name="Google Shape;322;p34"/>
          <p:cNvSpPr txBox="1"/>
          <p:nvPr/>
        </p:nvSpPr>
        <p:spPr>
          <a:xfrm>
            <a:off x="7538680" y="4945823"/>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6"/>
        <p:cNvGrpSpPr/>
        <p:nvPr/>
      </p:nvGrpSpPr>
      <p:grpSpPr>
        <a:xfrm>
          <a:off x="0" y="0"/>
          <a:ext cx="0" cy="0"/>
          <a:chOff x="0" y="0"/>
          <a:chExt cx="0" cy="0"/>
        </a:xfrm>
      </p:grpSpPr>
      <p:sp>
        <p:nvSpPr>
          <p:cNvPr id="327" name="Google Shape;327;p35"/>
          <p:cNvSpPr/>
          <p:nvPr/>
        </p:nvSpPr>
        <p:spPr>
          <a:xfrm>
            <a:off x="0" y="4724400"/>
            <a:ext cx="9144000" cy="4800"/>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328" name="Google Shape;328;p35"/>
          <p:cNvPicPr preferRelativeResize="0"/>
          <p:nvPr/>
        </p:nvPicPr>
        <p:blipFill rotWithShape="1">
          <a:blip r:embed="rId4">
            <a:alphaModFix amt="80000"/>
          </a:blip>
          <a:srcRect r="36908"/>
          <a:stretch/>
        </p:blipFill>
        <p:spPr>
          <a:xfrm>
            <a:off x="0" y="4724400"/>
            <a:ext cx="2574551" cy="419100"/>
          </a:xfrm>
          <a:prstGeom prst="rect">
            <a:avLst/>
          </a:prstGeom>
          <a:noFill/>
          <a:ln>
            <a:noFill/>
          </a:ln>
        </p:spPr>
      </p:pic>
      <p:sp>
        <p:nvSpPr>
          <p:cNvPr id="329" name="Google Shape;329;p35"/>
          <p:cNvSpPr txBox="1"/>
          <p:nvPr/>
        </p:nvSpPr>
        <p:spPr>
          <a:xfrm>
            <a:off x="2067329" y="4854234"/>
            <a:ext cx="5580000" cy="215400"/>
          </a:xfrm>
          <a:prstGeom prst="rect">
            <a:avLst/>
          </a:prstGeom>
          <a:noFill/>
          <a:ln>
            <a:noFill/>
          </a:ln>
        </p:spPr>
        <p:txBody>
          <a:bodyPr spcFirstLastPara="1" wrap="square" lIns="0" tIns="0" rIns="0" bIns="0" anchor="t" anchorCtr="0">
            <a:spAutoFit/>
          </a:bodyPr>
          <a:lstStyle/>
          <a:p>
            <a:pPr marL="0" lvl="0" indent="0" algn="ctr" rtl="0">
              <a:lnSpc>
                <a:spcPct val="130009"/>
              </a:lnSpc>
              <a:spcBef>
                <a:spcPts val="0"/>
              </a:spcBef>
              <a:spcAft>
                <a:spcPts val="0"/>
              </a:spcAft>
              <a:buClr>
                <a:schemeClr val="dk1"/>
              </a:buClr>
              <a:buSzPts val="1400"/>
              <a:buFont typeface="Arial"/>
              <a:buNone/>
            </a:pPr>
            <a:r>
              <a:rPr lang="en-GB">
                <a:solidFill>
                  <a:srgbClr val="242424"/>
                </a:solidFill>
              </a:rPr>
              <a:t>IT21322280    |   Shaakir J.H.M   |  24-25J-155</a:t>
            </a:r>
            <a:endParaRPr>
              <a:solidFill>
                <a:srgbClr val="242424"/>
              </a:solidFill>
            </a:endParaRPr>
          </a:p>
        </p:txBody>
      </p:sp>
      <p:sp>
        <p:nvSpPr>
          <p:cNvPr id="330" name="Google Shape;330;p35"/>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
        <p:nvSpPr>
          <p:cNvPr id="331" name="Google Shape;331;p35"/>
          <p:cNvSpPr txBox="1"/>
          <p:nvPr/>
        </p:nvSpPr>
        <p:spPr>
          <a:xfrm>
            <a:off x="155209" y="205247"/>
            <a:ext cx="2637900" cy="369300"/>
          </a:xfrm>
          <a:prstGeom prst="rect">
            <a:avLst/>
          </a:prstGeom>
          <a:noFill/>
          <a:ln>
            <a:noFill/>
          </a:ln>
        </p:spPr>
        <p:txBody>
          <a:bodyPr spcFirstLastPara="1" wrap="square" lIns="0" tIns="0" rIns="0" bIns="0" anchor="t" anchorCtr="0">
            <a:spAutoFit/>
          </a:bodyPr>
          <a:lstStyle/>
          <a:p>
            <a:pPr marL="0" marR="0" lvl="0" indent="0" algn="l" rtl="0">
              <a:lnSpc>
                <a:spcPct val="130001"/>
              </a:lnSpc>
              <a:spcBef>
                <a:spcPts val="0"/>
              </a:spcBef>
              <a:spcAft>
                <a:spcPts val="0"/>
              </a:spcAft>
              <a:buClr>
                <a:srgbClr val="000000"/>
              </a:buClr>
              <a:buSzPts val="3100"/>
              <a:buFont typeface="Arial"/>
              <a:buNone/>
            </a:pPr>
            <a:endParaRPr sz="2400">
              <a:solidFill>
                <a:srgbClr val="242424"/>
              </a:solidFill>
              <a:latin typeface="Pacifico"/>
              <a:ea typeface="Pacifico"/>
              <a:cs typeface="Pacifico"/>
              <a:sym typeface="Pacifico"/>
            </a:endParaRPr>
          </a:p>
        </p:txBody>
      </p:sp>
      <p:sp>
        <p:nvSpPr>
          <p:cNvPr id="332" name="Google Shape;332;p35"/>
          <p:cNvSpPr txBox="1"/>
          <p:nvPr/>
        </p:nvSpPr>
        <p:spPr>
          <a:xfrm>
            <a:off x="556200" y="1925250"/>
            <a:ext cx="8031600" cy="129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600">
                <a:solidFill>
                  <a:schemeClr val="dk1"/>
                </a:solidFill>
                <a:latin typeface="Montserrat Medium"/>
                <a:ea typeface="Montserrat Medium"/>
                <a:cs typeface="Montserrat Medium"/>
                <a:sym typeface="Montserrat Medium"/>
              </a:rPr>
              <a:t>Clothing Recommendations with Enhanced Virtual Fit-on Features</a:t>
            </a:r>
            <a:endParaRPr sz="360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6"/>
        <p:cNvGrpSpPr/>
        <p:nvPr/>
      </p:nvGrpSpPr>
      <p:grpSpPr>
        <a:xfrm>
          <a:off x="0" y="0"/>
          <a:ext cx="0" cy="0"/>
          <a:chOff x="0" y="0"/>
          <a:chExt cx="0" cy="0"/>
        </a:xfrm>
      </p:grpSpPr>
      <p:sp>
        <p:nvSpPr>
          <p:cNvPr id="337" name="Google Shape;337;p36"/>
          <p:cNvSpPr/>
          <p:nvPr/>
        </p:nvSpPr>
        <p:spPr>
          <a:xfrm>
            <a:off x="0" y="4724400"/>
            <a:ext cx="9144000" cy="4800"/>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338" name="Google Shape;338;p36"/>
          <p:cNvPicPr preferRelativeResize="0"/>
          <p:nvPr/>
        </p:nvPicPr>
        <p:blipFill rotWithShape="1">
          <a:blip r:embed="rId4">
            <a:alphaModFix amt="80000"/>
          </a:blip>
          <a:srcRect r="36908"/>
          <a:stretch/>
        </p:blipFill>
        <p:spPr>
          <a:xfrm>
            <a:off x="0" y="4724400"/>
            <a:ext cx="2574551" cy="419100"/>
          </a:xfrm>
          <a:prstGeom prst="rect">
            <a:avLst/>
          </a:prstGeom>
          <a:noFill/>
          <a:ln>
            <a:noFill/>
          </a:ln>
        </p:spPr>
      </p:pic>
      <p:sp>
        <p:nvSpPr>
          <p:cNvPr id="339" name="Google Shape;339;p36"/>
          <p:cNvSpPr txBox="1"/>
          <p:nvPr/>
        </p:nvSpPr>
        <p:spPr>
          <a:xfrm>
            <a:off x="2067329" y="4854234"/>
            <a:ext cx="5580000" cy="215400"/>
          </a:xfrm>
          <a:prstGeom prst="rect">
            <a:avLst/>
          </a:prstGeom>
          <a:noFill/>
          <a:ln>
            <a:noFill/>
          </a:ln>
        </p:spPr>
        <p:txBody>
          <a:bodyPr spcFirstLastPara="1" wrap="square" lIns="0" tIns="0" rIns="0" bIns="0" anchor="t" anchorCtr="0">
            <a:spAutoFit/>
          </a:bodyPr>
          <a:lstStyle/>
          <a:p>
            <a:pPr marL="0" lvl="0" indent="0" algn="ctr" rtl="0">
              <a:lnSpc>
                <a:spcPct val="130009"/>
              </a:lnSpc>
              <a:spcBef>
                <a:spcPts val="0"/>
              </a:spcBef>
              <a:spcAft>
                <a:spcPts val="0"/>
              </a:spcAft>
              <a:buClr>
                <a:schemeClr val="dk1"/>
              </a:buClr>
              <a:buSzPts val="1400"/>
              <a:buFont typeface="Arial"/>
              <a:buNone/>
            </a:pPr>
            <a:r>
              <a:rPr lang="en-GB">
                <a:solidFill>
                  <a:srgbClr val="242424"/>
                </a:solidFill>
              </a:rPr>
              <a:t>IT21322280    |   Shaakir J.H.M   |  24-25J-155</a:t>
            </a:r>
            <a:endParaRPr>
              <a:solidFill>
                <a:srgbClr val="242424"/>
              </a:solidFill>
            </a:endParaRPr>
          </a:p>
        </p:txBody>
      </p:sp>
      <p:sp>
        <p:nvSpPr>
          <p:cNvPr id="340" name="Google Shape;340;p36"/>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
        <p:nvSpPr>
          <p:cNvPr id="341" name="Google Shape;341;p36"/>
          <p:cNvSpPr txBox="1"/>
          <p:nvPr/>
        </p:nvSpPr>
        <p:spPr>
          <a:xfrm>
            <a:off x="155209" y="205247"/>
            <a:ext cx="2637900" cy="369300"/>
          </a:xfrm>
          <a:prstGeom prst="rect">
            <a:avLst/>
          </a:prstGeom>
          <a:noFill/>
          <a:ln>
            <a:noFill/>
          </a:ln>
        </p:spPr>
        <p:txBody>
          <a:bodyPr spcFirstLastPara="1" wrap="square" lIns="0" tIns="0" rIns="0" bIns="0" anchor="t" anchorCtr="0">
            <a:spAutoFit/>
          </a:bodyPr>
          <a:lstStyle/>
          <a:p>
            <a:pPr marL="0" marR="0" lvl="0" indent="0" algn="l" rtl="0">
              <a:lnSpc>
                <a:spcPct val="130001"/>
              </a:lnSpc>
              <a:spcBef>
                <a:spcPts val="0"/>
              </a:spcBef>
              <a:spcAft>
                <a:spcPts val="0"/>
              </a:spcAft>
              <a:buClr>
                <a:srgbClr val="000000"/>
              </a:buClr>
              <a:buSzPts val="3100"/>
              <a:buFont typeface="Arial"/>
              <a:buNone/>
            </a:pPr>
            <a:endParaRPr sz="2400">
              <a:solidFill>
                <a:srgbClr val="242424"/>
              </a:solidFill>
              <a:latin typeface="Pacifico"/>
              <a:ea typeface="Pacifico"/>
              <a:cs typeface="Pacifico"/>
              <a:sym typeface="Pacifico"/>
            </a:endParaRPr>
          </a:p>
        </p:txBody>
      </p:sp>
      <p:sp>
        <p:nvSpPr>
          <p:cNvPr id="342" name="Google Shape;342;p36"/>
          <p:cNvSpPr txBox="1"/>
          <p:nvPr/>
        </p:nvSpPr>
        <p:spPr>
          <a:xfrm>
            <a:off x="556200" y="1925250"/>
            <a:ext cx="8031600" cy="129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800" b="1">
                <a:solidFill>
                  <a:schemeClr val="dk1"/>
                </a:solidFill>
                <a:latin typeface="Verdana"/>
                <a:ea typeface="Verdana"/>
                <a:cs typeface="Verdana"/>
                <a:sym typeface="Verdana"/>
              </a:rPr>
              <a:t>INTRODUCTION</a:t>
            </a:r>
            <a:endParaRPr sz="4800" b="1">
              <a:solidFill>
                <a:schemeClr val="dk1"/>
              </a:solidFill>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6"/>
        <p:cNvGrpSpPr/>
        <p:nvPr/>
      </p:nvGrpSpPr>
      <p:grpSpPr>
        <a:xfrm>
          <a:off x="0" y="0"/>
          <a:ext cx="0" cy="0"/>
          <a:chOff x="0" y="0"/>
          <a:chExt cx="0" cy="0"/>
        </a:xfrm>
      </p:grpSpPr>
      <p:sp>
        <p:nvSpPr>
          <p:cNvPr id="347" name="Google Shape;347;p37"/>
          <p:cNvSpPr/>
          <p:nvPr/>
        </p:nvSpPr>
        <p:spPr>
          <a:xfrm>
            <a:off x="0" y="4724400"/>
            <a:ext cx="9144000" cy="4800"/>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348" name="Google Shape;348;p37"/>
          <p:cNvPicPr preferRelativeResize="0"/>
          <p:nvPr/>
        </p:nvPicPr>
        <p:blipFill rotWithShape="1">
          <a:blip r:embed="rId4">
            <a:alphaModFix amt="80000"/>
          </a:blip>
          <a:srcRect r="36908"/>
          <a:stretch/>
        </p:blipFill>
        <p:spPr>
          <a:xfrm>
            <a:off x="0" y="4724400"/>
            <a:ext cx="2574551" cy="408300"/>
          </a:xfrm>
          <a:prstGeom prst="rect">
            <a:avLst/>
          </a:prstGeom>
          <a:noFill/>
          <a:ln>
            <a:noFill/>
          </a:ln>
        </p:spPr>
      </p:pic>
      <p:sp>
        <p:nvSpPr>
          <p:cNvPr id="349" name="Google Shape;349;p37"/>
          <p:cNvSpPr txBox="1"/>
          <p:nvPr/>
        </p:nvSpPr>
        <p:spPr>
          <a:xfrm>
            <a:off x="2067329" y="4854234"/>
            <a:ext cx="5580000" cy="215400"/>
          </a:xfrm>
          <a:prstGeom prst="rect">
            <a:avLst/>
          </a:prstGeom>
          <a:noFill/>
          <a:ln>
            <a:noFill/>
          </a:ln>
        </p:spPr>
        <p:txBody>
          <a:bodyPr spcFirstLastPara="1" wrap="square" lIns="0" tIns="0" rIns="0" bIns="0" anchor="t" anchorCtr="0">
            <a:spAutoFit/>
          </a:bodyPr>
          <a:lstStyle/>
          <a:p>
            <a:pPr marL="0" lvl="0" indent="0" algn="ctr" rtl="0">
              <a:lnSpc>
                <a:spcPct val="130009"/>
              </a:lnSpc>
              <a:spcBef>
                <a:spcPts val="0"/>
              </a:spcBef>
              <a:spcAft>
                <a:spcPts val="0"/>
              </a:spcAft>
              <a:buClr>
                <a:schemeClr val="dk1"/>
              </a:buClr>
              <a:buSzPts val="1400"/>
              <a:buFont typeface="Arial"/>
              <a:buNone/>
            </a:pPr>
            <a:r>
              <a:rPr lang="en-GB">
                <a:solidFill>
                  <a:srgbClr val="242424"/>
                </a:solidFill>
              </a:rPr>
              <a:t>IT21322280    |   Shaakir J.H.M   |  24-25J-155</a:t>
            </a:r>
            <a:endParaRPr>
              <a:solidFill>
                <a:srgbClr val="242424"/>
              </a:solidFill>
            </a:endParaRPr>
          </a:p>
        </p:txBody>
      </p:sp>
      <p:sp>
        <p:nvSpPr>
          <p:cNvPr id="350" name="Google Shape;350;p37"/>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
        <p:nvSpPr>
          <p:cNvPr id="351" name="Google Shape;351;p37"/>
          <p:cNvSpPr txBox="1"/>
          <p:nvPr/>
        </p:nvSpPr>
        <p:spPr>
          <a:xfrm>
            <a:off x="760084" y="369120"/>
            <a:ext cx="2440500" cy="3387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2500"/>
              <a:buFont typeface="Arial"/>
              <a:buNone/>
            </a:pPr>
            <a:r>
              <a:rPr lang="en-GB" sz="2200">
                <a:solidFill>
                  <a:srgbClr val="242424"/>
                </a:solidFill>
              </a:rPr>
              <a:t>Background</a:t>
            </a:r>
            <a:endParaRPr sz="2200">
              <a:solidFill>
                <a:srgbClr val="242424"/>
              </a:solidFill>
            </a:endParaRPr>
          </a:p>
        </p:txBody>
      </p:sp>
      <p:sp>
        <p:nvSpPr>
          <p:cNvPr id="352" name="Google Shape;352;p37"/>
          <p:cNvSpPr txBox="1"/>
          <p:nvPr/>
        </p:nvSpPr>
        <p:spPr>
          <a:xfrm>
            <a:off x="539850" y="1216025"/>
            <a:ext cx="8064300" cy="33540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The advancement of AR technology has transformed the online shopping experience, allowing users to virtually try on clothes and see how they fit in real-time.</a:t>
            </a:r>
            <a:endParaRPr sz="1600">
              <a:solidFill>
                <a:schemeClr val="dk1"/>
              </a:solidFill>
              <a:latin typeface="Calibri"/>
              <a:ea typeface="Calibri"/>
              <a:cs typeface="Calibri"/>
              <a:sym typeface="Calibri"/>
            </a:endParaRPr>
          </a:p>
          <a:p>
            <a:pPr marL="457200" lvl="0" indent="-330200" algn="l" rtl="0">
              <a:lnSpc>
                <a:spcPct val="115000"/>
              </a:lnSpc>
              <a:spcBef>
                <a:spcPts val="100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Many clothing recommendation systems have been developed, leveraging machine learning and computer vision to suggest outfits based on user preferences and behavior.</a:t>
            </a:r>
            <a:endParaRPr sz="1600">
              <a:solidFill>
                <a:schemeClr val="dk1"/>
              </a:solidFill>
              <a:latin typeface="Calibri"/>
              <a:ea typeface="Calibri"/>
              <a:cs typeface="Calibri"/>
              <a:sym typeface="Calibri"/>
            </a:endParaRPr>
          </a:p>
          <a:p>
            <a:pPr marL="457200" lvl="0" indent="-330200" algn="l" rtl="0">
              <a:lnSpc>
                <a:spcPct val="115000"/>
              </a:lnSpc>
              <a:spcBef>
                <a:spcPts val="1000"/>
              </a:spcBef>
              <a:spcAft>
                <a:spcPts val="1000"/>
              </a:spcAft>
              <a:buClr>
                <a:schemeClr val="dk1"/>
              </a:buClr>
              <a:buSzPts val="1600"/>
              <a:buFont typeface="Calibri"/>
              <a:buChar char="●"/>
            </a:pPr>
            <a:r>
              <a:rPr lang="en-GB" sz="1600">
                <a:solidFill>
                  <a:schemeClr val="dk1"/>
                </a:solidFill>
                <a:latin typeface="Calibri"/>
                <a:ea typeface="Calibri"/>
                <a:cs typeface="Calibri"/>
                <a:sym typeface="Calibri"/>
              </a:rPr>
              <a:t>Most platforms offer limited customization, typically restricted to size and color options, without allowing detailed personalization of garment designs and patterns.</a:t>
            </a:r>
            <a:endParaRPr sz="16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6"/>
        <p:cNvGrpSpPr/>
        <p:nvPr/>
      </p:nvGrpSpPr>
      <p:grpSpPr>
        <a:xfrm>
          <a:off x="0" y="0"/>
          <a:ext cx="0" cy="0"/>
          <a:chOff x="0" y="0"/>
          <a:chExt cx="0" cy="0"/>
        </a:xfrm>
      </p:grpSpPr>
      <p:sp>
        <p:nvSpPr>
          <p:cNvPr id="357" name="Google Shape;357;p38"/>
          <p:cNvSpPr/>
          <p:nvPr/>
        </p:nvSpPr>
        <p:spPr>
          <a:xfrm>
            <a:off x="0" y="4724400"/>
            <a:ext cx="9144000" cy="4800"/>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358" name="Google Shape;358;p38"/>
          <p:cNvPicPr preferRelativeResize="0"/>
          <p:nvPr/>
        </p:nvPicPr>
        <p:blipFill rotWithShape="1">
          <a:blip r:embed="rId4">
            <a:alphaModFix amt="80000"/>
          </a:blip>
          <a:srcRect r="36908"/>
          <a:stretch/>
        </p:blipFill>
        <p:spPr>
          <a:xfrm>
            <a:off x="0" y="4724400"/>
            <a:ext cx="2574551" cy="408300"/>
          </a:xfrm>
          <a:prstGeom prst="rect">
            <a:avLst/>
          </a:prstGeom>
          <a:noFill/>
          <a:ln>
            <a:noFill/>
          </a:ln>
        </p:spPr>
      </p:pic>
      <p:sp>
        <p:nvSpPr>
          <p:cNvPr id="359" name="Google Shape;359;p38"/>
          <p:cNvSpPr txBox="1"/>
          <p:nvPr/>
        </p:nvSpPr>
        <p:spPr>
          <a:xfrm>
            <a:off x="2067329" y="4854234"/>
            <a:ext cx="5580000" cy="215400"/>
          </a:xfrm>
          <a:prstGeom prst="rect">
            <a:avLst/>
          </a:prstGeom>
          <a:noFill/>
          <a:ln>
            <a:noFill/>
          </a:ln>
        </p:spPr>
        <p:txBody>
          <a:bodyPr spcFirstLastPara="1" wrap="square" lIns="0" tIns="0" rIns="0" bIns="0" anchor="t" anchorCtr="0">
            <a:spAutoFit/>
          </a:bodyPr>
          <a:lstStyle/>
          <a:p>
            <a:pPr marL="0" lvl="0" indent="0" algn="ctr" rtl="0">
              <a:lnSpc>
                <a:spcPct val="130009"/>
              </a:lnSpc>
              <a:spcBef>
                <a:spcPts val="0"/>
              </a:spcBef>
              <a:spcAft>
                <a:spcPts val="0"/>
              </a:spcAft>
              <a:buClr>
                <a:schemeClr val="dk1"/>
              </a:buClr>
              <a:buSzPts val="1400"/>
              <a:buFont typeface="Arial"/>
              <a:buNone/>
            </a:pPr>
            <a:r>
              <a:rPr lang="en-GB">
                <a:solidFill>
                  <a:srgbClr val="242424"/>
                </a:solidFill>
              </a:rPr>
              <a:t>IT21322280    |   Shaakir J.H.M   |  24-25J-155</a:t>
            </a:r>
            <a:endParaRPr>
              <a:solidFill>
                <a:srgbClr val="242424"/>
              </a:solidFill>
            </a:endParaRPr>
          </a:p>
        </p:txBody>
      </p:sp>
      <p:sp>
        <p:nvSpPr>
          <p:cNvPr id="360" name="Google Shape;360;p38"/>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
        <p:nvSpPr>
          <p:cNvPr id="361" name="Google Shape;361;p38"/>
          <p:cNvSpPr txBox="1"/>
          <p:nvPr/>
        </p:nvSpPr>
        <p:spPr>
          <a:xfrm>
            <a:off x="760084" y="369095"/>
            <a:ext cx="2440500" cy="3387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2500"/>
              <a:buFont typeface="Arial"/>
              <a:buNone/>
            </a:pPr>
            <a:r>
              <a:rPr lang="en-GB" sz="2200">
                <a:solidFill>
                  <a:srgbClr val="242424"/>
                </a:solidFill>
              </a:rPr>
              <a:t>Research Gap</a:t>
            </a:r>
            <a:endParaRPr sz="2200">
              <a:solidFill>
                <a:srgbClr val="242424"/>
              </a:solidFill>
            </a:endParaRPr>
          </a:p>
        </p:txBody>
      </p:sp>
      <p:sp>
        <p:nvSpPr>
          <p:cNvPr id="362" name="Google Shape;362;p38"/>
          <p:cNvSpPr txBox="1"/>
          <p:nvPr/>
        </p:nvSpPr>
        <p:spPr>
          <a:xfrm>
            <a:off x="539850" y="1216025"/>
            <a:ext cx="8064300" cy="33540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Existing systems generally offer limited customization options, primarily focusing on recommending pre-designed garments without allowing users to personalize aspects such as designs, patterns, and colors.</a:t>
            </a:r>
            <a:endParaRPr sz="1600">
              <a:solidFill>
                <a:schemeClr val="dk1"/>
              </a:solidFill>
              <a:latin typeface="Calibri"/>
              <a:ea typeface="Calibri"/>
              <a:cs typeface="Calibri"/>
              <a:sym typeface="Calibri"/>
            </a:endParaRPr>
          </a:p>
          <a:p>
            <a:pPr marL="457200" lvl="0" indent="-330200" algn="l" rtl="0">
              <a:lnSpc>
                <a:spcPct val="115000"/>
              </a:lnSpc>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While there is growing awareness of sustainable fashion, existing solutions rarely provide information or guidance on environmentally friendly materials and manufacturing practices.</a:t>
            </a:r>
            <a:endParaRPr sz="1600">
              <a:solidFill>
                <a:schemeClr val="dk1"/>
              </a:solidFill>
              <a:latin typeface="Calibri"/>
              <a:ea typeface="Calibri"/>
              <a:cs typeface="Calibri"/>
              <a:sym typeface="Calibri"/>
            </a:endParaRPr>
          </a:p>
          <a:p>
            <a:pPr marL="457200" lvl="0" indent="-330200" algn="l" rtl="0">
              <a:lnSpc>
                <a:spcPct val="115000"/>
              </a:lnSpc>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There is a lack of features that educate users on how to make their clothing choices more sustainable, or how to convert their wardrobe into a more eco-friendly one.</a:t>
            </a:r>
            <a:endParaRPr sz="1600">
              <a:solidFill>
                <a:schemeClr val="dk1"/>
              </a:solidFill>
              <a:latin typeface="Calibri"/>
              <a:ea typeface="Calibri"/>
              <a:cs typeface="Calibri"/>
              <a:sym typeface="Calibri"/>
            </a:endParaRPr>
          </a:p>
          <a:p>
            <a:pPr marL="457200" lvl="0" indent="-330200" algn="l" rtl="0">
              <a:lnSpc>
                <a:spcPct val="115000"/>
              </a:lnSpc>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Many virtual try-on platforms lack a social component, which could foster user interaction, sharing, and feedback within a community of fashion enthusiasts.</a:t>
            </a:r>
            <a:endParaRPr sz="16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6"/>
        <p:cNvGrpSpPr/>
        <p:nvPr/>
      </p:nvGrpSpPr>
      <p:grpSpPr>
        <a:xfrm>
          <a:off x="0" y="0"/>
          <a:ext cx="0" cy="0"/>
          <a:chOff x="0" y="0"/>
          <a:chExt cx="0" cy="0"/>
        </a:xfrm>
      </p:grpSpPr>
      <p:sp>
        <p:nvSpPr>
          <p:cNvPr id="367" name="Google Shape;367;p39"/>
          <p:cNvSpPr/>
          <p:nvPr/>
        </p:nvSpPr>
        <p:spPr>
          <a:xfrm>
            <a:off x="0" y="4724400"/>
            <a:ext cx="9144000" cy="4800"/>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368" name="Google Shape;368;p39"/>
          <p:cNvPicPr preferRelativeResize="0"/>
          <p:nvPr/>
        </p:nvPicPr>
        <p:blipFill rotWithShape="1">
          <a:blip r:embed="rId4">
            <a:alphaModFix amt="80000"/>
          </a:blip>
          <a:srcRect r="36908"/>
          <a:stretch/>
        </p:blipFill>
        <p:spPr>
          <a:xfrm>
            <a:off x="0" y="4724400"/>
            <a:ext cx="2574551" cy="419100"/>
          </a:xfrm>
          <a:prstGeom prst="rect">
            <a:avLst/>
          </a:prstGeom>
          <a:noFill/>
          <a:ln>
            <a:noFill/>
          </a:ln>
        </p:spPr>
      </p:pic>
      <p:sp>
        <p:nvSpPr>
          <p:cNvPr id="369" name="Google Shape;369;p39"/>
          <p:cNvSpPr txBox="1"/>
          <p:nvPr/>
        </p:nvSpPr>
        <p:spPr>
          <a:xfrm>
            <a:off x="2067329" y="4854234"/>
            <a:ext cx="5580000" cy="215400"/>
          </a:xfrm>
          <a:prstGeom prst="rect">
            <a:avLst/>
          </a:prstGeom>
          <a:noFill/>
          <a:ln>
            <a:noFill/>
          </a:ln>
        </p:spPr>
        <p:txBody>
          <a:bodyPr spcFirstLastPara="1" wrap="square" lIns="0" tIns="0" rIns="0" bIns="0" anchor="t" anchorCtr="0">
            <a:spAutoFit/>
          </a:bodyPr>
          <a:lstStyle/>
          <a:p>
            <a:pPr marL="0" lvl="0" indent="0" algn="ctr" rtl="0">
              <a:lnSpc>
                <a:spcPct val="130009"/>
              </a:lnSpc>
              <a:spcBef>
                <a:spcPts val="0"/>
              </a:spcBef>
              <a:spcAft>
                <a:spcPts val="0"/>
              </a:spcAft>
              <a:buClr>
                <a:schemeClr val="dk1"/>
              </a:buClr>
              <a:buSzPts val="1400"/>
              <a:buFont typeface="Arial"/>
              <a:buNone/>
            </a:pPr>
            <a:r>
              <a:rPr lang="en-GB">
                <a:solidFill>
                  <a:srgbClr val="242424"/>
                </a:solidFill>
              </a:rPr>
              <a:t>IT21322280    |   Shaakir J.H.M   |  24-25J-155</a:t>
            </a:r>
            <a:endParaRPr>
              <a:solidFill>
                <a:srgbClr val="242424"/>
              </a:solidFill>
            </a:endParaRPr>
          </a:p>
        </p:txBody>
      </p:sp>
      <p:sp>
        <p:nvSpPr>
          <p:cNvPr id="370" name="Google Shape;370;p39"/>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
        <p:nvSpPr>
          <p:cNvPr id="371" name="Google Shape;371;p39"/>
          <p:cNvSpPr/>
          <p:nvPr/>
        </p:nvSpPr>
        <p:spPr>
          <a:xfrm>
            <a:off x="281350" y="1561300"/>
            <a:ext cx="3146100" cy="1095300"/>
          </a:xfrm>
          <a:prstGeom prst="homePlate">
            <a:avLst>
              <a:gd name="adj" fmla="val 50000"/>
            </a:avLst>
          </a:prstGeom>
          <a:solidFill>
            <a:srgbClr val="627D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72" name="Google Shape;372;p39"/>
          <p:cNvSpPr txBox="1"/>
          <p:nvPr/>
        </p:nvSpPr>
        <p:spPr>
          <a:xfrm>
            <a:off x="453125" y="1777050"/>
            <a:ext cx="3146100" cy="79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lt1"/>
                </a:solidFill>
                <a:latin typeface="Calibri"/>
                <a:ea typeface="Calibri"/>
                <a:cs typeface="Calibri"/>
                <a:sym typeface="Calibri"/>
              </a:rPr>
              <a:t>Research Problem</a:t>
            </a:r>
            <a:endParaRPr sz="2400" b="1">
              <a:solidFill>
                <a:schemeClr val="lt1"/>
              </a:solidFill>
              <a:latin typeface="Calibri"/>
              <a:ea typeface="Calibri"/>
              <a:cs typeface="Calibri"/>
              <a:sym typeface="Calibri"/>
            </a:endParaRPr>
          </a:p>
        </p:txBody>
      </p:sp>
      <p:sp>
        <p:nvSpPr>
          <p:cNvPr id="373" name="Google Shape;373;p39"/>
          <p:cNvSpPr txBox="1"/>
          <p:nvPr/>
        </p:nvSpPr>
        <p:spPr>
          <a:xfrm>
            <a:off x="3599225" y="1459650"/>
            <a:ext cx="5100600" cy="14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chemeClr val="dk1"/>
                </a:solidFill>
                <a:latin typeface="Calibri"/>
                <a:ea typeface="Calibri"/>
                <a:cs typeface="Calibri"/>
                <a:sym typeface="Calibri"/>
              </a:rPr>
              <a:t>How can a clothing recommendation system be developed that not only allows users to virtually try on outfits but also provides advanced customization options and comprehensive sustainability insights, while fostering a social environment for user interaction?</a:t>
            </a:r>
            <a:endParaRPr sz="16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7"/>
        <p:cNvGrpSpPr/>
        <p:nvPr/>
      </p:nvGrpSpPr>
      <p:grpSpPr>
        <a:xfrm>
          <a:off x="0" y="0"/>
          <a:ext cx="0" cy="0"/>
          <a:chOff x="0" y="0"/>
          <a:chExt cx="0" cy="0"/>
        </a:xfrm>
      </p:grpSpPr>
      <p:sp>
        <p:nvSpPr>
          <p:cNvPr id="378" name="Google Shape;378;p40"/>
          <p:cNvSpPr/>
          <p:nvPr/>
        </p:nvSpPr>
        <p:spPr>
          <a:xfrm>
            <a:off x="0" y="4724400"/>
            <a:ext cx="9144000" cy="4800"/>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379" name="Google Shape;379;p40"/>
          <p:cNvPicPr preferRelativeResize="0"/>
          <p:nvPr/>
        </p:nvPicPr>
        <p:blipFill rotWithShape="1">
          <a:blip r:embed="rId4">
            <a:alphaModFix amt="80000"/>
          </a:blip>
          <a:srcRect r="36908"/>
          <a:stretch/>
        </p:blipFill>
        <p:spPr>
          <a:xfrm>
            <a:off x="0" y="4724400"/>
            <a:ext cx="2574551" cy="408300"/>
          </a:xfrm>
          <a:prstGeom prst="rect">
            <a:avLst/>
          </a:prstGeom>
          <a:noFill/>
          <a:ln>
            <a:noFill/>
          </a:ln>
        </p:spPr>
      </p:pic>
      <p:sp>
        <p:nvSpPr>
          <p:cNvPr id="380" name="Google Shape;380;p40"/>
          <p:cNvSpPr txBox="1"/>
          <p:nvPr/>
        </p:nvSpPr>
        <p:spPr>
          <a:xfrm>
            <a:off x="2067329" y="4854234"/>
            <a:ext cx="5580000" cy="215400"/>
          </a:xfrm>
          <a:prstGeom prst="rect">
            <a:avLst/>
          </a:prstGeom>
          <a:noFill/>
          <a:ln>
            <a:noFill/>
          </a:ln>
        </p:spPr>
        <p:txBody>
          <a:bodyPr spcFirstLastPara="1" wrap="square" lIns="0" tIns="0" rIns="0" bIns="0" anchor="t" anchorCtr="0">
            <a:spAutoFit/>
          </a:bodyPr>
          <a:lstStyle/>
          <a:p>
            <a:pPr marL="0" lvl="0" indent="0" algn="ctr" rtl="0">
              <a:lnSpc>
                <a:spcPct val="130009"/>
              </a:lnSpc>
              <a:spcBef>
                <a:spcPts val="0"/>
              </a:spcBef>
              <a:spcAft>
                <a:spcPts val="0"/>
              </a:spcAft>
              <a:buClr>
                <a:schemeClr val="dk1"/>
              </a:buClr>
              <a:buSzPts val="1400"/>
              <a:buFont typeface="Arial"/>
              <a:buNone/>
            </a:pPr>
            <a:r>
              <a:rPr lang="en-GB">
                <a:solidFill>
                  <a:srgbClr val="242424"/>
                </a:solidFill>
              </a:rPr>
              <a:t>IT21322280    |   Shaakir J.H.M   |  24-25J-155</a:t>
            </a:r>
            <a:endParaRPr>
              <a:solidFill>
                <a:srgbClr val="242424"/>
              </a:solidFill>
            </a:endParaRPr>
          </a:p>
        </p:txBody>
      </p:sp>
      <p:sp>
        <p:nvSpPr>
          <p:cNvPr id="381" name="Google Shape;381;p40"/>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
        <p:nvSpPr>
          <p:cNvPr id="382" name="Google Shape;382;p40"/>
          <p:cNvSpPr txBox="1"/>
          <p:nvPr/>
        </p:nvSpPr>
        <p:spPr>
          <a:xfrm>
            <a:off x="736575" y="369150"/>
            <a:ext cx="3833700" cy="3387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Clr>
                <a:srgbClr val="000000"/>
              </a:buClr>
              <a:buSzPts val="2500"/>
              <a:buFont typeface="Arial"/>
              <a:buNone/>
            </a:pPr>
            <a:r>
              <a:rPr lang="en-GB" sz="2200">
                <a:solidFill>
                  <a:srgbClr val="242424"/>
                </a:solidFill>
              </a:rPr>
              <a:t>Specific &amp; Sub Objectives</a:t>
            </a:r>
            <a:endParaRPr sz="2200">
              <a:solidFill>
                <a:srgbClr val="242424"/>
              </a:solidFill>
            </a:endParaRPr>
          </a:p>
        </p:txBody>
      </p:sp>
      <p:grpSp>
        <p:nvGrpSpPr>
          <p:cNvPr id="383" name="Google Shape;383;p40"/>
          <p:cNvGrpSpPr/>
          <p:nvPr/>
        </p:nvGrpSpPr>
        <p:grpSpPr>
          <a:xfrm>
            <a:off x="184675" y="1327525"/>
            <a:ext cx="3009900" cy="2985300"/>
            <a:chOff x="184675" y="1327525"/>
            <a:chExt cx="3009900" cy="2985300"/>
          </a:xfrm>
        </p:grpSpPr>
        <p:grpSp>
          <p:nvGrpSpPr>
            <p:cNvPr id="384" name="Google Shape;384;p40"/>
            <p:cNvGrpSpPr/>
            <p:nvPr/>
          </p:nvGrpSpPr>
          <p:grpSpPr>
            <a:xfrm>
              <a:off x="184675" y="1327525"/>
              <a:ext cx="3006600" cy="2985300"/>
              <a:chOff x="3481250" y="1229875"/>
              <a:chExt cx="3006600" cy="2985300"/>
            </a:xfrm>
          </p:grpSpPr>
          <p:sp>
            <p:nvSpPr>
              <p:cNvPr id="385" name="Google Shape;385;p40"/>
              <p:cNvSpPr/>
              <p:nvPr/>
            </p:nvSpPr>
            <p:spPr>
              <a:xfrm>
                <a:off x="3481250" y="1229875"/>
                <a:ext cx="3006600" cy="2985300"/>
              </a:xfrm>
              <a:prstGeom prst="roundRect">
                <a:avLst>
                  <a:gd name="adj" fmla="val 16667"/>
                </a:avLst>
              </a:prstGeom>
              <a:solidFill>
                <a:srgbClr val="627D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86" name="Google Shape;386;p40"/>
              <p:cNvSpPr txBox="1"/>
              <p:nvPr/>
            </p:nvSpPr>
            <p:spPr>
              <a:xfrm>
                <a:off x="3969200" y="1229875"/>
                <a:ext cx="2030700" cy="40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1"/>
                    </a:solidFill>
                    <a:latin typeface="Calibri"/>
                    <a:ea typeface="Calibri"/>
                    <a:cs typeface="Calibri"/>
                    <a:sym typeface="Calibri"/>
                  </a:rPr>
                  <a:t>Specific Objective</a:t>
                </a:r>
                <a:endParaRPr sz="1800" b="1">
                  <a:solidFill>
                    <a:schemeClr val="dk1"/>
                  </a:solidFill>
                  <a:latin typeface="Calibri"/>
                  <a:ea typeface="Calibri"/>
                  <a:cs typeface="Calibri"/>
                  <a:sym typeface="Calibri"/>
                </a:endParaRPr>
              </a:p>
            </p:txBody>
          </p:sp>
        </p:grpSp>
        <p:sp>
          <p:nvSpPr>
            <p:cNvPr id="387" name="Google Shape;387;p40"/>
            <p:cNvSpPr txBox="1"/>
            <p:nvPr/>
          </p:nvSpPr>
          <p:spPr>
            <a:xfrm>
              <a:off x="187975" y="1825275"/>
              <a:ext cx="30066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lt1"/>
                  </a:solidFill>
                </a:rPr>
                <a:t>To develop a clothing recommendation system with virtual fit-on capabilities using AR technology.</a:t>
              </a:r>
              <a:br>
                <a:rPr lang="en-GB">
                  <a:solidFill>
                    <a:schemeClr val="lt1"/>
                  </a:solidFill>
                </a:rPr>
              </a:br>
              <a:br>
                <a:rPr lang="en-GB">
                  <a:solidFill>
                    <a:schemeClr val="lt1"/>
                  </a:solidFill>
                </a:rPr>
              </a:br>
              <a:r>
                <a:rPr lang="en-GB">
                  <a:solidFill>
                    <a:schemeClr val="lt1"/>
                  </a:solidFill>
                </a:rPr>
                <a:t>To enable users to customize their chosen apparel in real-time by altering designs, patterns, and colors at a granular level </a:t>
              </a:r>
              <a:endParaRPr>
                <a:solidFill>
                  <a:schemeClr val="lt1"/>
                </a:solidFill>
              </a:endParaRPr>
            </a:p>
          </p:txBody>
        </p:sp>
      </p:grpSp>
      <p:grpSp>
        <p:nvGrpSpPr>
          <p:cNvPr id="388" name="Google Shape;388;p40"/>
          <p:cNvGrpSpPr/>
          <p:nvPr/>
        </p:nvGrpSpPr>
        <p:grpSpPr>
          <a:xfrm>
            <a:off x="3449050" y="1041026"/>
            <a:ext cx="5422800" cy="3558300"/>
            <a:chOff x="3449050" y="1041026"/>
            <a:chExt cx="5422800" cy="3558300"/>
          </a:xfrm>
        </p:grpSpPr>
        <p:grpSp>
          <p:nvGrpSpPr>
            <p:cNvPr id="389" name="Google Shape;389;p40"/>
            <p:cNvGrpSpPr/>
            <p:nvPr/>
          </p:nvGrpSpPr>
          <p:grpSpPr>
            <a:xfrm>
              <a:off x="3449050" y="1041026"/>
              <a:ext cx="5422800" cy="3558300"/>
              <a:chOff x="3449050" y="1041026"/>
              <a:chExt cx="5422800" cy="3558300"/>
            </a:xfrm>
          </p:grpSpPr>
          <p:sp>
            <p:nvSpPr>
              <p:cNvPr id="390" name="Google Shape;390;p40"/>
              <p:cNvSpPr/>
              <p:nvPr/>
            </p:nvSpPr>
            <p:spPr>
              <a:xfrm>
                <a:off x="3449050" y="1041026"/>
                <a:ext cx="5422800" cy="3558300"/>
              </a:xfrm>
              <a:prstGeom prst="roundRect">
                <a:avLst>
                  <a:gd name="adj" fmla="val 16667"/>
                </a:avLst>
              </a:prstGeom>
              <a:solidFill>
                <a:srgbClr val="627D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91" name="Google Shape;391;p40"/>
              <p:cNvSpPr txBox="1"/>
              <p:nvPr/>
            </p:nvSpPr>
            <p:spPr>
              <a:xfrm>
                <a:off x="5145100" y="1099750"/>
                <a:ext cx="2030700" cy="30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1"/>
                    </a:solidFill>
                    <a:latin typeface="Calibri"/>
                    <a:ea typeface="Calibri"/>
                    <a:cs typeface="Calibri"/>
                    <a:sym typeface="Calibri"/>
                  </a:rPr>
                  <a:t>Sub Objective</a:t>
                </a:r>
                <a:endParaRPr sz="1800" b="1">
                  <a:solidFill>
                    <a:schemeClr val="dk1"/>
                  </a:solidFill>
                  <a:latin typeface="Calibri"/>
                  <a:ea typeface="Calibri"/>
                  <a:cs typeface="Calibri"/>
                  <a:sym typeface="Calibri"/>
                </a:endParaRPr>
              </a:p>
            </p:txBody>
          </p:sp>
        </p:grpSp>
        <p:sp>
          <p:nvSpPr>
            <p:cNvPr id="392" name="Google Shape;392;p40"/>
            <p:cNvSpPr txBox="1"/>
            <p:nvPr/>
          </p:nvSpPr>
          <p:spPr>
            <a:xfrm>
              <a:off x="3449050" y="1538375"/>
              <a:ext cx="5290200" cy="25962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Clr>
                  <a:schemeClr val="lt1"/>
                </a:buClr>
                <a:buSzPts val="1400"/>
                <a:buChar char="●"/>
              </a:pPr>
              <a:r>
                <a:rPr lang="en-GB">
                  <a:solidFill>
                    <a:schemeClr val="lt1"/>
                  </a:solidFill>
                </a:rPr>
                <a:t>To incorporate features that provide users with detailed information about the materials used in the apparel, including manufacturing processes and environmental impact.</a:t>
              </a:r>
              <a:endParaRPr>
                <a:solidFill>
                  <a:schemeClr val="lt1"/>
                </a:solidFill>
              </a:endParaRPr>
            </a:p>
            <a:p>
              <a:pPr marL="457200" lvl="0" indent="-317500" algn="just" rtl="0">
                <a:spcBef>
                  <a:spcPts val="1000"/>
                </a:spcBef>
                <a:spcAft>
                  <a:spcPts val="0"/>
                </a:spcAft>
                <a:buClr>
                  <a:schemeClr val="lt1"/>
                </a:buClr>
                <a:buSzPts val="1400"/>
                <a:buChar char="●"/>
              </a:pPr>
              <a:r>
                <a:rPr lang="en-GB">
                  <a:solidFill>
                    <a:schemeClr val="lt1"/>
                  </a:solidFill>
                </a:rPr>
                <a:t>To suggest tips on how users can make their clothing choices more sustainable and environmentally friendly.</a:t>
              </a:r>
              <a:endParaRPr>
                <a:solidFill>
                  <a:schemeClr val="lt1"/>
                </a:solidFill>
              </a:endParaRPr>
            </a:p>
            <a:p>
              <a:pPr marL="457200" lvl="0" indent="-317500" algn="just" rtl="0">
                <a:spcBef>
                  <a:spcPts val="1000"/>
                </a:spcBef>
                <a:spcAft>
                  <a:spcPts val="1000"/>
                </a:spcAft>
                <a:buClr>
                  <a:schemeClr val="lt1"/>
                </a:buClr>
                <a:buSzPts val="1400"/>
                <a:buChar char="●"/>
              </a:pPr>
              <a:r>
                <a:rPr lang="en-GB">
                  <a:solidFill>
                    <a:schemeClr val="lt1"/>
                  </a:solidFill>
                </a:rPr>
                <a:t>To design the application with social media-like functionalities, allowing users to share their virtual fit-ons, interact with others, and receive real-time feedback, thereby creating a vibrant and engaging community.</a:t>
              </a:r>
              <a:endParaRPr>
                <a:solidFill>
                  <a:schemeClr val="lt1"/>
                </a:solidFil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6"/>
        <p:cNvGrpSpPr/>
        <p:nvPr/>
      </p:nvGrpSpPr>
      <p:grpSpPr>
        <a:xfrm>
          <a:off x="0" y="0"/>
          <a:ext cx="0" cy="0"/>
          <a:chOff x="0" y="0"/>
          <a:chExt cx="0" cy="0"/>
        </a:xfrm>
      </p:grpSpPr>
      <p:sp>
        <p:nvSpPr>
          <p:cNvPr id="397" name="Google Shape;397;p41"/>
          <p:cNvSpPr/>
          <p:nvPr/>
        </p:nvSpPr>
        <p:spPr>
          <a:xfrm>
            <a:off x="0" y="4724400"/>
            <a:ext cx="9144000" cy="4800"/>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398" name="Google Shape;398;p41"/>
          <p:cNvPicPr preferRelativeResize="0"/>
          <p:nvPr/>
        </p:nvPicPr>
        <p:blipFill rotWithShape="1">
          <a:blip r:embed="rId4">
            <a:alphaModFix amt="80000"/>
          </a:blip>
          <a:srcRect r="36908"/>
          <a:stretch/>
        </p:blipFill>
        <p:spPr>
          <a:xfrm>
            <a:off x="0" y="4724400"/>
            <a:ext cx="2574551" cy="419100"/>
          </a:xfrm>
          <a:prstGeom prst="rect">
            <a:avLst/>
          </a:prstGeom>
          <a:noFill/>
          <a:ln>
            <a:noFill/>
          </a:ln>
        </p:spPr>
      </p:pic>
      <p:sp>
        <p:nvSpPr>
          <p:cNvPr id="399" name="Google Shape;399;p41"/>
          <p:cNvSpPr txBox="1"/>
          <p:nvPr/>
        </p:nvSpPr>
        <p:spPr>
          <a:xfrm>
            <a:off x="2067329" y="4854234"/>
            <a:ext cx="5580000" cy="215400"/>
          </a:xfrm>
          <a:prstGeom prst="rect">
            <a:avLst/>
          </a:prstGeom>
          <a:noFill/>
          <a:ln>
            <a:noFill/>
          </a:ln>
        </p:spPr>
        <p:txBody>
          <a:bodyPr spcFirstLastPara="1" wrap="square" lIns="0" tIns="0" rIns="0" bIns="0" anchor="t" anchorCtr="0">
            <a:spAutoFit/>
          </a:bodyPr>
          <a:lstStyle/>
          <a:p>
            <a:pPr marL="0" lvl="0" indent="0" algn="ctr" rtl="0">
              <a:lnSpc>
                <a:spcPct val="130009"/>
              </a:lnSpc>
              <a:spcBef>
                <a:spcPts val="0"/>
              </a:spcBef>
              <a:spcAft>
                <a:spcPts val="0"/>
              </a:spcAft>
              <a:buClr>
                <a:schemeClr val="dk1"/>
              </a:buClr>
              <a:buSzPts val="1400"/>
              <a:buFont typeface="Arial"/>
              <a:buNone/>
            </a:pPr>
            <a:r>
              <a:rPr lang="en-GB">
                <a:solidFill>
                  <a:srgbClr val="242424"/>
                </a:solidFill>
              </a:rPr>
              <a:t>IT21322280    |   Shaakir J.H.M   |  24-25J-155</a:t>
            </a:r>
            <a:endParaRPr>
              <a:solidFill>
                <a:srgbClr val="242424"/>
              </a:solidFill>
            </a:endParaRPr>
          </a:p>
        </p:txBody>
      </p:sp>
      <p:sp>
        <p:nvSpPr>
          <p:cNvPr id="400" name="Google Shape;400;p41"/>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
        <p:nvSpPr>
          <p:cNvPr id="401" name="Google Shape;401;p41"/>
          <p:cNvSpPr txBox="1"/>
          <p:nvPr/>
        </p:nvSpPr>
        <p:spPr>
          <a:xfrm>
            <a:off x="155209" y="205247"/>
            <a:ext cx="2637900" cy="369300"/>
          </a:xfrm>
          <a:prstGeom prst="rect">
            <a:avLst/>
          </a:prstGeom>
          <a:noFill/>
          <a:ln>
            <a:noFill/>
          </a:ln>
        </p:spPr>
        <p:txBody>
          <a:bodyPr spcFirstLastPara="1" wrap="square" lIns="0" tIns="0" rIns="0" bIns="0" anchor="t" anchorCtr="0">
            <a:spAutoFit/>
          </a:bodyPr>
          <a:lstStyle/>
          <a:p>
            <a:pPr marL="0" marR="0" lvl="0" indent="0" algn="l" rtl="0">
              <a:lnSpc>
                <a:spcPct val="130001"/>
              </a:lnSpc>
              <a:spcBef>
                <a:spcPts val="0"/>
              </a:spcBef>
              <a:spcAft>
                <a:spcPts val="0"/>
              </a:spcAft>
              <a:buClr>
                <a:srgbClr val="000000"/>
              </a:buClr>
              <a:buSzPts val="3100"/>
              <a:buFont typeface="Arial"/>
              <a:buNone/>
            </a:pPr>
            <a:endParaRPr sz="2400">
              <a:solidFill>
                <a:srgbClr val="242424"/>
              </a:solidFill>
              <a:latin typeface="Pacifico"/>
              <a:ea typeface="Pacifico"/>
              <a:cs typeface="Pacifico"/>
              <a:sym typeface="Pacifico"/>
            </a:endParaRPr>
          </a:p>
        </p:txBody>
      </p:sp>
      <p:sp>
        <p:nvSpPr>
          <p:cNvPr id="402" name="Google Shape;402;p41"/>
          <p:cNvSpPr txBox="1"/>
          <p:nvPr/>
        </p:nvSpPr>
        <p:spPr>
          <a:xfrm>
            <a:off x="556200" y="1925250"/>
            <a:ext cx="8031600" cy="129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800" b="1">
                <a:solidFill>
                  <a:schemeClr val="dk1"/>
                </a:solidFill>
                <a:latin typeface="Verdana"/>
                <a:ea typeface="Verdana"/>
                <a:cs typeface="Verdana"/>
                <a:sym typeface="Verdana"/>
              </a:rPr>
              <a:t>PROPOSED</a:t>
            </a:r>
            <a:br>
              <a:rPr lang="en-GB" sz="4800" b="1">
                <a:solidFill>
                  <a:schemeClr val="dk1"/>
                </a:solidFill>
                <a:latin typeface="Verdana"/>
                <a:ea typeface="Verdana"/>
                <a:cs typeface="Verdana"/>
                <a:sym typeface="Verdana"/>
              </a:rPr>
            </a:br>
            <a:r>
              <a:rPr lang="en-GB" sz="4800" b="1">
                <a:solidFill>
                  <a:schemeClr val="dk1"/>
                </a:solidFill>
                <a:latin typeface="Verdana"/>
                <a:ea typeface="Verdana"/>
                <a:cs typeface="Verdana"/>
                <a:sym typeface="Verdana"/>
              </a:rPr>
              <a:t>METHODOLOGY</a:t>
            </a:r>
            <a:endParaRPr sz="4800" b="1">
              <a:solidFill>
                <a:schemeClr val="dk1"/>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0"/>
        <p:cNvGrpSpPr/>
        <p:nvPr/>
      </p:nvGrpSpPr>
      <p:grpSpPr>
        <a:xfrm>
          <a:off x="0" y="0"/>
          <a:ext cx="0" cy="0"/>
          <a:chOff x="0" y="0"/>
          <a:chExt cx="0" cy="0"/>
        </a:xfrm>
      </p:grpSpPr>
      <p:pic>
        <p:nvPicPr>
          <p:cNvPr id="81" name="Google Shape;81;p15"/>
          <p:cNvPicPr preferRelativeResize="0"/>
          <p:nvPr/>
        </p:nvPicPr>
        <p:blipFill rotWithShape="1">
          <a:blip r:embed="rId4">
            <a:alphaModFix amt="80000"/>
          </a:blip>
          <a:srcRect r="36908"/>
          <a:stretch/>
        </p:blipFill>
        <p:spPr>
          <a:xfrm>
            <a:off x="0" y="4724400"/>
            <a:ext cx="2574557" cy="440555"/>
          </a:xfrm>
          <a:prstGeom prst="rect">
            <a:avLst/>
          </a:prstGeom>
          <a:noFill/>
          <a:ln>
            <a:noFill/>
          </a:ln>
        </p:spPr>
      </p:pic>
      <p:sp>
        <p:nvSpPr>
          <p:cNvPr id="82" name="Google Shape;82;p15"/>
          <p:cNvSpPr/>
          <p:nvPr/>
        </p:nvSpPr>
        <p:spPr>
          <a:xfrm>
            <a:off x="0" y="4724400"/>
            <a:ext cx="9144000" cy="4762"/>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83" name="Google Shape;83;p15"/>
          <p:cNvPicPr preferRelativeResize="0"/>
          <p:nvPr/>
        </p:nvPicPr>
        <p:blipFill rotWithShape="1">
          <a:blip r:embed="rId5">
            <a:alphaModFix amt="80000"/>
          </a:blip>
          <a:srcRect l="4556" t="23457" b="23457"/>
          <a:stretch/>
        </p:blipFill>
        <p:spPr>
          <a:xfrm>
            <a:off x="2282587" y="4724388"/>
            <a:ext cx="6861414" cy="412015"/>
          </a:xfrm>
          <a:prstGeom prst="rect">
            <a:avLst/>
          </a:prstGeom>
          <a:noFill/>
          <a:ln>
            <a:noFill/>
          </a:ln>
        </p:spPr>
      </p:pic>
      <p:sp>
        <p:nvSpPr>
          <p:cNvPr id="84" name="Google Shape;84;p15"/>
          <p:cNvSpPr/>
          <p:nvPr/>
        </p:nvSpPr>
        <p:spPr>
          <a:xfrm>
            <a:off x="0" y="4724400"/>
            <a:ext cx="9144000" cy="4762"/>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85" name="Google Shape;85;p15"/>
          <p:cNvPicPr preferRelativeResize="0"/>
          <p:nvPr/>
        </p:nvPicPr>
        <p:blipFill rotWithShape="1">
          <a:blip r:embed="rId4">
            <a:alphaModFix amt="80000"/>
          </a:blip>
          <a:srcRect r="36908"/>
          <a:stretch/>
        </p:blipFill>
        <p:spPr>
          <a:xfrm>
            <a:off x="0" y="4710125"/>
            <a:ext cx="2574551" cy="440550"/>
          </a:xfrm>
          <a:prstGeom prst="rect">
            <a:avLst/>
          </a:prstGeom>
          <a:noFill/>
          <a:ln>
            <a:noFill/>
          </a:ln>
        </p:spPr>
      </p:pic>
      <p:sp>
        <p:nvSpPr>
          <p:cNvPr id="86" name="Google Shape;86;p15"/>
          <p:cNvSpPr txBox="1"/>
          <p:nvPr/>
        </p:nvSpPr>
        <p:spPr>
          <a:xfrm>
            <a:off x="1817700" y="702575"/>
            <a:ext cx="5205900" cy="3663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endParaRPr sz="700" b="0" i="0" u="none" strike="noStrike" cap="none">
              <a:solidFill>
                <a:srgbClr val="000000"/>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87" name="Google Shape;87;p15"/>
          <p:cNvSpPr txBox="1"/>
          <p:nvPr/>
        </p:nvSpPr>
        <p:spPr>
          <a:xfrm>
            <a:off x="3061616" y="106166"/>
            <a:ext cx="3020700" cy="3849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Clr>
                <a:srgbClr val="000000"/>
              </a:buClr>
              <a:buSzPts val="2500"/>
              <a:buFont typeface="Arial"/>
              <a:buNone/>
            </a:pPr>
            <a:r>
              <a:rPr lang="en-GB" sz="2500" b="1" i="0" u="none" strike="noStrike" cap="none">
                <a:solidFill>
                  <a:srgbClr val="242424"/>
                </a:solidFill>
              </a:rPr>
              <a:t>INTRODUCTION</a:t>
            </a:r>
            <a:endParaRPr sz="700" b="1" i="0" u="none" strike="noStrike" cap="none">
              <a:solidFill>
                <a:srgbClr val="000000"/>
              </a:solidFill>
            </a:endParaRPr>
          </a:p>
        </p:txBody>
      </p:sp>
      <p:sp>
        <p:nvSpPr>
          <p:cNvPr id="88" name="Google Shape;88;p15"/>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
        <p:nvSpPr>
          <p:cNvPr id="89" name="Google Shape;89;p15"/>
          <p:cNvSpPr txBox="1"/>
          <p:nvPr/>
        </p:nvSpPr>
        <p:spPr>
          <a:xfrm>
            <a:off x="753825" y="592800"/>
            <a:ext cx="7516500" cy="38391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In an era where personalization is key to enhancing user experience.</a:t>
            </a:r>
            <a:endParaRPr sz="1600">
              <a:solidFill>
                <a:schemeClr val="dk1"/>
              </a:solidFill>
              <a:latin typeface="Calibri"/>
              <a:ea typeface="Calibri"/>
              <a:cs typeface="Calibri"/>
              <a:sym typeface="Calibri"/>
            </a:endParaRPr>
          </a:p>
          <a:p>
            <a:pPr marL="457200" lvl="0" indent="0" algn="l" rtl="0">
              <a:spcBef>
                <a:spcPts val="0"/>
              </a:spcBef>
              <a:spcAft>
                <a:spcPts val="0"/>
              </a:spcAft>
              <a:buClr>
                <a:schemeClr val="dk1"/>
              </a:buClr>
              <a:buSzPts val="1100"/>
              <a:buFont typeface="Arial"/>
              <a:buNone/>
            </a:pP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The integration of machine learning into fashion and beauty has paved the way for tailored recommendations that cater to individual preferences.</a:t>
            </a:r>
            <a:endParaRPr sz="1600">
              <a:solidFill>
                <a:schemeClr val="dk1"/>
              </a:solidFill>
              <a:latin typeface="Calibri"/>
              <a:ea typeface="Calibri"/>
              <a:cs typeface="Calibri"/>
              <a:sym typeface="Calibri"/>
            </a:endParaRPr>
          </a:p>
          <a:p>
            <a:pPr marL="457200" lvl="0" indent="0" algn="l" rtl="0">
              <a:spcBef>
                <a:spcPts val="0"/>
              </a:spcBef>
              <a:spcAft>
                <a:spcPts val="0"/>
              </a:spcAft>
              <a:buClr>
                <a:schemeClr val="dk1"/>
              </a:buClr>
              <a:buSzPts val="1100"/>
              <a:buFont typeface="Arial"/>
              <a:buNone/>
            </a:pP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This project, "Machine Learning Based Visual Style Advisor," leverages advanced techniques such as hair style and color simulation, virtual fit-on for clothing, and skin tone identification.</a:t>
            </a:r>
            <a:endParaRPr sz="1600">
              <a:solidFill>
                <a:schemeClr val="dk1"/>
              </a:solidFill>
              <a:latin typeface="Calibri"/>
              <a:ea typeface="Calibri"/>
              <a:cs typeface="Calibri"/>
              <a:sym typeface="Calibri"/>
            </a:endParaRPr>
          </a:p>
          <a:p>
            <a:pPr marL="457200" lvl="0" indent="0" algn="l" rtl="0">
              <a:spcBef>
                <a:spcPts val="0"/>
              </a:spcBef>
              <a:spcAft>
                <a:spcPts val="0"/>
              </a:spcAft>
              <a:buClr>
                <a:schemeClr val="dk1"/>
              </a:buClr>
              <a:buSzPts val="1100"/>
              <a:buFont typeface="Arial"/>
              <a:buNone/>
            </a:pP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The goal is to offer personalized fashion and beauty advice.</a:t>
            </a:r>
            <a:endParaRPr sz="1600">
              <a:solidFill>
                <a:schemeClr val="dk1"/>
              </a:solidFill>
              <a:latin typeface="Calibri"/>
              <a:ea typeface="Calibri"/>
              <a:cs typeface="Calibri"/>
              <a:sym typeface="Calibri"/>
            </a:endParaRPr>
          </a:p>
          <a:p>
            <a:pPr marL="457200" lvl="0" indent="0" algn="l" rtl="0">
              <a:spcBef>
                <a:spcPts val="0"/>
              </a:spcBef>
              <a:spcAft>
                <a:spcPts val="0"/>
              </a:spcAft>
              <a:buClr>
                <a:schemeClr val="dk1"/>
              </a:buClr>
              <a:buSzPts val="1100"/>
              <a:buFont typeface="Arial"/>
              <a:buNone/>
            </a:pP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By combining these elements, the system provides users with a comprehensive and interactive platform.</a:t>
            </a:r>
            <a:endParaRPr sz="1600">
              <a:solidFill>
                <a:schemeClr val="dk1"/>
              </a:solidFill>
              <a:latin typeface="Calibri"/>
              <a:ea typeface="Calibri"/>
              <a:cs typeface="Calibri"/>
              <a:sym typeface="Calibri"/>
            </a:endParaRPr>
          </a:p>
          <a:p>
            <a:pPr marL="457200" lvl="0" indent="0" algn="l" rtl="0">
              <a:spcBef>
                <a:spcPts val="0"/>
              </a:spcBef>
              <a:spcAft>
                <a:spcPts val="0"/>
              </a:spcAft>
              <a:buClr>
                <a:schemeClr val="dk1"/>
              </a:buClr>
              <a:buSzPts val="1100"/>
              <a:buFont typeface="Arial"/>
              <a:buNone/>
            </a:pP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The platform enhances their personal style with precision and ease.</a:t>
            </a:r>
            <a:endParaRPr sz="1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solidFill>
                <a:schemeClr val="dk1"/>
              </a:solidFill>
              <a:latin typeface="Calibri"/>
              <a:ea typeface="Calibri"/>
              <a:cs typeface="Calibri"/>
              <a:sym typeface="Calibri"/>
            </a:endParaRPr>
          </a:p>
          <a:p>
            <a:pPr marL="0" lvl="0" indent="0" algn="l" rtl="0">
              <a:spcBef>
                <a:spcPts val="0"/>
              </a:spcBef>
              <a:spcAft>
                <a:spcPts val="0"/>
              </a:spcAft>
              <a:buNone/>
            </a:pPr>
            <a:endParaRPr sz="16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6"/>
        <p:cNvGrpSpPr/>
        <p:nvPr/>
      </p:nvGrpSpPr>
      <p:grpSpPr>
        <a:xfrm>
          <a:off x="0" y="0"/>
          <a:ext cx="0" cy="0"/>
          <a:chOff x="0" y="0"/>
          <a:chExt cx="0" cy="0"/>
        </a:xfrm>
      </p:grpSpPr>
      <p:sp>
        <p:nvSpPr>
          <p:cNvPr id="407" name="Google Shape;407;p42"/>
          <p:cNvSpPr/>
          <p:nvPr/>
        </p:nvSpPr>
        <p:spPr>
          <a:xfrm>
            <a:off x="0" y="4724400"/>
            <a:ext cx="9144000" cy="4800"/>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408" name="Google Shape;408;p42"/>
          <p:cNvPicPr preferRelativeResize="0"/>
          <p:nvPr/>
        </p:nvPicPr>
        <p:blipFill rotWithShape="1">
          <a:blip r:embed="rId4">
            <a:alphaModFix amt="80000"/>
          </a:blip>
          <a:srcRect r="36908"/>
          <a:stretch/>
        </p:blipFill>
        <p:spPr>
          <a:xfrm>
            <a:off x="0" y="4724400"/>
            <a:ext cx="2574551" cy="411200"/>
          </a:xfrm>
          <a:prstGeom prst="rect">
            <a:avLst/>
          </a:prstGeom>
          <a:noFill/>
          <a:ln>
            <a:noFill/>
          </a:ln>
        </p:spPr>
      </p:pic>
      <p:sp>
        <p:nvSpPr>
          <p:cNvPr id="409" name="Google Shape;409;p42"/>
          <p:cNvSpPr txBox="1"/>
          <p:nvPr/>
        </p:nvSpPr>
        <p:spPr>
          <a:xfrm>
            <a:off x="2067329" y="4854234"/>
            <a:ext cx="5580000" cy="215400"/>
          </a:xfrm>
          <a:prstGeom prst="rect">
            <a:avLst/>
          </a:prstGeom>
          <a:noFill/>
          <a:ln>
            <a:noFill/>
          </a:ln>
        </p:spPr>
        <p:txBody>
          <a:bodyPr spcFirstLastPara="1" wrap="square" lIns="0" tIns="0" rIns="0" bIns="0" anchor="t" anchorCtr="0">
            <a:spAutoFit/>
          </a:bodyPr>
          <a:lstStyle/>
          <a:p>
            <a:pPr marL="0" lvl="0" indent="0" algn="ctr" rtl="0">
              <a:lnSpc>
                <a:spcPct val="130009"/>
              </a:lnSpc>
              <a:spcBef>
                <a:spcPts val="0"/>
              </a:spcBef>
              <a:spcAft>
                <a:spcPts val="0"/>
              </a:spcAft>
              <a:buClr>
                <a:schemeClr val="dk1"/>
              </a:buClr>
              <a:buSzPts val="1400"/>
              <a:buFont typeface="Arial"/>
              <a:buNone/>
            </a:pPr>
            <a:r>
              <a:rPr lang="en-GB">
                <a:solidFill>
                  <a:srgbClr val="242424"/>
                </a:solidFill>
              </a:rPr>
              <a:t>IT21322280    |   Shaakir J.H.M   |  24-25J-155</a:t>
            </a:r>
            <a:endParaRPr>
              <a:solidFill>
                <a:srgbClr val="242424"/>
              </a:solidFill>
            </a:endParaRPr>
          </a:p>
        </p:txBody>
      </p:sp>
      <p:sp>
        <p:nvSpPr>
          <p:cNvPr id="410" name="Google Shape;410;p42"/>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
        <p:nvSpPr>
          <p:cNvPr id="411" name="Google Shape;411;p42"/>
          <p:cNvSpPr txBox="1"/>
          <p:nvPr/>
        </p:nvSpPr>
        <p:spPr>
          <a:xfrm>
            <a:off x="748849" y="178325"/>
            <a:ext cx="2247900" cy="338700"/>
          </a:xfrm>
          <a:prstGeom prst="rect">
            <a:avLst/>
          </a:prstGeom>
          <a:noFill/>
          <a:ln>
            <a:noFill/>
          </a:ln>
        </p:spPr>
        <p:txBody>
          <a:bodyPr spcFirstLastPara="1" wrap="square" lIns="0" tIns="0" rIns="0" bIns="0" anchor="ctr" anchorCtr="0">
            <a:noAutofit/>
          </a:bodyPr>
          <a:lstStyle/>
          <a:p>
            <a:pPr marL="0" marR="0" lvl="0" indent="0" algn="l" rtl="0">
              <a:lnSpc>
                <a:spcPct val="129992"/>
              </a:lnSpc>
              <a:spcBef>
                <a:spcPts val="0"/>
              </a:spcBef>
              <a:spcAft>
                <a:spcPts val="0"/>
              </a:spcAft>
              <a:buClr>
                <a:srgbClr val="000000"/>
              </a:buClr>
              <a:buSzPts val="2500"/>
              <a:buFont typeface="Arial"/>
              <a:buNone/>
            </a:pPr>
            <a:r>
              <a:rPr lang="en-GB" sz="2200">
                <a:solidFill>
                  <a:srgbClr val="242424"/>
                </a:solidFill>
              </a:rPr>
              <a:t>System Overview</a:t>
            </a:r>
            <a:endParaRPr sz="2200" i="0" u="none" strike="noStrike" cap="none">
              <a:solidFill>
                <a:srgbClr val="000000"/>
              </a:solidFill>
            </a:endParaRPr>
          </a:p>
        </p:txBody>
      </p:sp>
      <p:pic>
        <p:nvPicPr>
          <p:cNvPr id="412" name="Google Shape;412;p42"/>
          <p:cNvPicPr preferRelativeResize="0"/>
          <p:nvPr/>
        </p:nvPicPr>
        <p:blipFill>
          <a:blip r:embed="rId5">
            <a:alphaModFix/>
          </a:blip>
          <a:stretch>
            <a:fillRect/>
          </a:stretch>
        </p:blipFill>
        <p:spPr>
          <a:xfrm>
            <a:off x="889213" y="827075"/>
            <a:ext cx="7365576" cy="34893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6"/>
        <p:cNvGrpSpPr/>
        <p:nvPr/>
      </p:nvGrpSpPr>
      <p:grpSpPr>
        <a:xfrm>
          <a:off x="0" y="0"/>
          <a:ext cx="0" cy="0"/>
          <a:chOff x="0" y="0"/>
          <a:chExt cx="0" cy="0"/>
        </a:xfrm>
      </p:grpSpPr>
      <p:sp>
        <p:nvSpPr>
          <p:cNvPr id="417" name="Google Shape;417;p43"/>
          <p:cNvSpPr/>
          <p:nvPr/>
        </p:nvSpPr>
        <p:spPr>
          <a:xfrm>
            <a:off x="0" y="4724400"/>
            <a:ext cx="9144000" cy="4800"/>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418" name="Google Shape;418;p43"/>
          <p:cNvPicPr preferRelativeResize="0"/>
          <p:nvPr/>
        </p:nvPicPr>
        <p:blipFill rotWithShape="1">
          <a:blip r:embed="rId4">
            <a:alphaModFix amt="80000"/>
          </a:blip>
          <a:srcRect r="36908"/>
          <a:stretch/>
        </p:blipFill>
        <p:spPr>
          <a:xfrm>
            <a:off x="0" y="4724400"/>
            <a:ext cx="2574551" cy="411200"/>
          </a:xfrm>
          <a:prstGeom prst="rect">
            <a:avLst/>
          </a:prstGeom>
          <a:noFill/>
          <a:ln>
            <a:noFill/>
          </a:ln>
        </p:spPr>
      </p:pic>
      <p:sp>
        <p:nvSpPr>
          <p:cNvPr id="419" name="Google Shape;419;p43"/>
          <p:cNvSpPr txBox="1"/>
          <p:nvPr/>
        </p:nvSpPr>
        <p:spPr>
          <a:xfrm>
            <a:off x="2067329" y="4854234"/>
            <a:ext cx="5580000" cy="215400"/>
          </a:xfrm>
          <a:prstGeom prst="rect">
            <a:avLst/>
          </a:prstGeom>
          <a:noFill/>
          <a:ln>
            <a:noFill/>
          </a:ln>
        </p:spPr>
        <p:txBody>
          <a:bodyPr spcFirstLastPara="1" wrap="square" lIns="0" tIns="0" rIns="0" bIns="0" anchor="t" anchorCtr="0">
            <a:spAutoFit/>
          </a:bodyPr>
          <a:lstStyle/>
          <a:p>
            <a:pPr marL="0" lvl="0" indent="0" algn="ctr" rtl="0">
              <a:lnSpc>
                <a:spcPct val="130009"/>
              </a:lnSpc>
              <a:spcBef>
                <a:spcPts val="0"/>
              </a:spcBef>
              <a:spcAft>
                <a:spcPts val="0"/>
              </a:spcAft>
              <a:buClr>
                <a:schemeClr val="dk1"/>
              </a:buClr>
              <a:buSzPts val="1400"/>
              <a:buFont typeface="Arial"/>
              <a:buNone/>
            </a:pPr>
            <a:r>
              <a:rPr lang="en-GB">
                <a:solidFill>
                  <a:srgbClr val="242424"/>
                </a:solidFill>
              </a:rPr>
              <a:t>IT21322280    |   Shaakir J.H.M   |  24-25J-155</a:t>
            </a:r>
            <a:endParaRPr>
              <a:solidFill>
                <a:srgbClr val="242424"/>
              </a:solidFill>
            </a:endParaRPr>
          </a:p>
        </p:txBody>
      </p:sp>
      <p:sp>
        <p:nvSpPr>
          <p:cNvPr id="420" name="Google Shape;420;p43"/>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
        <p:nvSpPr>
          <p:cNvPr id="421" name="Google Shape;421;p43"/>
          <p:cNvSpPr txBox="1"/>
          <p:nvPr/>
        </p:nvSpPr>
        <p:spPr>
          <a:xfrm>
            <a:off x="713623" y="366225"/>
            <a:ext cx="4171200" cy="338700"/>
          </a:xfrm>
          <a:prstGeom prst="rect">
            <a:avLst/>
          </a:prstGeom>
          <a:noFill/>
          <a:ln>
            <a:noFill/>
          </a:ln>
        </p:spPr>
        <p:txBody>
          <a:bodyPr spcFirstLastPara="1" wrap="square" lIns="0" tIns="0" rIns="0" bIns="0" anchor="ctr" anchorCtr="0">
            <a:noAutofit/>
          </a:bodyPr>
          <a:lstStyle/>
          <a:p>
            <a:pPr marL="0" marR="0" lvl="0" indent="0" algn="l" rtl="0">
              <a:lnSpc>
                <a:spcPct val="129992"/>
              </a:lnSpc>
              <a:spcBef>
                <a:spcPts val="0"/>
              </a:spcBef>
              <a:spcAft>
                <a:spcPts val="0"/>
              </a:spcAft>
              <a:buClr>
                <a:srgbClr val="000000"/>
              </a:buClr>
              <a:buSzPts val="2500"/>
              <a:buFont typeface="Arial"/>
              <a:buNone/>
            </a:pPr>
            <a:r>
              <a:rPr lang="en-GB" sz="2200" i="0" u="none" strike="noStrike" cap="none">
                <a:solidFill>
                  <a:srgbClr val="242424"/>
                </a:solidFill>
              </a:rPr>
              <a:t>Technologies, </a:t>
            </a:r>
            <a:r>
              <a:rPr lang="en-GB" sz="2200">
                <a:solidFill>
                  <a:srgbClr val="242424"/>
                </a:solidFill>
              </a:rPr>
              <a:t>Tools &amp;</a:t>
            </a:r>
            <a:r>
              <a:rPr lang="en-GB" sz="2200" i="0" u="none" strike="noStrike" cap="none">
                <a:solidFill>
                  <a:srgbClr val="242424"/>
                </a:solidFill>
              </a:rPr>
              <a:t> Algorithms</a:t>
            </a:r>
            <a:endParaRPr sz="2200" i="0" u="none" strike="noStrike" cap="none">
              <a:solidFill>
                <a:srgbClr val="000000"/>
              </a:solidFill>
            </a:endParaRPr>
          </a:p>
        </p:txBody>
      </p:sp>
      <p:sp>
        <p:nvSpPr>
          <p:cNvPr id="422" name="Google Shape;422;p43"/>
          <p:cNvSpPr/>
          <p:nvPr/>
        </p:nvSpPr>
        <p:spPr>
          <a:xfrm rot="-5400000" flipH="1">
            <a:off x="5468934" y="1446173"/>
            <a:ext cx="481800" cy="512100"/>
          </a:xfrm>
          <a:prstGeom prst="rtTriangle">
            <a:avLst/>
          </a:prstGeom>
          <a:solidFill>
            <a:schemeClr val="lt1"/>
          </a:solidFill>
          <a:ln w="25400" cap="flat" cmpd="sng">
            <a:solidFill>
              <a:schemeClr val="lt1"/>
            </a:solidFill>
            <a:prstDash val="solid"/>
            <a:round/>
            <a:headEnd type="none" w="sm" len="sm"/>
            <a:tailEnd type="none" w="sm" len="sm"/>
          </a:ln>
        </p:spPr>
        <p:txBody>
          <a:bodyPr spcFirstLastPara="1" wrap="square" lIns="45725" tIns="22850" rIns="45725" bIns="2285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Calibri"/>
              <a:ea typeface="Calibri"/>
              <a:cs typeface="Calibri"/>
              <a:sym typeface="Calibri"/>
            </a:endParaRPr>
          </a:p>
        </p:txBody>
      </p:sp>
      <p:sp>
        <p:nvSpPr>
          <p:cNvPr id="423" name="Google Shape;423;p43"/>
          <p:cNvSpPr/>
          <p:nvPr/>
        </p:nvSpPr>
        <p:spPr>
          <a:xfrm rot="-5400000" flipH="1">
            <a:off x="2617042" y="1838960"/>
            <a:ext cx="481800" cy="512100"/>
          </a:xfrm>
          <a:prstGeom prst="rtTriangle">
            <a:avLst/>
          </a:prstGeom>
          <a:solidFill>
            <a:schemeClr val="lt1"/>
          </a:solidFill>
          <a:ln w="25400" cap="flat" cmpd="sng">
            <a:solidFill>
              <a:schemeClr val="lt1"/>
            </a:solidFill>
            <a:prstDash val="solid"/>
            <a:round/>
            <a:headEnd type="none" w="sm" len="sm"/>
            <a:tailEnd type="none" w="sm" len="sm"/>
          </a:ln>
        </p:spPr>
        <p:txBody>
          <a:bodyPr spcFirstLastPara="1" wrap="square" lIns="45725" tIns="22850" rIns="45725" bIns="2285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Calibri"/>
              <a:ea typeface="Calibri"/>
              <a:cs typeface="Calibri"/>
              <a:sym typeface="Calibri"/>
            </a:endParaRPr>
          </a:p>
        </p:txBody>
      </p:sp>
      <p:sp>
        <p:nvSpPr>
          <p:cNvPr id="424" name="Google Shape;424;p43"/>
          <p:cNvSpPr/>
          <p:nvPr/>
        </p:nvSpPr>
        <p:spPr>
          <a:xfrm>
            <a:off x="661350" y="1205413"/>
            <a:ext cx="2452800" cy="2889300"/>
          </a:xfrm>
          <a:prstGeom prst="roundRect">
            <a:avLst>
              <a:gd name="adj" fmla="val 16667"/>
            </a:avLst>
          </a:prstGeom>
          <a:solidFill>
            <a:srgbClr val="627D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425" name="Google Shape;425;p43"/>
          <p:cNvSpPr/>
          <p:nvPr/>
        </p:nvSpPr>
        <p:spPr>
          <a:xfrm>
            <a:off x="3560838" y="1205413"/>
            <a:ext cx="2452800" cy="2889300"/>
          </a:xfrm>
          <a:prstGeom prst="roundRect">
            <a:avLst>
              <a:gd name="adj" fmla="val 16667"/>
            </a:avLst>
          </a:prstGeom>
          <a:solidFill>
            <a:srgbClr val="627D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426" name="Google Shape;426;p43"/>
          <p:cNvSpPr/>
          <p:nvPr/>
        </p:nvSpPr>
        <p:spPr>
          <a:xfrm>
            <a:off x="6460325" y="1205400"/>
            <a:ext cx="2452800" cy="2889300"/>
          </a:xfrm>
          <a:prstGeom prst="roundRect">
            <a:avLst>
              <a:gd name="adj" fmla="val 16667"/>
            </a:avLst>
          </a:prstGeom>
          <a:solidFill>
            <a:srgbClr val="627D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427" name="Google Shape;427;p43"/>
          <p:cNvSpPr txBox="1"/>
          <p:nvPr/>
        </p:nvSpPr>
        <p:spPr>
          <a:xfrm>
            <a:off x="1166825" y="1385875"/>
            <a:ext cx="14883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dk1"/>
                </a:solidFill>
                <a:latin typeface="Calibri"/>
                <a:ea typeface="Calibri"/>
                <a:cs typeface="Calibri"/>
                <a:sym typeface="Calibri"/>
              </a:rPr>
              <a:t>Technologies</a:t>
            </a:r>
            <a:endParaRPr sz="1700">
              <a:solidFill>
                <a:schemeClr val="dk1"/>
              </a:solidFill>
              <a:latin typeface="Calibri"/>
              <a:ea typeface="Calibri"/>
              <a:cs typeface="Calibri"/>
              <a:sym typeface="Calibri"/>
            </a:endParaRPr>
          </a:p>
        </p:txBody>
      </p:sp>
      <p:sp>
        <p:nvSpPr>
          <p:cNvPr id="428" name="Google Shape;428;p43"/>
          <p:cNvSpPr txBox="1"/>
          <p:nvPr/>
        </p:nvSpPr>
        <p:spPr>
          <a:xfrm>
            <a:off x="7082400" y="1263613"/>
            <a:ext cx="14883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dk1"/>
                </a:solidFill>
                <a:latin typeface="Calibri"/>
                <a:ea typeface="Calibri"/>
                <a:cs typeface="Calibri"/>
                <a:sym typeface="Calibri"/>
              </a:rPr>
              <a:t>Algorithms &amp; Architectures</a:t>
            </a:r>
            <a:endParaRPr sz="1700">
              <a:solidFill>
                <a:schemeClr val="dk1"/>
              </a:solidFill>
              <a:latin typeface="Calibri"/>
              <a:ea typeface="Calibri"/>
              <a:cs typeface="Calibri"/>
              <a:sym typeface="Calibri"/>
            </a:endParaRPr>
          </a:p>
        </p:txBody>
      </p:sp>
      <p:sp>
        <p:nvSpPr>
          <p:cNvPr id="429" name="Google Shape;429;p43"/>
          <p:cNvSpPr txBox="1"/>
          <p:nvPr/>
        </p:nvSpPr>
        <p:spPr>
          <a:xfrm>
            <a:off x="4354125" y="1385875"/>
            <a:ext cx="14883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dk1"/>
                </a:solidFill>
                <a:latin typeface="Calibri"/>
                <a:ea typeface="Calibri"/>
                <a:cs typeface="Calibri"/>
                <a:sym typeface="Calibri"/>
              </a:rPr>
              <a:t>Tools</a:t>
            </a:r>
            <a:endParaRPr sz="1700">
              <a:solidFill>
                <a:schemeClr val="dk1"/>
              </a:solidFill>
              <a:latin typeface="Calibri"/>
              <a:ea typeface="Calibri"/>
              <a:cs typeface="Calibri"/>
              <a:sym typeface="Calibri"/>
            </a:endParaRPr>
          </a:p>
        </p:txBody>
      </p:sp>
      <p:sp>
        <p:nvSpPr>
          <p:cNvPr id="430" name="Google Shape;430;p43"/>
          <p:cNvSpPr txBox="1"/>
          <p:nvPr/>
        </p:nvSpPr>
        <p:spPr>
          <a:xfrm>
            <a:off x="1131100" y="1933575"/>
            <a:ext cx="1488300" cy="1857300"/>
          </a:xfrm>
          <a:prstGeom prst="rect">
            <a:avLst/>
          </a:prstGeom>
          <a:noFill/>
          <a:ln>
            <a:noFill/>
          </a:ln>
        </p:spPr>
        <p:txBody>
          <a:bodyPr spcFirstLastPara="1" wrap="square" lIns="91425" tIns="91425" rIns="91425" bIns="91425" anchor="t" anchorCtr="0">
            <a:noAutofit/>
          </a:bodyPr>
          <a:lstStyle/>
          <a:p>
            <a:pPr marL="215900" lvl="1" indent="-127000" algn="l" rtl="0">
              <a:lnSpc>
                <a:spcPct val="14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React Native</a:t>
            </a:r>
            <a:endParaRPr b="1">
              <a:solidFill>
                <a:schemeClr val="dk1"/>
              </a:solidFill>
              <a:latin typeface="Calibri"/>
              <a:ea typeface="Calibri"/>
              <a:cs typeface="Calibri"/>
              <a:sym typeface="Calibri"/>
            </a:endParaRPr>
          </a:p>
          <a:p>
            <a:pPr marL="215900" lvl="1" indent="-127000" algn="l" rtl="0">
              <a:lnSpc>
                <a:spcPct val="14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Expo</a:t>
            </a:r>
            <a:endParaRPr b="1">
              <a:solidFill>
                <a:schemeClr val="dk1"/>
              </a:solidFill>
              <a:latin typeface="Calibri"/>
              <a:ea typeface="Calibri"/>
              <a:cs typeface="Calibri"/>
              <a:sym typeface="Calibri"/>
            </a:endParaRPr>
          </a:p>
          <a:p>
            <a:pPr marL="215900" lvl="1" indent="-127000" algn="l" rtl="0">
              <a:lnSpc>
                <a:spcPct val="14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Python</a:t>
            </a:r>
            <a:endParaRPr>
              <a:solidFill>
                <a:schemeClr val="dk1"/>
              </a:solidFill>
              <a:latin typeface="Calibri"/>
              <a:ea typeface="Calibri"/>
              <a:cs typeface="Calibri"/>
              <a:sym typeface="Calibri"/>
            </a:endParaRPr>
          </a:p>
          <a:p>
            <a:pPr marL="215900" lvl="1" indent="-127000" algn="l" rtl="0">
              <a:lnSpc>
                <a:spcPct val="14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Tensorflow</a:t>
            </a:r>
            <a:endParaRPr>
              <a:solidFill>
                <a:schemeClr val="dk1"/>
              </a:solidFill>
              <a:latin typeface="Calibri"/>
              <a:ea typeface="Calibri"/>
              <a:cs typeface="Calibri"/>
              <a:sym typeface="Calibri"/>
            </a:endParaRPr>
          </a:p>
          <a:p>
            <a:pPr marL="215900" lvl="1" indent="-127000" algn="l" rtl="0">
              <a:lnSpc>
                <a:spcPct val="14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MongoDB</a:t>
            </a:r>
            <a:endParaRPr>
              <a:solidFill>
                <a:schemeClr val="dk1"/>
              </a:solidFill>
              <a:latin typeface="Calibri"/>
              <a:ea typeface="Calibri"/>
              <a:cs typeface="Calibri"/>
              <a:sym typeface="Calibri"/>
            </a:endParaRPr>
          </a:p>
          <a:p>
            <a:pPr marL="215900" lvl="1" indent="-127000" algn="l" rtl="0">
              <a:lnSpc>
                <a:spcPct val="14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Node</a:t>
            </a:r>
            <a:endParaRPr>
              <a:solidFill>
                <a:schemeClr val="dk1"/>
              </a:solidFill>
              <a:latin typeface="Calibri"/>
              <a:ea typeface="Calibri"/>
              <a:cs typeface="Calibri"/>
              <a:sym typeface="Calibri"/>
            </a:endParaRPr>
          </a:p>
          <a:p>
            <a:pPr marL="914400" lvl="0" indent="0" algn="l" rtl="0">
              <a:lnSpc>
                <a:spcPct val="140000"/>
              </a:lnSpc>
              <a:spcBef>
                <a:spcPts val="0"/>
              </a:spcBef>
              <a:spcAft>
                <a:spcPts val="0"/>
              </a:spcAft>
              <a:buNone/>
            </a:pPr>
            <a:endParaRPr>
              <a:solidFill>
                <a:schemeClr val="lt1"/>
              </a:solidFill>
              <a:latin typeface="Calibri"/>
              <a:ea typeface="Calibri"/>
              <a:cs typeface="Calibri"/>
              <a:sym typeface="Calibri"/>
            </a:endParaRPr>
          </a:p>
        </p:txBody>
      </p:sp>
      <p:sp>
        <p:nvSpPr>
          <p:cNvPr id="431" name="Google Shape;431;p43"/>
          <p:cNvSpPr txBox="1"/>
          <p:nvPr/>
        </p:nvSpPr>
        <p:spPr>
          <a:xfrm>
            <a:off x="3965475" y="1933575"/>
            <a:ext cx="1582800" cy="1985100"/>
          </a:xfrm>
          <a:prstGeom prst="rect">
            <a:avLst/>
          </a:prstGeom>
          <a:noFill/>
          <a:ln>
            <a:noFill/>
          </a:ln>
        </p:spPr>
        <p:txBody>
          <a:bodyPr spcFirstLastPara="1" wrap="square" lIns="91425" tIns="91425" rIns="91425" bIns="91425" anchor="t" anchorCtr="0">
            <a:noAutofit/>
          </a:bodyPr>
          <a:lstStyle/>
          <a:p>
            <a:pPr marL="215900" lvl="1" indent="-127000" algn="l" rtl="0">
              <a:lnSpc>
                <a:spcPct val="14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Google Colab</a:t>
            </a:r>
            <a:endParaRPr b="1">
              <a:solidFill>
                <a:schemeClr val="dk1"/>
              </a:solidFill>
              <a:latin typeface="Calibri"/>
              <a:ea typeface="Calibri"/>
              <a:cs typeface="Calibri"/>
              <a:sym typeface="Calibri"/>
            </a:endParaRPr>
          </a:p>
          <a:p>
            <a:pPr marL="215900" lvl="1" indent="-127000" algn="l" rtl="0">
              <a:lnSpc>
                <a:spcPct val="14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Kaggle</a:t>
            </a:r>
            <a:endParaRPr b="1">
              <a:solidFill>
                <a:schemeClr val="dk1"/>
              </a:solidFill>
              <a:latin typeface="Calibri"/>
              <a:ea typeface="Calibri"/>
              <a:cs typeface="Calibri"/>
              <a:sym typeface="Calibri"/>
            </a:endParaRPr>
          </a:p>
          <a:p>
            <a:pPr marL="215900" lvl="1" indent="-127000" algn="l" rtl="0">
              <a:lnSpc>
                <a:spcPct val="14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ARKit / ARCore</a:t>
            </a:r>
            <a:endParaRPr b="1">
              <a:solidFill>
                <a:schemeClr val="dk1"/>
              </a:solidFill>
              <a:latin typeface="Calibri"/>
              <a:ea typeface="Calibri"/>
              <a:cs typeface="Calibri"/>
              <a:sym typeface="Calibri"/>
            </a:endParaRPr>
          </a:p>
          <a:p>
            <a:pPr marL="215900" lvl="1" indent="-127000" algn="l" rtl="0">
              <a:lnSpc>
                <a:spcPct val="14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GitHub</a:t>
            </a:r>
            <a:endParaRPr>
              <a:solidFill>
                <a:schemeClr val="dk1"/>
              </a:solidFill>
              <a:latin typeface="Calibri"/>
              <a:ea typeface="Calibri"/>
              <a:cs typeface="Calibri"/>
              <a:sym typeface="Calibri"/>
            </a:endParaRPr>
          </a:p>
          <a:p>
            <a:pPr marL="215900" lvl="1" indent="-127000" algn="l" rtl="0">
              <a:lnSpc>
                <a:spcPct val="14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Docker</a:t>
            </a:r>
            <a:endParaRPr>
              <a:solidFill>
                <a:schemeClr val="dk1"/>
              </a:solidFill>
              <a:latin typeface="Calibri"/>
              <a:ea typeface="Calibri"/>
              <a:cs typeface="Calibri"/>
              <a:sym typeface="Calibri"/>
            </a:endParaRPr>
          </a:p>
          <a:p>
            <a:pPr marL="215900" lvl="1" indent="-127000" algn="l" rtl="0">
              <a:lnSpc>
                <a:spcPct val="14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VS Code</a:t>
            </a:r>
            <a:endParaRPr>
              <a:solidFill>
                <a:schemeClr val="dk1"/>
              </a:solidFill>
              <a:latin typeface="Calibri"/>
              <a:ea typeface="Calibri"/>
              <a:cs typeface="Calibri"/>
              <a:sym typeface="Calibri"/>
            </a:endParaRPr>
          </a:p>
          <a:p>
            <a:pPr marL="0" lvl="0" indent="0" algn="l" rtl="0">
              <a:lnSpc>
                <a:spcPct val="140000"/>
              </a:lnSpc>
              <a:spcBef>
                <a:spcPts val="0"/>
              </a:spcBef>
              <a:spcAft>
                <a:spcPts val="0"/>
              </a:spcAft>
              <a:buNone/>
            </a:pPr>
            <a:endParaRPr>
              <a:solidFill>
                <a:schemeClr val="lt1"/>
              </a:solidFill>
              <a:latin typeface="Calibri"/>
              <a:ea typeface="Calibri"/>
              <a:cs typeface="Calibri"/>
              <a:sym typeface="Calibri"/>
            </a:endParaRPr>
          </a:p>
          <a:p>
            <a:pPr marL="914400" lvl="0" indent="0" algn="l" rtl="0">
              <a:lnSpc>
                <a:spcPct val="140000"/>
              </a:lnSpc>
              <a:spcBef>
                <a:spcPts val="0"/>
              </a:spcBef>
              <a:spcAft>
                <a:spcPts val="0"/>
              </a:spcAft>
              <a:buNone/>
            </a:pPr>
            <a:endParaRPr>
              <a:solidFill>
                <a:schemeClr val="lt1"/>
              </a:solidFill>
              <a:latin typeface="Calibri"/>
              <a:ea typeface="Calibri"/>
              <a:cs typeface="Calibri"/>
              <a:sym typeface="Calibri"/>
            </a:endParaRPr>
          </a:p>
        </p:txBody>
      </p:sp>
      <p:sp>
        <p:nvSpPr>
          <p:cNvPr id="432" name="Google Shape;432;p43"/>
          <p:cNvSpPr txBox="1"/>
          <p:nvPr/>
        </p:nvSpPr>
        <p:spPr>
          <a:xfrm>
            <a:off x="6460350" y="2061250"/>
            <a:ext cx="2452800" cy="1857300"/>
          </a:xfrm>
          <a:prstGeom prst="rect">
            <a:avLst/>
          </a:prstGeom>
          <a:noFill/>
          <a:ln>
            <a:noFill/>
          </a:ln>
        </p:spPr>
        <p:txBody>
          <a:bodyPr spcFirstLastPara="1" wrap="square" lIns="91425" tIns="91425" rIns="91425" bIns="91425" anchor="t" anchorCtr="0">
            <a:noAutofit/>
          </a:bodyPr>
          <a:lstStyle/>
          <a:p>
            <a:pPr marL="215900" lvl="1" indent="-127000" algn="l" rtl="0">
              <a:lnSpc>
                <a:spcPct val="15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CNN</a:t>
            </a:r>
            <a:endParaRPr>
              <a:solidFill>
                <a:schemeClr val="dk1"/>
              </a:solidFill>
              <a:latin typeface="Calibri"/>
              <a:ea typeface="Calibri"/>
              <a:cs typeface="Calibri"/>
              <a:sym typeface="Calibri"/>
            </a:endParaRPr>
          </a:p>
          <a:p>
            <a:pPr marL="215900" lvl="1" indent="-127000" algn="l" rtl="0">
              <a:lnSpc>
                <a:spcPct val="15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Microservices Architecture</a:t>
            </a:r>
            <a:endParaRPr b="1">
              <a:solidFill>
                <a:schemeClr val="dk1"/>
              </a:solidFill>
              <a:latin typeface="Calibri"/>
              <a:ea typeface="Calibri"/>
              <a:cs typeface="Calibri"/>
              <a:sym typeface="Calibri"/>
            </a:endParaRPr>
          </a:p>
          <a:p>
            <a:pPr marL="215900" lvl="1" indent="-127000" algn="l" rtl="0">
              <a:lnSpc>
                <a:spcPct val="15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Image Processing</a:t>
            </a:r>
            <a:endParaRPr b="1">
              <a:solidFill>
                <a:schemeClr val="dk1"/>
              </a:solidFill>
              <a:latin typeface="Calibri"/>
              <a:ea typeface="Calibri"/>
              <a:cs typeface="Calibri"/>
              <a:sym typeface="Calibri"/>
            </a:endParaRPr>
          </a:p>
          <a:p>
            <a:pPr marL="215900" lvl="1" indent="-127000" algn="l" rtl="0">
              <a:lnSpc>
                <a:spcPct val="15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NLP</a:t>
            </a:r>
            <a:endParaRPr b="1">
              <a:solidFill>
                <a:schemeClr val="dk1"/>
              </a:solidFill>
              <a:latin typeface="Calibri"/>
              <a:ea typeface="Calibri"/>
              <a:cs typeface="Calibri"/>
              <a:sym typeface="Calibri"/>
            </a:endParaRPr>
          </a:p>
          <a:p>
            <a:pPr marL="215900" lvl="1" indent="-127000" algn="l" rtl="0">
              <a:lnSpc>
                <a:spcPct val="150000"/>
              </a:lnSpc>
              <a:spcBef>
                <a:spcPts val="0"/>
              </a:spcBef>
              <a:spcAft>
                <a:spcPts val="0"/>
              </a:spcAft>
              <a:buClr>
                <a:schemeClr val="dk1"/>
              </a:buClr>
              <a:buSzPts val="1400"/>
              <a:buFont typeface="Calibri"/>
              <a:buChar char="•"/>
            </a:pPr>
            <a:r>
              <a:rPr lang="en-GB" b="1">
                <a:solidFill>
                  <a:schemeClr val="dk1"/>
                </a:solidFill>
                <a:latin typeface="Calibri"/>
                <a:ea typeface="Calibri"/>
                <a:cs typeface="Calibri"/>
                <a:sym typeface="Calibri"/>
              </a:rPr>
              <a:t>ResNet</a:t>
            </a:r>
            <a:endParaRPr b="1">
              <a:solidFill>
                <a:schemeClr val="dk1"/>
              </a:solidFill>
              <a:latin typeface="Calibri"/>
              <a:ea typeface="Calibri"/>
              <a:cs typeface="Calibri"/>
              <a:sym typeface="Calibri"/>
            </a:endParaRPr>
          </a:p>
          <a:p>
            <a:pPr marL="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a:p>
            <a:pPr marL="914400" lvl="0" indent="0" algn="l" rtl="0">
              <a:lnSpc>
                <a:spcPct val="150000"/>
              </a:lnSpc>
              <a:spcBef>
                <a:spcPts val="0"/>
              </a:spcBef>
              <a:spcAft>
                <a:spcPts val="0"/>
              </a:spcAft>
              <a:buNone/>
            </a:pPr>
            <a:endParaRPr>
              <a:solidFill>
                <a:schemeClr val="lt1"/>
              </a:solidFill>
              <a:latin typeface="Calibri"/>
              <a:ea typeface="Calibri"/>
              <a:cs typeface="Calibri"/>
              <a:sym typeface="Calibri"/>
            </a:endParaRPr>
          </a:p>
        </p:txBody>
      </p:sp>
      <p:cxnSp>
        <p:nvCxnSpPr>
          <p:cNvPr id="433" name="Google Shape;433;p43"/>
          <p:cNvCxnSpPr/>
          <p:nvPr/>
        </p:nvCxnSpPr>
        <p:spPr>
          <a:xfrm>
            <a:off x="1103775" y="1820950"/>
            <a:ext cx="1522200" cy="0"/>
          </a:xfrm>
          <a:prstGeom prst="straightConnector1">
            <a:avLst/>
          </a:prstGeom>
          <a:noFill/>
          <a:ln w="9525" cap="flat" cmpd="sng">
            <a:solidFill>
              <a:schemeClr val="lt1"/>
            </a:solidFill>
            <a:prstDash val="solid"/>
            <a:round/>
            <a:headEnd type="none" w="med" len="med"/>
            <a:tailEnd type="none" w="med" len="med"/>
          </a:ln>
        </p:spPr>
      </p:cxnSp>
      <p:cxnSp>
        <p:nvCxnSpPr>
          <p:cNvPr id="434" name="Google Shape;434;p43"/>
          <p:cNvCxnSpPr/>
          <p:nvPr/>
        </p:nvCxnSpPr>
        <p:spPr>
          <a:xfrm>
            <a:off x="4026138" y="1820950"/>
            <a:ext cx="1522200" cy="0"/>
          </a:xfrm>
          <a:prstGeom prst="straightConnector1">
            <a:avLst/>
          </a:prstGeom>
          <a:noFill/>
          <a:ln w="9525" cap="flat" cmpd="sng">
            <a:solidFill>
              <a:schemeClr val="lt1"/>
            </a:solidFill>
            <a:prstDash val="solid"/>
            <a:round/>
            <a:headEnd type="none" w="med" len="med"/>
            <a:tailEnd type="none" w="med" len="med"/>
          </a:ln>
        </p:spPr>
      </p:cxnSp>
      <p:cxnSp>
        <p:nvCxnSpPr>
          <p:cNvPr id="435" name="Google Shape;435;p43"/>
          <p:cNvCxnSpPr/>
          <p:nvPr/>
        </p:nvCxnSpPr>
        <p:spPr>
          <a:xfrm>
            <a:off x="7065438" y="1898400"/>
            <a:ext cx="15222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9"/>
        <p:cNvGrpSpPr/>
        <p:nvPr/>
      </p:nvGrpSpPr>
      <p:grpSpPr>
        <a:xfrm>
          <a:off x="0" y="0"/>
          <a:ext cx="0" cy="0"/>
          <a:chOff x="0" y="0"/>
          <a:chExt cx="0" cy="0"/>
        </a:xfrm>
      </p:grpSpPr>
      <p:sp>
        <p:nvSpPr>
          <p:cNvPr id="440" name="Google Shape;440;p44"/>
          <p:cNvSpPr/>
          <p:nvPr/>
        </p:nvSpPr>
        <p:spPr>
          <a:xfrm>
            <a:off x="0" y="4724400"/>
            <a:ext cx="9144000" cy="4800"/>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441" name="Google Shape;441;p44"/>
          <p:cNvPicPr preferRelativeResize="0"/>
          <p:nvPr/>
        </p:nvPicPr>
        <p:blipFill rotWithShape="1">
          <a:blip r:embed="rId4">
            <a:alphaModFix amt="80000"/>
          </a:blip>
          <a:srcRect r="36908"/>
          <a:stretch/>
        </p:blipFill>
        <p:spPr>
          <a:xfrm>
            <a:off x="0" y="4724400"/>
            <a:ext cx="2574551" cy="411200"/>
          </a:xfrm>
          <a:prstGeom prst="rect">
            <a:avLst/>
          </a:prstGeom>
          <a:noFill/>
          <a:ln>
            <a:noFill/>
          </a:ln>
        </p:spPr>
      </p:pic>
      <p:sp>
        <p:nvSpPr>
          <p:cNvPr id="442" name="Google Shape;442;p44"/>
          <p:cNvSpPr txBox="1"/>
          <p:nvPr/>
        </p:nvSpPr>
        <p:spPr>
          <a:xfrm>
            <a:off x="2067329" y="4854234"/>
            <a:ext cx="5580000" cy="215400"/>
          </a:xfrm>
          <a:prstGeom prst="rect">
            <a:avLst/>
          </a:prstGeom>
          <a:noFill/>
          <a:ln>
            <a:noFill/>
          </a:ln>
        </p:spPr>
        <p:txBody>
          <a:bodyPr spcFirstLastPara="1" wrap="square" lIns="0" tIns="0" rIns="0" bIns="0" anchor="t" anchorCtr="0">
            <a:spAutoFit/>
          </a:bodyPr>
          <a:lstStyle/>
          <a:p>
            <a:pPr marL="0" lvl="0" indent="0" algn="ctr" rtl="0">
              <a:lnSpc>
                <a:spcPct val="130009"/>
              </a:lnSpc>
              <a:spcBef>
                <a:spcPts val="0"/>
              </a:spcBef>
              <a:spcAft>
                <a:spcPts val="0"/>
              </a:spcAft>
              <a:buClr>
                <a:schemeClr val="dk1"/>
              </a:buClr>
              <a:buSzPts val="1400"/>
              <a:buFont typeface="Arial"/>
              <a:buNone/>
            </a:pPr>
            <a:r>
              <a:rPr lang="en-GB">
                <a:solidFill>
                  <a:srgbClr val="242424"/>
                </a:solidFill>
              </a:rPr>
              <a:t>IT21322280    |   Shaakir J.H.M   |  24-25J-155</a:t>
            </a:r>
            <a:endParaRPr>
              <a:solidFill>
                <a:srgbClr val="242424"/>
              </a:solidFill>
            </a:endParaRPr>
          </a:p>
        </p:txBody>
      </p:sp>
      <p:sp>
        <p:nvSpPr>
          <p:cNvPr id="443" name="Google Shape;443;p44"/>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
        <p:nvSpPr>
          <p:cNvPr id="444" name="Google Shape;444;p44"/>
          <p:cNvSpPr txBox="1"/>
          <p:nvPr/>
        </p:nvSpPr>
        <p:spPr>
          <a:xfrm>
            <a:off x="748851" y="178325"/>
            <a:ext cx="3621900" cy="338700"/>
          </a:xfrm>
          <a:prstGeom prst="rect">
            <a:avLst/>
          </a:prstGeom>
          <a:noFill/>
          <a:ln>
            <a:noFill/>
          </a:ln>
        </p:spPr>
        <p:txBody>
          <a:bodyPr spcFirstLastPara="1" wrap="square" lIns="0" tIns="0" rIns="0" bIns="0" anchor="ctr" anchorCtr="0">
            <a:noAutofit/>
          </a:bodyPr>
          <a:lstStyle/>
          <a:p>
            <a:pPr marL="0" marR="0" lvl="0" indent="0" algn="l" rtl="0">
              <a:lnSpc>
                <a:spcPct val="129992"/>
              </a:lnSpc>
              <a:spcBef>
                <a:spcPts val="0"/>
              </a:spcBef>
              <a:spcAft>
                <a:spcPts val="0"/>
              </a:spcAft>
              <a:buClr>
                <a:srgbClr val="000000"/>
              </a:buClr>
              <a:buSzPts val="2500"/>
              <a:buFont typeface="Arial"/>
              <a:buNone/>
            </a:pPr>
            <a:r>
              <a:rPr lang="en-GB" sz="2200">
                <a:solidFill>
                  <a:srgbClr val="242424"/>
                </a:solidFill>
              </a:rPr>
              <a:t>Requirements</a:t>
            </a:r>
            <a:endParaRPr sz="2200" i="0" u="none" strike="noStrike" cap="none">
              <a:solidFill>
                <a:srgbClr val="000000"/>
              </a:solidFill>
            </a:endParaRPr>
          </a:p>
        </p:txBody>
      </p:sp>
      <p:grpSp>
        <p:nvGrpSpPr>
          <p:cNvPr id="445" name="Google Shape;445;p44"/>
          <p:cNvGrpSpPr/>
          <p:nvPr/>
        </p:nvGrpSpPr>
        <p:grpSpPr>
          <a:xfrm>
            <a:off x="418175" y="734325"/>
            <a:ext cx="3204000" cy="3747900"/>
            <a:chOff x="418175" y="734325"/>
            <a:chExt cx="3204000" cy="3747900"/>
          </a:xfrm>
        </p:grpSpPr>
        <p:sp>
          <p:nvSpPr>
            <p:cNvPr id="446" name="Google Shape;446;p44"/>
            <p:cNvSpPr/>
            <p:nvPr/>
          </p:nvSpPr>
          <p:spPr>
            <a:xfrm>
              <a:off x="418175" y="734325"/>
              <a:ext cx="3204000" cy="3747900"/>
            </a:xfrm>
            <a:prstGeom prst="roundRect">
              <a:avLst>
                <a:gd name="adj" fmla="val 16667"/>
              </a:avLst>
            </a:prstGeom>
            <a:solidFill>
              <a:srgbClr val="627D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p:txBody>
        </p:sp>
        <p:sp>
          <p:nvSpPr>
            <p:cNvPr id="447" name="Google Shape;447;p44"/>
            <p:cNvSpPr txBox="1"/>
            <p:nvPr/>
          </p:nvSpPr>
          <p:spPr>
            <a:xfrm>
              <a:off x="797375" y="810825"/>
              <a:ext cx="2445600" cy="40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1"/>
                  </a:solidFill>
                  <a:latin typeface="Calibri"/>
                  <a:ea typeface="Calibri"/>
                  <a:cs typeface="Calibri"/>
                  <a:sym typeface="Calibri"/>
                </a:rPr>
                <a:t>Functional</a:t>
              </a:r>
              <a:endParaRPr sz="1800" b="1">
                <a:solidFill>
                  <a:schemeClr val="dk1"/>
                </a:solidFill>
                <a:latin typeface="Calibri"/>
                <a:ea typeface="Calibri"/>
                <a:cs typeface="Calibri"/>
                <a:sym typeface="Calibri"/>
              </a:endParaRPr>
            </a:p>
          </p:txBody>
        </p:sp>
        <p:sp>
          <p:nvSpPr>
            <p:cNvPr id="448" name="Google Shape;448;p44"/>
            <p:cNvSpPr txBox="1"/>
            <p:nvPr/>
          </p:nvSpPr>
          <p:spPr>
            <a:xfrm>
              <a:off x="520175" y="1219125"/>
              <a:ext cx="3000000" cy="298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lt1"/>
                  </a:solidFill>
                </a:rPr>
                <a:t>Enable users to try on selected clothes virtually using AR technology.</a:t>
              </a:r>
              <a:br>
                <a:rPr lang="en-GB">
                  <a:solidFill>
                    <a:schemeClr val="lt1"/>
                  </a:solidFill>
                </a:rPr>
              </a:br>
              <a:br>
                <a:rPr lang="en-GB">
                  <a:solidFill>
                    <a:schemeClr val="lt1"/>
                  </a:solidFill>
                </a:rPr>
              </a:br>
              <a:r>
                <a:rPr lang="en-GB">
                  <a:solidFill>
                    <a:schemeClr val="lt1"/>
                  </a:solidFill>
                </a:rPr>
                <a:t>Display detailed information about the materials used, manufacturing processes, and environmental impact of each garment.</a:t>
              </a:r>
              <a:br>
                <a:rPr lang="en-GB">
                  <a:solidFill>
                    <a:schemeClr val="lt1"/>
                  </a:solidFill>
                </a:rPr>
              </a:br>
              <a:br>
                <a:rPr lang="en-GB">
                  <a:solidFill>
                    <a:schemeClr val="lt1"/>
                  </a:solidFill>
                </a:rPr>
              </a:br>
              <a:r>
                <a:rPr lang="en-GB">
                  <a:solidFill>
                    <a:schemeClr val="lt1"/>
                  </a:solidFill>
                </a:rPr>
                <a:t>Provide personalized clothing recommendations based on wardrobe, search history, and user preferences.</a:t>
              </a:r>
              <a:endParaRPr>
                <a:solidFill>
                  <a:schemeClr val="lt1"/>
                </a:solidFill>
              </a:endParaRPr>
            </a:p>
          </p:txBody>
        </p:sp>
      </p:grpSp>
      <p:grpSp>
        <p:nvGrpSpPr>
          <p:cNvPr id="449" name="Google Shape;449;p44"/>
          <p:cNvGrpSpPr/>
          <p:nvPr/>
        </p:nvGrpSpPr>
        <p:grpSpPr>
          <a:xfrm>
            <a:off x="3796342" y="746750"/>
            <a:ext cx="2238635" cy="3747900"/>
            <a:chOff x="418175" y="734325"/>
            <a:chExt cx="3204000" cy="3747900"/>
          </a:xfrm>
        </p:grpSpPr>
        <p:sp>
          <p:nvSpPr>
            <p:cNvPr id="450" name="Google Shape;450;p44"/>
            <p:cNvSpPr/>
            <p:nvPr/>
          </p:nvSpPr>
          <p:spPr>
            <a:xfrm>
              <a:off x="418175" y="734325"/>
              <a:ext cx="3204000" cy="3747900"/>
            </a:xfrm>
            <a:prstGeom prst="roundRect">
              <a:avLst>
                <a:gd name="adj" fmla="val 16667"/>
              </a:avLst>
            </a:prstGeom>
            <a:solidFill>
              <a:srgbClr val="627D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p:txBody>
        </p:sp>
        <p:sp>
          <p:nvSpPr>
            <p:cNvPr id="451" name="Google Shape;451;p44"/>
            <p:cNvSpPr txBox="1"/>
            <p:nvPr/>
          </p:nvSpPr>
          <p:spPr>
            <a:xfrm>
              <a:off x="797391" y="810825"/>
              <a:ext cx="2424900" cy="40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1"/>
                  </a:solidFill>
                  <a:latin typeface="Calibri"/>
                  <a:ea typeface="Calibri"/>
                  <a:cs typeface="Calibri"/>
                  <a:sym typeface="Calibri"/>
                </a:rPr>
                <a:t>Non-Functional</a:t>
              </a:r>
              <a:endParaRPr sz="1800" b="1">
                <a:solidFill>
                  <a:schemeClr val="dk1"/>
                </a:solidFill>
                <a:latin typeface="Calibri"/>
                <a:ea typeface="Calibri"/>
                <a:cs typeface="Calibri"/>
                <a:sym typeface="Calibri"/>
              </a:endParaRPr>
            </a:p>
          </p:txBody>
        </p:sp>
        <p:sp>
          <p:nvSpPr>
            <p:cNvPr id="452" name="Google Shape;452;p44"/>
            <p:cNvSpPr txBox="1"/>
            <p:nvPr/>
          </p:nvSpPr>
          <p:spPr>
            <a:xfrm>
              <a:off x="520175" y="1333425"/>
              <a:ext cx="3012900" cy="2986200"/>
            </a:xfrm>
            <a:prstGeom prst="rect">
              <a:avLst/>
            </a:prstGeom>
            <a:noFill/>
            <a:ln>
              <a:noFill/>
            </a:ln>
          </p:spPr>
          <p:txBody>
            <a:bodyPr spcFirstLastPara="1" wrap="square" lIns="91425" tIns="91425" rIns="91425" bIns="91425" anchor="t" anchorCtr="0">
              <a:noAutofit/>
            </a:bodyPr>
            <a:lstStyle/>
            <a:p>
              <a:pPr marL="457200" lvl="0" indent="-317500" algn="l" rtl="0">
                <a:spcBef>
                  <a:spcPts val="1000"/>
                </a:spcBef>
                <a:spcAft>
                  <a:spcPts val="0"/>
                </a:spcAft>
                <a:buClr>
                  <a:schemeClr val="lt1"/>
                </a:buClr>
                <a:buSzPts val="1400"/>
                <a:buChar char="●"/>
              </a:pPr>
              <a:r>
                <a:rPr lang="en-GB">
                  <a:solidFill>
                    <a:schemeClr val="lt1"/>
                  </a:solidFill>
                </a:rPr>
                <a:t>Scalability</a:t>
              </a:r>
              <a:endParaRPr>
                <a:solidFill>
                  <a:schemeClr val="lt1"/>
                </a:solidFill>
              </a:endParaRPr>
            </a:p>
            <a:p>
              <a:pPr marL="457200" lvl="0" indent="-317500" algn="l" rtl="0">
                <a:spcBef>
                  <a:spcPts val="1000"/>
                </a:spcBef>
                <a:spcAft>
                  <a:spcPts val="0"/>
                </a:spcAft>
                <a:buClr>
                  <a:schemeClr val="lt1"/>
                </a:buClr>
                <a:buSzPts val="1400"/>
                <a:buChar char="●"/>
              </a:pPr>
              <a:r>
                <a:rPr lang="en-GB">
                  <a:solidFill>
                    <a:schemeClr val="lt1"/>
                  </a:solidFill>
                </a:rPr>
                <a:t>Performance</a:t>
              </a:r>
              <a:endParaRPr>
                <a:solidFill>
                  <a:schemeClr val="lt1"/>
                </a:solidFill>
              </a:endParaRPr>
            </a:p>
            <a:p>
              <a:pPr marL="457200" lvl="0" indent="-317500" algn="l" rtl="0">
                <a:spcBef>
                  <a:spcPts val="1000"/>
                </a:spcBef>
                <a:spcAft>
                  <a:spcPts val="0"/>
                </a:spcAft>
                <a:buClr>
                  <a:schemeClr val="lt1"/>
                </a:buClr>
                <a:buSzPts val="1400"/>
                <a:buChar char="●"/>
              </a:pPr>
              <a:r>
                <a:rPr lang="en-GB">
                  <a:solidFill>
                    <a:schemeClr val="lt1"/>
                  </a:solidFill>
                </a:rPr>
                <a:t>Security</a:t>
              </a:r>
              <a:endParaRPr>
                <a:solidFill>
                  <a:schemeClr val="lt1"/>
                </a:solidFill>
              </a:endParaRPr>
            </a:p>
            <a:p>
              <a:pPr marL="457200" lvl="0" indent="-317500" algn="l" rtl="0">
                <a:spcBef>
                  <a:spcPts val="1000"/>
                </a:spcBef>
                <a:spcAft>
                  <a:spcPts val="0"/>
                </a:spcAft>
                <a:buClr>
                  <a:schemeClr val="lt1"/>
                </a:buClr>
                <a:buSzPts val="1400"/>
                <a:buChar char="●"/>
              </a:pPr>
              <a:r>
                <a:rPr lang="en-GB">
                  <a:solidFill>
                    <a:schemeClr val="lt1"/>
                  </a:solidFill>
                </a:rPr>
                <a:t>Usability</a:t>
              </a:r>
              <a:endParaRPr>
                <a:solidFill>
                  <a:schemeClr val="lt1"/>
                </a:solidFill>
              </a:endParaRPr>
            </a:p>
            <a:p>
              <a:pPr marL="457200" lvl="0" indent="-317500" algn="l" rtl="0">
                <a:spcBef>
                  <a:spcPts val="1000"/>
                </a:spcBef>
                <a:spcAft>
                  <a:spcPts val="0"/>
                </a:spcAft>
                <a:buClr>
                  <a:schemeClr val="lt1"/>
                </a:buClr>
                <a:buSzPts val="1400"/>
                <a:buChar char="●"/>
              </a:pPr>
              <a:r>
                <a:rPr lang="en-GB">
                  <a:solidFill>
                    <a:schemeClr val="lt1"/>
                  </a:solidFill>
                </a:rPr>
                <a:t>Compatibility</a:t>
              </a:r>
              <a:endParaRPr>
                <a:solidFill>
                  <a:schemeClr val="lt1"/>
                </a:solidFill>
              </a:endParaRPr>
            </a:p>
          </p:txBody>
        </p:sp>
      </p:grpSp>
      <p:grpSp>
        <p:nvGrpSpPr>
          <p:cNvPr id="453" name="Google Shape;453;p44"/>
          <p:cNvGrpSpPr/>
          <p:nvPr/>
        </p:nvGrpSpPr>
        <p:grpSpPr>
          <a:xfrm>
            <a:off x="6209155" y="746750"/>
            <a:ext cx="2658038" cy="3747900"/>
            <a:chOff x="407834" y="734325"/>
            <a:chExt cx="3204000" cy="3747900"/>
          </a:xfrm>
        </p:grpSpPr>
        <p:sp>
          <p:nvSpPr>
            <p:cNvPr id="454" name="Google Shape;454;p44"/>
            <p:cNvSpPr/>
            <p:nvPr/>
          </p:nvSpPr>
          <p:spPr>
            <a:xfrm>
              <a:off x="407834" y="734325"/>
              <a:ext cx="3204000" cy="3747900"/>
            </a:xfrm>
            <a:prstGeom prst="roundRect">
              <a:avLst>
                <a:gd name="adj" fmla="val 16667"/>
              </a:avLst>
            </a:prstGeom>
            <a:solidFill>
              <a:srgbClr val="627D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p:txBody>
        </p:sp>
        <p:sp>
          <p:nvSpPr>
            <p:cNvPr id="455" name="Google Shape;455;p44"/>
            <p:cNvSpPr txBox="1"/>
            <p:nvPr/>
          </p:nvSpPr>
          <p:spPr>
            <a:xfrm>
              <a:off x="797391" y="810825"/>
              <a:ext cx="2424900" cy="40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1"/>
                  </a:solidFill>
                  <a:latin typeface="Calibri"/>
                  <a:ea typeface="Calibri"/>
                  <a:cs typeface="Calibri"/>
                  <a:sym typeface="Calibri"/>
                </a:rPr>
                <a:t>Software</a:t>
              </a:r>
              <a:endParaRPr sz="1800" b="1">
                <a:solidFill>
                  <a:schemeClr val="dk1"/>
                </a:solidFill>
                <a:latin typeface="Calibri"/>
                <a:ea typeface="Calibri"/>
                <a:cs typeface="Calibri"/>
                <a:sym typeface="Calibri"/>
              </a:endParaRPr>
            </a:p>
          </p:txBody>
        </p:sp>
        <p:sp>
          <p:nvSpPr>
            <p:cNvPr id="456" name="Google Shape;456;p44"/>
            <p:cNvSpPr txBox="1"/>
            <p:nvPr/>
          </p:nvSpPr>
          <p:spPr>
            <a:xfrm>
              <a:off x="520175" y="1333425"/>
              <a:ext cx="3012900" cy="2986200"/>
            </a:xfrm>
            <a:prstGeom prst="rect">
              <a:avLst/>
            </a:prstGeom>
            <a:noFill/>
            <a:ln>
              <a:noFill/>
            </a:ln>
          </p:spPr>
          <p:txBody>
            <a:bodyPr spcFirstLastPara="1" wrap="square" lIns="91425" tIns="91425" rIns="91425" bIns="91425" anchor="t" anchorCtr="0">
              <a:noAutofit/>
            </a:bodyPr>
            <a:lstStyle/>
            <a:p>
              <a:pPr marL="457200" lvl="0" indent="-317500" algn="l" rtl="0">
                <a:spcBef>
                  <a:spcPts val="1000"/>
                </a:spcBef>
                <a:spcAft>
                  <a:spcPts val="0"/>
                </a:spcAft>
                <a:buClr>
                  <a:schemeClr val="lt1"/>
                </a:buClr>
                <a:buSzPts val="1400"/>
                <a:buChar char="●"/>
              </a:pPr>
              <a:r>
                <a:rPr lang="en-GB">
                  <a:solidFill>
                    <a:schemeClr val="lt1"/>
                  </a:solidFill>
                </a:rPr>
                <a:t>AR Frameworks</a:t>
              </a:r>
              <a:endParaRPr>
                <a:solidFill>
                  <a:schemeClr val="lt1"/>
                </a:solidFill>
              </a:endParaRPr>
            </a:p>
            <a:p>
              <a:pPr marL="457200" lvl="0" indent="-317500" algn="l" rtl="0">
                <a:spcBef>
                  <a:spcPts val="1000"/>
                </a:spcBef>
                <a:spcAft>
                  <a:spcPts val="0"/>
                </a:spcAft>
                <a:buClr>
                  <a:schemeClr val="lt1"/>
                </a:buClr>
                <a:buSzPts val="1400"/>
                <a:buChar char="●"/>
              </a:pPr>
              <a:r>
                <a:rPr lang="en-GB">
                  <a:solidFill>
                    <a:schemeClr val="lt1"/>
                  </a:solidFill>
                </a:rPr>
                <a:t>3D Modeling Software</a:t>
              </a:r>
              <a:endParaRPr>
                <a:solidFill>
                  <a:schemeClr val="lt1"/>
                </a:solidFill>
              </a:endParaRPr>
            </a:p>
            <a:p>
              <a:pPr marL="457200" lvl="0" indent="-317500" algn="l" rtl="0">
                <a:spcBef>
                  <a:spcPts val="1000"/>
                </a:spcBef>
                <a:spcAft>
                  <a:spcPts val="0"/>
                </a:spcAft>
                <a:buClr>
                  <a:schemeClr val="lt1"/>
                </a:buClr>
                <a:buSzPts val="1400"/>
                <a:buChar char="●"/>
              </a:pPr>
              <a:r>
                <a:rPr lang="en-GB">
                  <a:solidFill>
                    <a:schemeClr val="lt1"/>
                  </a:solidFill>
                </a:rPr>
                <a:t>Machine Learning Libraries</a:t>
              </a:r>
              <a:endParaRPr>
                <a:solidFill>
                  <a:schemeClr val="lt1"/>
                </a:solidFill>
              </a:endParaRPr>
            </a:p>
            <a:p>
              <a:pPr marL="457200" lvl="0" indent="-317500" algn="l" rtl="0">
                <a:spcBef>
                  <a:spcPts val="1000"/>
                </a:spcBef>
                <a:spcAft>
                  <a:spcPts val="0"/>
                </a:spcAft>
                <a:buClr>
                  <a:schemeClr val="lt1"/>
                </a:buClr>
                <a:buSzPts val="1400"/>
                <a:buChar char="●"/>
              </a:pPr>
              <a:r>
                <a:rPr lang="en-GB">
                  <a:solidFill>
                    <a:schemeClr val="lt1"/>
                  </a:solidFill>
                </a:rPr>
                <a:t>Development Tools</a:t>
              </a:r>
              <a:endParaRPr>
                <a:solidFill>
                  <a:schemeClr val="lt1"/>
                </a:solidFill>
              </a:endParaRPr>
            </a:p>
            <a:p>
              <a:pPr marL="457200" lvl="0" indent="0" algn="l" rtl="0">
                <a:spcBef>
                  <a:spcPts val="1000"/>
                </a:spcBef>
                <a:spcAft>
                  <a:spcPts val="0"/>
                </a:spcAft>
                <a:buNone/>
              </a:pPr>
              <a:endParaRPr>
                <a:solidFill>
                  <a:schemeClr val="lt1"/>
                </a:solidFill>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0"/>
        <p:cNvGrpSpPr/>
        <p:nvPr/>
      </p:nvGrpSpPr>
      <p:grpSpPr>
        <a:xfrm>
          <a:off x="0" y="0"/>
          <a:ext cx="0" cy="0"/>
          <a:chOff x="0" y="0"/>
          <a:chExt cx="0" cy="0"/>
        </a:xfrm>
      </p:grpSpPr>
      <p:sp>
        <p:nvSpPr>
          <p:cNvPr id="461" name="Google Shape;461;p45"/>
          <p:cNvSpPr/>
          <p:nvPr/>
        </p:nvSpPr>
        <p:spPr>
          <a:xfrm>
            <a:off x="0" y="4724400"/>
            <a:ext cx="9144000" cy="4800"/>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462" name="Google Shape;462;p45"/>
          <p:cNvPicPr preferRelativeResize="0"/>
          <p:nvPr/>
        </p:nvPicPr>
        <p:blipFill rotWithShape="1">
          <a:blip r:embed="rId4">
            <a:alphaModFix amt="80000"/>
          </a:blip>
          <a:srcRect r="36908"/>
          <a:stretch/>
        </p:blipFill>
        <p:spPr>
          <a:xfrm>
            <a:off x="0" y="4724400"/>
            <a:ext cx="2574551" cy="411200"/>
          </a:xfrm>
          <a:prstGeom prst="rect">
            <a:avLst/>
          </a:prstGeom>
          <a:noFill/>
          <a:ln>
            <a:noFill/>
          </a:ln>
        </p:spPr>
      </p:pic>
      <p:sp>
        <p:nvSpPr>
          <p:cNvPr id="463" name="Google Shape;463;p45"/>
          <p:cNvSpPr txBox="1"/>
          <p:nvPr/>
        </p:nvSpPr>
        <p:spPr>
          <a:xfrm>
            <a:off x="2067329" y="4854234"/>
            <a:ext cx="5580000" cy="215400"/>
          </a:xfrm>
          <a:prstGeom prst="rect">
            <a:avLst/>
          </a:prstGeom>
          <a:noFill/>
          <a:ln>
            <a:noFill/>
          </a:ln>
        </p:spPr>
        <p:txBody>
          <a:bodyPr spcFirstLastPara="1" wrap="square" lIns="0" tIns="0" rIns="0" bIns="0" anchor="t" anchorCtr="0">
            <a:spAutoFit/>
          </a:bodyPr>
          <a:lstStyle/>
          <a:p>
            <a:pPr marL="0" lvl="0" indent="0" algn="ctr" rtl="0">
              <a:lnSpc>
                <a:spcPct val="130009"/>
              </a:lnSpc>
              <a:spcBef>
                <a:spcPts val="0"/>
              </a:spcBef>
              <a:spcAft>
                <a:spcPts val="0"/>
              </a:spcAft>
              <a:buClr>
                <a:schemeClr val="dk1"/>
              </a:buClr>
              <a:buSzPts val="1400"/>
              <a:buFont typeface="Arial"/>
              <a:buNone/>
            </a:pPr>
            <a:r>
              <a:rPr lang="en-GB">
                <a:solidFill>
                  <a:srgbClr val="242424"/>
                </a:solidFill>
              </a:rPr>
              <a:t>IT21322280    |   Shaakir J.H.M   |  24-25J-155</a:t>
            </a:r>
            <a:endParaRPr>
              <a:solidFill>
                <a:srgbClr val="242424"/>
              </a:solidFill>
            </a:endParaRPr>
          </a:p>
        </p:txBody>
      </p:sp>
      <p:sp>
        <p:nvSpPr>
          <p:cNvPr id="464" name="Google Shape;464;p45"/>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
        <p:nvSpPr>
          <p:cNvPr id="465" name="Google Shape;465;p45"/>
          <p:cNvSpPr txBox="1"/>
          <p:nvPr/>
        </p:nvSpPr>
        <p:spPr>
          <a:xfrm>
            <a:off x="748851" y="178325"/>
            <a:ext cx="3621900" cy="338700"/>
          </a:xfrm>
          <a:prstGeom prst="rect">
            <a:avLst/>
          </a:prstGeom>
          <a:noFill/>
          <a:ln>
            <a:noFill/>
          </a:ln>
        </p:spPr>
        <p:txBody>
          <a:bodyPr spcFirstLastPara="1" wrap="square" lIns="0" tIns="0" rIns="0" bIns="0" anchor="ctr" anchorCtr="0">
            <a:noAutofit/>
          </a:bodyPr>
          <a:lstStyle/>
          <a:p>
            <a:pPr marL="0" marR="0" lvl="0" indent="0" algn="l" rtl="0">
              <a:lnSpc>
                <a:spcPct val="129992"/>
              </a:lnSpc>
              <a:spcBef>
                <a:spcPts val="0"/>
              </a:spcBef>
              <a:spcAft>
                <a:spcPts val="0"/>
              </a:spcAft>
              <a:buClr>
                <a:srgbClr val="000000"/>
              </a:buClr>
              <a:buSzPts val="2500"/>
              <a:buFont typeface="Arial"/>
              <a:buNone/>
            </a:pPr>
            <a:r>
              <a:rPr lang="en-GB" sz="2200">
                <a:solidFill>
                  <a:srgbClr val="242424"/>
                </a:solidFill>
              </a:rPr>
              <a:t>Work Breakdown Structure</a:t>
            </a:r>
            <a:endParaRPr sz="2200" i="0" u="none" strike="noStrike" cap="none">
              <a:solidFill>
                <a:srgbClr val="000000"/>
              </a:solidFill>
            </a:endParaRPr>
          </a:p>
        </p:txBody>
      </p:sp>
      <p:pic>
        <p:nvPicPr>
          <p:cNvPr id="466" name="Google Shape;466;p45"/>
          <p:cNvPicPr preferRelativeResize="0"/>
          <p:nvPr/>
        </p:nvPicPr>
        <p:blipFill>
          <a:blip r:embed="rId5">
            <a:alphaModFix/>
          </a:blip>
          <a:stretch>
            <a:fillRect/>
          </a:stretch>
        </p:blipFill>
        <p:spPr>
          <a:xfrm>
            <a:off x="1952025" y="669425"/>
            <a:ext cx="5239948" cy="39025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0"/>
        <p:cNvGrpSpPr/>
        <p:nvPr/>
      </p:nvGrpSpPr>
      <p:grpSpPr>
        <a:xfrm>
          <a:off x="0" y="0"/>
          <a:ext cx="0" cy="0"/>
          <a:chOff x="0" y="0"/>
          <a:chExt cx="0" cy="0"/>
        </a:xfrm>
      </p:grpSpPr>
      <p:sp>
        <p:nvSpPr>
          <p:cNvPr id="471" name="Google Shape;471;p46"/>
          <p:cNvSpPr/>
          <p:nvPr/>
        </p:nvSpPr>
        <p:spPr>
          <a:xfrm>
            <a:off x="0" y="4724400"/>
            <a:ext cx="9144000" cy="4800"/>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472" name="Google Shape;472;p46"/>
          <p:cNvPicPr preferRelativeResize="0"/>
          <p:nvPr/>
        </p:nvPicPr>
        <p:blipFill rotWithShape="1">
          <a:blip r:embed="rId4">
            <a:alphaModFix amt="80000"/>
          </a:blip>
          <a:srcRect r="36908"/>
          <a:stretch/>
        </p:blipFill>
        <p:spPr>
          <a:xfrm>
            <a:off x="0" y="4724400"/>
            <a:ext cx="2574551" cy="411200"/>
          </a:xfrm>
          <a:prstGeom prst="rect">
            <a:avLst/>
          </a:prstGeom>
          <a:noFill/>
          <a:ln>
            <a:noFill/>
          </a:ln>
        </p:spPr>
      </p:pic>
      <p:sp>
        <p:nvSpPr>
          <p:cNvPr id="473" name="Google Shape;473;p46"/>
          <p:cNvSpPr txBox="1"/>
          <p:nvPr/>
        </p:nvSpPr>
        <p:spPr>
          <a:xfrm>
            <a:off x="2067329" y="4854234"/>
            <a:ext cx="5580000" cy="215400"/>
          </a:xfrm>
          <a:prstGeom prst="rect">
            <a:avLst/>
          </a:prstGeom>
          <a:noFill/>
          <a:ln>
            <a:noFill/>
          </a:ln>
        </p:spPr>
        <p:txBody>
          <a:bodyPr spcFirstLastPara="1" wrap="square" lIns="0" tIns="0" rIns="0" bIns="0" anchor="t" anchorCtr="0">
            <a:spAutoFit/>
          </a:bodyPr>
          <a:lstStyle/>
          <a:p>
            <a:pPr marL="0" lvl="0" indent="0" algn="ctr" rtl="0">
              <a:lnSpc>
                <a:spcPct val="130009"/>
              </a:lnSpc>
              <a:spcBef>
                <a:spcPts val="0"/>
              </a:spcBef>
              <a:spcAft>
                <a:spcPts val="0"/>
              </a:spcAft>
              <a:buClr>
                <a:schemeClr val="dk1"/>
              </a:buClr>
              <a:buSzPts val="1400"/>
              <a:buFont typeface="Arial"/>
              <a:buNone/>
            </a:pPr>
            <a:r>
              <a:rPr lang="en-GB">
                <a:solidFill>
                  <a:srgbClr val="242424"/>
                </a:solidFill>
              </a:rPr>
              <a:t>IT21322280    |   Shaakir J.H.M   |  24-25J-155</a:t>
            </a:r>
            <a:endParaRPr>
              <a:solidFill>
                <a:srgbClr val="242424"/>
              </a:solidFill>
            </a:endParaRPr>
          </a:p>
        </p:txBody>
      </p:sp>
      <p:sp>
        <p:nvSpPr>
          <p:cNvPr id="474" name="Google Shape;474;p46"/>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
        <p:nvSpPr>
          <p:cNvPr id="475" name="Google Shape;475;p46"/>
          <p:cNvSpPr txBox="1"/>
          <p:nvPr/>
        </p:nvSpPr>
        <p:spPr>
          <a:xfrm>
            <a:off x="748850" y="195575"/>
            <a:ext cx="1508100" cy="338700"/>
          </a:xfrm>
          <a:prstGeom prst="rect">
            <a:avLst/>
          </a:prstGeom>
          <a:noFill/>
          <a:ln>
            <a:noFill/>
          </a:ln>
        </p:spPr>
        <p:txBody>
          <a:bodyPr spcFirstLastPara="1" wrap="square" lIns="0" tIns="0" rIns="0" bIns="0" anchor="ctr" anchorCtr="0">
            <a:noAutofit/>
          </a:bodyPr>
          <a:lstStyle/>
          <a:p>
            <a:pPr marL="0" marR="0" lvl="0" indent="0" algn="l" rtl="0">
              <a:lnSpc>
                <a:spcPct val="129992"/>
              </a:lnSpc>
              <a:spcBef>
                <a:spcPts val="0"/>
              </a:spcBef>
              <a:spcAft>
                <a:spcPts val="0"/>
              </a:spcAft>
              <a:buClr>
                <a:srgbClr val="000000"/>
              </a:buClr>
              <a:buSzPts val="2500"/>
              <a:buFont typeface="Arial"/>
              <a:buNone/>
            </a:pPr>
            <a:r>
              <a:rPr lang="en-GB" sz="2200">
                <a:solidFill>
                  <a:srgbClr val="242424"/>
                </a:solidFill>
              </a:rPr>
              <a:t>References</a:t>
            </a:r>
            <a:endParaRPr sz="2200" i="0" u="none" strike="noStrike" cap="none">
              <a:solidFill>
                <a:srgbClr val="000000"/>
              </a:solidFill>
            </a:endParaRPr>
          </a:p>
        </p:txBody>
      </p:sp>
      <p:sp>
        <p:nvSpPr>
          <p:cNvPr id="476" name="Google Shape;476;p46"/>
          <p:cNvSpPr txBox="1"/>
          <p:nvPr/>
        </p:nvSpPr>
        <p:spPr>
          <a:xfrm>
            <a:off x="378125" y="534275"/>
            <a:ext cx="8408100" cy="426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a:solidFill>
                  <a:schemeClr val="dk1"/>
                </a:solidFill>
                <a:latin typeface="Calibri"/>
                <a:ea typeface="Calibri"/>
                <a:cs typeface="Calibri"/>
                <a:sym typeface="Calibri"/>
              </a:rPr>
              <a:t>[1] S. Shete, H. Darshan, M. Thakare and K. Dhuri, "AI based Fashion Stylist Recommendation System," 2024 11th International Conference on Computing for Sustainable Global Development (INDIACom), New Delhi, India, 2024, pp. 697-701, doi: 10.23919/INDIACom61295.2024.10498329.</a:t>
            </a:r>
            <a:endParaRPr sz="1600">
              <a:solidFill>
                <a:schemeClr val="dk1"/>
              </a:solidFill>
              <a:latin typeface="Calibri"/>
              <a:ea typeface="Calibri"/>
              <a:cs typeface="Calibri"/>
              <a:sym typeface="Calibri"/>
            </a:endParaRPr>
          </a:p>
          <a:p>
            <a:pPr marL="0" lvl="0" indent="0" algn="l" rtl="0">
              <a:spcBef>
                <a:spcPts val="1000"/>
              </a:spcBef>
              <a:spcAft>
                <a:spcPts val="0"/>
              </a:spcAft>
              <a:buNone/>
            </a:pPr>
            <a:r>
              <a:rPr lang="en-GB" sz="1600">
                <a:solidFill>
                  <a:schemeClr val="dk1"/>
                </a:solidFill>
                <a:latin typeface="Calibri"/>
                <a:ea typeface="Calibri"/>
                <a:cs typeface="Calibri"/>
                <a:sym typeface="Calibri"/>
              </a:rPr>
              <a:t>[2] S. Elsawaf and A. Barbar, "Online Fitting Room: A Mobile Shopping Application using Augmented Reality (AR) Technology," 2023 18th International Joint Symposium on Artificial Intelligence and Natural Language Processing (iSAI-NLP), Bangkok, Thailand, 2023, pp. 1-5, doi: 10.1109/iSAI-NLP60301.2023.10354859.</a:t>
            </a:r>
            <a:endParaRPr sz="1600">
              <a:solidFill>
                <a:schemeClr val="dk1"/>
              </a:solidFill>
              <a:latin typeface="Calibri"/>
              <a:ea typeface="Calibri"/>
              <a:cs typeface="Calibri"/>
              <a:sym typeface="Calibri"/>
            </a:endParaRPr>
          </a:p>
          <a:p>
            <a:pPr marL="0" lvl="0" indent="0" algn="l" rtl="0">
              <a:spcBef>
                <a:spcPts val="1000"/>
              </a:spcBef>
              <a:spcAft>
                <a:spcPts val="0"/>
              </a:spcAft>
              <a:buNone/>
            </a:pPr>
            <a:r>
              <a:rPr lang="en-GB" sz="1600">
                <a:solidFill>
                  <a:schemeClr val="dk1"/>
                </a:solidFill>
                <a:latin typeface="Calibri"/>
                <a:ea typeface="Calibri"/>
                <a:cs typeface="Calibri"/>
                <a:sym typeface="Calibri"/>
              </a:rPr>
              <a:t>[3] A. Mishra, S. Kaintura, Y. S. Yadav, V. Joshi, H. Vaidya and A. Kapruwan, "GANs and Augmented Reality in Virtual Clothing Try-On," 2024 International Conference on Intelligent and Innovative Technologies in Computing, Electrical and Electronics (IITCEE), Bangalore, India, 2024, pp. 1-6, doi: 10.1109/IITCEE59897.2024.10467813.</a:t>
            </a:r>
            <a:endParaRPr sz="1600">
              <a:solidFill>
                <a:schemeClr val="dk1"/>
              </a:solidFill>
              <a:latin typeface="Calibri"/>
              <a:ea typeface="Calibri"/>
              <a:cs typeface="Calibri"/>
              <a:sym typeface="Calibri"/>
            </a:endParaRPr>
          </a:p>
          <a:p>
            <a:pPr marL="0" lvl="0" indent="0" algn="l" rtl="0">
              <a:spcBef>
                <a:spcPts val="1000"/>
              </a:spcBef>
              <a:spcAft>
                <a:spcPts val="1000"/>
              </a:spcAft>
              <a:buNone/>
            </a:pPr>
            <a:r>
              <a:rPr lang="en-GB" sz="1600">
                <a:solidFill>
                  <a:schemeClr val="dk1"/>
                </a:solidFill>
                <a:latin typeface="Calibri"/>
                <a:ea typeface="Calibri"/>
                <a:cs typeface="Calibri"/>
                <a:sym typeface="Calibri"/>
              </a:rPr>
              <a:t>[4] L. Sivaranjani, S. K. Rachamadugu, B. V. S. Reddy, B. R. A, M. Sakthivel and S. Depuru, "Fashion Recommendation System Using Machine Learning," 2023 4th International Conference on Smart Electronics and Communication (ICOSEC), Trichy, India, 2023, pp. 1367-1374, doi: 10.1109/ICOSEC58147.2023.10275967.</a:t>
            </a:r>
            <a:endParaRPr sz="16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0"/>
        <p:cNvGrpSpPr/>
        <p:nvPr/>
      </p:nvGrpSpPr>
      <p:grpSpPr>
        <a:xfrm>
          <a:off x="0" y="0"/>
          <a:ext cx="0" cy="0"/>
          <a:chOff x="0" y="0"/>
          <a:chExt cx="0" cy="0"/>
        </a:xfrm>
      </p:grpSpPr>
      <p:sp>
        <p:nvSpPr>
          <p:cNvPr id="481" name="Google Shape;481;p47"/>
          <p:cNvSpPr txBox="1"/>
          <p:nvPr/>
        </p:nvSpPr>
        <p:spPr>
          <a:xfrm>
            <a:off x="917551" y="2210668"/>
            <a:ext cx="6725400" cy="523200"/>
          </a:xfrm>
          <a:prstGeom prst="rect">
            <a:avLst/>
          </a:prstGeom>
          <a:noFill/>
          <a:ln>
            <a:noFill/>
          </a:ln>
        </p:spPr>
        <p:txBody>
          <a:bodyPr spcFirstLastPara="1" wrap="square" lIns="0" tIns="0" rIns="0" bIns="0" anchor="t" anchorCtr="0">
            <a:spAutoFit/>
          </a:bodyPr>
          <a:lstStyle/>
          <a:p>
            <a:pPr marL="0" marR="0" lvl="0" indent="0" algn="ctr" rtl="0">
              <a:lnSpc>
                <a:spcPct val="130005"/>
              </a:lnSpc>
              <a:spcBef>
                <a:spcPts val="0"/>
              </a:spcBef>
              <a:spcAft>
                <a:spcPts val="0"/>
              </a:spcAft>
              <a:buClr>
                <a:srgbClr val="000000"/>
              </a:buClr>
              <a:buSzPts val="3400"/>
              <a:buFont typeface="Arial"/>
              <a:buNone/>
            </a:pPr>
            <a:r>
              <a:rPr lang="en-GB" sz="3400" b="1" i="0" u="none" strike="noStrike" cap="none">
                <a:solidFill>
                  <a:srgbClr val="242424"/>
                </a:solidFill>
              </a:rPr>
              <a:t>IT</a:t>
            </a:r>
            <a:r>
              <a:rPr lang="en-GB" sz="3400" b="1">
                <a:solidFill>
                  <a:srgbClr val="242424"/>
                </a:solidFill>
              </a:rPr>
              <a:t>21180798</a:t>
            </a:r>
            <a:r>
              <a:rPr lang="en-GB" sz="3400" b="1" i="0" u="none" strike="noStrike" cap="none">
                <a:solidFill>
                  <a:srgbClr val="242424"/>
                </a:solidFill>
              </a:rPr>
              <a:t> | </a:t>
            </a:r>
            <a:r>
              <a:rPr lang="en-GB" sz="3400" b="1">
                <a:solidFill>
                  <a:srgbClr val="242424"/>
                </a:solidFill>
              </a:rPr>
              <a:t>Vikasitha M.K.I.</a:t>
            </a:r>
            <a:endParaRPr sz="700" b="1" i="0" u="none" strike="noStrike" cap="none">
              <a:solidFill>
                <a:srgbClr val="000000"/>
              </a:solidFill>
            </a:endParaRPr>
          </a:p>
        </p:txBody>
      </p:sp>
      <p:sp>
        <p:nvSpPr>
          <p:cNvPr id="482" name="Google Shape;482;p47"/>
          <p:cNvSpPr txBox="1"/>
          <p:nvPr/>
        </p:nvSpPr>
        <p:spPr>
          <a:xfrm>
            <a:off x="1886250" y="2912513"/>
            <a:ext cx="5756700" cy="885000"/>
          </a:xfrm>
          <a:prstGeom prst="rect">
            <a:avLst/>
          </a:prstGeom>
          <a:noFill/>
          <a:ln>
            <a:noFill/>
          </a:ln>
        </p:spPr>
        <p:txBody>
          <a:bodyPr spcFirstLastPara="1" wrap="square" lIns="0" tIns="0" rIns="0" bIns="0" anchor="t" anchorCtr="0">
            <a:spAutoFit/>
          </a:bodyPr>
          <a:lstStyle/>
          <a:p>
            <a:pPr marL="0" marR="0" lvl="0" indent="0" algn="ctr" rtl="0">
              <a:lnSpc>
                <a:spcPct val="130007"/>
              </a:lnSpc>
              <a:spcBef>
                <a:spcPts val="0"/>
              </a:spcBef>
              <a:spcAft>
                <a:spcPts val="0"/>
              </a:spcAft>
              <a:buClr>
                <a:srgbClr val="000000"/>
              </a:buClr>
              <a:buSzPts val="2500"/>
              <a:buFont typeface="Arial"/>
              <a:buNone/>
            </a:pPr>
            <a:r>
              <a:rPr lang="en-GB" sz="2500" b="0" i="0" u="none" strike="noStrike" cap="none">
                <a:solidFill>
                  <a:srgbClr val="242424"/>
                </a:solidFill>
                <a:latin typeface="Arial"/>
                <a:ea typeface="Arial"/>
                <a:cs typeface="Arial"/>
                <a:sym typeface="Arial"/>
              </a:rPr>
              <a:t>Specialization: </a:t>
            </a:r>
            <a:r>
              <a:rPr lang="en-GB" sz="2300">
                <a:solidFill>
                  <a:srgbClr val="242424"/>
                </a:solidFill>
              </a:rPr>
              <a:t>Information Technology</a:t>
            </a:r>
            <a:endParaRPr sz="700">
              <a:solidFill>
                <a:schemeClr val="dk1"/>
              </a:solidFill>
            </a:endParaRPr>
          </a:p>
          <a:p>
            <a:pPr marL="0" marR="0" lvl="0" indent="0" algn="ctr" rtl="0">
              <a:lnSpc>
                <a:spcPct val="130007"/>
              </a:lnSpc>
              <a:spcBef>
                <a:spcPts val="0"/>
              </a:spcBef>
              <a:spcAft>
                <a:spcPts val="0"/>
              </a:spcAft>
              <a:buClr>
                <a:srgbClr val="000000"/>
              </a:buClr>
              <a:buSzPts val="2500"/>
              <a:buFont typeface="Arial"/>
              <a:buNone/>
            </a:pPr>
            <a:endParaRPr sz="2500">
              <a:solidFill>
                <a:srgbClr val="242424"/>
              </a:solidFill>
            </a:endParaRPr>
          </a:p>
        </p:txBody>
      </p:sp>
      <p:sp>
        <p:nvSpPr>
          <p:cNvPr id="483" name="Google Shape;483;p47"/>
          <p:cNvSpPr/>
          <p:nvPr/>
        </p:nvSpPr>
        <p:spPr>
          <a:xfrm>
            <a:off x="0" y="4724400"/>
            <a:ext cx="9144000" cy="4800"/>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484" name="Google Shape;484;p47"/>
          <p:cNvPicPr preferRelativeResize="0"/>
          <p:nvPr/>
        </p:nvPicPr>
        <p:blipFill rotWithShape="1">
          <a:blip r:embed="rId4">
            <a:alphaModFix amt="80000"/>
          </a:blip>
          <a:srcRect r="36908"/>
          <a:stretch/>
        </p:blipFill>
        <p:spPr>
          <a:xfrm>
            <a:off x="0" y="4724400"/>
            <a:ext cx="2574551" cy="419100"/>
          </a:xfrm>
          <a:prstGeom prst="rect">
            <a:avLst/>
          </a:prstGeom>
          <a:noFill/>
          <a:ln>
            <a:noFill/>
          </a:ln>
        </p:spPr>
      </p:pic>
      <p:sp>
        <p:nvSpPr>
          <p:cNvPr id="485" name="Google Shape;485;p47"/>
          <p:cNvSpPr txBox="1"/>
          <p:nvPr/>
        </p:nvSpPr>
        <p:spPr>
          <a:xfrm>
            <a:off x="2067329" y="4854234"/>
            <a:ext cx="5580000" cy="215400"/>
          </a:xfrm>
          <a:prstGeom prst="rect">
            <a:avLst/>
          </a:prstGeom>
          <a:noFill/>
          <a:ln>
            <a:noFill/>
          </a:ln>
        </p:spPr>
        <p:txBody>
          <a:bodyPr spcFirstLastPara="1" wrap="square" lIns="0" tIns="0" rIns="0" bIns="0" anchor="t" anchorCtr="0">
            <a:spAutoFit/>
          </a:bodyPr>
          <a:lstStyle/>
          <a:p>
            <a:pPr marL="0" marR="0" lvl="0" indent="0" algn="ctr" rtl="0">
              <a:lnSpc>
                <a:spcPct val="130009"/>
              </a:lnSpc>
              <a:spcBef>
                <a:spcPts val="0"/>
              </a:spcBef>
              <a:spcAft>
                <a:spcPts val="0"/>
              </a:spcAft>
              <a:buClr>
                <a:srgbClr val="000000"/>
              </a:buClr>
              <a:buSzPts val="1400"/>
              <a:buFont typeface="Arial"/>
              <a:buNone/>
            </a:pPr>
            <a:r>
              <a:rPr lang="en-GB">
                <a:solidFill>
                  <a:srgbClr val="242424"/>
                </a:solidFill>
              </a:rPr>
              <a:t>IT21180798</a:t>
            </a:r>
            <a:r>
              <a:rPr lang="en-GB" sz="1400" b="0" i="0" u="none" strike="noStrike" cap="none">
                <a:solidFill>
                  <a:srgbClr val="242424"/>
                </a:solidFill>
                <a:latin typeface="Arial"/>
                <a:ea typeface="Arial"/>
                <a:cs typeface="Arial"/>
                <a:sym typeface="Arial"/>
              </a:rPr>
              <a:t>   |   </a:t>
            </a:r>
            <a:r>
              <a:rPr lang="en-GB">
                <a:solidFill>
                  <a:srgbClr val="242424"/>
                </a:solidFill>
              </a:rPr>
              <a:t>Vikasitha M.K.I. </a:t>
            </a:r>
            <a:r>
              <a:rPr lang="en-GB" sz="1400" b="0" i="0" u="none" strike="noStrike" cap="none">
                <a:solidFill>
                  <a:srgbClr val="242424"/>
                </a:solidFill>
                <a:latin typeface="Arial"/>
                <a:ea typeface="Arial"/>
                <a:cs typeface="Arial"/>
                <a:sym typeface="Arial"/>
              </a:rPr>
              <a:t>    |  2</a:t>
            </a:r>
            <a:r>
              <a:rPr lang="en-GB">
                <a:solidFill>
                  <a:srgbClr val="242424"/>
                </a:solidFill>
              </a:rPr>
              <a:t>4-25J-155</a:t>
            </a:r>
            <a:endParaRPr sz="700" b="0" i="0" u="none" strike="noStrike" cap="none">
              <a:solidFill>
                <a:srgbClr val="000000"/>
              </a:solidFill>
              <a:latin typeface="Arial"/>
              <a:ea typeface="Arial"/>
              <a:cs typeface="Arial"/>
              <a:sym typeface="Arial"/>
            </a:endParaRPr>
          </a:p>
        </p:txBody>
      </p:sp>
      <p:sp>
        <p:nvSpPr>
          <p:cNvPr id="486" name="Google Shape;486;p47"/>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l"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pic>
        <p:nvPicPr>
          <p:cNvPr id="487" name="Google Shape;487;p47"/>
          <p:cNvPicPr preferRelativeResize="0"/>
          <p:nvPr/>
        </p:nvPicPr>
        <p:blipFill>
          <a:blip r:embed="rId5">
            <a:alphaModFix/>
          </a:blip>
          <a:stretch>
            <a:fillRect/>
          </a:stretch>
        </p:blipFill>
        <p:spPr>
          <a:xfrm>
            <a:off x="7565100" y="145913"/>
            <a:ext cx="1439695" cy="18397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91"/>
        <p:cNvGrpSpPr/>
        <p:nvPr/>
      </p:nvGrpSpPr>
      <p:grpSpPr>
        <a:xfrm>
          <a:off x="0" y="0"/>
          <a:ext cx="0" cy="0"/>
          <a:chOff x="0" y="0"/>
          <a:chExt cx="0" cy="0"/>
        </a:xfrm>
      </p:grpSpPr>
      <p:sp>
        <p:nvSpPr>
          <p:cNvPr id="492" name="Google Shape;492;p48"/>
          <p:cNvSpPr txBox="1"/>
          <p:nvPr/>
        </p:nvSpPr>
        <p:spPr>
          <a:xfrm>
            <a:off x="509175" y="1361975"/>
            <a:ext cx="7905000" cy="78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sz="3000" b="1">
                <a:solidFill>
                  <a:schemeClr val="dk1"/>
                </a:solidFill>
                <a:latin typeface="Calibri"/>
                <a:ea typeface="Calibri"/>
                <a:cs typeface="Calibri"/>
                <a:sym typeface="Calibri"/>
              </a:rPr>
              <a:t>Hair Style Transformation and Realistic Simulation for Personalized Recommendations</a:t>
            </a:r>
            <a:endParaRPr sz="1800" b="1">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96"/>
        <p:cNvGrpSpPr/>
        <p:nvPr/>
      </p:nvGrpSpPr>
      <p:grpSpPr>
        <a:xfrm>
          <a:off x="0" y="0"/>
          <a:ext cx="0" cy="0"/>
          <a:chOff x="0" y="0"/>
          <a:chExt cx="0" cy="0"/>
        </a:xfrm>
      </p:grpSpPr>
      <p:sp>
        <p:nvSpPr>
          <p:cNvPr id="497" name="Google Shape;497;p49"/>
          <p:cNvSpPr txBox="1"/>
          <p:nvPr/>
        </p:nvSpPr>
        <p:spPr>
          <a:xfrm>
            <a:off x="356900" y="1131925"/>
            <a:ext cx="8670600" cy="3473700"/>
          </a:xfrm>
          <a:prstGeom prst="rect">
            <a:avLst/>
          </a:prstGeom>
          <a:noFill/>
          <a:ln>
            <a:noFill/>
          </a:ln>
        </p:spPr>
        <p:txBody>
          <a:bodyPr spcFirstLastPara="1" wrap="square" lIns="0" tIns="0" rIns="0" bIns="0" anchor="t" anchorCtr="0">
            <a:spAutoFit/>
          </a:bodyPr>
          <a:lstStyle/>
          <a:p>
            <a:pPr marL="457200" lvl="0" indent="-355600" algn="l" rtl="0">
              <a:lnSpc>
                <a:spcPct val="90000"/>
              </a:lnSpc>
              <a:spcBef>
                <a:spcPts val="500"/>
              </a:spcBef>
              <a:spcAft>
                <a:spcPts val="0"/>
              </a:spcAft>
              <a:buClr>
                <a:schemeClr val="dk1"/>
              </a:buClr>
              <a:buSzPts val="2000"/>
              <a:buChar char="●"/>
            </a:pPr>
            <a:r>
              <a:rPr lang="en-GB" sz="2000" b="1">
                <a:solidFill>
                  <a:schemeClr val="dk1"/>
                </a:solidFill>
                <a:latin typeface="Calibri"/>
                <a:ea typeface="Calibri"/>
                <a:cs typeface="Calibri"/>
                <a:sym typeface="Calibri"/>
              </a:rPr>
              <a:t>Importance:</a:t>
            </a:r>
            <a:r>
              <a:rPr lang="en-GB" sz="2000">
                <a:solidFill>
                  <a:schemeClr val="dk1"/>
                </a:solidFill>
                <a:latin typeface="Calibri"/>
                <a:ea typeface="Calibri"/>
                <a:cs typeface="Calibri"/>
                <a:sym typeface="Calibri"/>
              </a:rPr>
              <a:t> Offers significant value by providing users with personalized, realistic, and culturally sensitive hair styling options.</a:t>
            </a:r>
            <a:endParaRPr sz="2000">
              <a:solidFill>
                <a:schemeClr val="dk1"/>
              </a:solidFill>
              <a:latin typeface="Calibri"/>
              <a:ea typeface="Calibri"/>
              <a:cs typeface="Calibri"/>
              <a:sym typeface="Calibri"/>
            </a:endParaRPr>
          </a:p>
          <a:p>
            <a:pPr marL="12700" lvl="0" indent="0" algn="l" rtl="0">
              <a:lnSpc>
                <a:spcPct val="90000"/>
              </a:lnSpc>
              <a:spcBef>
                <a:spcPts val="500"/>
              </a:spcBef>
              <a:spcAft>
                <a:spcPts val="0"/>
              </a:spcAft>
              <a:buClr>
                <a:schemeClr val="dk1"/>
              </a:buClr>
              <a:buSzPts val="1100"/>
              <a:buFont typeface="Arial"/>
              <a:buNone/>
            </a:pPr>
            <a:endParaRPr sz="2000">
              <a:solidFill>
                <a:schemeClr val="dk1"/>
              </a:solidFill>
              <a:latin typeface="Calibri"/>
              <a:ea typeface="Calibri"/>
              <a:cs typeface="Calibri"/>
              <a:sym typeface="Calibri"/>
            </a:endParaRPr>
          </a:p>
          <a:p>
            <a:pPr marL="457200" lvl="0" indent="-355600" algn="l" rtl="0">
              <a:lnSpc>
                <a:spcPct val="90000"/>
              </a:lnSpc>
              <a:spcBef>
                <a:spcPts val="500"/>
              </a:spcBef>
              <a:spcAft>
                <a:spcPts val="0"/>
              </a:spcAft>
              <a:buClr>
                <a:schemeClr val="dk1"/>
              </a:buClr>
              <a:buSzPts val="2000"/>
              <a:buChar char="●"/>
            </a:pPr>
            <a:r>
              <a:rPr lang="en-GB" sz="2000" b="1">
                <a:solidFill>
                  <a:schemeClr val="dk1"/>
                </a:solidFill>
                <a:latin typeface="Calibri"/>
                <a:ea typeface="Calibri"/>
                <a:cs typeface="Calibri"/>
                <a:sym typeface="Calibri"/>
              </a:rPr>
              <a:t>Requirement of hairstyle simulator</a:t>
            </a:r>
            <a:r>
              <a:rPr lang="en-GB" sz="2000">
                <a:solidFill>
                  <a:schemeClr val="dk1"/>
                </a:solidFill>
                <a:latin typeface="Calibri"/>
                <a:ea typeface="Calibri"/>
                <a:cs typeface="Calibri"/>
                <a:sym typeface="Calibri"/>
              </a:rPr>
              <a:t>: Traditional systems often deliver generic hairstyle recommendations based on popularity or purchase history, lacking personalized, nuanced suggestions and failing to integrate comprehensive hairstyle advice.</a:t>
            </a:r>
            <a:endParaRPr sz="2000">
              <a:solidFill>
                <a:schemeClr val="dk1"/>
              </a:solidFill>
              <a:latin typeface="Calibri"/>
              <a:ea typeface="Calibri"/>
              <a:cs typeface="Calibri"/>
              <a:sym typeface="Calibri"/>
            </a:endParaRPr>
          </a:p>
          <a:p>
            <a:pPr marL="12700" lvl="0" indent="0" algn="l" rtl="0">
              <a:lnSpc>
                <a:spcPct val="90000"/>
              </a:lnSpc>
              <a:spcBef>
                <a:spcPts val="500"/>
              </a:spcBef>
              <a:spcAft>
                <a:spcPts val="0"/>
              </a:spcAft>
              <a:buClr>
                <a:schemeClr val="dk1"/>
              </a:buClr>
              <a:buSzPts val="1100"/>
              <a:buFont typeface="Arial"/>
              <a:buNone/>
            </a:pPr>
            <a:endParaRPr sz="2000">
              <a:solidFill>
                <a:schemeClr val="dk1"/>
              </a:solidFill>
              <a:latin typeface="Calibri"/>
              <a:ea typeface="Calibri"/>
              <a:cs typeface="Calibri"/>
              <a:sym typeface="Calibri"/>
            </a:endParaRPr>
          </a:p>
          <a:p>
            <a:pPr marL="457200" lvl="0" indent="-355600" algn="l" rtl="0">
              <a:lnSpc>
                <a:spcPct val="90000"/>
              </a:lnSpc>
              <a:spcBef>
                <a:spcPts val="500"/>
              </a:spcBef>
              <a:spcAft>
                <a:spcPts val="0"/>
              </a:spcAft>
              <a:buClr>
                <a:schemeClr val="dk1"/>
              </a:buClr>
              <a:buSzPts val="2000"/>
              <a:buChar char="●"/>
            </a:pPr>
            <a:r>
              <a:rPr lang="en-GB" sz="2000" b="1">
                <a:solidFill>
                  <a:schemeClr val="dk1"/>
                </a:solidFill>
                <a:latin typeface="Calibri"/>
                <a:ea typeface="Calibri"/>
                <a:cs typeface="Calibri"/>
                <a:sym typeface="Calibri"/>
              </a:rPr>
              <a:t>Benefits</a:t>
            </a:r>
            <a:r>
              <a:rPr lang="en-GB" sz="2000">
                <a:solidFill>
                  <a:schemeClr val="dk1"/>
                </a:solidFill>
                <a:latin typeface="Calibri"/>
                <a:ea typeface="Calibri"/>
                <a:cs typeface="Calibri"/>
                <a:sym typeface="Calibri"/>
              </a:rPr>
              <a:t>: Ability to try hairstyles in real-time and choose one that matches the individual's face shape and regional characteristics</a:t>
            </a:r>
            <a:endParaRPr sz="2000">
              <a:solidFill>
                <a:schemeClr val="dk1"/>
              </a:solidFill>
              <a:latin typeface="Calibri"/>
              <a:ea typeface="Calibri"/>
              <a:cs typeface="Calibri"/>
              <a:sym typeface="Calibri"/>
            </a:endParaRPr>
          </a:p>
          <a:p>
            <a:pPr marL="0" marR="0" lvl="0" indent="0" algn="l" rtl="0">
              <a:lnSpc>
                <a:spcPct val="140000"/>
              </a:lnSpc>
              <a:spcBef>
                <a:spcPts val="0"/>
              </a:spcBef>
              <a:spcAft>
                <a:spcPts val="0"/>
              </a:spcAft>
              <a:buClr>
                <a:srgbClr val="000000"/>
              </a:buClr>
              <a:buSzPts val="1300"/>
              <a:buFont typeface="Arial"/>
              <a:buNone/>
            </a:pPr>
            <a:endParaRPr sz="900">
              <a:solidFill>
                <a:schemeClr val="dk1"/>
              </a:solidFill>
              <a:latin typeface="Calibri"/>
              <a:ea typeface="Calibri"/>
              <a:cs typeface="Calibri"/>
              <a:sym typeface="Calibri"/>
            </a:endParaRPr>
          </a:p>
        </p:txBody>
      </p:sp>
      <p:sp>
        <p:nvSpPr>
          <p:cNvPr id="498" name="Google Shape;498;p49"/>
          <p:cNvSpPr/>
          <p:nvPr/>
        </p:nvSpPr>
        <p:spPr>
          <a:xfrm>
            <a:off x="0" y="4724400"/>
            <a:ext cx="9144000" cy="4762"/>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499" name="Google Shape;499;p49"/>
          <p:cNvSpPr txBox="1"/>
          <p:nvPr/>
        </p:nvSpPr>
        <p:spPr>
          <a:xfrm>
            <a:off x="3117298" y="350825"/>
            <a:ext cx="2909400" cy="5388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Clr>
                <a:srgbClr val="000000"/>
              </a:buClr>
              <a:buSzPts val="2500"/>
              <a:buFont typeface="Arial"/>
              <a:buNone/>
            </a:pPr>
            <a:r>
              <a:rPr lang="en-GB" sz="3500" b="1" i="0" u="none" strike="noStrike" cap="none">
                <a:solidFill>
                  <a:srgbClr val="242424"/>
                </a:solidFill>
                <a:latin typeface="Calibri"/>
                <a:ea typeface="Calibri"/>
                <a:cs typeface="Calibri"/>
                <a:sym typeface="Calibri"/>
              </a:rPr>
              <a:t>Introduction</a:t>
            </a:r>
            <a:endParaRPr sz="1700" b="1" i="0" u="none" strike="noStrike" cap="none">
              <a:solidFill>
                <a:srgbClr val="000000"/>
              </a:solidFill>
              <a:latin typeface="Calibri"/>
              <a:ea typeface="Calibri"/>
              <a:cs typeface="Calibri"/>
              <a:sym typeface="Calibri"/>
            </a:endParaRPr>
          </a:p>
        </p:txBody>
      </p:sp>
      <p:sp>
        <p:nvSpPr>
          <p:cNvPr id="500" name="Google Shape;500;p49"/>
          <p:cNvSpPr txBox="1"/>
          <p:nvPr/>
        </p:nvSpPr>
        <p:spPr>
          <a:xfrm>
            <a:off x="6017580" y="2760262"/>
            <a:ext cx="3259500" cy="169200"/>
          </a:xfrm>
          <a:prstGeom prst="rect">
            <a:avLst/>
          </a:prstGeom>
          <a:noFill/>
          <a:ln>
            <a:noFill/>
          </a:ln>
        </p:spPr>
        <p:txBody>
          <a:bodyPr spcFirstLastPara="1" wrap="square" lIns="0" tIns="0" rIns="0" bIns="0" anchor="t" anchorCtr="0">
            <a:spAutoFit/>
          </a:bodyPr>
          <a:lstStyle/>
          <a:p>
            <a:pPr marL="0" marR="0" lvl="0" indent="0" algn="l" rtl="0">
              <a:lnSpc>
                <a:spcPct val="128886"/>
              </a:lnSpc>
              <a:spcBef>
                <a:spcPts val="0"/>
              </a:spcBef>
              <a:spcAft>
                <a:spcPts val="0"/>
              </a:spcAft>
              <a:buClr>
                <a:srgbClr val="000000"/>
              </a:buClr>
              <a:buSzPts val="1100"/>
              <a:buFont typeface="Arial"/>
              <a:buNone/>
            </a:pPr>
            <a:endParaRPr sz="1100" b="1" i="0" u="none" strike="noStrike" cap="none">
              <a:solidFill>
                <a:srgbClr val="000000"/>
              </a:solidFill>
              <a:latin typeface="Open Sans"/>
              <a:ea typeface="Open Sans"/>
              <a:cs typeface="Open Sans"/>
              <a:sym typeface="Open Sans"/>
            </a:endParaRPr>
          </a:p>
        </p:txBody>
      </p:sp>
      <p:sp>
        <p:nvSpPr>
          <p:cNvPr id="501" name="Google Shape;501;p49"/>
          <p:cNvSpPr txBox="1"/>
          <p:nvPr/>
        </p:nvSpPr>
        <p:spPr>
          <a:xfrm>
            <a:off x="10567060" y="5421324"/>
            <a:ext cx="1175400" cy="107700"/>
          </a:xfrm>
          <a:prstGeom prst="rect">
            <a:avLst/>
          </a:prstGeom>
          <a:noFill/>
          <a:ln>
            <a:noFill/>
          </a:ln>
        </p:spPr>
        <p:txBody>
          <a:bodyPr spcFirstLastPara="1" wrap="square" lIns="0" tIns="0" rIns="0" bIns="0" anchor="t" anchorCtr="0">
            <a:spAutoFit/>
          </a:bodyPr>
          <a:lstStyle/>
          <a:p>
            <a:pPr marL="0" marR="0" lvl="0" indent="0" algn="ctr" rtl="0">
              <a:lnSpc>
                <a:spcPct val="130001"/>
              </a:lnSpc>
              <a:spcBef>
                <a:spcPts val="0"/>
              </a:spcBef>
              <a:spcAft>
                <a:spcPts val="0"/>
              </a:spcAft>
              <a:buClr>
                <a:srgbClr val="000000"/>
              </a:buClr>
              <a:buSzPts val="3100"/>
              <a:buFont typeface="Arial"/>
              <a:buNone/>
            </a:pPr>
            <a:endParaRPr sz="700" b="0" i="0" u="none" strike="noStrike" cap="none">
              <a:solidFill>
                <a:srgbClr val="000000"/>
              </a:solidFill>
              <a:latin typeface="Arial"/>
              <a:ea typeface="Arial"/>
              <a:cs typeface="Arial"/>
              <a:sym typeface="Arial"/>
            </a:endParaRPr>
          </a:p>
        </p:txBody>
      </p:sp>
      <p:sp>
        <p:nvSpPr>
          <p:cNvPr id="502" name="Google Shape;502;p49"/>
          <p:cNvSpPr/>
          <p:nvPr/>
        </p:nvSpPr>
        <p:spPr>
          <a:xfrm>
            <a:off x="0" y="4724400"/>
            <a:ext cx="9144000" cy="4800"/>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503" name="Google Shape;503;p49"/>
          <p:cNvPicPr preferRelativeResize="0"/>
          <p:nvPr/>
        </p:nvPicPr>
        <p:blipFill rotWithShape="1">
          <a:blip r:embed="rId4">
            <a:alphaModFix amt="80000"/>
          </a:blip>
          <a:srcRect r="36908"/>
          <a:stretch/>
        </p:blipFill>
        <p:spPr>
          <a:xfrm>
            <a:off x="0" y="4724400"/>
            <a:ext cx="2574551" cy="419100"/>
          </a:xfrm>
          <a:prstGeom prst="rect">
            <a:avLst/>
          </a:prstGeom>
          <a:noFill/>
          <a:ln>
            <a:noFill/>
          </a:ln>
        </p:spPr>
      </p:pic>
      <p:sp>
        <p:nvSpPr>
          <p:cNvPr id="504" name="Google Shape;504;p49"/>
          <p:cNvSpPr txBox="1"/>
          <p:nvPr/>
        </p:nvSpPr>
        <p:spPr>
          <a:xfrm>
            <a:off x="2067329" y="4854234"/>
            <a:ext cx="5580000" cy="215400"/>
          </a:xfrm>
          <a:prstGeom prst="rect">
            <a:avLst/>
          </a:prstGeom>
          <a:noFill/>
          <a:ln>
            <a:noFill/>
          </a:ln>
        </p:spPr>
        <p:txBody>
          <a:bodyPr spcFirstLastPara="1" wrap="square" lIns="0" tIns="0" rIns="0" bIns="0" anchor="t" anchorCtr="0">
            <a:spAutoFit/>
          </a:bodyPr>
          <a:lstStyle/>
          <a:p>
            <a:pPr marL="0" marR="0" lvl="0" indent="0" algn="ctr" rtl="0">
              <a:lnSpc>
                <a:spcPct val="130009"/>
              </a:lnSpc>
              <a:spcBef>
                <a:spcPts val="0"/>
              </a:spcBef>
              <a:spcAft>
                <a:spcPts val="0"/>
              </a:spcAft>
              <a:buClr>
                <a:srgbClr val="000000"/>
              </a:buClr>
              <a:buSzPts val="1400"/>
              <a:buFont typeface="Arial"/>
              <a:buNone/>
            </a:pPr>
            <a:r>
              <a:rPr lang="en-GB">
                <a:solidFill>
                  <a:srgbClr val="242424"/>
                </a:solidFill>
              </a:rPr>
              <a:t>IT21180798</a:t>
            </a:r>
            <a:r>
              <a:rPr lang="en-GB" sz="1400" b="0" i="0" u="none" strike="noStrike" cap="none">
                <a:solidFill>
                  <a:srgbClr val="242424"/>
                </a:solidFill>
                <a:latin typeface="Arial"/>
                <a:ea typeface="Arial"/>
                <a:cs typeface="Arial"/>
                <a:sym typeface="Arial"/>
              </a:rPr>
              <a:t>   |   </a:t>
            </a:r>
            <a:r>
              <a:rPr lang="en-GB">
                <a:solidFill>
                  <a:srgbClr val="242424"/>
                </a:solidFill>
              </a:rPr>
              <a:t>Vikasitha M.K.I. </a:t>
            </a:r>
            <a:r>
              <a:rPr lang="en-GB" sz="1400" b="0" i="0" u="none" strike="noStrike" cap="none">
                <a:solidFill>
                  <a:srgbClr val="242424"/>
                </a:solidFill>
                <a:latin typeface="Arial"/>
                <a:ea typeface="Arial"/>
                <a:cs typeface="Arial"/>
                <a:sym typeface="Arial"/>
              </a:rPr>
              <a:t>    |  2</a:t>
            </a:r>
            <a:r>
              <a:rPr lang="en-GB">
                <a:solidFill>
                  <a:srgbClr val="242424"/>
                </a:solidFill>
              </a:rPr>
              <a:t>4-25J-155</a:t>
            </a:r>
            <a:endParaRPr sz="700" b="0" i="0" u="none" strike="noStrike" cap="none">
              <a:solidFill>
                <a:srgbClr val="000000"/>
              </a:solidFill>
              <a:latin typeface="Arial"/>
              <a:ea typeface="Arial"/>
              <a:cs typeface="Arial"/>
              <a:sym typeface="Arial"/>
            </a:endParaRPr>
          </a:p>
        </p:txBody>
      </p:sp>
      <p:sp>
        <p:nvSpPr>
          <p:cNvPr id="505" name="Google Shape;505;p49"/>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09"/>
        <p:cNvGrpSpPr/>
        <p:nvPr/>
      </p:nvGrpSpPr>
      <p:grpSpPr>
        <a:xfrm>
          <a:off x="0" y="0"/>
          <a:ext cx="0" cy="0"/>
          <a:chOff x="0" y="0"/>
          <a:chExt cx="0" cy="0"/>
        </a:xfrm>
      </p:grpSpPr>
      <p:sp>
        <p:nvSpPr>
          <p:cNvPr id="510" name="Google Shape;510;p50"/>
          <p:cNvSpPr txBox="1"/>
          <p:nvPr/>
        </p:nvSpPr>
        <p:spPr>
          <a:xfrm>
            <a:off x="356900" y="1131925"/>
            <a:ext cx="8670600" cy="3725100"/>
          </a:xfrm>
          <a:prstGeom prst="rect">
            <a:avLst/>
          </a:prstGeom>
          <a:noFill/>
          <a:ln>
            <a:noFill/>
          </a:ln>
        </p:spPr>
        <p:txBody>
          <a:bodyPr spcFirstLastPara="1" wrap="square" lIns="0" tIns="0" rIns="0" bIns="0" anchor="t" anchorCtr="0">
            <a:spAutoFit/>
          </a:bodyPr>
          <a:lstStyle/>
          <a:p>
            <a:pPr marL="457200" lvl="0" indent="-330200" algn="l" rtl="0">
              <a:lnSpc>
                <a:spcPct val="140000"/>
              </a:lnSpc>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Human races are traditionally categorized into groups like Caucasian/White, Mongoloid/Asian, Negroid/Black, and Australoid, though these distinctions are considered social constructs rather than biologically distinct groups. [1]</a:t>
            </a:r>
            <a:endParaRPr sz="1600">
              <a:solidFill>
                <a:schemeClr val="dk1"/>
              </a:solidFill>
              <a:latin typeface="Calibri"/>
              <a:ea typeface="Calibri"/>
              <a:cs typeface="Calibri"/>
              <a:sym typeface="Calibri"/>
            </a:endParaRPr>
          </a:p>
          <a:p>
            <a:pPr marL="0" lvl="0" indent="0" algn="l" rtl="0">
              <a:lnSpc>
                <a:spcPct val="140000"/>
              </a:lnSpc>
              <a:spcBef>
                <a:spcPts val="0"/>
              </a:spcBef>
              <a:spcAft>
                <a:spcPts val="0"/>
              </a:spcAft>
              <a:buClr>
                <a:schemeClr val="dk1"/>
              </a:buClr>
              <a:buSzPts val="1100"/>
              <a:buFont typeface="Arial"/>
              <a:buNone/>
            </a:pPr>
            <a:endParaRPr sz="1600">
              <a:solidFill>
                <a:schemeClr val="dk1"/>
              </a:solidFill>
              <a:latin typeface="Calibri"/>
              <a:ea typeface="Calibri"/>
              <a:cs typeface="Calibri"/>
              <a:sym typeface="Calibri"/>
            </a:endParaRPr>
          </a:p>
          <a:p>
            <a:pPr marL="457200" lvl="0" indent="-330200" algn="l" rtl="0">
              <a:lnSpc>
                <a:spcPct val="140000"/>
              </a:lnSpc>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Hairstyles vary widely across cultures and eras, serving as expressions of identity, influenced by factors such as social status, ethnicity, fashion trends, and personal taste. [2]</a:t>
            </a:r>
            <a:endParaRPr sz="1600">
              <a:solidFill>
                <a:schemeClr val="dk1"/>
              </a:solidFill>
              <a:latin typeface="Calibri"/>
              <a:ea typeface="Calibri"/>
              <a:cs typeface="Calibri"/>
              <a:sym typeface="Calibri"/>
            </a:endParaRPr>
          </a:p>
          <a:p>
            <a:pPr marL="0" lvl="0" indent="0" algn="l" rtl="0">
              <a:lnSpc>
                <a:spcPct val="140000"/>
              </a:lnSpc>
              <a:spcBef>
                <a:spcPts val="0"/>
              </a:spcBef>
              <a:spcAft>
                <a:spcPts val="0"/>
              </a:spcAft>
              <a:buClr>
                <a:schemeClr val="dk1"/>
              </a:buClr>
              <a:buSzPts val="1100"/>
              <a:buFont typeface="Arial"/>
              <a:buNone/>
            </a:pPr>
            <a:endParaRPr sz="1600">
              <a:solidFill>
                <a:schemeClr val="dk1"/>
              </a:solidFill>
              <a:latin typeface="Calibri"/>
              <a:ea typeface="Calibri"/>
              <a:cs typeface="Calibri"/>
              <a:sym typeface="Calibri"/>
            </a:endParaRPr>
          </a:p>
          <a:p>
            <a:pPr marL="457200" lvl="0" indent="-330200" algn="l" rtl="0">
              <a:lnSpc>
                <a:spcPct val="140000"/>
              </a:lnSpc>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Barbers traditionally identify suitable hairstyles for individuals based on face shapes—such as oval, round, square, heart, and diamond, using experience and knowledge passed down through practice. [3]</a:t>
            </a:r>
            <a:endParaRPr sz="1600">
              <a:solidFill>
                <a:schemeClr val="dk1"/>
              </a:solidFill>
              <a:latin typeface="Calibri"/>
              <a:ea typeface="Calibri"/>
              <a:cs typeface="Calibri"/>
              <a:sym typeface="Calibri"/>
            </a:endParaRPr>
          </a:p>
          <a:p>
            <a:pPr marL="0" marR="0" lvl="0" indent="0" algn="l" rtl="0">
              <a:lnSpc>
                <a:spcPct val="140000"/>
              </a:lnSpc>
              <a:spcBef>
                <a:spcPts val="0"/>
              </a:spcBef>
              <a:spcAft>
                <a:spcPts val="0"/>
              </a:spcAft>
              <a:buClr>
                <a:srgbClr val="000000"/>
              </a:buClr>
              <a:buSzPts val="1300"/>
              <a:buFont typeface="Arial"/>
              <a:buNone/>
            </a:pPr>
            <a:endParaRPr sz="1800" b="1">
              <a:solidFill>
                <a:schemeClr val="dk1"/>
              </a:solidFill>
              <a:latin typeface="Calibri"/>
              <a:ea typeface="Calibri"/>
              <a:cs typeface="Calibri"/>
              <a:sym typeface="Calibri"/>
            </a:endParaRPr>
          </a:p>
        </p:txBody>
      </p:sp>
      <p:sp>
        <p:nvSpPr>
          <p:cNvPr id="511" name="Google Shape;511;p50"/>
          <p:cNvSpPr/>
          <p:nvPr/>
        </p:nvSpPr>
        <p:spPr>
          <a:xfrm>
            <a:off x="0" y="4724400"/>
            <a:ext cx="9144000" cy="4800"/>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512" name="Google Shape;512;p50"/>
          <p:cNvSpPr txBox="1"/>
          <p:nvPr/>
        </p:nvSpPr>
        <p:spPr>
          <a:xfrm>
            <a:off x="356900" y="350425"/>
            <a:ext cx="1977900" cy="461700"/>
          </a:xfrm>
          <a:prstGeom prst="rect">
            <a:avLst/>
          </a:prstGeom>
          <a:noFill/>
          <a:ln>
            <a:noFill/>
          </a:ln>
        </p:spPr>
        <p:txBody>
          <a:bodyPr spcFirstLastPara="1" wrap="square" lIns="0" tIns="0" rIns="0" bIns="0" anchor="t" anchorCtr="0">
            <a:spAutoFit/>
          </a:bodyPr>
          <a:lstStyle/>
          <a:p>
            <a:pPr marL="0" lvl="0" indent="0" algn="l" rtl="0">
              <a:lnSpc>
                <a:spcPct val="130001"/>
              </a:lnSpc>
              <a:spcBef>
                <a:spcPts val="0"/>
              </a:spcBef>
              <a:spcAft>
                <a:spcPts val="0"/>
              </a:spcAft>
              <a:buClr>
                <a:schemeClr val="dk1"/>
              </a:buClr>
              <a:buSzPts val="3100"/>
              <a:buFont typeface="Arial"/>
              <a:buNone/>
            </a:pPr>
            <a:r>
              <a:rPr lang="en-GB" sz="3000" b="1">
                <a:solidFill>
                  <a:srgbClr val="242424"/>
                </a:solidFill>
                <a:latin typeface="Calibri"/>
                <a:ea typeface="Calibri"/>
                <a:cs typeface="Calibri"/>
                <a:sym typeface="Calibri"/>
              </a:rPr>
              <a:t>Background</a:t>
            </a:r>
            <a:endParaRPr sz="2200" b="1" i="0" u="none" strike="noStrike" cap="none">
              <a:solidFill>
                <a:srgbClr val="000000"/>
              </a:solidFill>
              <a:latin typeface="Calibri"/>
              <a:ea typeface="Calibri"/>
              <a:cs typeface="Calibri"/>
              <a:sym typeface="Calibri"/>
            </a:endParaRPr>
          </a:p>
        </p:txBody>
      </p:sp>
      <p:sp>
        <p:nvSpPr>
          <p:cNvPr id="513" name="Google Shape;513;p50"/>
          <p:cNvSpPr txBox="1"/>
          <p:nvPr/>
        </p:nvSpPr>
        <p:spPr>
          <a:xfrm>
            <a:off x="6017580" y="2760262"/>
            <a:ext cx="3259500" cy="169200"/>
          </a:xfrm>
          <a:prstGeom prst="rect">
            <a:avLst/>
          </a:prstGeom>
          <a:noFill/>
          <a:ln>
            <a:noFill/>
          </a:ln>
        </p:spPr>
        <p:txBody>
          <a:bodyPr spcFirstLastPara="1" wrap="square" lIns="0" tIns="0" rIns="0" bIns="0" anchor="t" anchorCtr="0">
            <a:spAutoFit/>
          </a:bodyPr>
          <a:lstStyle/>
          <a:p>
            <a:pPr marL="0" marR="0" lvl="0" indent="0" algn="l" rtl="0">
              <a:lnSpc>
                <a:spcPct val="128886"/>
              </a:lnSpc>
              <a:spcBef>
                <a:spcPts val="0"/>
              </a:spcBef>
              <a:spcAft>
                <a:spcPts val="0"/>
              </a:spcAft>
              <a:buClr>
                <a:srgbClr val="000000"/>
              </a:buClr>
              <a:buSzPts val="1100"/>
              <a:buFont typeface="Arial"/>
              <a:buNone/>
            </a:pPr>
            <a:endParaRPr sz="1100" b="1" i="0" u="none" strike="noStrike" cap="none">
              <a:solidFill>
                <a:srgbClr val="000000"/>
              </a:solidFill>
              <a:latin typeface="Open Sans"/>
              <a:ea typeface="Open Sans"/>
              <a:cs typeface="Open Sans"/>
              <a:sym typeface="Open Sans"/>
            </a:endParaRPr>
          </a:p>
        </p:txBody>
      </p:sp>
      <p:sp>
        <p:nvSpPr>
          <p:cNvPr id="514" name="Google Shape;514;p50"/>
          <p:cNvSpPr txBox="1"/>
          <p:nvPr/>
        </p:nvSpPr>
        <p:spPr>
          <a:xfrm>
            <a:off x="10567060" y="5421324"/>
            <a:ext cx="1175400" cy="107700"/>
          </a:xfrm>
          <a:prstGeom prst="rect">
            <a:avLst/>
          </a:prstGeom>
          <a:noFill/>
          <a:ln>
            <a:noFill/>
          </a:ln>
        </p:spPr>
        <p:txBody>
          <a:bodyPr spcFirstLastPara="1" wrap="square" lIns="0" tIns="0" rIns="0" bIns="0" anchor="t" anchorCtr="0">
            <a:spAutoFit/>
          </a:bodyPr>
          <a:lstStyle/>
          <a:p>
            <a:pPr marL="0" marR="0" lvl="0" indent="0" algn="ctr" rtl="0">
              <a:lnSpc>
                <a:spcPct val="130001"/>
              </a:lnSpc>
              <a:spcBef>
                <a:spcPts val="0"/>
              </a:spcBef>
              <a:spcAft>
                <a:spcPts val="0"/>
              </a:spcAft>
              <a:buClr>
                <a:srgbClr val="000000"/>
              </a:buClr>
              <a:buSzPts val="3100"/>
              <a:buFont typeface="Arial"/>
              <a:buNone/>
            </a:pPr>
            <a:endParaRPr sz="700" b="0" i="0" u="none" strike="noStrike" cap="none">
              <a:solidFill>
                <a:srgbClr val="000000"/>
              </a:solidFill>
              <a:latin typeface="Arial"/>
              <a:ea typeface="Arial"/>
              <a:cs typeface="Arial"/>
              <a:sym typeface="Arial"/>
            </a:endParaRPr>
          </a:p>
        </p:txBody>
      </p:sp>
      <p:sp>
        <p:nvSpPr>
          <p:cNvPr id="515" name="Google Shape;515;p50"/>
          <p:cNvSpPr/>
          <p:nvPr/>
        </p:nvSpPr>
        <p:spPr>
          <a:xfrm>
            <a:off x="0" y="4724400"/>
            <a:ext cx="9144000" cy="4800"/>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516" name="Google Shape;516;p50"/>
          <p:cNvPicPr preferRelativeResize="0"/>
          <p:nvPr/>
        </p:nvPicPr>
        <p:blipFill rotWithShape="1">
          <a:blip r:embed="rId4">
            <a:alphaModFix amt="80000"/>
          </a:blip>
          <a:srcRect r="36908"/>
          <a:stretch/>
        </p:blipFill>
        <p:spPr>
          <a:xfrm>
            <a:off x="0" y="4724400"/>
            <a:ext cx="2574551" cy="419100"/>
          </a:xfrm>
          <a:prstGeom prst="rect">
            <a:avLst/>
          </a:prstGeom>
          <a:noFill/>
          <a:ln>
            <a:noFill/>
          </a:ln>
        </p:spPr>
      </p:pic>
      <p:sp>
        <p:nvSpPr>
          <p:cNvPr id="517" name="Google Shape;517;p50"/>
          <p:cNvSpPr txBox="1"/>
          <p:nvPr/>
        </p:nvSpPr>
        <p:spPr>
          <a:xfrm>
            <a:off x="2067329" y="4854234"/>
            <a:ext cx="5580000" cy="215400"/>
          </a:xfrm>
          <a:prstGeom prst="rect">
            <a:avLst/>
          </a:prstGeom>
          <a:noFill/>
          <a:ln>
            <a:noFill/>
          </a:ln>
        </p:spPr>
        <p:txBody>
          <a:bodyPr spcFirstLastPara="1" wrap="square" lIns="0" tIns="0" rIns="0" bIns="0" anchor="t" anchorCtr="0">
            <a:spAutoFit/>
          </a:bodyPr>
          <a:lstStyle/>
          <a:p>
            <a:pPr marL="0" marR="0" lvl="0" indent="0" algn="ctr" rtl="0">
              <a:lnSpc>
                <a:spcPct val="130009"/>
              </a:lnSpc>
              <a:spcBef>
                <a:spcPts val="0"/>
              </a:spcBef>
              <a:spcAft>
                <a:spcPts val="0"/>
              </a:spcAft>
              <a:buClr>
                <a:srgbClr val="000000"/>
              </a:buClr>
              <a:buSzPts val="1400"/>
              <a:buFont typeface="Arial"/>
              <a:buNone/>
            </a:pPr>
            <a:r>
              <a:rPr lang="en-GB">
                <a:solidFill>
                  <a:srgbClr val="242424"/>
                </a:solidFill>
              </a:rPr>
              <a:t>IT21180798</a:t>
            </a:r>
            <a:r>
              <a:rPr lang="en-GB" sz="1400" b="0" i="0" u="none" strike="noStrike" cap="none">
                <a:solidFill>
                  <a:srgbClr val="242424"/>
                </a:solidFill>
                <a:latin typeface="Arial"/>
                <a:ea typeface="Arial"/>
                <a:cs typeface="Arial"/>
                <a:sym typeface="Arial"/>
              </a:rPr>
              <a:t>   |   </a:t>
            </a:r>
            <a:r>
              <a:rPr lang="en-GB">
                <a:solidFill>
                  <a:srgbClr val="242424"/>
                </a:solidFill>
              </a:rPr>
              <a:t>Vikasitha M.K.I. </a:t>
            </a:r>
            <a:r>
              <a:rPr lang="en-GB" sz="1400" b="0" i="0" u="none" strike="noStrike" cap="none">
                <a:solidFill>
                  <a:srgbClr val="242424"/>
                </a:solidFill>
                <a:latin typeface="Arial"/>
                <a:ea typeface="Arial"/>
                <a:cs typeface="Arial"/>
                <a:sym typeface="Arial"/>
              </a:rPr>
              <a:t>    |  2</a:t>
            </a:r>
            <a:r>
              <a:rPr lang="en-GB">
                <a:solidFill>
                  <a:srgbClr val="242424"/>
                </a:solidFill>
              </a:rPr>
              <a:t>4-25J-155</a:t>
            </a:r>
            <a:endParaRPr sz="700" b="0" i="0" u="none" strike="noStrike" cap="none">
              <a:solidFill>
                <a:srgbClr val="000000"/>
              </a:solidFill>
              <a:latin typeface="Arial"/>
              <a:ea typeface="Arial"/>
              <a:cs typeface="Arial"/>
              <a:sym typeface="Arial"/>
            </a:endParaRPr>
          </a:p>
        </p:txBody>
      </p:sp>
      <p:sp>
        <p:nvSpPr>
          <p:cNvPr id="518" name="Google Shape;518;p50"/>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22"/>
        <p:cNvGrpSpPr/>
        <p:nvPr/>
      </p:nvGrpSpPr>
      <p:grpSpPr>
        <a:xfrm>
          <a:off x="0" y="0"/>
          <a:ext cx="0" cy="0"/>
          <a:chOff x="0" y="0"/>
          <a:chExt cx="0" cy="0"/>
        </a:xfrm>
      </p:grpSpPr>
      <p:sp>
        <p:nvSpPr>
          <p:cNvPr id="523" name="Google Shape;523;p51"/>
          <p:cNvSpPr/>
          <p:nvPr/>
        </p:nvSpPr>
        <p:spPr>
          <a:xfrm>
            <a:off x="0" y="4724400"/>
            <a:ext cx="9144000" cy="4762"/>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graphicFrame>
        <p:nvGraphicFramePr>
          <p:cNvPr id="524" name="Google Shape;524;p51"/>
          <p:cNvGraphicFramePr/>
          <p:nvPr/>
        </p:nvGraphicFramePr>
        <p:xfrm>
          <a:off x="486738" y="876413"/>
          <a:ext cx="8391950" cy="3792745"/>
        </p:xfrm>
        <a:graphic>
          <a:graphicData uri="http://schemas.openxmlformats.org/drawingml/2006/table">
            <a:tbl>
              <a:tblPr>
                <a:noFill/>
                <a:tableStyleId>{CD9BF0ED-AD68-4466-85D4-7C538319D26C}</a:tableStyleId>
              </a:tblPr>
              <a:tblGrid>
                <a:gridCol w="1286250">
                  <a:extLst>
                    <a:ext uri="{9D8B030D-6E8A-4147-A177-3AD203B41FA5}">
                      <a16:colId xmlns:a16="http://schemas.microsoft.com/office/drawing/2014/main" val="20000"/>
                    </a:ext>
                  </a:extLst>
                </a:gridCol>
                <a:gridCol w="1136400">
                  <a:extLst>
                    <a:ext uri="{9D8B030D-6E8A-4147-A177-3AD203B41FA5}">
                      <a16:colId xmlns:a16="http://schemas.microsoft.com/office/drawing/2014/main" val="20001"/>
                    </a:ext>
                  </a:extLst>
                </a:gridCol>
                <a:gridCol w="1238325">
                  <a:extLst>
                    <a:ext uri="{9D8B030D-6E8A-4147-A177-3AD203B41FA5}">
                      <a16:colId xmlns:a16="http://schemas.microsoft.com/office/drawing/2014/main" val="20002"/>
                    </a:ext>
                  </a:extLst>
                </a:gridCol>
                <a:gridCol w="1358500">
                  <a:extLst>
                    <a:ext uri="{9D8B030D-6E8A-4147-A177-3AD203B41FA5}">
                      <a16:colId xmlns:a16="http://schemas.microsoft.com/office/drawing/2014/main" val="20003"/>
                    </a:ext>
                  </a:extLst>
                </a:gridCol>
                <a:gridCol w="1552450">
                  <a:extLst>
                    <a:ext uri="{9D8B030D-6E8A-4147-A177-3AD203B41FA5}">
                      <a16:colId xmlns:a16="http://schemas.microsoft.com/office/drawing/2014/main" val="20004"/>
                    </a:ext>
                  </a:extLst>
                </a:gridCol>
                <a:gridCol w="1820025">
                  <a:extLst>
                    <a:ext uri="{9D8B030D-6E8A-4147-A177-3AD203B41FA5}">
                      <a16:colId xmlns:a16="http://schemas.microsoft.com/office/drawing/2014/main" val="20005"/>
                    </a:ext>
                  </a:extLst>
                </a:gridCol>
              </a:tblGrid>
              <a:tr h="1373325">
                <a:tc>
                  <a:txBody>
                    <a:bodyPr/>
                    <a:lstStyle/>
                    <a:p>
                      <a:pPr marL="0" lvl="0" indent="0" algn="ctr" rtl="0">
                        <a:lnSpc>
                          <a:spcPct val="130001"/>
                        </a:lnSpc>
                        <a:spcBef>
                          <a:spcPts val="0"/>
                        </a:spcBef>
                        <a:spcAft>
                          <a:spcPts val="0"/>
                        </a:spcAft>
                        <a:buNone/>
                      </a:pPr>
                      <a:r>
                        <a:rPr lang="en-GB" b="1">
                          <a:solidFill>
                            <a:schemeClr val="lt1"/>
                          </a:solidFill>
                          <a:latin typeface="Calibri"/>
                          <a:ea typeface="Calibri"/>
                          <a:cs typeface="Calibri"/>
                          <a:sym typeface="Calibri"/>
                        </a:rPr>
                        <a:t>Research</a:t>
                      </a:r>
                      <a:endParaRPr b="1">
                        <a:solidFill>
                          <a:schemeClr val="lt1"/>
                        </a:solidFill>
                        <a:latin typeface="Calibri"/>
                        <a:ea typeface="Calibri"/>
                        <a:cs typeface="Calibri"/>
                        <a:sym typeface="Calibri"/>
                      </a:endParaRPr>
                    </a:p>
                  </a:txBody>
                  <a:tcPr marL="91425" marR="91425" marT="91425" marB="91425" anchor="ctr">
                    <a:solidFill>
                      <a:srgbClr val="627DC2"/>
                    </a:solidFill>
                  </a:tcPr>
                </a:tc>
                <a:tc>
                  <a:txBody>
                    <a:bodyPr/>
                    <a:lstStyle/>
                    <a:p>
                      <a:pPr marL="0" lvl="0" indent="0" algn="l" rtl="0">
                        <a:lnSpc>
                          <a:spcPct val="115000"/>
                        </a:lnSpc>
                        <a:spcBef>
                          <a:spcPts val="0"/>
                        </a:spcBef>
                        <a:spcAft>
                          <a:spcPts val="0"/>
                        </a:spcAft>
                        <a:buNone/>
                      </a:pPr>
                      <a:r>
                        <a:rPr lang="en-GB">
                          <a:solidFill>
                            <a:schemeClr val="lt1"/>
                          </a:solidFill>
                          <a:latin typeface="Calibri"/>
                          <a:ea typeface="Calibri"/>
                          <a:cs typeface="Calibri"/>
                          <a:sym typeface="Calibri"/>
                        </a:rPr>
                        <a:t>Identify the person based on the region </a:t>
                      </a:r>
                      <a:endParaRPr b="1">
                        <a:solidFill>
                          <a:schemeClr val="lt1"/>
                        </a:solidFill>
                        <a:latin typeface="Calibri"/>
                        <a:ea typeface="Calibri"/>
                        <a:cs typeface="Calibri"/>
                        <a:sym typeface="Calibri"/>
                      </a:endParaRPr>
                    </a:p>
                  </a:txBody>
                  <a:tcPr marL="91425" marR="91425" marT="91425" marB="91425" anchor="ctr">
                    <a:solidFill>
                      <a:srgbClr val="627DC2"/>
                    </a:solidFill>
                  </a:tcPr>
                </a:tc>
                <a:tc>
                  <a:txBody>
                    <a:bodyPr/>
                    <a:lstStyle/>
                    <a:p>
                      <a:pPr marL="0" lvl="0" indent="0" algn="l" rtl="0">
                        <a:lnSpc>
                          <a:spcPct val="115000"/>
                        </a:lnSpc>
                        <a:spcBef>
                          <a:spcPts val="0"/>
                        </a:spcBef>
                        <a:spcAft>
                          <a:spcPts val="0"/>
                        </a:spcAft>
                        <a:buNone/>
                      </a:pPr>
                      <a:r>
                        <a:rPr lang="en-GB">
                          <a:solidFill>
                            <a:schemeClr val="lt1"/>
                          </a:solidFill>
                          <a:latin typeface="Calibri"/>
                          <a:ea typeface="Calibri"/>
                          <a:cs typeface="Calibri"/>
                          <a:sym typeface="Calibri"/>
                        </a:rPr>
                        <a:t>Realtime Identify face shape of the person</a:t>
                      </a:r>
                      <a:endParaRPr>
                        <a:solidFill>
                          <a:schemeClr val="lt1"/>
                        </a:solidFill>
                        <a:latin typeface="Calibri"/>
                        <a:ea typeface="Calibri"/>
                        <a:cs typeface="Calibri"/>
                        <a:sym typeface="Calibri"/>
                      </a:endParaRPr>
                    </a:p>
                  </a:txBody>
                  <a:tcPr marL="91425" marR="91425" marT="91425" marB="91425" anchor="ctr">
                    <a:solidFill>
                      <a:srgbClr val="627DC2"/>
                    </a:solidFill>
                  </a:tcPr>
                </a:tc>
                <a:tc>
                  <a:txBody>
                    <a:bodyPr/>
                    <a:lstStyle/>
                    <a:p>
                      <a:pPr marL="0" lvl="0" indent="0" algn="l" rtl="0">
                        <a:lnSpc>
                          <a:spcPct val="115000"/>
                        </a:lnSpc>
                        <a:spcBef>
                          <a:spcPts val="0"/>
                        </a:spcBef>
                        <a:spcAft>
                          <a:spcPts val="0"/>
                        </a:spcAft>
                        <a:buNone/>
                      </a:pPr>
                      <a:r>
                        <a:rPr lang="en-GB">
                          <a:solidFill>
                            <a:schemeClr val="lt1"/>
                          </a:solidFill>
                          <a:latin typeface="Calibri"/>
                          <a:ea typeface="Calibri"/>
                          <a:cs typeface="Calibri"/>
                          <a:sym typeface="Calibri"/>
                        </a:rPr>
                        <a:t>Suggest best hairstyles based on the region and the face shape</a:t>
                      </a:r>
                      <a:endParaRPr>
                        <a:solidFill>
                          <a:schemeClr val="lt1"/>
                        </a:solidFill>
                        <a:latin typeface="Calibri"/>
                        <a:ea typeface="Calibri"/>
                        <a:cs typeface="Calibri"/>
                        <a:sym typeface="Calibri"/>
                      </a:endParaRPr>
                    </a:p>
                  </a:txBody>
                  <a:tcPr marL="91425" marR="91425" marT="91425" marB="91425" anchor="ctr">
                    <a:solidFill>
                      <a:srgbClr val="627DC2"/>
                    </a:solidFill>
                  </a:tcPr>
                </a:tc>
                <a:tc>
                  <a:txBody>
                    <a:bodyPr/>
                    <a:lstStyle/>
                    <a:p>
                      <a:pPr marL="0" lvl="0" indent="0" algn="l" rtl="0">
                        <a:lnSpc>
                          <a:spcPct val="115000"/>
                        </a:lnSpc>
                        <a:spcBef>
                          <a:spcPts val="0"/>
                        </a:spcBef>
                        <a:spcAft>
                          <a:spcPts val="0"/>
                        </a:spcAft>
                        <a:buNone/>
                      </a:pPr>
                      <a:r>
                        <a:rPr lang="en-GB">
                          <a:solidFill>
                            <a:schemeClr val="lt1"/>
                          </a:solidFill>
                          <a:latin typeface="Calibri"/>
                          <a:ea typeface="Calibri"/>
                          <a:cs typeface="Calibri"/>
                          <a:sym typeface="Calibri"/>
                        </a:rPr>
                        <a:t>Simulator to try identified hairstyles in real-time.</a:t>
                      </a:r>
                      <a:endParaRPr>
                        <a:solidFill>
                          <a:schemeClr val="lt1"/>
                        </a:solidFill>
                        <a:latin typeface="Calibri"/>
                        <a:ea typeface="Calibri"/>
                        <a:cs typeface="Calibri"/>
                        <a:sym typeface="Calibri"/>
                      </a:endParaRPr>
                    </a:p>
                  </a:txBody>
                  <a:tcPr marL="91425" marR="91425" marT="91425" marB="91425" anchor="ctr">
                    <a:solidFill>
                      <a:srgbClr val="627DC2"/>
                    </a:solidFill>
                  </a:tcPr>
                </a:tc>
                <a:tc>
                  <a:txBody>
                    <a:bodyPr/>
                    <a:lstStyle/>
                    <a:p>
                      <a:pPr marL="0" lvl="0" indent="0" algn="l" rtl="0">
                        <a:lnSpc>
                          <a:spcPct val="115000"/>
                        </a:lnSpc>
                        <a:spcBef>
                          <a:spcPts val="0"/>
                        </a:spcBef>
                        <a:spcAft>
                          <a:spcPts val="0"/>
                        </a:spcAft>
                        <a:buNone/>
                      </a:pPr>
                      <a:r>
                        <a:rPr lang="en-GB">
                          <a:solidFill>
                            <a:schemeClr val="lt1"/>
                          </a:solidFill>
                          <a:latin typeface="Calibri"/>
                          <a:ea typeface="Calibri"/>
                          <a:cs typeface="Calibri"/>
                          <a:sym typeface="Calibri"/>
                        </a:rPr>
                        <a:t>Ability to try hairstyles which are belong to other regions based on the face shape</a:t>
                      </a:r>
                      <a:r>
                        <a:rPr lang="en-GB" sz="1800">
                          <a:solidFill>
                            <a:schemeClr val="lt1"/>
                          </a:solidFill>
                          <a:latin typeface="Calibri"/>
                          <a:ea typeface="Calibri"/>
                          <a:cs typeface="Calibri"/>
                          <a:sym typeface="Calibri"/>
                        </a:rPr>
                        <a:t>. </a:t>
                      </a:r>
                      <a:endParaRPr b="1">
                        <a:solidFill>
                          <a:schemeClr val="lt1"/>
                        </a:solidFill>
                        <a:latin typeface="Calibri"/>
                        <a:ea typeface="Calibri"/>
                        <a:cs typeface="Calibri"/>
                        <a:sym typeface="Calibri"/>
                      </a:endParaRPr>
                    </a:p>
                  </a:txBody>
                  <a:tcPr marL="91425" marR="91425" marT="91425" marB="91425" anchor="ctr">
                    <a:solidFill>
                      <a:srgbClr val="627DC2"/>
                    </a:solidFill>
                  </a:tcPr>
                </a:tc>
                <a:extLst>
                  <a:ext uri="{0D108BD9-81ED-4DB2-BD59-A6C34878D82A}">
                    <a16:rowId xmlns:a16="http://schemas.microsoft.com/office/drawing/2014/main" val="10000"/>
                  </a:ext>
                </a:extLst>
              </a:tr>
              <a:tr h="384875">
                <a:tc>
                  <a:txBody>
                    <a:bodyPr/>
                    <a:lstStyle/>
                    <a:p>
                      <a:pPr marL="0" lvl="0" indent="0" algn="l" rtl="0">
                        <a:lnSpc>
                          <a:spcPct val="115000"/>
                        </a:lnSpc>
                        <a:spcBef>
                          <a:spcPts val="0"/>
                        </a:spcBef>
                        <a:spcAft>
                          <a:spcPts val="0"/>
                        </a:spcAft>
                        <a:buNone/>
                      </a:pPr>
                      <a:r>
                        <a:rPr lang="en-GB" b="1">
                          <a:solidFill>
                            <a:schemeClr val="dk1"/>
                          </a:solidFill>
                          <a:latin typeface="Calibri"/>
                          <a:ea typeface="Calibri"/>
                          <a:cs typeface="Calibri"/>
                          <a:sym typeface="Calibri"/>
                        </a:rPr>
                        <a:t>Research A</a:t>
                      </a:r>
                      <a:endParaRPr b="1">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endParaRPr sz="1500">
                        <a:solidFill>
                          <a:srgbClr val="004AAD"/>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84875">
                <a:tc>
                  <a:txBody>
                    <a:bodyPr/>
                    <a:lstStyle/>
                    <a:p>
                      <a:pPr marL="0" lvl="0" indent="0" algn="l" rtl="0">
                        <a:lnSpc>
                          <a:spcPct val="115000"/>
                        </a:lnSpc>
                        <a:spcBef>
                          <a:spcPts val="0"/>
                        </a:spcBef>
                        <a:spcAft>
                          <a:spcPts val="0"/>
                        </a:spcAft>
                        <a:buNone/>
                      </a:pPr>
                      <a:r>
                        <a:rPr lang="en-GB" b="1">
                          <a:solidFill>
                            <a:schemeClr val="dk1"/>
                          </a:solidFill>
                          <a:latin typeface="Calibri"/>
                          <a:ea typeface="Calibri"/>
                          <a:cs typeface="Calibri"/>
                          <a:sym typeface="Calibri"/>
                        </a:rPr>
                        <a:t>Research B</a:t>
                      </a:r>
                      <a:endParaRPr b="1">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solidFill>
                          <a:schemeClr val="lt1"/>
                        </a:solidFill>
                        <a:highlight>
                          <a:schemeClr val="dk2"/>
                        </a:highlight>
                      </a:endParaRPr>
                    </a:p>
                  </a:txBody>
                  <a:tcPr marL="91425" marR="91425" marT="91425" marB="91425"/>
                </a:tc>
                <a:tc>
                  <a:txBody>
                    <a:bodyPr/>
                    <a:lstStyle/>
                    <a:p>
                      <a:pPr marL="0" lvl="0" indent="0" algn="l" rtl="0">
                        <a:spcBef>
                          <a:spcPts val="0"/>
                        </a:spcBef>
                        <a:spcAft>
                          <a:spcPts val="0"/>
                        </a:spcAft>
                        <a:buNone/>
                      </a:pPr>
                      <a:endParaRPr>
                        <a:solidFill>
                          <a:srgbClr val="004AAD"/>
                        </a:solidFill>
                      </a:endParaRPr>
                    </a:p>
                  </a:txBody>
                  <a:tcPr marL="91425" marR="91425" marT="91425" marB="91425"/>
                </a:tc>
                <a:extLst>
                  <a:ext uri="{0D108BD9-81ED-4DB2-BD59-A6C34878D82A}">
                    <a16:rowId xmlns:a16="http://schemas.microsoft.com/office/drawing/2014/main" val="10002"/>
                  </a:ext>
                </a:extLst>
              </a:tr>
              <a:tr h="440550">
                <a:tc>
                  <a:txBody>
                    <a:bodyPr/>
                    <a:lstStyle/>
                    <a:p>
                      <a:pPr marL="0" lvl="0" indent="0" algn="l" rtl="0">
                        <a:lnSpc>
                          <a:spcPct val="115000"/>
                        </a:lnSpc>
                        <a:spcBef>
                          <a:spcPts val="0"/>
                        </a:spcBef>
                        <a:spcAft>
                          <a:spcPts val="0"/>
                        </a:spcAft>
                        <a:buNone/>
                      </a:pPr>
                      <a:r>
                        <a:rPr lang="en-GB" b="1">
                          <a:solidFill>
                            <a:schemeClr val="dk1"/>
                          </a:solidFill>
                          <a:latin typeface="Calibri"/>
                          <a:ea typeface="Calibri"/>
                          <a:cs typeface="Calibri"/>
                          <a:sym typeface="Calibri"/>
                        </a:rPr>
                        <a:t>Research C</a:t>
                      </a:r>
                      <a:endParaRPr sz="1000" b="1">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470175">
                <a:tc>
                  <a:txBody>
                    <a:bodyPr/>
                    <a:lstStyle/>
                    <a:p>
                      <a:pPr marL="0" lvl="0" indent="0" algn="l" rtl="0">
                        <a:lnSpc>
                          <a:spcPct val="115000"/>
                        </a:lnSpc>
                        <a:spcBef>
                          <a:spcPts val="0"/>
                        </a:spcBef>
                        <a:spcAft>
                          <a:spcPts val="0"/>
                        </a:spcAft>
                        <a:buNone/>
                      </a:pPr>
                      <a:r>
                        <a:rPr lang="en-GB" b="1">
                          <a:solidFill>
                            <a:schemeClr val="dk1"/>
                          </a:solidFill>
                          <a:latin typeface="Calibri"/>
                          <a:ea typeface="Calibri"/>
                          <a:cs typeface="Calibri"/>
                          <a:sym typeface="Calibri"/>
                        </a:rPr>
                        <a:t>Research D</a:t>
                      </a:r>
                      <a:endParaRPr b="1">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r h="516700">
                <a:tc>
                  <a:txBody>
                    <a:bodyPr/>
                    <a:lstStyle/>
                    <a:p>
                      <a:pPr marL="0" lvl="0" indent="0" algn="l" rtl="0">
                        <a:lnSpc>
                          <a:spcPct val="115000"/>
                        </a:lnSpc>
                        <a:spcBef>
                          <a:spcPts val="0"/>
                        </a:spcBef>
                        <a:spcAft>
                          <a:spcPts val="0"/>
                        </a:spcAft>
                        <a:buNone/>
                      </a:pPr>
                      <a:r>
                        <a:rPr lang="en-GB" b="1">
                          <a:solidFill>
                            <a:schemeClr val="dk1"/>
                          </a:solidFill>
                          <a:latin typeface="Calibri"/>
                          <a:ea typeface="Calibri"/>
                          <a:cs typeface="Calibri"/>
                          <a:sym typeface="Calibri"/>
                        </a:rPr>
                        <a:t>Proposed System</a:t>
                      </a:r>
                      <a:endParaRPr b="1">
                        <a:solidFill>
                          <a:schemeClr val="dk1"/>
                        </a:solidFill>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5"/>
                  </a:ext>
                </a:extLst>
              </a:tr>
            </a:tbl>
          </a:graphicData>
        </a:graphic>
      </p:graphicFrame>
      <p:sp>
        <p:nvSpPr>
          <p:cNvPr id="525" name="Google Shape;525;p51"/>
          <p:cNvSpPr txBox="1"/>
          <p:nvPr/>
        </p:nvSpPr>
        <p:spPr>
          <a:xfrm>
            <a:off x="486750" y="348875"/>
            <a:ext cx="2157600" cy="384900"/>
          </a:xfrm>
          <a:prstGeom prst="rect">
            <a:avLst/>
          </a:prstGeom>
          <a:noFill/>
          <a:ln>
            <a:noFill/>
          </a:ln>
        </p:spPr>
        <p:txBody>
          <a:bodyPr spcFirstLastPara="1" wrap="square" lIns="0" tIns="0" rIns="0" bIns="0" anchor="t" anchorCtr="0">
            <a:spAutoFit/>
          </a:bodyPr>
          <a:lstStyle/>
          <a:p>
            <a:pPr marL="0" marR="0" lvl="0" indent="0" algn="ctr" rtl="0">
              <a:lnSpc>
                <a:spcPct val="130001"/>
              </a:lnSpc>
              <a:spcBef>
                <a:spcPts val="0"/>
              </a:spcBef>
              <a:spcAft>
                <a:spcPts val="0"/>
              </a:spcAft>
              <a:buClr>
                <a:srgbClr val="000000"/>
              </a:buClr>
              <a:buSzPts val="3100"/>
              <a:buFont typeface="Arial"/>
              <a:buNone/>
            </a:pPr>
            <a:r>
              <a:rPr lang="en-GB" sz="2500" b="1" i="0" u="none" strike="noStrike" cap="none">
                <a:solidFill>
                  <a:srgbClr val="242424"/>
                </a:solidFill>
              </a:rPr>
              <a:t>Research Gap</a:t>
            </a:r>
            <a:endParaRPr sz="2500" b="1" i="0" u="none" strike="noStrike" cap="none">
              <a:solidFill>
                <a:srgbClr val="000000"/>
              </a:solidFill>
            </a:endParaRPr>
          </a:p>
        </p:txBody>
      </p:sp>
      <p:pic>
        <p:nvPicPr>
          <p:cNvPr id="526" name="Google Shape;526;p51"/>
          <p:cNvPicPr preferRelativeResize="0"/>
          <p:nvPr/>
        </p:nvPicPr>
        <p:blipFill>
          <a:blip r:embed="rId4">
            <a:alphaModFix/>
          </a:blip>
          <a:stretch>
            <a:fillRect/>
          </a:stretch>
        </p:blipFill>
        <p:spPr>
          <a:xfrm>
            <a:off x="3258975" y="2231425"/>
            <a:ext cx="455480" cy="485850"/>
          </a:xfrm>
          <a:prstGeom prst="rect">
            <a:avLst/>
          </a:prstGeom>
          <a:noFill/>
          <a:ln>
            <a:noFill/>
          </a:ln>
        </p:spPr>
      </p:pic>
      <p:pic>
        <p:nvPicPr>
          <p:cNvPr id="527" name="Google Shape;527;p51"/>
          <p:cNvPicPr preferRelativeResize="0"/>
          <p:nvPr/>
        </p:nvPicPr>
        <p:blipFill>
          <a:blip r:embed="rId5">
            <a:alphaModFix/>
          </a:blip>
          <a:stretch>
            <a:fillRect/>
          </a:stretch>
        </p:blipFill>
        <p:spPr>
          <a:xfrm>
            <a:off x="4471450" y="2254075"/>
            <a:ext cx="422549" cy="440550"/>
          </a:xfrm>
          <a:prstGeom prst="rect">
            <a:avLst/>
          </a:prstGeom>
          <a:noFill/>
          <a:ln>
            <a:noFill/>
          </a:ln>
        </p:spPr>
      </p:pic>
      <p:pic>
        <p:nvPicPr>
          <p:cNvPr id="528" name="Google Shape;528;p51"/>
          <p:cNvPicPr preferRelativeResize="0"/>
          <p:nvPr/>
        </p:nvPicPr>
        <p:blipFill>
          <a:blip r:embed="rId4">
            <a:alphaModFix/>
          </a:blip>
          <a:stretch>
            <a:fillRect/>
          </a:stretch>
        </p:blipFill>
        <p:spPr>
          <a:xfrm>
            <a:off x="2046500" y="2231425"/>
            <a:ext cx="455480" cy="485850"/>
          </a:xfrm>
          <a:prstGeom prst="rect">
            <a:avLst/>
          </a:prstGeom>
          <a:noFill/>
          <a:ln>
            <a:noFill/>
          </a:ln>
        </p:spPr>
      </p:pic>
      <p:pic>
        <p:nvPicPr>
          <p:cNvPr id="529" name="Google Shape;529;p51"/>
          <p:cNvPicPr preferRelativeResize="0"/>
          <p:nvPr/>
        </p:nvPicPr>
        <p:blipFill>
          <a:blip r:embed="rId4">
            <a:alphaModFix/>
          </a:blip>
          <a:stretch>
            <a:fillRect/>
          </a:stretch>
        </p:blipFill>
        <p:spPr>
          <a:xfrm>
            <a:off x="5908225" y="2231425"/>
            <a:ext cx="455480" cy="485850"/>
          </a:xfrm>
          <a:prstGeom prst="rect">
            <a:avLst/>
          </a:prstGeom>
          <a:noFill/>
          <a:ln>
            <a:noFill/>
          </a:ln>
        </p:spPr>
      </p:pic>
      <p:pic>
        <p:nvPicPr>
          <p:cNvPr id="530" name="Google Shape;530;p51"/>
          <p:cNvPicPr preferRelativeResize="0"/>
          <p:nvPr/>
        </p:nvPicPr>
        <p:blipFill>
          <a:blip r:embed="rId4">
            <a:alphaModFix/>
          </a:blip>
          <a:stretch>
            <a:fillRect/>
          </a:stretch>
        </p:blipFill>
        <p:spPr>
          <a:xfrm>
            <a:off x="7647275" y="2231425"/>
            <a:ext cx="455480" cy="485850"/>
          </a:xfrm>
          <a:prstGeom prst="rect">
            <a:avLst/>
          </a:prstGeom>
          <a:noFill/>
          <a:ln>
            <a:noFill/>
          </a:ln>
        </p:spPr>
      </p:pic>
      <p:pic>
        <p:nvPicPr>
          <p:cNvPr id="531" name="Google Shape;531;p51"/>
          <p:cNvPicPr preferRelativeResize="0"/>
          <p:nvPr/>
        </p:nvPicPr>
        <p:blipFill>
          <a:blip r:embed="rId5">
            <a:alphaModFix/>
          </a:blip>
          <a:stretch>
            <a:fillRect/>
          </a:stretch>
        </p:blipFill>
        <p:spPr>
          <a:xfrm>
            <a:off x="3258975" y="2665525"/>
            <a:ext cx="422549" cy="440550"/>
          </a:xfrm>
          <a:prstGeom prst="rect">
            <a:avLst/>
          </a:prstGeom>
          <a:noFill/>
          <a:ln>
            <a:noFill/>
          </a:ln>
        </p:spPr>
      </p:pic>
      <p:pic>
        <p:nvPicPr>
          <p:cNvPr id="532" name="Google Shape;532;p51"/>
          <p:cNvPicPr preferRelativeResize="0"/>
          <p:nvPr/>
        </p:nvPicPr>
        <p:blipFill>
          <a:blip r:embed="rId5">
            <a:alphaModFix/>
          </a:blip>
          <a:stretch>
            <a:fillRect/>
          </a:stretch>
        </p:blipFill>
        <p:spPr>
          <a:xfrm>
            <a:off x="4471450" y="2665525"/>
            <a:ext cx="422549" cy="440550"/>
          </a:xfrm>
          <a:prstGeom prst="rect">
            <a:avLst/>
          </a:prstGeom>
          <a:noFill/>
          <a:ln>
            <a:noFill/>
          </a:ln>
        </p:spPr>
      </p:pic>
      <p:pic>
        <p:nvPicPr>
          <p:cNvPr id="533" name="Google Shape;533;p51"/>
          <p:cNvPicPr preferRelativeResize="0"/>
          <p:nvPr/>
        </p:nvPicPr>
        <p:blipFill>
          <a:blip r:embed="rId4">
            <a:alphaModFix/>
          </a:blip>
          <a:stretch>
            <a:fillRect/>
          </a:stretch>
        </p:blipFill>
        <p:spPr>
          <a:xfrm>
            <a:off x="5908225" y="2642875"/>
            <a:ext cx="455480" cy="485850"/>
          </a:xfrm>
          <a:prstGeom prst="rect">
            <a:avLst/>
          </a:prstGeom>
          <a:noFill/>
          <a:ln>
            <a:noFill/>
          </a:ln>
        </p:spPr>
      </p:pic>
      <p:pic>
        <p:nvPicPr>
          <p:cNvPr id="534" name="Google Shape;534;p51"/>
          <p:cNvPicPr preferRelativeResize="0"/>
          <p:nvPr/>
        </p:nvPicPr>
        <p:blipFill>
          <a:blip r:embed="rId4">
            <a:alphaModFix/>
          </a:blip>
          <a:stretch>
            <a:fillRect/>
          </a:stretch>
        </p:blipFill>
        <p:spPr>
          <a:xfrm>
            <a:off x="7647275" y="2642875"/>
            <a:ext cx="455480" cy="485850"/>
          </a:xfrm>
          <a:prstGeom prst="rect">
            <a:avLst/>
          </a:prstGeom>
          <a:noFill/>
          <a:ln>
            <a:noFill/>
          </a:ln>
        </p:spPr>
      </p:pic>
      <p:pic>
        <p:nvPicPr>
          <p:cNvPr id="535" name="Google Shape;535;p51"/>
          <p:cNvPicPr preferRelativeResize="0"/>
          <p:nvPr/>
        </p:nvPicPr>
        <p:blipFill>
          <a:blip r:embed="rId4">
            <a:alphaModFix/>
          </a:blip>
          <a:stretch>
            <a:fillRect/>
          </a:stretch>
        </p:blipFill>
        <p:spPr>
          <a:xfrm>
            <a:off x="2046500" y="2642875"/>
            <a:ext cx="455480" cy="485850"/>
          </a:xfrm>
          <a:prstGeom prst="rect">
            <a:avLst/>
          </a:prstGeom>
          <a:noFill/>
          <a:ln>
            <a:noFill/>
          </a:ln>
        </p:spPr>
      </p:pic>
      <p:pic>
        <p:nvPicPr>
          <p:cNvPr id="536" name="Google Shape;536;p51"/>
          <p:cNvPicPr preferRelativeResize="0"/>
          <p:nvPr/>
        </p:nvPicPr>
        <p:blipFill rotWithShape="1">
          <a:blip r:embed="rId5">
            <a:alphaModFix/>
          </a:blip>
          <a:srcRect/>
          <a:stretch/>
        </p:blipFill>
        <p:spPr>
          <a:xfrm>
            <a:off x="4471450" y="3061725"/>
            <a:ext cx="422549" cy="440550"/>
          </a:xfrm>
          <a:prstGeom prst="rect">
            <a:avLst/>
          </a:prstGeom>
          <a:noFill/>
          <a:ln>
            <a:noFill/>
          </a:ln>
        </p:spPr>
      </p:pic>
      <p:pic>
        <p:nvPicPr>
          <p:cNvPr id="537" name="Google Shape;537;p51"/>
          <p:cNvPicPr preferRelativeResize="0"/>
          <p:nvPr/>
        </p:nvPicPr>
        <p:blipFill>
          <a:blip r:embed="rId5">
            <a:alphaModFix/>
          </a:blip>
          <a:stretch>
            <a:fillRect/>
          </a:stretch>
        </p:blipFill>
        <p:spPr>
          <a:xfrm>
            <a:off x="3258975" y="3061725"/>
            <a:ext cx="422549" cy="440550"/>
          </a:xfrm>
          <a:prstGeom prst="rect">
            <a:avLst/>
          </a:prstGeom>
          <a:noFill/>
          <a:ln>
            <a:noFill/>
          </a:ln>
        </p:spPr>
      </p:pic>
      <p:pic>
        <p:nvPicPr>
          <p:cNvPr id="538" name="Google Shape;538;p51"/>
          <p:cNvPicPr preferRelativeResize="0"/>
          <p:nvPr/>
        </p:nvPicPr>
        <p:blipFill>
          <a:blip r:embed="rId4">
            <a:alphaModFix/>
          </a:blip>
          <a:stretch>
            <a:fillRect/>
          </a:stretch>
        </p:blipFill>
        <p:spPr>
          <a:xfrm>
            <a:off x="2046500" y="3039075"/>
            <a:ext cx="455480" cy="485850"/>
          </a:xfrm>
          <a:prstGeom prst="rect">
            <a:avLst/>
          </a:prstGeom>
          <a:noFill/>
          <a:ln>
            <a:noFill/>
          </a:ln>
        </p:spPr>
      </p:pic>
      <p:pic>
        <p:nvPicPr>
          <p:cNvPr id="539" name="Google Shape;539;p51"/>
          <p:cNvPicPr preferRelativeResize="0"/>
          <p:nvPr/>
        </p:nvPicPr>
        <p:blipFill>
          <a:blip r:embed="rId4">
            <a:alphaModFix/>
          </a:blip>
          <a:stretch>
            <a:fillRect/>
          </a:stretch>
        </p:blipFill>
        <p:spPr>
          <a:xfrm>
            <a:off x="2046500" y="3477925"/>
            <a:ext cx="455480" cy="485850"/>
          </a:xfrm>
          <a:prstGeom prst="rect">
            <a:avLst/>
          </a:prstGeom>
          <a:noFill/>
          <a:ln>
            <a:noFill/>
          </a:ln>
        </p:spPr>
      </p:pic>
      <p:pic>
        <p:nvPicPr>
          <p:cNvPr id="540" name="Google Shape;540;p51"/>
          <p:cNvPicPr preferRelativeResize="0"/>
          <p:nvPr/>
        </p:nvPicPr>
        <p:blipFill rotWithShape="1">
          <a:blip r:embed="rId5">
            <a:alphaModFix/>
          </a:blip>
          <a:srcRect/>
          <a:stretch/>
        </p:blipFill>
        <p:spPr>
          <a:xfrm>
            <a:off x="5924687" y="3061725"/>
            <a:ext cx="422549" cy="440550"/>
          </a:xfrm>
          <a:prstGeom prst="rect">
            <a:avLst/>
          </a:prstGeom>
          <a:noFill/>
          <a:ln>
            <a:noFill/>
          </a:ln>
        </p:spPr>
      </p:pic>
      <p:pic>
        <p:nvPicPr>
          <p:cNvPr id="541" name="Google Shape;541;p51"/>
          <p:cNvPicPr preferRelativeResize="0"/>
          <p:nvPr/>
        </p:nvPicPr>
        <p:blipFill>
          <a:blip r:embed="rId4">
            <a:alphaModFix/>
          </a:blip>
          <a:stretch>
            <a:fillRect/>
          </a:stretch>
        </p:blipFill>
        <p:spPr>
          <a:xfrm>
            <a:off x="7647275" y="3039075"/>
            <a:ext cx="455480" cy="485850"/>
          </a:xfrm>
          <a:prstGeom prst="rect">
            <a:avLst/>
          </a:prstGeom>
          <a:noFill/>
          <a:ln>
            <a:noFill/>
          </a:ln>
        </p:spPr>
      </p:pic>
      <p:pic>
        <p:nvPicPr>
          <p:cNvPr id="542" name="Google Shape;542;p51"/>
          <p:cNvPicPr preferRelativeResize="0"/>
          <p:nvPr/>
        </p:nvPicPr>
        <p:blipFill>
          <a:blip r:embed="rId5">
            <a:alphaModFix/>
          </a:blip>
          <a:stretch>
            <a:fillRect/>
          </a:stretch>
        </p:blipFill>
        <p:spPr>
          <a:xfrm>
            <a:off x="3258987" y="3500562"/>
            <a:ext cx="422549" cy="440550"/>
          </a:xfrm>
          <a:prstGeom prst="rect">
            <a:avLst/>
          </a:prstGeom>
          <a:noFill/>
          <a:ln>
            <a:noFill/>
          </a:ln>
        </p:spPr>
      </p:pic>
      <p:pic>
        <p:nvPicPr>
          <p:cNvPr id="543" name="Google Shape;543;p51"/>
          <p:cNvPicPr preferRelativeResize="0"/>
          <p:nvPr/>
        </p:nvPicPr>
        <p:blipFill>
          <a:blip r:embed="rId5">
            <a:alphaModFix/>
          </a:blip>
          <a:stretch>
            <a:fillRect/>
          </a:stretch>
        </p:blipFill>
        <p:spPr>
          <a:xfrm>
            <a:off x="4471425" y="3489237"/>
            <a:ext cx="422549" cy="440550"/>
          </a:xfrm>
          <a:prstGeom prst="rect">
            <a:avLst/>
          </a:prstGeom>
          <a:noFill/>
          <a:ln>
            <a:noFill/>
          </a:ln>
        </p:spPr>
      </p:pic>
      <p:pic>
        <p:nvPicPr>
          <p:cNvPr id="544" name="Google Shape;544;p51"/>
          <p:cNvPicPr preferRelativeResize="0"/>
          <p:nvPr/>
        </p:nvPicPr>
        <p:blipFill>
          <a:blip r:embed="rId5">
            <a:alphaModFix/>
          </a:blip>
          <a:stretch>
            <a:fillRect/>
          </a:stretch>
        </p:blipFill>
        <p:spPr>
          <a:xfrm>
            <a:off x="5924687" y="3500562"/>
            <a:ext cx="422549" cy="440550"/>
          </a:xfrm>
          <a:prstGeom prst="rect">
            <a:avLst/>
          </a:prstGeom>
          <a:noFill/>
          <a:ln>
            <a:noFill/>
          </a:ln>
        </p:spPr>
      </p:pic>
      <p:pic>
        <p:nvPicPr>
          <p:cNvPr id="545" name="Google Shape;545;p51"/>
          <p:cNvPicPr preferRelativeResize="0"/>
          <p:nvPr/>
        </p:nvPicPr>
        <p:blipFill>
          <a:blip r:embed="rId4">
            <a:alphaModFix/>
          </a:blip>
          <a:stretch>
            <a:fillRect/>
          </a:stretch>
        </p:blipFill>
        <p:spPr>
          <a:xfrm>
            <a:off x="7647275" y="3477912"/>
            <a:ext cx="455480" cy="485850"/>
          </a:xfrm>
          <a:prstGeom prst="rect">
            <a:avLst/>
          </a:prstGeom>
          <a:noFill/>
          <a:ln>
            <a:noFill/>
          </a:ln>
        </p:spPr>
      </p:pic>
      <p:pic>
        <p:nvPicPr>
          <p:cNvPr id="546" name="Google Shape;546;p51"/>
          <p:cNvPicPr preferRelativeResize="0"/>
          <p:nvPr/>
        </p:nvPicPr>
        <p:blipFill>
          <a:blip r:embed="rId5">
            <a:alphaModFix/>
          </a:blip>
          <a:stretch>
            <a:fillRect/>
          </a:stretch>
        </p:blipFill>
        <p:spPr>
          <a:xfrm>
            <a:off x="2062975" y="4052437"/>
            <a:ext cx="422549" cy="440550"/>
          </a:xfrm>
          <a:prstGeom prst="rect">
            <a:avLst/>
          </a:prstGeom>
          <a:noFill/>
          <a:ln>
            <a:noFill/>
          </a:ln>
        </p:spPr>
      </p:pic>
      <p:pic>
        <p:nvPicPr>
          <p:cNvPr id="547" name="Google Shape;547;p51"/>
          <p:cNvPicPr preferRelativeResize="0"/>
          <p:nvPr/>
        </p:nvPicPr>
        <p:blipFill>
          <a:blip r:embed="rId5">
            <a:alphaModFix/>
          </a:blip>
          <a:stretch>
            <a:fillRect/>
          </a:stretch>
        </p:blipFill>
        <p:spPr>
          <a:xfrm>
            <a:off x="3258987" y="4052437"/>
            <a:ext cx="422549" cy="440550"/>
          </a:xfrm>
          <a:prstGeom prst="rect">
            <a:avLst/>
          </a:prstGeom>
          <a:noFill/>
          <a:ln>
            <a:noFill/>
          </a:ln>
        </p:spPr>
      </p:pic>
      <p:pic>
        <p:nvPicPr>
          <p:cNvPr id="548" name="Google Shape;548;p51"/>
          <p:cNvPicPr preferRelativeResize="0"/>
          <p:nvPr/>
        </p:nvPicPr>
        <p:blipFill>
          <a:blip r:embed="rId5">
            <a:alphaModFix/>
          </a:blip>
          <a:stretch>
            <a:fillRect/>
          </a:stretch>
        </p:blipFill>
        <p:spPr>
          <a:xfrm>
            <a:off x="4471462" y="4052437"/>
            <a:ext cx="422549" cy="440550"/>
          </a:xfrm>
          <a:prstGeom prst="rect">
            <a:avLst/>
          </a:prstGeom>
          <a:noFill/>
          <a:ln>
            <a:noFill/>
          </a:ln>
        </p:spPr>
      </p:pic>
      <p:pic>
        <p:nvPicPr>
          <p:cNvPr id="549" name="Google Shape;549;p51"/>
          <p:cNvPicPr preferRelativeResize="0"/>
          <p:nvPr/>
        </p:nvPicPr>
        <p:blipFill>
          <a:blip r:embed="rId5">
            <a:alphaModFix/>
          </a:blip>
          <a:stretch>
            <a:fillRect/>
          </a:stretch>
        </p:blipFill>
        <p:spPr>
          <a:xfrm>
            <a:off x="5924687" y="4052437"/>
            <a:ext cx="422549" cy="440550"/>
          </a:xfrm>
          <a:prstGeom prst="rect">
            <a:avLst/>
          </a:prstGeom>
          <a:noFill/>
          <a:ln>
            <a:noFill/>
          </a:ln>
        </p:spPr>
      </p:pic>
      <p:pic>
        <p:nvPicPr>
          <p:cNvPr id="550" name="Google Shape;550;p51"/>
          <p:cNvPicPr preferRelativeResize="0"/>
          <p:nvPr/>
        </p:nvPicPr>
        <p:blipFill>
          <a:blip r:embed="rId5">
            <a:alphaModFix/>
          </a:blip>
          <a:stretch>
            <a:fillRect/>
          </a:stretch>
        </p:blipFill>
        <p:spPr>
          <a:xfrm>
            <a:off x="7663737" y="4052437"/>
            <a:ext cx="422549" cy="440550"/>
          </a:xfrm>
          <a:prstGeom prst="rect">
            <a:avLst/>
          </a:prstGeom>
          <a:noFill/>
          <a:ln>
            <a:noFill/>
          </a:ln>
        </p:spPr>
      </p:pic>
      <p:sp>
        <p:nvSpPr>
          <p:cNvPr id="551" name="Google Shape;551;p51"/>
          <p:cNvSpPr/>
          <p:nvPr/>
        </p:nvSpPr>
        <p:spPr>
          <a:xfrm>
            <a:off x="0" y="4724400"/>
            <a:ext cx="9144000" cy="4800"/>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552" name="Google Shape;552;p51"/>
          <p:cNvPicPr preferRelativeResize="0"/>
          <p:nvPr/>
        </p:nvPicPr>
        <p:blipFill rotWithShape="1">
          <a:blip r:embed="rId6">
            <a:alphaModFix amt="80000"/>
          </a:blip>
          <a:srcRect r="36908"/>
          <a:stretch/>
        </p:blipFill>
        <p:spPr>
          <a:xfrm>
            <a:off x="0" y="4724400"/>
            <a:ext cx="2574551" cy="419100"/>
          </a:xfrm>
          <a:prstGeom prst="rect">
            <a:avLst/>
          </a:prstGeom>
          <a:noFill/>
          <a:ln>
            <a:noFill/>
          </a:ln>
        </p:spPr>
      </p:pic>
      <p:sp>
        <p:nvSpPr>
          <p:cNvPr id="553" name="Google Shape;553;p51"/>
          <p:cNvSpPr txBox="1"/>
          <p:nvPr/>
        </p:nvSpPr>
        <p:spPr>
          <a:xfrm>
            <a:off x="2067329" y="4854234"/>
            <a:ext cx="5580000" cy="215400"/>
          </a:xfrm>
          <a:prstGeom prst="rect">
            <a:avLst/>
          </a:prstGeom>
          <a:noFill/>
          <a:ln>
            <a:noFill/>
          </a:ln>
        </p:spPr>
        <p:txBody>
          <a:bodyPr spcFirstLastPara="1" wrap="square" lIns="0" tIns="0" rIns="0" bIns="0" anchor="t" anchorCtr="0">
            <a:spAutoFit/>
          </a:bodyPr>
          <a:lstStyle/>
          <a:p>
            <a:pPr marL="0" marR="0" lvl="0" indent="0" algn="ctr" rtl="0">
              <a:lnSpc>
                <a:spcPct val="130009"/>
              </a:lnSpc>
              <a:spcBef>
                <a:spcPts val="0"/>
              </a:spcBef>
              <a:spcAft>
                <a:spcPts val="0"/>
              </a:spcAft>
              <a:buClr>
                <a:srgbClr val="000000"/>
              </a:buClr>
              <a:buSzPts val="1400"/>
              <a:buFont typeface="Arial"/>
              <a:buNone/>
            </a:pPr>
            <a:r>
              <a:rPr lang="en-GB">
                <a:solidFill>
                  <a:srgbClr val="242424"/>
                </a:solidFill>
              </a:rPr>
              <a:t>IT21180798</a:t>
            </a:r>
            <a:r>
              <a:rPr lang="en-GB" sz="1400" b="0" i="0" u="none" strike="noStrike" cap="none">
                <a:solidFill>
                  <a:srgbClr val="242424"/>
                </a:solidFill>
                <a:latin typeface="Arial"/>
                <a:ea typeface="Arial"/>
                <a:cs typeface="Arial"/>
                <a:sym typeface="Arial"/>
              </a:rPr>
              <a:t>   |   </a:t>
            </a:r>
            <a:r>
              <a:rPr lang="en-GB">
                <a:solidFill>
                  <a:srgbClr val="242424"/>
                </a:solidFill>
              </a:rPr>
              <a:t>Vikasitha M.K.I. </a:t>
            </a:r>
            <a:r>
              <a:rPr lang="en-GB" sz="1400" b="0" i="0" u="none" strike="noStrike" cap="none">
                <a:solidFill>
                  <a:srgbClr val="242424"/>
                </a:solidFill>
                <a:latin typeface="Arial"/>
                <a:ea typeface="Arial"/>
                <a:cs typeface="Arial"/>
                <a:sym typeface="Arial"/>
              </a:rPr>
              <a:t>    |  2</a:t>
            </a:r>
            <a:r>
              <a:rPr lang="en-GB">
                <a:solidFill>
                  <a:srgbClr val="242424"/>
                </a:solidFill>
              </a:rPr>
              <a:t>4-25J-155</a:t>
            </a:r>
            <a:endParaRPr sz="700" b="0" i="0" u="none" strike="noStrike" cap="none">
              <a:solidFill>
                <a:srgbClr val="000000"/>
              </a:solidFill>
              <a:latin typeface="Arial"/>
              <a:ea typeface="Arial"/>
              <a:cs typeface="Arial"/>
              <a:sym typeface="Arial"/>
            </a:endParaRPr>
          </a:p>
        </p:txBody>
      </p:sp>
      <p:sp>
        <p:nvSpPr>
          <p:cNvPr id="554" name="Google Shape;554;p51"/>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pic>
        <p:nvPicPr>
          <p:cNvPr id="94" name="Google Shape;94;p16"/>
          <p:cNvPicPr preferRelativeResize="0"/>
          <p:nvPr/>
        </p:nvPicPr>
        <p:blipFill rotWithShape="1">
          <a:blip r:embed="rId4">
            <a:alphaModFix amt="80000"/>
          </a:blip>
          <a:srcRect r="36908"/>
          <a:stretch/>
        </p:blipFill>
        <p:spPr>
          <a:xfrm>
            <a:off x="0" y="4714900"/>
            <a:ext cx="2574556" cy="440555"/>
          </a:xfrm>
          <a:prstGeom prst="rect">
            <a:avLst/>
          </a:prstGeom>
          <a:noFill/>
          <a:ln>
            <a:noFill/>
          </a:ln>
        </p:spPr>
      </p:pic>
      <p:sp>
        <p:nvSpPr>
          <p:cNvPr id="95" name="Google Shape;95;p16"/>
          <p:cNvSpPr/>
          <p:nvPr/>
        </p:nvSpPr>
        <p:spPr>
          <a:xfrm>
            <a:off x="0" y="4724400"/>
            <a:ext cx="9144000" cy="4762"/>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96" name="Google Shape;96;p16"/>
          <p:cNvPicPr preferRelativeResize="0"/>
          <p:nvPr/>
        </p:nvPicPr>
        <p:blipFill rotWithShape="1">
          <a:blip r:embed="rId5">
            <a:alphaModFix amt="80000"/>
          </a:blip>
          <a:srcRect l="4556" t="23457" b="23457"/>
          <a:stretch/>
        </p:blipFill>
        <p:spPr>
          <a:xfrm>
            <a:off x="2282587" y="4729163"/>
            <a:ext cx="6861413" cy="412015"/>
          </a:xfrm>
          <a:prstGeom prst="rect">
            <a:avLst/>
          </a:prstGeom>
          <a:noFill/>
          <a:ln>
            <a:noFill/>
          </a:ln>
        </p:spPr>
      </p:pic>
      <p:sp>
        <p:nvSpPr>
          <p:cNvPr id="97" name="Google Shape;97;p16"/>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
        <p:nvSpPr>
          <p:cNvPr id="98" name="Google Shape;98;p16"/>
          <p:cNvSpPr/>
          <p:nvPr/>
        </p:nvSpPr>
        <p:spPr>
          <a:xfrm>
            <a:off x="0" y="4724400"/>
            <a:ext cx="9144000" cy="4762"/>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99" name="Google Shape;99;p16"/>
          <p:cNvSpPr txBox="1"/>
          <p:nvPr/>
        </p:nvSpPr>
        <p:spPr>
          <a:xfrm>
            <a:off x="249000" y="599525"/>
            <a:ext cx="8521800" cy="4814700"/>
          </a:xfrm>
          <a:prstGeom prst="rect">
            <a:avLst/>
          </a:prstGeom>
          <a:noFill/>
          <a:ln>
            <a:noFill/>
          </a:ln>
        </p:spPr>
        <p:txBody>
          <a:bodyPr spcFirstLastPara="1" wrap="square" lIns="0" tIns="0" rIns="0" bIns="0" anchor="t" anchorCtr="0">
            <a:spAutoFit/>
          </a:bodyPr>
          <a:lstStyle/>
          <a:p>
            <a:pPr marL="914400" lvl="1" indent="-317500" algn="l" rtl="0">
              <a:lnSpc>
                <a:spcPct val="140000"/>
              </a:lnSpc>
              <a:spcBef>
                <a:spcPts val="0"/>
              </a:spcBef>
              <a:spcAft>
                <a:spcPts val="0"/>
              </a:spcAft>
              <a:buSzPts val="1400"/>
              <a:buFont typeface="Calibri"/>
              <a:buChar char="•"/>
            </a:pPr>
            <a:r>
              <a:rPr lang="en-GB">
                <a:solidFill>
                  <a:schemeClr val="dk1"/>
                </a:solidFill>
                <a:latin typeface="Calibri"/>
                <a:ea typeface="Calibri"/>
                <a:cs typeface="Calibri"/>
                <a:sym typeface="Calibri"/>
              </a:rPr>
              <a:t>How can machine learning enhance the personalization of hair color and hairstyle simulations to align with individual preferences and facial features?</a:t>
            </a:r>
            <a:endParaRPr>
              <a:solidFill>
                <a:schemeClr val="dk1"/>
              </a:solidFill>
              <a:latin typeface="Calibri"/>
              <a:ea typeface="Calibri"/>
              <a:cs typeface="Calibri"/>
              <a:sym typeface="Calibri"/>
            </a:endParaRPr>
          </a:p>
          <a:p>
            <a:pPr marL="914400" lvl="0" indent="0" algn="l" rtl="0">
              <a:lnSpc>
                <a:spcPct val="140000"/>
              </a:lnSpc>
              <a:spcBef>
                <a:spcPts val="0"/>
              </a:spcBef>
              <a:spcAft>
                <a:spcPts val="0"/>
              </a:spcAft>
              <a:buNone/>
            </a:pPr>
            <a:endParaRPr>
              <a:solidFill>
                <a:schemeClr val="dk1"/>
              </a:solidFill>
              <a:latin typeface="Calibri"/>
              <a:ea typeface="Calibri"/>
              <a:cs typeface="Calibri"/>
              <a:sym typeface="Calibri"/>
            </a:endParaRPr>
          </a:p>
          <a:p>
            <a:pPr marL="914400" lvl="1" indent="-317500" algn="l" rtl="0">
              <a:lnSpc>
                <a:spcPct val="140000"/>
              </a:lnSpc>
              <a:spcBef>
                <a:spcPts val="0"/>
              </a:spcBef>
              <a:spcAft>
                <a:spcPts val="0"/>
              </a:spcAft>
              <a:buSzPts val="1400"/>
              <a:buFont typeface="Calibri"/>
              <a:buChar char="•"/>
            </a:pPr>
            <a:r>
              <a:rPr lang="en-GB">
                <a:solidFill>
                  <a:schemeClr val="dk1"/>
                </a:solidFill>
                <a:latin typeface="Calibri"/>
                <a:ea typeface="Calibri"/>
                <a:cs typeface="Calibri"/>
                <a:sym typeface="Calibri"/>
              </a:rPr>
              <a:t>What impact does real-time virtual fit-on technology have on user satisfaction and confidence in clothing recommendations?</a:t>
            </a:r>
            <a:endParaRPr>
              <a:solidFill>
                <a:schemeClr val="dk1"/>
              </a:solidFill>
              <a:latin typeface="Calibri"/>
              <a:ea typeface="Calibri"/>
              <a:cs typeface="Calibri"/>
              <a:sym typeface="Calibri"/>
            </a:endParaRPr>
          </a:p>
          <a:p>
            <a:pPr marL="914400" lvl="0" indent="0" algn="l" rtl="0">
              <a:lnSpc>
                <a:spcPct val="140000"/>
              </a:lnSpc>
              <a:spcBef>
                <a:spcPts val="0"/>
              </a:spcBef>
              <a:spcAft>
                <a:spcPts val="0"/>
              </a:spcAft>
              <a:buNone/>
            </a:pPr>
            <a:endParaRPr>
              <a:solidFill>
                <a:schemeClr val="dk1"/>
              </a:solidFill>
              <a:latin typeface="Calibri"/>
              <a:ea typeface="Calibri"/>
              <a:cs typeface="Calibri"/>
              <a:sym typeface="Calibri"/>
            </a:endParaRPr>
          </a:p>
          <a:p>
            <a:pPr marL="914400" lvl="1" indent="-317500" algn="l" rtl="0">
              <a:lnSpc>
                <a:spcPct val="140000"/>
              </a:lnSpc>
              <a:spcBef>
                <a:spcPts val="0"/>
              </a:spcBef>
              <a:spcAft>
                <a:spcPts val="0"/>
              </a:spcAft>
              <a:buSzPts val="1400"/>
              <a:buFont typeface="Calibri"/>
              <a:buChar char="•"/>
            </a:pPr>
            <a:r>
              <a:rPr lang="en-GB">
                <a:solidFill>
                  <a:schemeClr val="dk1"/>
                </a:solidFill>
                <a:latin typeface="Calibri"/>
                <a:ea typeface="Calibri"/>
                <a:cs typeface="Calibri"/>
                <a:sym typeface="Calibri"/>
              </a:rPr>
              <a:t>In what ways can skin tone identification and makeup recommendation algorithms be optimized to provide more accurate and holistic beauty suggestions?</a:t>
            </a:r>
            <a:endParaRPr>
              <a:solidFill>
                <a:schemeClr val="dk1"/>
              </a:solidFill>
              <a:latin typeface="Calibri"/>
              <a:ea typeface="Calibri"/>
              <a:cs typeface="Calibri"/>
              <a:sym typeface="Calibri"/>
            </a:endParaRPr>
          </a:p>
          <a:p>
            <a:pPr marL="914400" lvl="0" indent="0" algn="l" rtl="0">
              <a:lnSpc>
                <a:spcPct val="140000"/>
              </a:lnSpc>
              <a:spcBef>
                <a:spcPts val="0"/>
              </a:spcBef>
              <a:spcAft>
                <a:spcPts val="0"/>
              </a:spcAft>
              <a:buNone/>
            </a:pPr>
            <a:endParaRPr>
              <a:solidFill>
                <a:schemeClr val="dk1"/>
              </a:solidFill>
              <a:latin typeface="Calibri"/>
              <a:ea typeface="Calibri"/>
              <a:cs typeface="Calibri"/>
              <a:sym typeface="Calibri"/>
            </a:endParaRPr>
          </a:p>
          <a:p>
            <a:pPr marL="914400" lvl="1" indent="-317500" algn="l" rtl="0">
              <a:lnSpc>
                <a:spcPct val="140000"/>
              </a:lnSpc>
              <a:spcBef>
                <a:spcPts val="0"/>
              </a:spcBef>
              <a:spcAft>
                <a:spcPts val="0"/>
              </a:spcAft>
              <a:buSzPts val="1400"/>
              <a:buFont typeface="Calibri"/>
              <a:buChar char="•"/>
            </a:pPr>
            <a:r>
              <a:rPr lang="en-GB">
                <a:solidFill>
                  <a:schemeClr val="dk1"/>
                </a:solidFill>
                <a:latin typeface="Calibri"/>
                <a:ea typeface="Calibri"/>
                <a:cs typeface="Calibri"/>
                <a:sym typeface="Calibri"/>
              </a:rPr>
              <a:t>How do current recommendation systems fall short in integrating comprehensive hair color and style advice, and how can these limitations be addressed through advanced AI techniques?</a:t>
            </a:r>
            <a:endParaRPr>
              <a:solidFill>
                <a:schemeClr val="dk1"/>
              </a:solidFill>
              <a:latin typeface="Calibri"/>
              <a:ea typeface="Calibri"/>
              <a:cs typeface="Calibri"/>
              <a:sym typeface="Calibri"/>
            </a:endParaRPr>
          </a:p>
          <a:p>
            <a:pPr marL="0" lvl="0" indent="0" algn="l" rtl="0">
              <a:lnSpc>
                <a:spcPct val="140000"/>
              </a:lnSpc>
              <a:spcBef>
                <a:spcPts val="0"/>
              </a:spcBef>
              <a:spcAft>
                <a:spcPts val="0"/>
              </a:spcAft>
              <a:buNone/>
            </a:pPr>
            <a:endParaRPr>
              <a:solidFill>
                <a:schemeClr val="dk1"/>
              </a:solidFill>
              <a:latin typeface="Calibri"/>
              <a:ea typeface="Calibri"/>
              <a:cs typeface="Calibri"/>
              <a:sym typeface="Calibri"/>
            </a:endParaRPr>
          </a:p>
          <a:p>
            <a:pPr marL="914400" lvl="1" indent="-317500" algn="l" rtl="0">
              <a:lnSpc>
                <a:spcPct val="140000"/>
              </a:lnSpc>
              <a:spcBef>
                <a:spcPts val="0"/>
              </a:spcBef>
              <a:spcAft>
                <a:spcPts val="0"/>
              </a:spcAft>
              <a:buSzPts val="1400"/>
              <a:buFont typeface="Calibri"/>
              <a:buChar char="•"/>
            </a:pPr>
            <a:r>
              <a:rPr lang="en-GB">
                <a:solidFill>
                  <a:schemeClr val="dk1"/>
                </a:solidFill>
                <a:latin typeface="Calibri"/>
                <a:ea typeface="Calibri"/>
                <a:cs typeface="Calibri"/>
                <a:sym typeface="Calibri"/>
              </a:rPr>
              <a:t>What role do trends and peer influence play in young individuals' decision-making processes, and how can personalized guidance counterbalance these external pressures?</a:t>
            </a:r>
            <a:endParaRPr>
              <a:solidFill>
                <a:schemeClr val="dk1"/>
              </a:solidFill>
              <a:latin typeface="Calibri"/>
              <a:ea typeface="Calibri"/>
              <a:cs typeface="Calibri"/>
              <a:sym typeface="Calibri"/>
            </a:endParaRPr>
          </a:p>
          <a:p>
            <a:pPr marL="914400" marR="0" lvl="0" indent="0" algn="l" rtl="0">
              <a:lnSpc>
                <a:spcPct val="140000"/>
              </a:lnSpc>
              <a:spcBef>
                <a:spcPts val="0"/>
              </a:spcBef>
              <a:spcAft>
                <a:spcPts val="0"/>
              </a:spcAft>
              <a:buNone/>
            </a:pPr>
            <a:endParaRPr sz="1600">
              <a:latin typeface="Open Sans"/>
              <a:ea typeface="Open Sans"/>
              <a:cs typeface="Open Sans"/>
              <a:sym typeface="Open Sans"/>
            </a:endParaRPr>
          </a:p>
          <a:p>
            <a:pPr marL="0" marR="0" lvl="0" indent="0" algn="l" rtl="0">
              <a:lnSpc>
                <a:spcPct val="140000"/>
              </a:lnSpc>
              <a:spcBef>
                <a:spcPts val="0"/>
              </a:spcBef>
              <a:spcAft>
                <a:spcPts val="0"/>
              </a:spcAft>
              <a:buClr>
                <a:srgbClr val="000000"/>
              </a:buClr>
              <a:buSzPts val="1400"/>
              <a:buFont typeface="Arial"/>
              <a:buNone/>
            </a:pPr>
            <a:endParaRPr sz="1600" b="0" i="0" u="none" strike="noStrike" cap="none">
              <a:solidFill>
                <a:srgbClr val="000000"/>
              </a:solidFill>
              <a:latin typeface="Open Sans"/>
              <a:ea typeface="Open Sans"/>
              <a:cs typeface="Open Sans"/>
              <a:sym typeface="Open Sans"/>
            </a:endParaRPr>
          </a:p>
        </p:txBody>
      </p:sp>
      <p:sp>
        <p:nvSpPr>
          <p:cNvPr id="100" name="Google Shape;100;p16"/>
          <p:cNvSpPr txBox="1"/>
          <p:nvPr/>
        </p:nvSpPr>
        <p:spPr>
          <a:xfrm>
            <a:off x="2671355" y="101216"/>
            <a:ext cx="3801300" cy="3693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Clr>
                <a:srgbClr val="000000"/>
              </a:buClr>
              <a:buSzPts val="2500"/>
              <a:buFont typeface="Arial"/>
              <a:buNone/>
            </a:pPr>
            <a:r>
              <a:rPr lang="en-GB" sz="2400" b="1" i="0" u="none" strike="noStrike" cap="none">
                <a:solidFill>
                  <a:srgbClr val="242424"/>
                </a:solidFill>
              </a:rPr>
              <a:t>RESEARCH QUESTION</a:t>
            </a:r>
            <a:endParaRPr sz="2400" b="1" i="0" u="none" strike="noStrike" cap="none">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8"/>
        <p:cNvGrpSpPr/>
        <p:nvPr/>
      </p:nvGrpSpPr>
      <p:grpSpPr>
        <a:xfrm>
          <a:off x="0" y="0"/>
          <a:ext cx="0" cy="0"/>
          <a:chOff x="0" y="0"/>
          <a:chExt cx="0" cy="0"/>
        </a:xfrm>
      </p:grpSpPr>
      <p:sp>
        <p:nvSpPr>
          <p:cNvPr id="559" name="Google Shape;559;p52"/>
          <p:cNvSpPr/>
          <p:nvPr/>
        </p:nvSpPr>
        <p:spPr>
          <a:xfrm>
            <a:off x="0" y="4724400"/>
            <a:ext cx="9144000" cy="4800"/>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560" name="Google Shape;560;p52"/>
          <p:cNvPicPr preferRelativeResize="0"/>
          <p:nvPr/>
        </p:nvPicPr>
        <p:blipFill rotWithShape="1">
          <a:blip r:embed="rId4">
            <a:alphaModFix amt="80000"/>
          </a:blip>
          <a:srcRect r="36908"/>
          <a:stretch/>
        </p:blipFill>
        <p:spPr>
          <a:xfrm>
            <a:off x="0" y="4724400"/>
            <a:ext cx="2574551" cy="419100"/>
          </a:xfrm>
          <a:prstGeom prst="rect">
            <a:avLst/>
          </a:prstGeom>
          <a:noFill/>
          <a:ln>
            <a:noFill/>
          </a:ln>
        </p:spPr>
      </p:pic>
      <p:sp>
        <p:nvSpPr>
          <p:cNvPr id="561" name="Google Shape;561;p52"/>
          <p:cNvSpPr txBox="1"/>
          <p:nvPr/>
        </p:nvSpPr>
        <p:spPr>
          <a:xfrm>
            <a:off x="2067329" y="4854234"/>
            <a:ext cx="5580000" cy="215400"/>
          </a:xfrm>
          <a:prstGeom prst="rect">
            <a:avLst/>
          </a:prstGeom>
          <a:noFill/>
          <a:ln>
            <a:noFill/>
          </a:ln>
        </p:spPr>
        <p:txBody>
          <a:bodyPr spcFirstLastPara="1" wrap="square" lIns="0" tIns="0" rIns="0" bIns="0" anchor="t" anchorCtr="0">
            <a:spAutoFit/>
          </a:bodyPr>
          <a:lstStyle/>
          <a:p>
            <a:pPr marL="0" marR="0" lvl="0" indent="0" algn="ctr" rtl="0">
              <a:lnSpc>
                <a:spcPct val="130009"/>
              </a:lnSpc>
              <a:spcBef>
                <a:spcPts val="0"/>
              </a:spcBef>
              <a:spcAft>
                <a:spcPts val="0"/>
              </a:spcAft>
              <a:buClr>
                <a:srgbClr val="000000"/>
              </a:buClr>
              <a:buSzPts val="1400"/>
              <a:buFont typeface="Arial"/>
              <a:buNone/>
            </a:pPr>
            <a:r>
              <a:rPr lang="en-GB">
                <a:solidFill>
                  <a:srgbClr val="242424"/>
                </a:solidFill>
              </a:rPr>
              <a:t>IT21180798</a:t>
            </a:r>
            <a:r>
              <a:rPr lang="en-GB" sz="1400" b="0" i="0" u="none" strike="noStrike" cap="none">
                <a:solidFill>
                  <a:srgbClr val="242424"/>
                </a:solidFill>
                <a:latin typeface="Arial"/>
                <a:ea typeface="Arial"/>
                <a:cs typeface="Arial"/>
                <a:sym typeface="Arial"/>
              </a:rPr>
              <a:t>   |   </a:t>
            </a:r>
            <a:r>
              <a:rPr lang="en-GB">
                <a:solidFill>
                  <a:srgbClr val="242424"/>
                </a:solidFill>
              </a:rPr>
              <a:t>Vikasitha M.K.I. </a:t>
            </a:r>
            <a:r>
              <a:rPr lang="en-GB" sz="1400" b="0" i="0" u="none" strike="noStrike" cap="none">
                <a:solidFill>
                  <a:srgbClr val="242424"/>
                </a:solidFill>
                <a:latin typeface="Arial"/>
                <a:ea typeface="Arial"/>
                <a:cs typeface="Arial"/>
                <a:sym typeface="Arial"/>
              </a:rPr>
              <a:t>    |  2</a:t>
            </a:r>
            <a:r>
              <a:rPr lang="en-GB">
                <a:solidFill>
                  <a:srgbClr val="242424"/>
                </a:solidFill>
              </a:rPr>
              <a:t>4-25J-155</a:t>
            </a:r>
            <a:endParaRPr sz="700" b="0" i="0" u="none" strike="noStrike" cap="none">
              <a:solidFill>
                <a:srgbClr val="000000"/>
              </a:solidFill>
              <a:latin typeface="Arial"/>
              <a:ea typeface="Arial"/>
              <a:cs typeface="Arial"/>
              <a:sym typeface="Arial"/>
            </a:endParaRPr>
          </a:p>
        </p:txBody>
      </p:sp>
      <p:sp>
        <p:nvSpPr>
          <p:cNvPr id="562" name="Google Shape;562;p52"/>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10/08/2024</a:t>
            </a:r>
            <a:endParaRPr sz="700" b="0" i="0" u="none" strike="noStrike" cap="none">
              <a:solidFill>
                <a:srgbClr val="000000"/>
              </a:solidFill>
              <a:latin typeface="Arial"/>
              <a:ea typeface="Arial"/>
              <a:cs typeface="Arial"/>
              <a:sym typeface="Arial"/>
            </a:endParaRPr>
          </a:p>
        </p:txBody>
      </p:sp>
      <p:sp>
        <p:nvSpPr>
          <p:cNvPr id="563" name="Google Shape;563;p52"/>
          <p:cNvSpPr txBox="1"/>
          <p:nvPr/>
        </p:nvSpPr>
        <p:spPr>
          <a:xfrm>
            <a:off x="3599225" y="216475"/>
            <a:ext cx="5262000" cy="4286400"/>
          </a:xfrm>
          <a:prstGeom prst="rect">
            <a:avLst/>
          </a:prstGeom>
          <a:noFill/>
          <a:ln>
            <a:noFill/>
          </a:ln>
        </p:spPr>
        <p:txBody>
          <a:bodyPr spcFirstLastPara="1" wrap="square" lIns="91425" tIns="91425" rIns="91425" bIns="91425" anchor="ctr" anchorCtr="0">
            <a:noAutofit/>
          </a:bodyPr>
          <a:lstStyle/>
          <a:p>
            <a:pPr marL="457200" lvl="0" indent="-323850" algn="l" rtl="0">
              <a:lnSpc>
                <a:spcPct val="90000"/>
              </a:lnSpc>
              <a:spcBef>
                <a:spcPts val="100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When and where to use image processing while detecting the person’s region?</a:t>
            </a:r>
            <a:endParaRPr sz="1500">
              <a:solidFill>
                <a:schemeClr val="dk1"/>
              </a:solidFill>
              <a:latin typeface="Calibri"/>
              <a:ea typeface="Calibri"/>
              <a:cs typeface="Calibri"/>
              <a:sym typeface="Calibri"/>
            </a:endParaRPr>
          </a:p>
          <a:p>
            <a:pPr marL="457200" lvl="0" indent="0" algn="l" rtl="0">
              <a:lnSpc>
                <a:spcPct val="90000"/>
              </a:lnSpc>
              <a:spcBef>
                <a:spcPts val="1000"/>
              </a:spcBef>
              <a:spcAft>
                <a:spcPts val="0"/>
              </a:spcAft>
              <a:buNone/>
            </a:pPr>
            <a:endParaRPr sz="1500">
              <a:solidFill>
                <a:schemeClr val="dk1"/>
              </a:solidFill>
              <a:latin typeface="Calibri"/>
              <a:ea typeface="Calibri"/>
              <a:cs typeface="Calibri"/>
              <a:sym typeface="Calibri"/>
            </a:endParaRPr>
          </a:p>
          <a:p>
            <a:pPr marL="457200" lvl="0" indent="-323850" algn="l" rtl="0">
              <a:lnSpc>
                <a:spcPct val="90000"/>
              </a:lnSpc>
              <a:spcBef>
                <a:spcPts val="100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How many resources and machine learning or deep learning models are required to identify the region and face shapes?</a:t>
            </a:r>
            <a:endParaRPr sz="1500">
              <a:solidFill>
                <a:schemeClr val="dk1"/>
              </a:solidFill>
              <a:latin typeface="Calibri"/>
              <a:ea typeface="Calibri"/>
              <a:cs typeface="Calibri"/>
              <a:sym typeface="Calibri"/>
            </a:endParaRPr>
          </a:p>
          <a:p>
            <a:pPr marL="457200" lvl="0" indent="0" algn="l" rtl="0">
              <a:lnSpc>
                <a:spcPct val="90000"/>
              </a:lnSpc>
              <a:spcBef>
                <a:spcPts val="1000"/>
              </a:spcBef>
              <a:spcAft>
                <a:spcPts val="0"/>
              </a:spcAft>
              <a:buNone/>
            </a:pPr>
            <a:endParaRPr sz="1500">
              <a:solidFill>
                <a:schemeClr val="dk1"/>
              </a:solidFill>
              <a:latin typeface="Calibri"/>
              <a:ea typeface="Calibri"/>
              <a:cs typeface="Calibri"/>
              <a:sym typeface="Calibri"/>
            </a:endParaRPr>
          </a:p>
          <a:p>
            <a:pPr marL="457200" lvl="0" indent="-323850" algn="l" rtl="0">
              <a:lnSpc>
                <a:spcPct val="90000"/>
              </a:lnSpc>
              <a:spcBef>
                <a:spcPts val="100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What are the technologies required to present real-time hairstyles that match the face shape?</a:t>
            </a:r>
            <a:endParaRPr sz="1500">
              <a:solidFill>
                <a:schemeClr val="dk1"/>
              </a:solidFill>
              <a:latin typeface="Calibri"/>
              <a:ea typeface="Calibri"/>
              <a:cs typeface="Calibri"/>
              <a:sym typeface="Calibri"/>
            </a:endParaRPr>
          </a:p>
          <a:p>
            <a:pPr marL="457200" lvl="0" indent="0" algn="l" rtl="0">
              <a:lnSpc>
                <a:spcPct val="90000"/>
              </a:lnSpc>
              <a:spcBef>
                <a:spcPts val="1000"/>
              </a:spcBef>
              <a:spcAft>
                <a:spcPts val="0"/>
              </a:spcAft>
              <a:buNone/>
            </a:pPr>
            <a:endParaRPr sz="1500">
              <a:solidFill>
                <a:schemeClr val="dk1"/>
              </a:solidFill>
              <a:latin typeface="Calibri"/>
              <a:ea typeface="Calibri"/>
              <a:cs typeface="Calibri"/>
              <a:sym typeface="Calibri"/>
            </a:endParaRPr>
          </a:p>
          <a:p>
            <a:pPr marL="457200" lvl="0" indent="-323850" algn="l" rtl="0">
              <a:lnSpc>
                <a:spcPct val="90000"/>
              </a:lnSpc>
              <a:spcBef>
                <a:spcPts val="100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How to develop and implement deep learning models running in optimal conditions with minimal resource components </a:t>
            </a:r>
            <a:endParaRPr sz="1500">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p:txBody>
      </p:sp>
      <p:sp>
        <p:nvSpPr>
          <p:cNvPr id="564" name="Google Shape;564;p52"/>
          <p:cNvSpPr/>
          <p:nvPr/>
        </p:nvSpPr>
        <p:spPr>
          <a:xfrm>
            <a:off x="391225" y="1432700"/>
            <a:ext cx="3146100" cy="1095300"/>
          </a:xfrm>
          <a:prstGeom prst="homePlate">
            <a:avLst>
              <a:gd name="adj" fmla="val 50000"/>
            </a:avLst>
          </a:prstGeom>
          <a:solidFill>
            <a:srgbClr val="627D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700" b="1">
                <a:solidFill>
                  <a:schemeClr val="lt1"/>
                </a:solidFill>
                <a:latin typeface="Calibri"/>
                <a:ea typeface="Calibri"/>
                <a:cs typeface="Calibri"/>
                <a:sym typeface="Calibri"/>
              </a:rPr>
              <a:t>Research Problem</a:t>
            </a:r>
            <a:endParaRPr sz="1700" b="1">
              <a:solidFill>
                <a:schemeClr val="lt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568"/>
        <p:cNvGrpSpPr/>
        <p:nvPr/>
      </p:nvGrpSpPr>
      <p:grpSpPr>
        <a:xfrm>
          <a:off x="0" y="0"/>
          <a:ext cx="0" cy="0"/>
          <a:chOff x="0" y="0"/>
          <a:chExt cx="0" cy="0"/>
        </a:xfrm>
      </p:grpSpPr>
      <p:sp>
        <p:nvSpPr>
          <p:cNvPr id="569" name="Google Shape;569;p53"/>
          <p:cNvSpPr/>
          <p:nvPr/>
        </p:nvSpPr>
        <p:spPr>
          <a:xfrm>
            <a:off x="0" y="4724400"/>
            <a:ext cx="9144000" cy="4800"/>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570" name="Google Shape;570;p53"/>
          <p:cNvSpPr txBox="1"/>
          <p:nvPr/>
        </p:nvSpPr>
        <p:spPr>
          <a:xfrm>
            <a:off x="2067325" y="324425"/>
            <a:ext cx="4378800" cy="461700"/>
          </a:xfrm>
          <a:prstGeom prst="rect">
            <a:avLst/>
          </a:prstGeom>
          <a:noFill/>
          <a:ln>
            <a:noFill/>
          </a:ln>
        </p:spPr>
        <p:txBody>
          <a:bodyPr spcFirstLastPara="1" wrap="square" lIns="0" tIns="0" rIns="0" bIns="0" anchor="t" anchorCtr="0">
            <a:spAutoFit/>
          </a:bodyPr>
          <a:lstStyle/>
          <a:p>
            <a:pPr marL="0" marR="0" lvl="0" indent="0" algn="ctr" rtl="0">
              <a:lnSpc>
                <a:spcPct val="130001"/>
              </a:lnSpc>
              <a:spcBef>
                <a:spcPts val="0"/>
              </a:spcBef>
              <a:spcAft>
                <a:spcPts val="0"/>
              </a:spcAft>
              <a:buClr>
                <a:srgbClr val="000000"/>
              </a:buClr>
              <a:buSzPts val="2600"/>
              <a:buFont typeface="Arial"/>
              <a:buNone/>
            </a:pPr>
            <a:r>
              <a:rPr lang="en-GB" sz="3000" b="1" i="0" u="none" strike="noStrike" cap="none">
                <a:solidFill>
                  <a:srgbClr val="242424"/>
                </a:solidFill>
                <a:latin typeface="Lobster"/>
                <a:ea typeface="Lobster"/>
                <a:cs typeface="Lobster"/>
                <a:sym typeface="Lobster"/>
              </a:rPr>
              <a:t>Specific and Sub Objective</a:t>
            </a:r>
            <a:endParaRPr sz="3000" b="1" i="0" u="none" strike="noStrike" cap="none">
              <a:solidFill>
                <a:srgbClr val="000000"/>
              </a:solidFill>
              <a:latin typeface="Lobster"/>
              <a:ea typeface="Lobster"/>
              <a:cs typeface="Lobster"/>
              <a:sym typeface="Lobster"/>
            </a:endParaRPr>
          </a:p>
        </p:txBody>
      </p:sp>
      <p:sp>
        <p:nvSpPr>
          <p:cNvPr id="571" name="Google Shape;571;p53"/>
          <p:cNvSpPr txBox="1"/>
          <p:nvPr/>
        </p:nvSpPr>
        <p:spPr>
          <a:xfrm>
            <a:off x="271925" y="1830761"/>
            <a:ext cx="2030700" cy="412500"/>
          </a:xfrm>
          <a:prstGeom prst="rect">
            <a:avLst/>
          </a:prstGeom>
          <a:noFill/>
          <a:ln>
            <a:noFill/>
          </a:ln>
        </p:spPr>
        <p:txBody>
          <a:bodyPr spcFirstLastPara="1" wrap="square" lIns="0" tIns="0" rIns="0" bIns="0" anchor="t" anchorCtr="0">
            <a:spAutoFit/>
          </a:bodyPr>
          <a:lstStyle/>
          <a:p>
            <a:pPr marL="0" marR="0" lvl="0" indent="0" algn="just" rtl="0">
              <a:lnSpc>
                <a:spcPct val="220055"/>
              </a:lnSpc>
              <a:spcBef>
                <a:spcPts val="0"/>
              </a:spcBef>
              <a:spcAft>
                <a:spcPts val="0"/>
              </a:spcAft>
              <a:buClr>
                <a:srgbClr val="000000"/>
              </a:buClr>
              <a:buSzPts val="900"/>
              <a:buFont typeface="Arial"/>
              <a:buNone/>
            </a:pPr>
            <a:endParaRPr sz="900" b="0" i="0" u="none" strike="noStrike" cap="none">
              <a:solidFill>
                <a:schemeClr val="dk1"/>
              </a:solidFill>
              <a:latin typeface="Calibri"/>
              <a:ea typeface="Calibri"/>
              <a:cs typeface="Calibri"/>
              <a:sym typeface="Calibri"/>
            </a:endParaRPr>
          </a:p>
          <a:p>
            <a:pPr marL="0" marR="0" lvl="0" indent="0" algn="ctr" rtl="0">
              <a:lnSpc>
                <a:spcPct val="140014"/>
              </a:lnSpc>
              <a:spcBef>
                <a:spcPts val="0"/>
              </a:spcBef>
              <a:spcAft>
                <a:spcPts val="0"/>
              </a:spcAft>
              <a:buClr>
                <a:srgbClr val="000000"/>
              </a:buClr>
              <a:buSzPts val="1400"/>
              <a:buFont typeface="Arial"/>
              <a:buNone/>
            </a:pPr>
            <a:endParaRPr sz="700" b="0" i="0" u="none" strike="noStrike" cap="none">
              <a:solidFill>
                <a:srgbClr val="000000"/>
              </a:solidFill>
              <a:latin typeface="Arial"/>
              <a:ea typeface="Arial"/>
              <a:cs typeface="Arial"/>
              <a:sym typeface="Arial"/>
            </a:endParaRPr>
          </a:p>
        </p:txBody>
      </p:sp>
      <p:grpSp>
        <p:nvGrpSpPr>
          <p:cNvPr id="572" name="Google Shape;572;p53"/>
          <p:cNvGrpSpPr/>
          <p:nvPr/>
        </p:nvGrpSpPr>
        <p:grpSpPr>
          <a:xfrm>
            <a:off x="184675" y="1079100"/>
            <a:ext cx="3006600" cy="2985300"/>
            <a:chOff x="3481250" y="981450"/>
            <a:chExt cx="3006600" cy="2985300"/>
          </a:xfrm>
        </p:grpSpPr>
        <p:sp>
          <p:nvSpPr>
            <p:cNvPr id="573" name="Google Shape;573;p53"/>
            <p:cNvSpPr/>
            <p:nvPr/>
          </p:nvSpPr>
          <p:spPr>
            <a:xfrm>
              <a:off x="3481250" y="981450"/>
              <a:ext cx="3006600" cy="2985300"/>
            </a:xfrm>
            <a:prstGeom prst="roundRect">
              <a:avLst>
                <a:gd name="adj" fmla="val 16667"/>
              </a:avLst>
            </a:prstGeom>
            <a:solidFill>
              <a:srgbClr val="627D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574" name="Google Shape;574;p53"/>
            <p:cNvSpPr txBox="1"/>
            <p:nvPr/>
          </p:nvSpPr>
          <p:spPr>
            <a:xfrm>
              <a:off x="3969200" y="1160525"/>
              <a:ext cx="2078400" cy="633600"/>
            </a:xfrm>
            <a:prstGeom prst="rect">
              <a:avLst/>
            </a:prstGeom>
            <a:solidFill>
              <a:srgbClr val="627DC2"/>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b="1">
                  <a:solidFill>
                    <a:schemeClr val="lt1"/>
                  </a:solidFill>
                  <a:latin typeface="Calibri"/>
                  <a:ea typeface="Calibri"/>
                  <a:cs typeface="Calibri"/>
                  <a:sym typeface="Calibri"/>
                </a:rPr>
                <a:t>Specific Objective</a:t>
              </a:r>
              <a:endParaRPr sz="2000" b="1">
                <a:solidFill>
                  <a:schemeClr val="lt1"/>
                </a:solidFill>
                <a:latin typeface="Calibri"/>
                <a:ea typeface="Calibri"/>
                <a:cs typeface="Calibri"/>
                <a:sym typeface="Calibri"/>
              </a:endParaRPr>
            </a:p>
          </p:txBody>
        </p:sp>
      </p:grpSp>
      <p:sp>
        <p:nvSpPr>
          <p:cNvPr id="575" name="Google Shape;575;p53"/>
          <p:cNvSpPr/>
          <p:nvPr/>
        </p:nvSpPr>
        <p:spPr>
          <a:xfrm>
            <a:off x="648775" y="1842525"/>
            <a:ext cx="2078400" cy="1676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576" name="Google Shape;576;p53"/>
          <p:cNvSpPr txBox="1"/>
          <p:nvPr/>
        </p:nvSpPr>
        <p:spPr>
          <a:xfrm>
            <a:off x="833125" y="2016975"/>
            <a:ext cx="1709700" cy="132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500">
                <a:solidFill>
                  <a:schemeClr val="dk1"/>
                </a:solidFill>
                <a:latin typeface="Calibri"/>
                <a:ea typeface="Calibri"/>
                <a:cs typeface="Calibri"/>
                <a:sym typeface="Calibri"/>
              </a:rPr>
              <a:t>Hair Style Transformation and Realistic Simulation for Personalized Recommendations</a:t>
            </a:r>
            <a:endParaRPr sz="1500">
              <a:solidFill>
                <a:schemeClr val="dk1"/>
              </a:solidFill>
              <a:latin typeface="Calibri"/>
              <a:ea typeface="Calibri"/>
              <a:cs typeface="Calibri"/>
              <a:sym typeface="Calibri"/>
            </a:endParaRPr>
          </a:p>
        </p:txBody>
      </p:sp>
      <p:sp>
        <p:nvSpPr>
          <p:cNvPr id="577" name="Google Shape;577;p53"/>
          <p:cNvSpPr/>
          <p:nvPr/>
        </p:nvSpPr>
        <p:spPr>
          <a:xfrm>
            <a:off x="3449050" y="1041026"/>
            <a:ext cx="5422800" cy="3558300"/>
          </a:xfrm>
          <a:prstGeom prst="roundRect">
            <a:avLst>
              <a:gd name="adj" fmla="val 16667"/>
            </a:avLst>
          </a:prstGeom>
          <a:solidFill>
            <a:srgbClr val="627D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578" name="Google Shape;578;p53"/>
          <p:cNvSpPr txBox="1"/>
          <p:nvPr/>
        </p:nvSpPr>
        <p:spPr>
          <a:xfrm>
            <a:off x="5242300" y="1079100"/>
            <a:ext cx="1836300" cy="4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b="1">
                <a:solidFill>
                  <a:schemeClr val="lt1"/>
                </a:solidFill>
                <a:latin typeface="Calibri"/>
                <a:ea typeface="Calibri"/>
                <a:cs typeface="Calibri"/>
                <a:sym typeface="Calibri"/>
              </a:rPr>
              <a:t>Sub Objectives</a:t>
            </a:r>
            <a:endParaRPr sz="2000" b="1">
              <a:solidFill>
                <a:schemeClr val="lt1"/>
              </a:solidFill>
              <a:latin typeface="Calibri"/>
              <a:ea typeface="Calibri"/>
              <a:cs typeface="Calibri"/>
              <a:sym typeface="Calibri"/>
            </a:endParaRPr>
          </a:p>
        </p:txBody>
      </p:sp>
      <p:sp>
        <p:nvSpPr>
          <p:cNvPr id="579" name="Google Shape;579;p53"/>
          <p:cNvSpPr/>
          <p:nvPr/>
        </p:nvSpPr>
        <p:spPr>
          <a:xfrm>
            <a:off x="3782050" y="1619600"/>
            <a:ext cx="4756800" cy="2701500"/>
          </a:xfrm>
          <a:prstGeom prst="rect">
            <a:avLst/>
          </a:pr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580" name="Google Shape;580;p53"/>
          <p:cNvSpPr txBox="1"/>
          <p:nvPr/>
        </p:nvSpPr>
        <p:spPr>
          <a:xfrm>
            <a:off x="3918100" y="1758200"/>
            <a:ext cx="4484700" cy="24243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Font typeface="Calibri"/>
              <a:buChar char="●"/>
            </a:pPr>
            <a:r>
              <a:rPr lang="en-GB" sz="1200">
                <a:solidFill>
                  <a:schemeClr val="dk1"/>
                </a:solidFill>
                <a:latin typeface="Calibri"/>
                <a:ea typeface="Calibri"/>
                <a:cs typeface="Calibri"/>
                <a:sym typeface="Calibri"/>
              </a:rPr>
              <a:t>I</a:t>
            </a:r>
            <a:r>
              <a:rPr lang="en-GB" sz="1500">
                <a:solidFill>
                  <a:schemeClr val="dk1"/>
                </a:solidFill>
                <a:latin typeface="Calibri"/>
                <a:ea typeface="Calibri"/>
                <a:cs typeface="Calibri"/>
                <a:sym typeface="Calibri"/>
              </a:rPr>
              <a:t>dentify human race by using image classification.</a:t>
            </a:r>
            <a:endParaRPr sz="1500">
              <a:solidFill>
                <a:schemeClr val="dk1"/>
              </a:solidFill>
              <a:latin typeface="Calibri"/>
              <a:ea typeface="Calibri"/>
              <a:cs typeface="Calibri"/>
              <a:sym typeface="Calibri"/>
            </a:endParaRPr>
          </a:p>
          <a:p>
            <a:pPr marL="457200" lvl="0" indent="0" algn="l" rtl="0">
              <a:spcBef>
                <a:spcPts val="0"/>
              </a:spcBef>
              <a:spcAft>
                <a:spcPts val="0"/>
              </a:spcAft>
              <a:buNone/>
            </a:pPr>
            <a:endParaRPr sz="1500">
              <a:solidFill>
                <a:schemeClr val="dk1"/>
              </a:solidFill>
              <a:latin typeface="Calibri"/>
              <a:ea typeface="Calibri"/>
              <a:cs typeface="Calibri"/>
              <a:sym typeface="Calibri"/>
            </a:endParaRPr>
          </a:p>
          <a:p>
            <a:pPr marL="457200" lvl="0" indent="-323850" algn="l" rtl="0">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Face shape detection model </a:t>
            </a:r>
            <a:endParaRPr sz="1500">
              <a:solidFill>
                <a:schemeClr val="dk1"/>
              </a:solidFill>
              <a:latin typeface="Calibri"/>
              <a:ea typeface="Calibri"/>
              <a:cs typeface="Calibri"/>
              <a:sym typeface="Calibri"/>
            </a:endParaRPr>
          </a:p>
          <a:p>
            <a:pPr marL="0" lvl="0" indent="0" algn="l" rtl="0">
              <a:spcBef>
                <a:spcPts val="0"/>
              </a:spcBef>
              <a:spcAft>
                <a:spcPts val="0"/>
              </a:spcAft>
              <a:buNone/>
            </a:pPr>
            <a:endParaRPr sz="1500">
              <a:solidFill>
                <a:schemeClr val="dk1"/>
              </a:solidFill>
              <a:latin typeface="Calibri"/>
              <a:ea typeface="Calibri"/>
              <a:cs typeface="Calibri"/>
              <a:sym typeface="Calibri"/>
            </a:endParaRPr>
          </a:p>
          <a:p>
            <a:pPr marL="457200" lvl="0" indent="-323850" algn="l" rtl="0">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Male hairstyle suggestion  </a:t>
            </a:r>
            <a:endParaRPr sz="1500">
              <a:solidFill>
                <a:schemeClr val="dk1"/>
              </a:solidFill>
              <a:latin typeface="Calibri"/>
              <a:ea typeface="Calibri"/>
              <a:cs typeface="Calibri"/>
              <a:sym typeface="Calibri"/>
            </a:endParaRPr>
          </a:p>
          <a:p>
            <a:pPr marL="0" lvl="0" indent="0" algn="l" rtl="0">
              <a:spcBef>
                <a:spcPts val="0"/>
              </a:spcBef>
              <a:spcAft>
                <a:spcPts val="0"/>
              </a:spcAft>
              <a:buNone/>
            </a:pPr>
            <a:endParaRPr sz="1500">
              <a:solidFill>
                <a:schemeClr val="dk1"/>
              </a:solidFill>
              <a:latin typeface="Calibri"/>
              <a:ea typeface="Calibri"/>
              <a:cs typeface="Calibri"/>
              <a:sym typeface="Calibri"/>
            </a:endParaRPr>
          </a:p>
          <a:p>
            <a:pPr marL="457200" lvl="0" indent="-323850" algn="l" rtl="0">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Female hairstyle suggestion</a:t>
            </a:r>
            <a:endParaRPr sz="1500">
              <a:solidFill>
                <a:schemeClr val="dk1"/>
              </a:solidFill>
              <a:latin typeface="Calibri"/>
              <a:ea typeface="Calibri"/>
              <a:cs typeface="Calibri"/>
              <a:sym typeface="Calibri"/>
            </a:endParaRPr>
          </a:p>
          <a:p>
            <a:pPr marL="0" lvl="0" indent="0" algn="l" rtl="0">
              <a:spcBef>
                <a:spcPts val="0"/>
              </a:spcBef>
              <a:spcAft>
                <a:spcPts val="0"/>
              </a:spcAft>
              <a:buNone/>
            </a:pPr>
            <a:endParaRPr sz="1500">
              <a:solidFill>
                <a:schemeClr val="dk1"/>
              </a:solidFill>
              <a:latin typeface="Calibri"/>
              <a:ea typeface="Calibri"/>
              <a:cs typeface="Calibri"/>
              <a:sym typeface="Calibri"/>
            </a:endParaRPr>
          </a:p>
          <a:p>
            <a:pPr marL="457200" lvl="0" indent="-323850" algn="l" rtl="0">
              <a:spcBef>
                <a:spcPts val="0"/>
              </a:spcBef>
              <a:spcAft>
                <a:spcPts val="0"/>
              </a:spcAft>
              <a:buClr>
                <a:schemeClr val="dk1"/>
              </a:buClr>
              <a:buSzPts val="1500"/>
              <a:buFont typeface="Calibri"/>
              <a:buChar char="●"/>
            </a:pPr>
            <a:r>
              <a:rPr lang="en-GB" sz="1500">
                <a:solidFill>
                  <a:schemeClr val="dk1"/>
                </a:solidFill>
                <a:latin typeface="Calibri"/>
                <a:ea typeface="Calibri"/>
                <a:cs typeface="Calibri"/>
                <a:sym typeface="Calibri"/>
              </a:rPr>
              <a:t>Generate appropriate hairstyle for user using Generative Adversarial Network</a:t>
            </a:r>
            <a:endParaRPr sz="1900">
              <a:solidFill>
                <a:schemeClr val="dk1"/>
              </a:solidFill>
              <a:latin typeface="Calibri"/>
              <a:ea typeface="Calibri"/>
              <a:cs typeface="Calibri"/>
              <a:sym typeface="Calibri"/>
            </a:endParaRPr>
          </a:p>
        </p:txBody>
      </p:sp>
      <p:sp>
        <p:nvSpPr>
          <p:cNvPr id="581" name="Google Shape;581;p53"/>
          <p:cNvSpPr/>
          <p:nvPr/>
        </p:nvSpPr>
        <p:spPr>
          <a:xfrm>
            <a:off x="0" y="4724400"/>
            <a:ext cx="9144000" cy="4800"/>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582" name="Google Shape;582;p53"/>
          <p:cNvPicPr preferRelativeResize="0"/>
          <p:nvPr/>
        </p:nvPicPr>
        <p:blipFill rotWithShape="1">
          <a:blip r:embed="rId3">
            <a:alphaModFix amt="80000"/>
          </a:blip>
          <a:srcRect r="36908"/>
          <a:stretch/>
        </p:blipFill>
        <p:spPr>
          <a:xfrm>
            <a:off x="0" y="4724400"/>
            <a:ext cx="2574551" cy="419100"/>
          </a:xfrm>
          <a:prstGeom prst="rect">
            <a:avLst/>
          </a:prstGeom>
          <a:noFill/>
          <a:ln>
            <a:noFill/>
          </a:ln>
        </p:spPr>
      </p:pic>
      <p:sp>
        <p:nvSpPr>
          <p:cNvPr id="583" name="Google Shape;583;p53"/>
          <p:cNvSpPr txBox="1"/>
          <p:nvPr/>
        </p:nvSpPr>
        <p:spPr>
          <a:xfrm>
            <a:off x="2067329" y="4854234"/>
            <a:ext cx="5580000" cy="215400"/>
          </a:xfrm>
          <a:prstGeom prst="rect">
            <a:avLst/>
          </a:prstGeom>
          <a:noFill/>
          <a:ln>
            <a:noFill/>
          </a:ln>
        </p:spPr>
        <p:txBody>
          <a:bodyPr spcFirstLastPara="1" wrap="square" lIns="0" tIns="0" rIns="0" bIns="0" anchor="t" anchorCtr="0">
            <a:spAutoFit/>
          </a:bodyPr>
          <a:lstStyle/>
          <a:p>
            <a:pPr marL="0" marR="0" lvl="0" indent="0" algn="ctr" rtl="0">
              <a:lnSpc>
                <a:spcPct val="130009"/>
              </a:lnSpc>
              <a:spcBef>
                <a:spcPts val="0"/>
              </a:spcBef>
              <a:spcAft>
                <a:spcPts val="0"/>
              </a:spcAft>
              <a:buClr>
                <a:srgbClr val="000000"/>
              </a:buClr>
              <a:buSzPts val="1400"/>
              <a:buFont typeface="Arial"/>
              <a:buNone/>
            </a:pPr>
            <a:r>
              <a:rPr lang="en-GB">
                <a:solidFill>
                  <a:srgbClr val="242424"/>
                </a:solidFill>
              </a:rPr>
              <a:t>IT21180798</a:t>
            </a:r>
            <a:r>
              <a:rPr lang="en-GB" sz="1400" b="0" i="0" u="none" strike="noStrike" cap="none">
                <a:solidFill>
                  <a:srgbClr val="242424"/>
                </a:solidFill>
                <a:latin typeface="Arial"/>
                <a:ea typeface="Arial"/>
                <a:cs typeface="Arial"/>
                <a:sym typeface="Arial"/>
              </a:rPr>
              <a:t>   |   </a:t>
            </a:r>
            <a:r>
              <a:rPr lang="en-GB">
                <a:solidFill>
                  <a:srgbClr val="242424"/>
                </a:solidFill>
              </a:rPr>
              <a:t>Vikasitha M.K.I. </a:t>
            </a:r>
            <a:r>
              <a:rPr lang="en-GB" sz="1400" b="0" i="0" u="none" strike="noStrike" cap="none">
                <a:solidFill>
                  <a:srgbClr val="242424"/>
                </a:solidFill>
                <a:latin typeface="Arial"/>
                <a:ea typeface="Arial"/>
                <a:cs typeface="Arial"/>
                <a:sym typeface="Arial"/>
              </a:rPr>
              <a:t>    |  2</a:t>
            </a:r>
            <a:r>
              <a:rPr lang="en-GB">
                <a:solidFill>
                  <a:srgbClr val="242424"/>
                </a:solidFill>
              </a:rPr>
              <a:t>4-25J-155</a:t>
            </a:r>
            <a:endParaRPr sz="700" b="0" i="0" u="none" strike="noStrike" cap="none">
              <a:solidFill>
                <a:srgbClr val="000000"/>
              </a:solidFill>
              <a:latin typeface="Arial"/>
              <a:ea typeface="Arial"/>
              <a:cs typeface="Arial"/>
              <a:sym typeface="Arial"/>
            </a:endParaRPr>
          </a:p>
        </p:txBody>
      </p:sp>
      <p:sp>
        <p:nvSpPr>
          <p:cNvPr id="584" name="Google Shape;584;p53"/>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8"/>
        <p:cNvGrpSpPr/>
        <p:nvPr/>
      </p:nvGrpSpPr>
      <p:grpSpPr>
        <a:xfrm>
          <a:off x="0" y="0"/>
          <a:ext cx="0" cy="0"/>
          <a:chOff x="0" y="0"/>
          <a:chExt cx="0" cy="0"/>
        </a:xfrm>
      </p:grpSpPr>
      <p:sp>
        <p:nvSpPr>
          <p:cNvPr id="589" name="Google Shape;589;p54"/>
          <p:cNvSpPr/>
          <p:nvPr/>
        </p:nvSpPr>
        <p:spPr>
          <a:xfrm>
            <a:off x="0" y="4724400"/>
            <a:ext cx="9144000" cy="4800"/>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590" name="Google Shape;590;p54"/>
          <p:cNvSpPr txBox="1"/>
          <p:nvPr/>
        </p:nvSpPr>
        <p:spPr>
          <a:xfrm>
            <a:off x="882445" y="337625"/>
            <a:ext cx="2440500" cy="4617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Clr>
                <a:srgbClr val="000000"/>
              </a:buClr>
              <a:buSzPts val="2300"/>
              <a:buFont typeface="Arial"/>
              <a:buNone/>
            </a:pPr>
            <a:r>
              <a:rPr lang="en-GB" sz="3000" b="1" i="0" u="none" strike="noStrike" cap="none">
                <a:solidFill>
                  <a:srgbClr val="242424"/>
                </a:solidFill>
                <a:latin typeface="Calibri"/>
                <a:ea typeface="Calibri"/>
                <a:cs typeface="Calibri"/>
                <a:sym typeface="Calibri"/>
              </a:rPr>
              <a:t>Methodology</a:t>
            </a:r>
            <a:endParaRPr sz="3000" b="1" i="0" u="none" strike="noStrike" cap="none">
              <a:solidFill>
                <a:srgbClr val="000000"/>
              </a:solidFill>
              <a:latin typeface="Calibri"/>
              <a:ea typeface="Calibri"/>
              <a:cs typeface="Calibri"/>
              <a:sym typeface="Calibri"/>
            </a:endParaRPr>
          </a:p>
        </p:txBody>
      </p:sp>
      <p:sp>
        <p:nvSpPr>
          <p:cNvPr id="591" name="Google Shape;591;p54"/>
          <p:cNvSpPr txBox="1"/>
          <p:nvPr/>
        </p:nvSpPr>
        <p:spPr>
          <a:xfrm>
            <a:off x="2500300" y="3001075"/>
            <a:ext cx="2949900" cy="138600"/>
          </a:xfrm>
          <a:prstGeom prst="rect">
            <a:avLst/>
          </a:prstGeom>
          <a:noFill/>
          <a:ln>
            <a:noFill/>
          </a:ln>
        </p:spPr>
        <p:txBody>
          <a:bodyPr spcFirstLastPara="1" wrap="square" lIns="0" tIns="0" rIns="0" bIns="0" anchor="t" anchorCtr="0">
            <a:spAutoFit/>
          </a:bodyPr>
          <a:lstStyle/>
          <a:p>
            <a:pPr marL="0" marR="0" lvl="0" indent="0" algn="ctr" rtl="0">
              <a:lnSpc>
                <a:spcPct val="130002"/>
              </a:lnSpc>
              <a:spcBef>
                <a:spcPts val="0"/>
              </a:spcBef>
              <a:spcAft>
                <a:spcPts val="0"/>
              </a:spcAft>
              <a:buClr>
                <a:srgbClr val="000000"/>
              </a:buClr>
              <a:buSzPts val="2300"/>
              <a:buFont typeface="Arial"/>
              <a:buNone/>
            </a:pPr>
            <a:endParaRPr sz="900" b="1" i="0" u="none" strike="noStrike" cap="none">
              <a:solidFill>
                <a:srgbClr val="000000"/>
              </a:solidFill>
            </a:endParaRPr>
          </a:p>
        </p:txBody>
      </p:sp>
      <p:sp>
        <p:nvSpPr>
          <p:cNvPr id="592" name="Google Shape;592;p54"/>
          <p:cNvSpPr txBox="1"/>
          <p:nvPr/>
        </p:nvSpPr>
        <p:spPr>
          <a:xfrm>
            <a:off x="1012400" y="964588"/>
            <a:ext cx="1944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a:solidFill>
                  <a:schemeClr val="dk1"/>
                </a:solidFill>
                <a:latin typeface="Calibri"/>
                <a:ea typeface="Calibri"/>
                <a:cs typeface="Calibri"/>
                <a:sym typeface="Calibri"/>
              </a:rPr>
              <a:t>System Diagram</a:t>
            </a:r>
            <a:endParaRPr sz="2000">
              <a:solidFill>
                <a:schemeClr val="dk1"/>
              </a:solidFill>
              <a:latin typeface="Calibri"/>
              <a:ea typeface="Calibri"/>
              <a:cs typeface="Calibri"/>
              <a:sym typeface="Calibri"/>
            </a:endParaRPr>
          </a:p>
        </p:txBody>
      </p:sp>
      <p:sp>
        <p:nvSpPr>
          <p:cNvPr id="593" name="Google Shape;593;p54"/>
          <p:cNvSpPr/>
          <p:nvPr/>
        </p:nvSpPr>
        <p:spPr>
          <a:xfrm>
            <a:off x="4273025" y="337575"/>
            <a:ext cx="4405200" cy="42618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594" name="Google Shape;594;p54"/>
          <p:cNvPicPr preferRelativeResize="0"/>
          <p:nvPr/>
        </p:nvPicPr>
        <p:blipFill>
          <a:blip r:embed="rId4">
            <a:alphaModFix/>
          </a:blip>
          <a:stretch>
            <a:fillRect/>
          </a:stretch>
        </p:blipFill>
        <p:spPr>
          <a:xfrm>
            <a:off x="4457450" y="574800"/>
            <a:ext cx="4036355" cy="3787338"/>
          </a:xfrm>
          <a:prstGeom prst="rect">
            <a:avLst/>
          </a:prstGeom>
          <a:noFill/>
          <a:ln>
            <a:noFill/>
          </a:ln>
        </p:spPr>
      </p:pic>
      <p:sp>
        <p:nvSpPr>
          <p:cNvPr id="595" name="Google Shape;595;p54"/>
          <p:cNvSpPr/>
          <p:nvPr/>
        </p:nvSpPr>
        <p:spPr>
          <a:xfrm>
            <a:off x="0" y="4724400"/>
            <a:ext cx="9144000" cy="4800"/>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596" name="Google Shape;596;p54"/>
          <p:cNvPicPr preferRelativeResize="0"/>
          <p:nvPr/>
        </p:nvPicPr>
        <p:blipFill rotWithShape="1">
          <a:blip r:embed="rId5">
            <a:alphaModFix amt="80000"/>
          </a:blip>
          <a:srcRect r="36908"/>
          <a:stretch/>
        </p:blipFill>
        <p:spPr>
          <a:xfrm>
            <a:off x="0" y="4724400"/>
            <a:ext cx="2574551" cy="419100"/>
          </a:xfrm>
          <a:prstGeom prst="rect">
            <a:avLst/>
          </a:prstGeom>
          <a:noFill/>
          <a:ln>
            <a:noFill/>
          </a:ln>
        </p:spPr>
      </p:pic>
      <p:sp>
        <p:nvSpPr>
          <p:cNvPr id="597" name="Google Shape;597;p54"/>
          <p:cNvSpPr txBox="1"/>
          <p:nvPr/>
        </p:nvSpPr>
        <p:spPr>
          <a:xfrm>
            <a:off x="2067329" y="4854234"/>
            <a:ext cx="5580000" cy="215400"/>
          </a:xfrm>
          <a:prstGeom prst="rect">
            <a:avLst/>
          </a:prstGeom>
          <a:noFill/>
          <a:ln>
            <a:noFill/>
          </a:ln>
        </p:spPr>
        <p:txBody>
          <a:bodyPr spcFirstLastPara="1" wrap="square" lIns="0" tIns="0" rIns="0" bIns="0" anchor="t" anchorCtr="0">
            <a:spAutoFit/>
          </a:bodyPr>
          <a:lstStyle/>
          <a:p>
            <a:pPr marL="0" marR="0" lvl="0" indent="0" algn="ctr" rtl="0">
              <a:lnSpc>
                <a:spcPct val="130009"/>
              </a:lnSpc>
              <a:spcBef>
                <a:spcPts val="0"/>
              </a:spcBef>
              <a:spcAft>
                <a:spcPts val="0"/>
              </a:spcAft>
              <a:buClr>
                <a:srgbClr val="000000"/>
              </a:buClr>
              <a:buSzPts val="1400"/>
              <a:buFont typeface="Arial"/>
              <a:buNone/>
            </a:pPr>
            <a:r>
              <a:rPr lang="en-GB">
                <a:solidFill>
                  <a:srgbClr val="242424"/>
                </a:solidFill>
              </a:rPr>
              <a:t>IT21180798</a:t>
            </a:r>
            <a:r>
              <a:rPr lang="en-GB" sz="1400" b="0" i="0" u="none" strike="noStrike" cap="none">
                <a:solidFill>
                  <a:srgbClr val="242424"/>
                </a:solidFill>
                <a:latin typeface="Arial"/>
                <a:ea typeface="Arial"/>
                <a:cs typeface="Arial"/>
                <a:sym typeface="Arial"/>
              </a:rPr>
              <a:t>   |   </a:t>
            </a:r>
            <a:r>
              <a:rPr lang="en-GB">
                <a:solidFill>
                  <a:srgbClr val="242424"/>
                </a:solidFill>
              </a:rPr>
              <a:t>Vikasitha M.K.I. </a:t>
            </a:r>
            <a:r>
              <a:rPr lang="en-GB" sz="1400" b="0" i="0" u="none" strike="noStrike" cap="none">
                <a:solidFill>
                  <a:srgbClr val="242424"/>
                </a:solidFill>
                <a:latin typeface="Arial"/>
                <a:ea typeface="Arial"/>
                <a:cs typeface="Arial"/>
                <a:sym typeface="Arial"/>
              </a:rPr>
              <a:t>    |  2</a:t>
            </a:r>
            <a:r>
              <a:rPr lang="en-GB">
                <a:solidFill>
                  <a:srgbClr val="242424"/>
                </a:solidFill>
              </a:rPr>
              <a:t>4-25J-155</a:t>
            </a:r>
            <a:endParaRPr sz="700" b="0" i="0" u="none" strike="noStrike" cap="none">
              <a:solidFill>
                <a:srgbClr val="000000"/>
              </a:solidFill>
              <a:latin typeface="Arial"/>
              <a:ea typeface="Arial"/>
              <a:cs typeface="Arial"/>
              <a:sym typeface="Arial"/>
            </a:endParaRPr>
          </a:p>
        </p:txBody>
      </p:sp>
      <p:sp>
        <p:nvSpPr>
          <p:cNvPr id="598" name="Google Shape;598;p54"/>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2"/>
        <p:cNvGrpSpPr/>
        <p:nvPr/>
      </p:nvGrpSpPr>
      <p:grpSpPr>
        <a:xfrm>
          <a:off x="0" y="0"/>
          <a:ext cx="0" cy="0"/>
          <a:chOff x="0" y="0"/>
          <a:chExt cx="0" cy="0"/>
        </a:xfrm>
      </p:grpSpPr>
      <p:sp>
        <p:nvSpPr>
          <p:cNvPr id="603" name="Google Shape;603;p55"/>
          <p:cNvSpPr/>
          <p:nvPr/>
        </p:nvSpPr>
        <p:spPr>
          <a:xfrm>
            <a:off x="0" y="4724400"/>
            <a:ext cx="9144000" cy="4800"/>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604" name="Google Shape;604;p55"/>
          <p:cNvSpPr txBox="1"/>
          <p:nvPr/>
        </p:nvSpPr>
        <p:spPr>
          <a:xfrm>
            <a:off x="1280401" y="408525"/>
            <a:ext cx="6583200" cy="461700"/>
          </a:xfrm>
          <a:prstGeom prst="rect">
            <a:avLst/>
          </a:prstGeom>
          <a:noFill/>
          <a:ln>
            <a:noFill/>
          </a:ln>
        </p:spPr>
        <p:txBody>
          <a:bodyPr spcFirstLastPara="1" wrap="square" lIns="0" tIns="0" rIns="0" bIns="0" anchor="t" anchorCtr="0">
            <a:spAutoFit/>
          </a:bodyPr>
          <a:lstStyle/>
          <a:p>
            <a:pPr marL="0" marR="0" lvl="0" indent="0" algn="ctr" rtl="0">
              <a:lnSpc>
                <a:spcPct val="129992"/>
              </a:lnSpc>
              <a:spcBef>
                <a:spcPts val="0"/>
              </a:spcBef>
              <a:spcAft>
                <a:spcPts val="0"/>
              </a:spcAft>
              <a:buClr>
                <a:srgbClr val="000000"/>
              </a:buClr>
              <a:buSzPts val="2500"/>
              <a:buFont typeface="Arial"/>
              <a:buNone/>
            </a:pPr>
            <a:r>
              <a:rPr lang="en-GB" sz="3000" b="1" i="0" u="none" strike="noStrike" cap="none">
                <a:solidFill>
                  <a:srgbClr val="242424"/>
                </a:solidFill>
              </a:rPr>
              <a:t>Technologies, </a:t>
            </a:r>
            <a:r>
              <a:rPr lang="en-GB" sz="3000" b="1">
                <a:solidFill>
                  <a:srgbClr val="242424"/>
                </a:solidFill>
              </a:rPr>
              <a:t>Tools &amp;</a:t>
            </a:r>
            <a:r>
              <a:rPr lang="en-GB" sz="3000" b="1" i="0" u="none" strike="noStrike" cap="none">
                <a:solidFill>
                  <a:srgbClr val="242424"/>
                </a:solidFill>
              </a:rPr>
              <a:t> Algorithms</a:t>
            </a:r>
            <a:endParaRPr sz="1200" b="1" i="0" u="none" strike="noStrike" cap="none">
              <a:solidFill>
                <a:srgbClr val="000000"/>
              </a:solidFill>
            </a:endParaRPr>
          </a:p>
        </p:txBody>
      </p:sp>
      <p:sp>
        <p:nvSpPr>
          <p:cNvPr id="605" name="Google Shape;605;p55"/>
          <p:cNvSpPr/>
          <p:nvPr/>
        </p:nvSpPr>
        <p:spPr>
          <a:xfrm rot="-5400000" flipH="1">
            <a:off x="5468934" y="1446173"/>
            <a:ext cx="481800" cy="512100"/>
          </a:xfrm>
          <a:prstGeom prst="rtTriangle">
            <a:avLst/>
          </a:prstGeom>
          <a:solidFill>
            <a:schemeClr val="lt1"/>
          </a:solidFill>
          <a:ln w="25400" cap="flat" cmpd="sng">
            <a:solidFill>
              <a:schemeClr val="lt1"/>
            </a:solidFill>
            <a:prstDash val="solid"/>
            <a:round/>
            <a:headEnd type="none" w="sm" len="sm"/>
            <a:tailEnd type="none" w="sm" len="sm"/>
          </a:ln>
        </p:spPr>
        <p:txBody>
          <a:bodyPr spcFirstLastPara="1" wrap="square" lIns="45725" tIns="22850" rIns="45725" bIns="2285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Calibri"/>
              <a:ea typeface="Calibri"/>
              <a:cs typeface="Calibri"/>
              <a:sym typeface="Calibri"/>
            </a:endParaRPr>
          </a:p>
        </p:txBody>
      </p:sp>
      <p:sp>
        <p:nvSpPr>
          <p:cNvPr id="606" name="Google Shape;606;p55"/>
          <p:cNvSpPr/>
          <p:nvPr/>
        </p:nvSpPr>
        <p:spPr>
          <a:xfrm>
            <a:off x="449725" y="1199025"/>
            <a:ext cx="2509200" cy="3326400"/>
          </a:xfrm>
          <a:prstGeom prst="roundRect">
            <a:avLst>
              <a:gd name="adj" fmla="val 16667"/>
            </a:avLst>
          </a:prstGeom>
          <a:solidFill>
            <a:srgbClr val="627D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607" name="Google Shape;607;p55"/>
          <p:cNvSpPr/>
          <p:nvPr/>
        </p:nvSpPr>
        <p:spPr>
          <a:xfrm>
            <a:off x="3313125" y="1205400"/>
            <a:ext cx="2793000" cy="3326400"/>
          </a:xfrm>
          <a:prstGeom prst="roundRect">
            <a:avLst>
              <a:gd name="adj" fmla="val 16667"/>
            </a:avLst>
          </a:prstGeom>
          <a:solidFill>
            <a:srgbClr val="627D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608" name="Google Shape;608;p55"/>
          <p:cNvSpPr/>
          <p:nvPr/>
        </p:nvSpPr>
        <p:spPr>
          <a:xfrm>
            <a:off x="6403925" y="1205400"/>
            <a:ext cx="2509200" cy="3326400"/>
          </a:xfrm>
          <a:prstGeom prst="roundRect">
            <a:avLst>
              <a:gd name="adj" fmla="val 16667"/>
            </a:avLst>
          </a:prstGeom>
          <a:solidFill>
            <a:srgbClr val="627D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609" name="Google Shape;609;p55"/>
          <p:cNvSpPr txBox="1"/>
          <p:nvPr/>
        </p:nvSpPr>
        <p:spPr>
          <a:xfrm>
            <a:off x="1166825" y="1385875"/>
            <a:ext cx="14883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Technologies</a:t>
            </a:r>
            <a:endParaRPr sz="1700">
              <a:solidFill>
                <a:schemeClr val="lt1"/>
              </a:solidFill>
              <a:latin typeface="Calibri"/>
              <a:ea typeface="Calibri"/>
              <a:cs typeface="Calibri"/>
              <a:sym typeface="Calibri"/>
            </a:endParaRPr>
          </a:p>
        </p:txBody>
      </p:sp>
      <p:sp>
        <p:nvSpPr>
          <p:cNvPr id="610" name="Google Shape;610;p55"/>
          <p:cNvSpPr txBox="1"/>
          <p:nvPr/>
        </p:nvSpPr>
        <p:spPr>
          <a:xfrm>
            <a:off x="7082400" y="1263613"/>
            <a:ext cx="14883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Algorithms &amp; Architectures</a:t>
            </a:r>
            <a:endParaRPr sz="1700">
              <a:solidFill>
                <a:schemeClr val="lt1"/>
              </a:solidFill>
              <a:latin typeface="Calibri"/>
              <a:ea typeface="Calibri"/>
              <a:cs typeface="Calibri"/>
              <a:sym typeface="Calibri"/>
            </a:endParaRPr>
          </a:p>
        </p:txBody>
      </p:sp>
      <p:sp>
        <p:nvSpPr>
          <p:cNvPr id="611" name="Google Shape;611;p55"/>
          <p:cNvSpPr txBox="1"/>
          <p:nvPr/>
        </p:nvSpPr>
        <p:spPr>
          <a:xfrm>
            <a:off x="3454276" y="1365175"/>
            <a:ext cx="2714400" cy="67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Techniques &amp; Infrastructure</a:t>
            </a:r>
            <a:endParaRPr sz="1700">
              <a:solidFill>
                <a:schemeClr val="lt1"/>
              </a:solidFill>
              <a:latin typeface="Calibri"/>
              <a:ea typeface="Calibri"/>
              <a:cs typeface="Calibri"/>
              <a:sym typeface="Calibri"/>
            </a:endParaRPr>
          </a:p>
        </p:txBody>
      </p:sp>
      <p:sp>
        <p:nvSpPr>
          <p:cNvPr id="612" name="Google Shape;612;p55"/>
          <p:cNvSpPr txBox="1"/>
          <p:nvPr/>
        </p:nvSpPr>
        <p:spPr>
          <a:xfrm>
            <a:off x="761350" y="1898400"/>
            <a:ext cx="1827900" cy="2161200"/>
          </a:xfrm>
          <a:prstGeom prst="rect">
            <a:avLst/>
          </a:prstGeom>
          <a:noFill/>
          <a:ln>
            <a:noFill/>
          </a:ln>
        </p:spPr>
        <p:txBody>
          <a:bodyPr spcFirstLastPara="1" wrap="square" lIns="91425" tIns="91425" rIns="91425" bIns="91425" anchor="t" anchorCtr="0">
            <a:noAutofit/>
          </a:bodyPr>
          <a:lstStyle/>
          <a:p>
            <a:pPr marL="457200" lvl="0" indent="-317500" algn="l" rtl="0">
              <a:lnSpc>
                <a:spcPct val="140000"/>
              </a:lnSpc>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Python </a:t>
            </a:r>
            <a:endParaRPr b="1">
              <a:solidFill>
                <a:schemeClr val="lt1"/>
              </a:solidFill>
              <a:latin typeface="Calibri"/>
              <a:ea typeface="Calibri"/>
              <a:cs typeface="Calibri"/>
              <a:sym typeface="Calibri"/>
            </a:endParaRPr>
          </a:p>
          <a:p>
            <a:pPr marL="457200" lvl="0" indent="-317500" algn="l" rtl="0">
              <a:lnSpc>
                <a:spcPct val="140000"/>
              </a:lnSpc>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JavaScript </a:t>
            </a:r>
            <a:endParaRPr b="1">
              <a:solidFill>
                <a:schemeClr val="lt1"/>
              </a:solidFill>
              <a:latin typeface="Calibri"/>
              <a:ea typeface="Calibri"/>
              <a:cs typeface="Calibri"/>
              <a:sym typeface="Calibri"/>
            </a:endParaRPr>
          </a:p>
          <a:p>
            <a:pPr marL="457200" lvl="0" indent="-317500" algn="l" rtl="0">
              <a:lnSpc>
                <a:spcPct val="140000"/>
              </a:lnSpc>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TensorFlow</a:t>
            </a:r>
            <a:endParaRPr b="1">
              <a:solidFill>
                <a:schemeClr val="lt1"/>
              </a:solidFill>
              <a:latin typeface="Calibri"/>
              <a:ea typeface="Calibri"/>
              <a:cs typeface="Calibri"/>
              <a:sym typeface="Calibri"/>
            </a:endParaRPr>
          </a:p>
          <a:p>
            <a:pPr marL="457200" lvl="0" indent="-317500" algn="l" rtl="0">
              <a:lnSpc>
                <a:spcPct val="140000"/>
              </a:lnSpc>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 OpenCV </a:t>
            </a:r>
            <a:endParaRPr b="1">
              <a:solidFill>
                <a:schemeClr val="lt1"/>
              </a:solidFill>
              <a:latin typeface="Calibri"/>
              <a:ea typeface="Calibri"/>
              <a:cs typeface="Calibri"/>
              <a:sym typeface="Calibri"/>
            </a:endParaRPr>
          </a:p>
          <a:p>
            <a:pPr marL="457200" lvl="0" indent="-317500" algn="l" rtl="0">
              <a:lnSpc>
                <a:spcPct val="140000"/>
              </a:lnSpc>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React Native</a:t>
            </a:r>
            <a:endParaRPr b="1">
              <a:solidFill>
                <a:schemeClr val="lt1"/>
              </a:solidFill>
              <a:latin typeface="Calibri"/>
              <a:ea typeface="Calibri"/>
              <a:cs typeface="Calibri"/>
              <a:sym typeface="Calibri"/>
            </a:endParaRPr>
          </a:p>
          <a:p>
            <a:pPr marL="457200" lvl="0" indent="-317500" algn="l" rtl="0">
              <a:lnSpc>
                <a:spcPct val="140000"/>
              </a:lnSpc>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React </a:t>
            </a:r>
            <a:endParaRPr b="1">
              <a:solidFill>
                <a:schemeClr val="lt1"/>
              </a:solidFill>
              <a:latin typeface="Calibri"/>
              <a:ea typeface="Calibri"/>
              <a:cs typeface="Calibri"/>
              <a:sym typeface="Calibri"/>
            </a:endParaRPr>
          </a:p>
          <a:p>
            <a:pPr marL="457200" lvl="0" indent="0" algn="l" rtl="0">
              <a:lnSpc>
                <a:spcPct val="140000"/>
              </a:lnSpc>
              <a:spcBef>
                <a:spcPts val="0"/>
              </a:spcBef>
              <a:spcAft>
                <a:spcPts val="0"/>
              </a:spcAft>
              <a:buNone/>
            </a:pPr>
            <a:endParaRPr b="1">
              <a:solidFill>
                <a:schemeClr val="lt1"/>
              </a:solidFill>
              <a:latin typeface="Calibri"/>
              <a:ea typeface="Calibri"/>
              <a:cs typeface="Calibri"/>
              <a:sym typeface="Calibri"/>
            </a:endParaRPr>
          </a:p>
          <a:p>
            <a:pPr marL="0" lvl="0" indent="0" algn="l" rtl="0">
              <a:lnSpc>
                <a:spcPct val="140000"/>
              </a:lnSpc>
              <a:spcBef>
                <a:spcPts val="0"/>
              </a:spcBef>
              <a:spcAft>
                <a:spcPts val="0"/>
              </a:spcAft>
              <a:buNone/>
            </a:pPr>
            <a:endParaRPr b="1">
              <a:solidFill>
                <a:schemeClr val="lt1"/>
              </a:solidFill>
              <a:latin typeface="Calibri"/>
              <a:ea typeface="Calibri"/>
              <a:cs typeface="Calibri"/>
              <a:sym typeface="Calibri"/>
            </a:endParaRPr>
          </a:p>
          <a:p>
            <a:pPr marL="0" lvl="0" indent="0" algn="l" rtl="0">
              <a:lnSpc>
                <a:spcPct val="140000"/>
              </a:lnSpc>
              <a:spcBef>
                <a:spcPts val="0"/>
              </a:spcBef>
              <a:spcAft>
                <a:spcPts val="0"/>
              </a:spcAft>
              <a:buNone/>
            </a:pPr>
            <a:endParaRPr b="1">
              <a:solidFill>
                <a:schemeClr val="lt1"/>
              </a:solidFill>
              <a:latin typeface="Calibri"/>
              <a:ea typeface="Calibri"/>
              <a:cs typeface="Calibri"/>
              <a:sym typeface="Calibri"/>
            </a:endParaRPr>
          </a:p>
          <a:p>
            <a:pPr marL="0" lvl="0" indent="0" algn="l" rtl="0">
              <a:lnSpc>
                <a:spcPct val="140000"/>
              </a:lnSpc>
              <a:spcBef>
                <a:spcPts val="0"/>
              </a:spcBef>
              <a:spcAft>
                <a:spcPts val="0"/>
              </a:spcAft>
              <a:buNone/>
            </a:pPr>
            <a:endParaRPr b="1">
              <a:solidFill>
                <a:schemeClr val="lt1"/>
              </a:solidFill>
              <a:latin typeface="Calibri"/>
              <a:ea typeface="Calibri"/>
              <a:cs typeface="Calibri"/>
              <a:sym typeface="Calibri"/>
            </a:endParaRPr>
          </a:p>
          <a:p>
            <a:pPr marL="0" lvl="0" indent="0" algn="l" rtl="0">
              <a:lnSpc>
                <a:spcPct val="140000"/>
              </a:lnSpc>
              <a:spcBef>
                <a:spcPts val="0"/>
              </a:spcBef>
              <a:spcAft>
                <a:spcPts val="0"/>
              </a:spcAft>
              <a:buNone/>
            </a:pPr>
            <a:endParaRPr b="1">
              <a:solidFill>
                <a:schemeClr val="lt1"/>
              </a:solidFill>
              <a:latin typeface="Calibri"/>
              <a:ea typeface="Calibri"/>
              <a:cs typeface="Calibri"/>
              <a:sym typeface="Calibri"/>
            </a:endParaRPr>
          </a:p>
          <a:p>
            <a:pPr marL="914400" lvl="0" indent="0" algn="l" rtl="0">
              <a:lnSpc>
                <a:spcPct val="140000"/>
              </a:lnSpc>
              <a:spcBef>
                <a:spcPts val="0"/>
              </a:spcBef>
              <a:spcAft>
                <a:spcPts val="0"/>
              </a:spcAft>
              <a:buNone/>
            </a:pPr>
            <a:endParaRPr>
              <a:solidFill>
                <a:schemeClr val="lt1"/>
              </a:solidFill>
              <a:latin typeface="Calibri"/>
              <a:ea typeface="Calibri"/>
              <a:cs typeface="Calibri"/>
              <a:sym typeface="Calibri"/>
            </a:endParaRPr>
          </a:p>
        </p:txBody>
      </p:sp>
      <p:sp>
        <p:nvSpPr>
          <p:cNvPr id="613" name="Google Shape;613;p55"/>
          <p:cNvSpPr txBox="1"/>
          <p:nvPr/>
        </p:nvSpPr>
        <p:spPr>
          <a:xfrm>
            <a:off x="3536300" y="1933575"/>
            <a:ext cx="2429700" cy="2248500"/>
          </a:xfrm>
          <a:prstGeom prst="rect">
            <a:avLst/>
          </a:prstGeom>
          <a:noFill/>
          <a:ln>
            <a:noFill/>
          </a:ln>
        </p:spPr>
        <p:txBody>
          <a:bodyPr spcFirstLastPara="1" wrap="square" lIns="91425" tIns="91425" rIns="91425" bIns="91425" anchor="t" anchorCtr="0">
            <a:noAutofit/>
          </a:bodyPr>
          <a:lstStyle/>
          <a:p>
            <a:pPr marL="457200" lvl="0" indent="-317500" algn="l" rtl="0">
              <a:lnSpc>
                <a:spcPct val="140000"/>
              </a:lnSpc>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Image Processing </a:t>
            </a:r>
            <a:endParaRPr b="1">
              <a:solidFill>
                <a:schemeClr val="lt1"/>
              </a:solidFill>
              <a:latin typeface="Calibri"/>
              <a:ea typeface="Calibri"/>
              <a:cs typeface="Calibri"/>
              <a:sym typeface="Calibri"/>
            </a:endParaRPr>
          </a:p>
          <a:p>
            <a:pPr marL="457200" lvl="0" indent="-317500" algn="l" rtl="0">
              <a:lnSpc>
                <a:spcPct val="140000"/>
              </a:lnSpc>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Data Analytics </a:t>
            </a:r>
            <a:endParaRPr b="1">
              <a:solidFill>
                <a:schemeClr val="lt1"/>
              </a:solidFill>
              <a:latin typeface="Calibri"/>
              <a:ea typeface="Calibri"/>
              <a:cs typeface="Calibri"/>
              <a:sym typeface="Calibri"/>
            </a:endParaRPr>
          </a:p>
          <a:p>
            <a:pPr marL="0" lvl="0" indent="0" algn="l" rtl="0">
              <a:lnSpc>
                <a:spcPct val="140000"/>
              </a:lnSpc>
              <a:spcBef>
                <a:spcPts val="0"/>
              </a:spcBef>
              <a:spcAft>
                <a:spcPts val="0"/>
              </a:spcAft>
              <a:buNone/>
            </a:pPr>
            <a:endParaRPr b="1">
              <a:solidFill>
                <a:schemeClr val="lt1"/>
              </a:solidFill>
              <a:latin typeface="Calibri"/>
              <a:ea typeface="Calibri"/>
              <a:cs typeface="Calibri"/>
              <a:sym typeface="Calibri"/>
            </a:endParaRPr>
          </a:p>
          <a:p>
            <a:pPr marL="457200" lvl="0" indent="-317500" algn="l" rtl="0">
              <a:lnSpc>
                <a:spcPct val="140000"/>
              </a:lnSpc>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Cloud(Aws , Docker)</a:t>
            </a:r>
            <a:endParaRPr b="1">
              <a:solidFill>
                <a:schemeClr val="lt1"/>
              </a:solidFill>
              <a:latin typeface="Calibri"/>
              <a:ea typeface="Calibri"/>
              <a:cs typeface="Calibri"/>
              <a:sym typeface="Calibri"/>
            </a:endParaRPr>
          </a:p>
          <a:p>
            <a:pPr marL="457200" lvl="0" indent="-317500" algn="l" rtl="0">
              <a:lnSpc>
                <a:spcPct val="140000"/>
              </a:lnSpc>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Version Control (Git) </a:t>
            </a:r>
            <a:endParaRPr b="1">
              <a:solidFill>
                <a:schemeClr val="lt1"/>
              </a:solidFill>
              <a:latin typeface="Calibri"/>
              <a:ea typeface="Calibri"/>
              <a:cs typeface="Calibri"/>
              <a:sym typeface="Calibri"/>
            </a:endParaRPr>
          </a:p>
          <a:p>
            <a:pPr marL="457200" lvl="0" indent="-317500" algn="l" rtl="0">
              <a:lnSpc>
                <a:spcPct val="140000"/>
              </a:lnSpc>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Google Colab</a:t>
            </a:r>
            <a:endParaRPr b="1">
              <a:solidFill>
                <a:schemeClr val="lt1"/>
              </a:solidFill>
              <a:latin typeface="Calibri"/>
              <a:ea typeface="Calibri"/>
              <a:cs typeface="Calibri"/>
              <a:sym typeface="Calibri"/>
            </a:endParaRPr>
          </a:p>
          <a:p>
            <a:pPr marL="457200" lvl="0" indent="-317500" algn="l" rtl="0">
              <a:lnSpc>
                <a:spcPct val="140000"/>
              </a:lnSpc>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Kaggle</a:t>
            </a:r>
            <a:endParaRPr b="1">
              <a:solidFill>
                <a:schemeClr val="lt1"/>
              </a:solidFill>
              <a:latin typeface="Calibri"/>
              <a:ea typeface="Calibri"/>
              <a:cs typeface="Calibri"/>
              <a:sym typeface="Calibri"/>
            </a:endParaRPr>
          </a:p>
          <a:p>
            <a:pPr marL="0" lvl="0" indent="0" algn="l" rtl="0">
              <a:lnSpc>
                <a:spcPct val="140000"/>
              </a:lnSpc>
              <a:spcBef>
                <a:spcPts val="0"/>
              </a:spcBef>
              <a:spcAft>
                <a:spcPts val="0"/>
              </a:spcAft>
              <a:buNone/>
            </a:pPr>
            <a:endParaRPr b="1">
              <a:solidFill>
                <a:schemeClr val="lt1"/>
              </a:solidFill>
              <a:latin typeface="Calibri"/>
              <a:ea typeface="Calibri"/>
              <a:cs typeface="Calibri"/>
              <a:sym typeface="Calibri"/>
            </a:endParaRPr>
          </a:p>
          <a:p>
            <a:pPr marL="0" lvl="0" indent="0" algn="l" rtl="0">
              <a:lnSpc>
                <a:spcPct val="140000"/>
              </a:lnSpc>
              <a:spcBef>
                <a:spcPts val="0"/>
              </a:spcBef>
              <a:spcAft>
                <a:spcPts val="0"/>
              </a:spcAft>
              <a:buNone/>
            </a:pPr>
            <a:endParaRPr>
              <a:solidFill>
                <a:schemeClr val="lt1"/>
              </a:solidFill>
              <a:latin typeface="Calibri"/>
              <a:ea typeface="Calibri"/>
              <a:cs typeface="Calibri"/>
              <a:sym typeface="Calibri"/>
            </a:endParaRPr>
          </a:p>
          <a:p>
            <a:pPr marL="914400" lvl="0" indent="0" algn="l" rtl="0">
              <a:lnSpc>
                <a:spcPct val="140000"/>
              </a:lnSpc>
              <a:spcBef>
                <a:spcPts val="0"/>
              </a:spcBef>
              <a:spcAft>
                <a:spcPts val="0"/>
              </a:spcAft>
              <a:buNone/>
            </a:pPr>
            <a:endParaRPr>
              <a:solidFill>
                <a:schemeClr val="lt1"/>
              </a:solidFill>
              <a:latin typeface="Calibri"/>
              <a:ea typeface="Calibri"/>
              <a:cs typeface="Calibri"/>
              <a:sym typeface="Calibri"/>
            </a:endParaRPr>
          </a:p>
        </p:txBody>
      </p:sp>
      <p:sp>
        <p:nvSpPr>
          <p:cNvPr id="614" name="Google Shape;614;p55"/>
          <p:cNvSpPr txBox="1"/>
          <p:nvPr/>
        </p:nvSpPr>
        <p:spPr>
          <a:xfrm>
            <a:off x="6744575" y="2050350"/>
            <a:ext cx="1827900" cy="1857300"/>
          </a:xfrm>
          <a:prstGeom prst="rect">
            <a:avLst/>
          </a:prstGeom>
          <a:noFill/>
          <a:ln>
            <a:noFill/>
          </a:ln>
        </p:spPr>
        <p:txBody>
          <a:bodyPr spcFirstLastPara="1" wrap="square" lIns="91425" tIns="91425" rIns="91425" bIns="91425" anchor="t" anchorCtr="0">
            <a:noAutofit/>
          </a:bodyPr>
          <a:lstStyle/>
          <a:p>
            <a:pPr marL="457200" lvl="0" indent="-317500" algn="l" rtl="0">
              <a:lnSpc>
                <a:spcPct val="140000"/>
              </a:lnSpc>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CNN</a:t>
            </a:r>
            <a:endParaRPr b="1">
              <a:solidFill>
                <a:schemeClr val="lt1"/>
              </a:solidFill>
              <a:latin typeface="Calibri"/>
              <a:ea typeface="Calibri"/>
              <a:cs typeface="Calibri"/>
              <a:sym typeface="Calibri"/>
            </a:endParaRPr>
          </a:p>
          <a:p>
            <a:pPr marL="457200" lvl="0" indent="-317500" algn="l" rtl="0">
              <a:lnSpc>
                <a:spcPct val="140000"/>
              </a:lnSpc>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Support Vector Machine (SVM)</a:t>
            </a:r>
            <a:endParaRPr b="1">
              <a:solidFill>
                <a:schemeClr val="lt1"/>
              </a:solidFill>
              <a:latin typeface="Calibri"/>
              <a:ea typeface="Calibri"/>
              <a:cs typeface="Calibri"/>
              <a:sym typeface="Calibri"/>
            </a:endParaRPr>
          </a:p>
          <a:p>
            <a:pPr marL="457200" lvl="0" indent="-317500" algn="l" rtl="0">
              <a:lnSpc>
                <a:spcPct val="140000"/>
              </a:lnSpc>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VGG16</a:t>
            </a:r>
            <a:endParaRPr b="1">
              <a:solidFill>
                <a:schemeClr val="lt1"/>
              </a:solidFill>
              <a:latin typeface="Calibri"/>
              <a:ea typeface="Calibri"/>
              <a:cs typeface="Calibri"/>
              <a:sym typeface="Calibri"/>
            </a:endParaRPr>
          </a:p>
          <a:p>
            <a:pPr marL="457200" lvl="0" indent="-317500" algn="l" rtl="0">
              <a:lnSpc>
                <a:spcPct val="140000"/>
              </a:lnSpc>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ResNet</a:t>
            </a:r>
            <a:endParaRPr b="1">
              <a:solidFill>
                <a:schemeClr val="lt1"/>
              </a:solidFill>
              <a:latin typeface="Calibri"/>
              <a:ea typeface="Calibri"/>
              <a:cs typeface="Calibri"/>
              <a:sym typeface="Calibri"/>
            </a:endParaRPr>
          </a:p>
          <a:p>
            <a:pPr marL="914400" lvl="0" indent="0" algn="l" rtl="0">
              <a:lnSpc>
                <a:spcPct val="140000"/>
              </a:lnSpc>
              <a:spcBef>
                <a:spcPts val="0"/>
              </a:spcBef>
              <a:spcAft>
                <a:spcPts val="0"/>
              </a:spcAft>
              <a:buNone/>
            </a:pPr>
            <a:endParaRPr b="1">
              <a:solidFill>
                <a:schemeClr val="lt1"/>
              </a:solidFill>
              <a:latin typeface="Calibri"/>
              <a:ea typeface="Calibri"/>
              <a:cs typeface="Calibri"/>
              <a:sym typeface="Calibri"/>
            </a:endParaRPr>
          </a:p>
          <a:p>
            <a:pPr marL="0" lvl="0" indent="0" algn="l" rtl="0">
              <a:lnSpc>
                <a:spcPct val="140000"/>
              </a:lnSpc>
              <a:spcBef>
                <a:spcPts val="0"/>
              </a:spcBef>
              <a:spcAft>
                <a:spcPts val="0"/>
              </a:spcAft>
              <a:buNone/>
            </a:pPr>
            <a:endParaRPr>
              <a:solidFill>
                <a:schemeClr val="lt1"/>
              </a:solidFill>
              <a:latin typeface="Calibri"/>
              <a:ea typeface="Calibri"/>
              <a:cs typeface="Calibri"/>
              <a:sym typeface="Calibri"/>
            </a:endParaRPr>
          </a:p>
          <a:p>
            <a:pPr marL="914400" lvl="0" indent="0" algn="l" rtl="0">
              <a:lnSpc>
                <a:spcPct val="140000"/>
              </a:lnSpc>
              <a:spcBef>
                <a:spcPts val="0"/>
              </a:spcBef>
              <a:spcAft>
                <a:spcPts val="0"/>
              </a:spcAft>
              <a:buNone/>
            </a:pPr>
            <a:endParaRPr>
              <a:solidFill>
                <a:schemeClr val="lt1"/>
              </a:solidFill>
              <a:latin typeface="Calibri"/>
              <a:ea typeface="Calibri"/>
              <a:cs typeface="Calibri"/>
              <a:sym typeface="Calibri"/>
            </a:endParaRPr>
          </a:p>
        </p:txBody>
      </p:sp>
      <p:cxnSp>
        <p:nvCxnSpPr>
          <p:cNvPr id="615" name="Google Shape;615;p55"/>
          <p:cNvCxnSpPr/>
          <p:nvPr/>
        </p:nvCxnSpPr>
        <p:spPr>
          <a:xfrm>
            <a:off x="1103775" y="1820950"/>
            <a:ext cx="1522200" cy="0"/>
          </a:xfrm>
          <a:prstGeom prst="straightConnector1">
            <a:avLst/>
          </a:prstGeom>
          <a:noFill/>
          <a:ln w="9525" cap="flat" cmpd="sng">
            <a:solidFill>
              <a:schemeClr val="lt1"/>
            </a:solidFill>
            <a:prstDash val="solid"/>
            <a:round/>
            <a:headEnd type="none" w="med" len="med"/>
            <a:tailEnd type="none" w="med" len="med"/>
          </a:ln>
        </p:spPr>
      </p:cxnSp>
      <p:cxnSp>
        <p:nvCxnSpPr>
          <p:cNvPr id="616" name="Google Shape;616;p55"/>
          <p:cNvCxnSpPr/>
          <p:nvPr/>
        </p:nvCxnSpPr>
        <p:spPr>
          <a:xfrm>
            <a:off x="4096213" y="1820950"/>
            <a:ext cx="1522200" cy="0"/>
          </a:xfrm>
          <a:prstGeom prst="straightConnector1">
            <a:avLst/>
          </a:prstGeom>
          <a:noFill/>
          <a:ln w="9525" cap="flat" cmpd="sng">
            <a:solidFill>
              <a:schemeClr val="lt1"/>
            </a:solidFill>
            <a:prstDash val="solid"/>
            <a:round/>
            <a:headEnd type="none" w="med" len="med"/>
            <a:tailEnd type="none" w="med" len="med"/>
          </a:ln>
        </p:spPr>
      </p:cxnSp>
      <p:cxnSp>
        <p:nvCxnSpPr>
          <p:cNvPr id="617" name="Google Shape;617;p55"/>
          <p:cNvCxnSpPr/>
          <p:nvPr/>
        </p:nvCxnSpPr>
        <p:spPr>
          <a:xfrm>
            <a:off x="7065438" y="1898400"/>
            <a:ext cx="1522200" cy="0"/>
          </a:xfrm>
          <a:prstGeom prst="straightConnector1">
            <a:avLst/>
          </a:prstGeom>
          <a:noFill/>
          <a:ln w="9525" cap="flat" cmpd="sng">
            <a:solidFill>
              <a:schemeClr val="lt1"/>
            </a:solidFill>
            <a:prstDash val="solid"/>
            <a:round/>
            <a:headEnd type="none" w="med" len="med"/>
            <a:tailEnd type="none" w="med" len="med"/>
          </a:ln>
        </p:spPr>
      </p:cxnSp>
      <p:sp>
        <p:nvSpPr>
          <p:cNvPr id="618" name="Google Shape;618;p55"/>
          <p:cNvSpPr/>
          <p:nvPr/>
        </p:nvSpPr>
        <p:spPr>
          <a:xfrm>
            <a:off x="0" y="4724400"/>
            <a:ext cx="9144000" cy="4800"/>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619" name="Google Shape;619;p55"/>
          <p:cNvPicPr preferRelativeResize="0"/>
          <p:nvPr/>
        </p:nvPicPr>
        <p:blipFill rotWithShape="1">
          <a:blip r:embed="rId4">
            <a:alphaModFix amt="80000"/>
          </a:blip>
          <a:srcRect r="36908"/>
          <a:stretch/>
        </p:blipFill>
        <p:spPr>
          <a:xfrm>
            <a:off x="0" y="4724400"/>
            <a:ext cx="2574551" cy="419100"/>
          </a:xfrm>
          <a:prstGeom prst="rect">
            <a:avLst/>
          </a:prstGeom>
          <a:noFill/>
          <a:ln>
            <a:noFill/>
          </a:ln>
        </p:spPr>
      </p:pic>
      <p:sp>
        <p:nvSpPr>
          <p:cNvPr id="620" name="Google Shape;620;p55"/>
          <p:cNvSpPr txBox="1"/>
          <p:nvPr/>
        </p:nvSpPr>
        <p:spPr>
          <a:xfrm>
            <a:off x="2067329" y="4854234"/>
            <a:ext cx="5580000" cy="215400"/>
          </a:xfrm>
          <a:prstGeom prst="rect">
            <a:avLst/>
          </a:prstGeom>
          <a:noFill/>
          <a:ln>
            <a:noFill/>
          </a:ln>
        </p:spPr>
        <p:txBody>
          <a:bodyPr spcFirstLastPara="1" wrap="square" lIns="0" tIns="0" rIns="0" bIns="0" anchor="t" anchorCtr="0">
            <a:spAutoFit/>
          </a:bodyPr>
          <a:lstStyle/>
          <a:p>
            <a:pPr marL="0" marR="0" lvl="0" indent="0" algn="ctr" rtl="0">
              <a:lnSpc>
                <a:spcPct val="130009"/>
              </a:lnSpc>
              <a:spcBef>
                <a:spcPts val="0"/>
              </a:spcBef>
              <a:spcAft>
                <a:spcPts val="0"/>
              </a:spcAft>
              <a:buClr>
                <a:srgbClr val="000000"/>
              </a:buClr>
              <a:buSzPts val="1400"/>
              <a:buFont typeface="Arial"/>
              <a:buNone/>
            </a:pPr>
            <a:r>
              <a:rPr lang="en-GB">
                <a:solidFill>
                  <a:srgbClr val="242424"/>
                </a:solidFill>
              </a:rPr>
              <a:t>IT21180798</a:t>
            </a:r>
            <a:r>
              <a:rPr lang="en-GB" sz="1400" b="0" i="0" u="none" strike="noStrike" cap="none">
                <a:solidFill>
                  <a:srgbClr val="242424"/>
                </a:solidFill>
                <a:latin typeface="Arial"/>
                <a:ea typeface="Arial"/>
                <a:cs typeface="Arial"/>
                <a:sym typeface="Arial"/>
              </a:rPr>
              <a:t>   |   </a:t>
            </a:r>
            <a:r>
              <a:rPr lang="en-GB">
                <a:solidFill>
                  <a:srgbClr val="242424"/>
                </a:solidFill>
              </a:rPr>
              <a:t>Vikasitha M.K.I. </a:t>
            </a:r>
            <a:r>
              <a:rPr lang="en-GB" sz="1400" b="0" i="0" u="none" strike="noStrike" cap="none">
                <a:solidFill>
                  <a:srgbClr val="242424"/>
                </a:solidFill>
                <a:latin typeface="Arial"/>
                <a:ea typeface="Arial"/>
                <a:cs typeface="Arial"/>
                <a:sym typeface="Arial"/>
              </a:rPr>
              <a:t>    |  2</a:t>
            </a:r>
            <a:r>
              <a:rPr lang="en-GB">
                <a:solidFill>
                  <a:srgbClr val="242424"/>
                </a:solidFill>
              </a:rPr>
              <a:t>4-25J-155</a:t>
            </a:r>
            <a:endParaRPr sz="700" b="0" i="0" u="none" strike="noStrike" cap="none">
              <a:solidFill>
                <a:srgbClr val="000000"/>
              </a:solidFill>
              <a:latin typeface="Arial"/>
              <a:ea typeface="Arial"/>
              <a:cs typeface="Arial"/>
              <a:sym typeface="Arial"/>
            </a:endParaRPr>
          </a:p>
        </p:txBody>
      </p:sp>
      <p:sp>
        <p:nvSpPr>
          <p:cNvPr id="621" name="Google Shape;621;p55"/>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625"/>
        <p:cNvGrpSpPr/>
        <p:nvPr/>
      </p:nvGrpSpPr>
      <p:grpSpPr>
        <a:xfrm>
          <a:off x="0" y="0"/>
          <a:ext cx="0" cy="0"/>
          <a:chOff x="0" y="0"/>
          <a:chExt cx="0" cy="0"/>
        </a:xfrm>
      </p:grpSpPr>
      <p:sp>
        <p:nvSpPr>
          <p:cNvPr id="626" name="Google Shape;626;p56"/>
          <p:cNvSpPr/>
          <p:nvPr/>
        </p:nvSpPr>
        <p:spPr>
          <a:xfrm rot="-5400000" flipH="1">
            <a:off x="5468934" y="1446173"/>
            <a:ext cx="481800" cy="512100"/>
          </a:xfrm>
          <a:prstGeom prst="rtTriangle">
            <a:avLst/>
          </a:prstGeom>
          <a:solidFill>
            <a:schemeClr val="lt1"/>
          </a:solidFill>
          <a:ln w="25400" cap="flat" cmpd="sng">
            <a:solidFill>
              <a:schemeClr val="lt1"/>
            </a:solidFill>
            <a:prstDash val="solid"/>
            <a:round/>
            <a:headEnd type="none" w="sm" len="sm"/>
            <a:tailEnd type="none" w="sm" len="sm"/>
          </a:ln>
        </p:spPr>
        <p:txBody>
          <a:bodyPr spcFirstLastPara="1" wrap="square" lIns="45725" tIns="22850" rIns="45725" bIns="2285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Calibri"/>
              <a:ea typeface="Calibri"/>
              <a:cs typeface="Calibri"/>
              <a:sym typeface="Calibri"/>
            </a:endParaRPr>
          </a:p>
        </p:txBody>
      </p:sp>
      <p:sp>
        <p:nvSpPr>
          <p:cNvPr id="627" name="Google Shape;627;p56"/>
          <p:cNvSpPr/>
          <p:nvPr/>
        </p:nvSpPr>
        <p:spPr>
          <a:xfrm rot="-5400000" flipH="1">
            <a:off x="2617042" y="1838960"/>
            <a:ext cx="481800" cy="512100"/>
          </a:xfrm>
          <a:prstGeom prst="rtTriangle">
            <a:avLst/>
          </a:prstGeom>
          <a:solidFill>
            <a:schemeClr val="lt1"/>
          </a:solidFill>
          <a:ln w="25400" cap="flat" cmpd="sng">
            <a:solidFill>
              <a:schemeClr val="lt1"/>
            </a:solidFill>
            <a:prstDash val="solid"/>
            <a:round/>
            <a:headEnd type="none" w="sm" len="sm"/>
            <a:tailEnd type="none" w="sm" len="sm"/>
          </a:ln>
        </p:spPr>
        <p:txBody>
          <a:bodyPr spcFirstLastPara="1" wrap="square" lIns="45725" tIns="22850" rIns="45725" bIns="2285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Calibri"/>
              <a:ea typeface="Calibri"/>
              <a:cs typeface="Calibri"/>
              <a:sym typeface="Calibri"/>
            </a:endParaRPr>
          </a:p>
        </p:txBody>
      </p:sp>
      <p:sp>
        <p:nvSpPr>
          <p:cNvPr id="628" name="Google Shape;628;p56"/>
          <p:cNvSpPr/>
          <p:nvPr/>
        </p:nvSpPr>
        <p:spPr>
          <a:xfrm>
            <a:off x="412175" y="312100"/>
            <a:ext cx="2509200" cy="4106400"/>
          </a:xfrm>
          <a:prstGeom prst="roundRect">
            <a:avLst>
              <a:gd name="adj" fmla="val 16667"/>
            </a:avLst>
          </a:prstGeom>
          <a:solidFill>
            <a:srgbClr val="627D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629" name="Google Shape;629;p56"/>
          <p:cNvSpPr/>
          <p:nvPr/>
        </p:nvSpPr>
        <p:spPr>
          <a:xfrm>
            <a:off x="3114000" y="312100"/>
            <a:ext cx="3112800" cy="4219500"/>
          </a:xfrm>
          <a:prstGeom prst="roundRect">
            <a:avLst>
              <a:gd name="adj" fmla="val 16667"/>
            </a:avLst>
          </a:prstGeom>
          <a:solidFill>
            <a:srgbClr val="627D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630" name="Google Shape;630;p56"/>
          <p:cNvSpPr/>
          <p:nvPr/>
        </p:nvSpPr>
        <p:spPr>
          <a:xfrm>
            <a:off x="6419425" y="327550"/>
            <a:ext cx="2509200" cy="4188600"/>
          </a:xfrm>
          <a:prstGeom prst="roundRect">
            <a:avLst>
              <a:gd name="adj" fmla="val 16667"/>
            </a:avLst>
          </a:prstGeom>
          <a:solidFill>
            <a:srgbClr val="627DC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631" name="Google Shape;631;p56"/>
          <p:cNvSpPr txBox="1"/>
          <p:nvPr/>
        </p:nvSpPr>
        <p:spPr>
          <a:xfrm>
            <a:off x="599525" y="312100"/>
            <a:ext cx="2134500" cy="48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Personal Requirement </a:t>
            </a:r>
            <a:endParaRPr sz="1700">
              <a:solidFill>
                <a:schemeClr val="lt1"/>
              </a:solidFill>
              <a:latin typeface="Calibri"/>
              <a:ea typeface="Calibri"/>
              <a:cs typeface="Calibri"/>
              <a:sym typeface="Calibri"/>
            </a:endParaRPr>
          </a:p>
        </p:txBody>
      </p:sp>
      <p:sp>
        <p:nvSpPr>
          <p:cNvPr id="632" name="Google Shape;632;p56"/>
          <p:cNvSpPr txBox="1"/>
          <p:nvPr/>
        </p:nvSpPr>
        <p:spPr>
          <a:xfrm>
            <a:off x="6793275" y="312100"/>
            <a:ext cx="1827900" cy="74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700">
                <a:solidFill>
                  <a:schemeClr val="lt1"/>
                </a:solidFill>
                <a:latin typeface="Calibri"/>
                <a:ea typeface="Calibri"/>
                <a:cs typeface="Calibri"/>
                <a:sym typeface="Calibri"/>
              </a:rPr>
              <a:t>Non - Functional Requirement </a:t>
            </a:r>
            <a:endParaRPr sz="1700">
              <a:solidFill>
                <a:schemeClr val="lt1"/>
              </a:solidFill>
              <a:latin typeface="Calibri"/>
              <a:ea typeface="Calibri"/>
              <a:cs typeface="Calibri"/>
              <a:sym typeface="Calibri"/>
            </a:endParaRPr>
          </a:p>
        </p:txBody>
      </p:sp>
      <p:sp>
        <p:nvSpPr>
          <p:cNvPr id="633" name="Google Shape;633;p56"/>
          <p:cNvSpPr txBox="1"/>
          <p:nvPr/>
        </p:nvSpPr>
        <p:spPr>
          <a:xfrm>
            <a:off x="3655363" y="312100"/>
            <a:ext cx="2403900" cy="48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chemeClr val="lt1"/>
                </a:solidFill>
                <a:latin typeface="Calibri"/>
                <a:ea typeface="Calibri"/>
                <a:cs typeface="Calibri"/>
                <a:sym typeface="Calibri"/>
              </a:rPr>
              <a:t>Functional Requirement </a:t>
            </a:r>
            <a:endParaRPr sz="1700">
              <a:solidFill>
                <a:schemeClr val="lt1"/>
              </a:solidFill>
              <a:latin typeface="Calibri"/>
              <a:ea typeface="Calibri"/>
              <a:cs typeface="Calibri"/>
              <a:sym typeface="Calibri"/>
            </a:endParaRPr>
          </a:p>
        </p:txBody>
      </p:sp>
      <p:sp>
        <p:nvSpPr>
          <p:cNvPr id="634" name="Google Shape;634;p56"/>
          <p:cNvSpPr txBox="1"/>
          <p:nvPr/>
        </p:nvSpPr>
        <p:spPr>
          <a:xfrm>
            <a:off x="599525" y="1043600"/>
            <a:ext cx="2134500" cy="2520300"/>
          </a:xfrm>
          <a:prstGeom prst="rect">
            <a:avLst/>
          </a:prstGeom>
          <a:noFill/>
          <a:ln>
            <a:noFill/>
          </a:ln>
        </p:spPr>
        <p:txBody>
          <a:bodyPr spcFirstLastPara="1" wrap="square" lIns="91425" tIns="91425" rIns="91425" bIns="91425" anchor="t" anchorCtr="0">
            <a:noAutofit/>
          </a:bodyPr>
          <a:lstStyle/>
          <a:p>
            <a:pPr marL="457200" lvl="0" indent="-317500" algn="l" rtl="0">
              <a:lnSpc>
                <a:spcPct val="140000"/>
              </a:lnSpc>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Resources and Database of human race</a:t>
            </a:r>
            <a:endParaRPr b="1">
              <a:solidFill>
                <a:schemeClr val="lt1"/>
              </a:solidFill>
              <a:latin typeface="Calibri"/>
              <a:ea typeface="Calibri"/>
              <a:cs typeface="Calibri"/>
              <a:sym typeface="Calibri"/>
            </a:endParaRPr>
          </a:p>
          <a:p>
            <a:pPr marL="457200" lvl="0" indent="-317500" algn="l" rtl="0">
              <a:lnSpc>
                <a:spcPct val="140000"/>
              </a:lnSpc>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Resources and Database of human hair</a:t>
            </a:r>
            <a:endParaRPr b="1">
              <a:solidFill>
                <a:schemeClr val="lt1"/>
              </a:solidFill>
              <a:latin typeface="Calibri"/>
              <a:ea typeface="Calibri"/>
              <a:cs typeface="Calibri"/>
              <a:sym typeface="Calibri"/>
            </a:endParaRPr>
          </a:p>
          <a:p>
            <a:pPr marL="457200" lvl="0" indent="-317500" algn="l" rtl="0">
              <a:lnSpc>
                <a:spcPct val="140000"/>
              </a:lnSpc>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Mr. Chandana (Fashion designer) </a:t>
            </a:r>
            <a:endParaRPr b="1">
              <a:solidFill>
                <a:schemeClr val="lt1"/>
              </a:solidFill>
              <a:latin typeface="Calibri"/>
              <a:ea typeface="Calibri"/>
              <a:cs typeface="Calibri"/>
              <a:sym typeface="Calibri"/>
            </a:endParaRPr>
          </a:p>
          <a:p>
            <a:pPr marL="0" lvl="0" indent="0" algn="l" rtl="0">
              <a:lnSpc>
                <a:spcPct val="140000"/>
              </a:lnSpc>
              <a:spcBef>
                <a:spcPts val="0"/>
              </a:spcBef>
              <a:spcAft>
                <a:spcPts val="0"/>
              </a:spcAft>
              <a:buNone/>
            </a:pPr>
            <a:r>
              <a:rPr lang="en-GB" b="1">
                <a:solidFill>
                  <a:schemeClr val="lt1"/>
                </a:solidFill>
                <a:latin typeface="Calibri"/>
                <a:ea typeface="Calibri"/>
                <a:cs typeface="Calibri"/>
                <a:sym typeface="Calibri"/>
              </a:rPr>
              <a:t> </a:t>
            </a:r>
            <a:endParaRPr b="1">
              <a:solidFill>
                <a:schemeClr val="lt1"/>
              </a:solidFill>
              <a:latin typeface="Calibri"/>
              <a:ea typeface="Calibri"/>
              <a:cs typeface="Calibri"/>
              <a:sym typeface="Calibri"/>
            </a:endParaRPr>
          </a:p>
          <a:p>
            <a:pPr marL="457200" lvl="0" indent="0" algn="l" rtl="0">
              <a:lnSpc>
                <a:spcPct val="140000"/>
              </a:lnSpc>
              <a:spcBef>
                <a:spcPts val="0"/>
              </a:spcBef>
              <a:spcAft>
                <a:spcPts val="0"/>
              </a:spcAft>
              <a:buNone/>
            </a:pPr>
            <a:endParaRPr b="1">
              <a:solidFill>
                <a:schemeClr val="lt1"/>
              </a:solidFill>
              <a:latin typeface="Calibri"/>
              <a:ea typeface="Calibri"/>
              <a:cs typeface="Calibri"/>
              <a:sym typeface="Calibri"/>
            </a:endParaRPr>
          </a:p>
          <a:p>
            <a:pPr marL="457200" lvl="0" indent="0" algn="l" rtl="0">
              <a:lnSpc>
                <a:spcPct val="140000"/>
              </a:lnSpc>
              <a:spcBef>
                <a:spcPts val="0"/>
              </a:spcBef>
              <a:spcAft>
                <a:spcPts val="0"/>
              </a:spcAft>
              <a:buNone/>
            </a:pPr>
            <a:endParaRPr b="1">
              <a:solidFill>
                <a:schemeClr val="lt1"/>
              </a:solidFill>
              <a:latin typeface="Calibri"/>
              <a:ea typeface="Calibri"/>
              <a:cs typeface="Calibri"/>
              <a:sym typeface="Calibri"/>
            </a:endParaRPr>
          </a:p>
          <a:p>
            <a:pPr marL="0" lvl="0" indent="0" algn="l" rtl="0">
              <a:lnSpc>
                <a:spcPct val="140000"/>
              </a:lnSpc>
              <a:spcBef>
                <a:spcPts val="0"/>
              </a:spcBef>
              <a:spcAft>
                <a:spcPts val="0"/>
              </a:spcAft>
              <a:buNone/>
            </a:pPr>
            <a:endParaRPr b="1">
              <a:solidFill>
                <a:schemeClr val="lt1"/>
              </a:solidFill>
              <a:latin typeface="Calibri"/>
              <a:ea typeface="Calibri"/>
              <a:cs typeface="Calibri"/>
              <a:sym typeface="Calibri"/>
            </a:endParaRPr>
          </a:p>
          <a:p>
            <a:pPr marL="0" lvl="0" indent="0" algn="l" rtl="0">
              <a:lnSpc>
                <a:spcPct val="140000"/>
              </a:lnSpc>
              <a:spcBef>
                <a:spcPts val="0"/>
              </a:spcBef>
              <a:spcAft>
                <a:spcPts val="0"/>
              </a:spcAft>
              <a:buNone/>
            </a:pPr>
            <a:endParaRPr b="1">
              <a:solidFill>
                <a:schemeClr val="lt1"/>
              </a:solidFill>
              <a:latin typeface="Calibri"/>
              <a:ea typeface="Calibri"/>
              <a:cs typeface="Calibri"/>
              <a:sym typeface="Calibri"/>
            </a:endParaRPr>
          </a:p>
          <a:p>
            <a:pPr marL="0" lvl="0" indent="0" algn="l" rtl="0">
              <a:lnSpc>
                <a:spcPct val="140000"/>
              </a:lnSpc>
              <a:spcBef>
                <a:spcPts val="0"/>
              </a:spcBef>
              <a:spcAft>
                <a:spcPts val="0"/>
              </a:spcAft>
              <a:buNone/>
            </a:pPr>
            <a:endParaRPr b="1">
              <a:solidFill>
                <a:schemeClr val="lt1"/>
              </a:solidFill>
              <a:latin typeface="Calibri"/>
              <a:ea typeface="Calibri"/>
              <a:cs typeface="Calibri"/>
              <a:sym typeface="Calibri"/>
            </a:endParaRPr>
          </a:p>
          <a:p>
            <a:pPr marL="0" lvl="0" indent="0" algn="l" rtl="0">
              <a:lnSpc>
                <a:spcPct val="140000"/>
              </a:lnSpc>
              <a:spcBef>
                <a:spcPts val="0"/>
              </a:spcBef>
              <a:spcAft>
                <a:spcPts val="0"/>
              </a:spcAft>
              <a:buNone/>
            </a:pPr>
            <a:endParaRPr b="1">
              <a:solidFill>
                <a:schemeClr val="lt1"/>
              </a:solidFill>
              <a:latin typeface="Calibri"/>
              <a:ea typeface="Calibri"/>
              <a:cs typeface="Calibri"/>
              <a:sym typeface="Calibri"/>
            </a:endParaRPr>
          </a:p>
          <a:p>
            <a:pPr marL="914400" lvl="0" indent="0" algn="l" rtl="0">
              <a:lnSpc>
                <a:spcPct val="140000"/>
              </a:lnSpc>
              <a:spcBef>
                <a:spcPts val="0"/>
              </a:spcBef>
              <a:spcAft>
                <a:spcPts val="0"/>
              </a:spcAft>
              <a:buNone/>
            </a:pPr>
            <a:endParaRPr>
              <a:solidFill>
                <a:schemeClr val="lt1"/>
              </a:solidFill>
              <a:latin typeface="Calibri"/>
              <a:ea typeface="Calibri"/>
              <a:cs typeface="Calibri"/>
              <a:sym typeface="Calibri"/>
            </a:endParaRPr>
          </a:p>
        </p:txBody>
      </p:sp>
      <p:sp>
        <p:nvSpPr>
          <p:cNvPr id="635" name="Google Shape;635;p56"/>
          <p:cNvSpPr txBox="1"/>
          <p:nvPr/>
        </p:nvSpPr>
        <p:spPr>
          <a:xfrm>
            <a:off x="3113900" y="841500"/>
            <a:ext cx="3112800" cy="3734400"/>
          </a:xfrm>
          <a:prstGeom prst="rect">
            <a:avLst/>
          </a:prstGeom>
          <a:noFill/>
          <a:ln>
            <a:noFill/>
          </a:ln>
        </p:spPr>
        <p:txBody>
          <a:bodyPr spcFirstLastPara="1" wrap="square" lIns="91425" tIns="91425" rIns="91425" bIns="91425" anchor="t" anchorCtr="0">
            <a:noAutofit/>
          </a:bodyPr>
          <a:lstStyle/>
          <a:p>
            <a:pPr marL="457200" lvl="0" indent="-317500" algn="l" rtl="0">
              <a:lnSpc>
                <a:spcPct val="140000"/>
              </a:lnSpc>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User Profiles should store personal preferences, face shape information, and hairstyle history.</a:t>
            </a:r>
            <a:endParaRPr b="1">
              <a:solidFill>
                <a:schemeClr val="lt1"/>
              </a:solidFill>
              <a:latin typeface="Calibri"/>
              <a:ea typeface="Calibri"/>
              <a:cs typeface="Calibri"/>
              <a:sym typeface="Calibri"/>
            </a:endParaRPr>
          </a:p>
          <a:p>
            <a:pPr marL="457200" lvl="0" indent="-317500" algn="l" rtl="0">
              <a:lnSpc>
                <a:spcPct val="140000"/>
              </a:lnSpc>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The system should accurately detect and classify face shapes using image processing techniques.</a:t>
            </a:r>
            <a:endParaRPr b="1">
              <a:solidFill>
                <a:schemeClr val="lt1"/>
              </a:solidFill>
              <a:latin typeface="Calibri"/>
              <a:ea typeface="Calibri"/>
              <a:cs typeface="Calibri"/>
              <a:sym typeface="Calibri"/>
            </a:endParaRPr>
          </a:p>
          <a:p>
            <a:pPr marL="457200" lvl="0" indent="-317500" algn="l" rtl="0">
              <a:lnSpc>
                <a:spcPct val="140000"/>
              </a:lnSpc>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Based on detected face shape and regional characteristics, the system should recommend suitable hairstyles.</a:t>
            </a:r>
            <a:endParaRPr b="1">
              <a:solidFill>
                <a:schemeClr val="lt1"/>
              </a:solidFill>
              <a:latin typeface="Calibri"/>
              <a:ea typeface="Calibri"/>
              <a:cs typeface="Calibri"/>
              <a:sym typeface="Calibri"/>
            </a:endParaRPr>
          </a:p>
          <a:p>
            <a:pPr marL="0" lvl="0" indent="0" algn="l" rtl="0">
              <a:lnSpc>
                <a:spcPct val="140000"/>
              </a:lnSpc>
              <a:spcBef>
                <a:spcPts val="0"/>
              </a:spcBef>
              <a:spcAft>
                <a:spcPts val="0"/>
              </a:spcAft>
              <a:buNone/>
            </a:pPr>
            <a:endParaRPr b="1">
              <a:solidFill>
                <a:schemeClr val="lt1"/>
              </a:solidFill>
              <a:latin typeface="Calibri"/>
              <a:ea typeface="Calibri"/>
              <a:cs typeface="Calibri"/>
              <a:sym typeface="Calibri"/>
            </a:endParaRPr>
          </a:p>
          <a:p>
            <a:pPr marL="0" lvl="0" indent="0" algn="l" rtl="0">
              <a:lnSpc>
                <a:spcPct val="140000"/>
              </a:lnSpc>
              <a:spcBef>
                <a:spcPts val="0"/>
              </a:spcBef>
              <a:spcAft>
                <a:spcPts val="0"/>
              </a:spcAft>
              <a:buClr>
                <a:schemeClr val="dk1"/>
              </a:buClr>
              <a:buSzPts val="1100"/>
              <a:buFont typeface="Arial"/>
              <a:buNone/>
            </a:pPr>
            <a:endParaRPr b="1">
              <a:solidFill>
                <a:schemeClr val="lt1"/>
              </a:solidFill>
              <a:latin typeface="Calibri"/>
              <a:ea typeface="Calibri"/>
              <a:cs typeface="Calibri"/>
              <a:sym typeface="Calibri"/>
            </a:endParaRPr>
          </a:p>
          <a:p>
            <a:pPr marL="0" lvl="0" indent="0" algn="l" rtl="0">
              <a:lnSpc>
                <a:spcPct val="140000"/>
              </a:lnSpc>
              <a:spcBef>
                <a:spcPts val="0"/>
              </a:spcBef>
              <a:spcAft>
                <a:spcPts val="0"/>
              </a:spcAft>
              <a:buClr>
                <a:schemeClr val="dk1"/>
              </a:buClr>
              <a:buSzPts val="1100"/>
              <a:buFont typeface="Arial"/>
              <a:buNone/>
            </a:pPr>
            <a:endParaRPr b="1">
              <a:solidFill>
                <a:schemeClr val="lt1"/>
              </a:solidFill>
              <a:latin typeface="Calibri"/>
              <a:ea typeface="Calibri"/>
              <a:cs typeface="Calibri"/>
              <a:sym typeface="Calibri"/>
            </a:endParaRPr>
          </a:p>
          <a:p>
            <a:pPr marL="0" lvl="0" indent="0" algn="l" rtl="0">
              <a:lnSpc>
                <a:spcPct val="140000"/>
              </a:lnSpc>
              <a:spcBef>
                <a:spcPts val="0"/>
              </a:spcBef>
              <a:spcAft>
                <a:spcPts val="0"/>
              </a:spcAft>
              <a:buNone/>
            </a:pPr>
            <a:endParaRPr b="1">
              <a:solidFill>
                <a:schemeClr val="lt1"/>
              </a:solidFill>
              <a:latin typeface="Calibri"/>
              <a:ea typeface="Calibri"/>
              <a:cs typeface="Calibri"/>
              <a:sym typeface="Calibri"/>
            </a:endParaRPr>
          </a:p>
          <a:p>
            <a:pPr marL="0" lvl="0" indent="0" algn="l" rtl="0">
              <a:lnSpc>
                <a:spcPct val="140000"/>
              </a:lnSpc>
              <a:spcBef>
                <a:spcPts val="0"/>
              </a:spcBef>
              <a:spcAft>
                <a:spcPts val="0"/>
              </a:spcAft>
              <a:buNone/>
            </a:pPr>
            <a:endParaRPr b="1">
              <a:solidFill>
                <a:schemeClr val="lt1"/>
              </a:solidFill>
              <a:latin typeface="Calibri"/>
              <a:ea typeface="Calibri"/>
              <a:cs typeface="Calibri"/>
              <a:sym typeface="Calibri"/>
            </a:endParaRPr>
          </a:p>
          <a:p>
            <a:pPr marL="0" lvl="0" indent="0" algn="l" rtl="0">
              <a:lnSpc>
                <a:spcPct val="140000"/>
              </a:lnSpc>
              <a:spcBef>
                <a:spcPts val="0"/>
              </a:spcBef>
              <a:spcAft>
                <a:spcPts val="0"/>
              </a:spcAft>
              <a:buNone/>
            </a:pPr>
            <a:endParaRPr>
              <a:solidFill>
                <a:schemeClr val="lt1"/>
              </a:solidFill>
              <a:latin typeface="Calibri"/>
              <a:ea typeface="Calibri"/>
              <a:cs typeface="Calibri"/>
              <a:sym typeface="Calibri"/>
            </a:endParaRPr>
          </a:p>
          <a:p>
            <a:pPr marL="914400" lvl="0" indent="0" algn="l" rtl="0">
              <a:lnSpc>
                <a:spcPct val="140000"/>
              </a:lnSpc>
              <a:spcBef>
                <a:spcPts val="0"/>
              </a:spcBef>
              <a:spcAft>
                <a:spcPts val="0"/>
              </a:spcAft>
              <a:buNone/>
            </a:pPr>
            <a:endParaRPr>
              <a:solidFill>
                <a:schemeClr val="lt1"/>
              </a:solidFill>
              <a:latin typeface="Calibri"/>
              <a:ea typeface="Calibri"/>
              <a:cs typeface="Calibri"/>
              <a:sym typeface="Calibri"/>
            </a:endParaRPr>
          </a:p>
        </p:txBody>
      </p:sp>
      <p:sp>
        <p:nvSpPr>
          <p:cNvPr id="636" name="Google Shape;636;p56"/>
          <p:cNvSpPr txBox="1"/>
          <p:nvPr/>
        </p:nvSpPr>
        <p:spPr>
          <a:xfrm>
            <a:off x="6419425" y="1052500"/>
            <a:ext cx="2492700" cy="3320700"/>
          </a:xfrm>
          <a:prstGeom prst="rect">
            <a:avLst/>
          </a:prstGeom>
          <a:noFill/>
          <a:ln>
            <a:noFill/>
          </a:ln>
        </p:spPr>
        <p:txBody>
          <a:bodyPr spcFirstLastPara="1" wrap="square" lIns="91425" tIns="91425" rIns="91425" bIns="91425" anchor="t" anchorCtr="0">
            <a:noAutofit/>
          </a:bodyPr>
          <a:lstStyle/>
          <a:p>
            <a:pPr marL="457200" lvl="0" indent="-317500" algn="l" rtl="0">
              <a:lnSpc>
                <a:spcPct val="140000"/>
              </a:lnSpc>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Interface should be user-Friendly</a:t>
            </a:r>
            <a:endParaRPr b="1">
              <a:solidFill>
                <a:schemeClr val="lt1"/>
              </a:solidFill>
              <a:latin typeface="Calibri"/>
              <a:ea typeface="Calibri"/>
              <a:cs typeface="Calibri"/>
              <a:sym typeface="Calibri"/>
            </a:endParaRPr>
          </a:p>
          <a:p>
            <a:pPr marL="457200" lvl="0" indent="-317500" algn="l" rtl="0">
              <a:lnSpc>
                <a:spcPct val="140000"/>
              </a:lnSpc>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The system should be highly reliable.</a:t>
            </a:r>
            <a:endParaRPr b="1">
              <a:solidFill>
                <a:schemeClr val="lt1"/>
              </a:solidFill>
              <a:latin typeface="Calibri"/>
              <a:ea typeface="Calibri"/>
              <a:cs typeface="Calibri"/>
              <a:sym typeface="Calibri"/>
            </a:endParaRPr>
          </a:p>
          <a:p>
            <a:pPr marL="457200" lvl="0" indent="-317500" algn="l" rtl="0">
              <a:lnSpc>
                <a:spcPct val="140000"/>
              </a:lnSpc>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Higher accuracy of results.</a:t>
            </a:r>
            <a:endParaRPr b="1">
              <a:solidFill>
                <a:schemeClr val="lt1"/>
              </a:solidFill>
              <a:latin typeface="Calibri"/>
              <a:ea typeface="Calibri"/>
              <a:cs typeface="Calibri"/>
              <a:sym typeface="Calibri"/>
            </a:endParaRPr>
          </a:p>
          <a:p>
            <a:pPr marL="457200" lvl="0" indent="-317500" algn="l" rtl="0">
              <a:lnSpc>
                <a:spcPct val="140000"/>
              </a:lnSpc>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The system should be highly availability.</a:t>
            </a:r>
            <a:endParaRPr b="1">
              <a:solidFill>
                <a:schemeClr val="lt1"/>
              </a:solidFill>
              <a:latin typeface="Calibri"/>
              <a:ea typeface="Calibri"/>
              <a:cs typeface="Calibri"/>
              <a:sym typeface="Calibri"/>
            </a:endParaRPr>
          </a:p>
          <a:p>
            <a:pPr marL="457200" lvl="0" indent="-317500" algn="l" rtl="0">
              <a:lnSpc>
                <a:spcPct val="140000"/>
              </a:lnSpc>
              <a:spcBef>
                <a:spcPts val="0"/>
              </a:spcBef>
              <a:spcAft>
                <a:spcPts val="0"/>
              </a:spcAft>
              <a:buClr>
                <a:schemeClr val="lt1"/>
              </a:buClr>
              <a:buSzPts val="1400"/>
              <a:buFont typeface="Calibri"/>
              <a:buChar char="●"/>
            </a:pPr>
            <a:r>
              <a:rPr lang="en-GB" b="1">
                <a:solidFill>
                  <a:schemeClr val="lt1"/>
                </a:solidFill>
                <a:latin typeface="Calibri"/>
                <a:ea typeface="Calibri"/>
                <a:cs typeface="Calibri"/>
                <a:sym typeface="Calibri"/>
              </a:rPr>
              <a:t>The system should be accurate</a:t>
            </a:r>
            <a:endParaRPr b="1">
              <a:solidFill>
                <a:schemeClr val="lt1"/>
              </a:solidFill>
              <a:latin typeface="Calibri"/>
              <a:ea typeface="Calibri"/>
              <a:cs typeface="Calibri"/>
              <a:sym typeface="Calibri"/>
            </a:endParaRPr>
          </a:p>
          <a:p>
            <a:pPr marL="0" lvl="0" indent="0" algn="l" rtl="0">
              <a:lnSpc>
                <a:spcPct val="140000"/>
              </a:lnSpc>
              <a:spcBef>
                <a:spcPts val="0"/>
              </a:spcBef>
              <a:spcAft>
                <a:spcPts val="0"/>
              </a:spcAft>
              <a:buNone/>
            </a:pPr>
            <a:endParaRPr b="1">
              <a:solidFill>
                <a:schemeClr val="lt1"/>
              </a:solidFill>
              <a:latin typeface="Calibri"/>
              <a:ea typeface="Calibri"/>
              <a:cs typeface="Calibri"/>
              <a:sym typeface="Calibri"/>
            </a:endParaRPr>
          </a:p>
          <a:p>
            <a:pPr marL="914400" lvl="0" indent="0" algn="l" rtl="0">
              <a:lnSpc>
                <a:spcPct val="140000"/>
              </a:lnSpc>
              <a:spcBef>
                <a:spcPts val="0"/>
              </a:spcBef>
              <a:spcAft>
                <a:spcPts val="0"/>
              </a:spcAft>
              <a:buNone/>
            </a:pPr>
            <a:endParaRPr>
              <a:solidFill>
                <a:schemeClr val="lt1"/>
              </a:solidFill>
              <a:latin typeface="Calibri"/>
              <a:ea typeface="Calibri"/>
              <a:cs typeface="Calibri"/>
              <a:sym typeface="Calibri"/>
            </a:endParaRPr>
          </a:p>
        </p:txBody>
      </p:sp>
      <p:cxnSp>
        <p:nvCxnSpPr>
          <p:cNvPr id="637" name="Google Shape;637;p56"/>
          <p:cNvCxnSpPr/>
          <p:nvPr/>
        </p:nvCxnSpPr>
        <p:spPr>
          <a:xfrm>
            <a:off x="905675" y="793900"/>
            <a:ext cx="1522200" cy="0"/>
          </a:xfrm>
          <a:prstGeom prst="straightConnector1">
            <a:avLst/>
          </a:prstGeom>
          <a:noFill/>
          <a:ln w="9525" cap="flat" cmpd="sng">
            <a:solidFill>
              <a:schemeClr val="lt1"/>
            </a:solidFill>
            <a:prstDash val="solid"/>
            <a:round/>
            <a:headEnd type="none" w="med" len="med"/>
            <a:tailEnd type="none" w="med" len="med"/>
          </a:ln>
        </p:spPr>
      </p:cxnSp>
      <p:cxnSp>
        <p:nvCxnSpPr>
          <p:cNvPr id="638" name="Google Shape;638;p56"/>
          <p:cNvCxnSpPr/>
          <p:nvPr/>
        </p:nvCxnSpPr>
        <p:spPr>
          <a:xfrm>
            <a:off x="3909288" y="793900"/>
            <a:ext cx="1522200" cy="0"/>
          </a:xfrm>
          <a:prstGeom prst="straightConnector1">
            <a:avLst/>
          </a:prstGeom>
          <a:noFill/>
          <a:ln w="9525" cap="flat" cmpd="sng">
            <a:solidFill>
              <a:schemeClr val="lt1"/>
            </a:solidFill>
            <a:prstDash val="solid"/>
            <a:round/>
            <a:headEnd type="none" w="med" len="med"/>
            <a:tailEnd type="none" w="med" len="med"/>
          </a:ln>
        </p:spPr>
      </p:cxnSp>
      <p:cxnSp>
        <p:nvCxnSpPr>
          <p:cNvPr id="639" name="Google Shape;639;p56"/>
          <p:cNvCxnSpPr/>
          <p:nvPr/>
        </p:nvCxnSpPr>
        <p:spPr>
          <a:xfrm>
            <a:off x="6897438" y="974425"/>
            <a:ext cx="1522200" cy="0"/>
          </a:xfrm>
          <a:prstGeom prst="straightConnector1">
            <a:avLst/>
          </a:prstGeom>
          <a:noFill/>
          <a:ln w="9525" cap="flat" cmpd="sng">
            <a:solidFill>
              <a:schemeClr val="lt1"/>
            </a:solidFill>
            <a:prstDash val="solid"/>
            <a:round/>
            <a:headEnd type="none" w="med" len="med"/>
            <a:tailEnd type="none" w="med" len="med"/>
          </a:ln>
        </p:spPr>
      </p:cxnSp>
      <p:sp>
        <p:nvSpPr>
          <p:cNvPr id="640" name="Google Shape;640;p56"/>
          <p:cNvSpPr/>
          <p:nvPr/>
        </p:nvSpPr>
        <p:spPr>
          <a:xfrm>
            <a:off x="0" y="4724400"/>
            <a:ext cx="9144000" cy="4800"/>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641" name="Google Shape;641;p56"/>
          <p:cNvPicPr preferRelativeResize="0"/>
          <p:nvPr/>
        </p:nvPicPr>
        <p:blipFill rotWithShape="1">
          <a:blip r:embed="rId3">
            <a:alphaModFix amt="80000"/>
          </a:blip>
          <a:srcRect r="36908"/>
          <a:stretch/>
        </p:blipFill>
        <p:spPr>
          <a:xfrm>
            <a:off x="0" y="4724400"/>
            <a:ext cx="2574551" cy="419100"/>
          </a:xfrm>
          <a:prstGeom prst="rect">
            <a:avLst/>
          </a:prstGeom>
          <a:noFill/>
          <a:ln>
            <a:noFill/>
          </a:ln>
        </p:spPr>
      </p:pic>
      <p:sp>
        <p:nvSpPr>
          <p:cNvPr id="642" name="Google Shape;642;p56"/>
          <p:cNvSpPr txBox="1"/>
          <p:nvPr/>
        </p:nvSpPr>
        <p:spPr>
          <a:xfrm>
            <a:off x="2067329" y="4854234"/>
            <a:ext cx="5580000" cy="215400"/>
          </a:xfrm>
          <a:prstGeom prst="rect">
            <a:avLst/>
          </a:prstGeom>
          <a:noFill/>
          <a:ln>
            <a:noFill/>
          </a:ln>
        </p:spPr>
        <p:txBody>
          <a:bodyPr spcFirstLastPara="1" wrap="square" lIns="0" tIns="0" rIns="0" bIns="0" anchor="t" anchorCtr="0">
            <a:spAutoFit/>
          </a:bodyPr>
          <a:lstStyle/>
          <a:p>
            <a:pPr marL="0" marR="0" lvl="0" indent="0" algn="ctr" rtl="0">
              <a:lnSpc>
                <a:spcPct val="130009"/>
              </a:lnSpc>
              <a:spcBef>
                <a:spcPts val="0"/>
              </a:spcBef>
              <a:spcAft>
                <a:spcPts val="0"/>
              </a:spcAft>
              <a:buClr>
                <a:srgbClr val="000000"/>
              </a:buClr>
              <a:buSzPts val="1400"/>
              <a:buFont typeface="Arial"/>
              <a:buNone/>
            </a:pPr>
            <a:r>
              <a:rPr lang="en-GB">
                <a:solidFill>
                  <a:srgbClr val="242424"/>
                </a:solidFill>
              </a:rPr>
              <a:t>IT21180798</a:t>
            </a:r>
            <a:r>
              <a:rPr lang="en-GB" sz="1400" b="0" i="0" u="none" strike="noStrike" cap="none">
                <a:solidFill>
                  <a:srgbClr val="242424"/>
                </a:solidFill>
                <a:latin typeface="Arial"/>
                <a:ea typeface="Arial"/>
                <a:cs typeface="Arial"/>
                <a:sym typeface="Arial"/>
              </a:rPr>
              <a:t>   |   </a:t>
            </a:r>
            <a:r>
              <a:rPr lang="en-GB">
                <a:solidFill>
                  <a:srgbClr val="242424"/>
                </a:solidFill>
              </a:rPr>
              <a:t>Vikasitha M.K.I. </a:t>
            </a:r>
            <a:r>
              <a:rPr lang="en-GB" sz="1400" b="0" i="0" u="none" strike="noStrike" cap="none">
                <a:solidFill>
                  <a:srgbClr val="242424"/>
                </a:solidFill>
                <a:latin typeface="Arial"/>
                <a:ea typeface="Arial"/>
                <a:cs typeface="Arial"/>
                <a:sym typeface="Arial"/>
              </a:rPr>
              <a:t>    |  2</a:t>
            </a:r>
            <a:r>
              <a:rPr lang="en-GB">
                <a:solidFill>
                  <a:srgbClr val="242424"/>
                </a:solidFill>
              </a:rPr>
              <a:t>4-25J-155</a:t>
            </a:r>
            <a:endParaRPr sz="700" b="0" i="0" u="none" strike="noStrike" cap="none">
              <a:solidFill>
                <a:srgbClr val="000000"/>
              </a:solidFill>
              <a:latin typeface="Arial"/>
              <a:ea typeface="Arial"/>
              <a:cs typeface="Arial"/>
              <a:sym typeface="Arial"/>
            </a:endParaRPr>
          </a:p>
        </p:txBody>
      </p:sp>
      <p:sp>
        <p:nvSpPr>
          <p:cNvPr id="643" name="Google Shape;643;p56"/>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7"/>
        <p:cNvGrpSpPr/>
        <p:nvPr/>
      </p:nvGrpSpPr>
      <p:grpSpPr>
        <a:xfrm>
          <a:off x="0" y="0"/>
          <a:ext cx="0" cy="0"/>
          <a:chOff x="0" y="0"/>
          <a:chExt cx="0" cy="0"/>
        </a:xfrm>
      </p:grpSpPr>
      <p:sp>
        <p:nvSpPr>
          <p:cNvPr id="648" name="Google Shape;648;p57"/>
          <p:cNvSpPr txBox="1"/>
          <p:nvPr/>
        </p:nvSpPr>
        <p:spPr>
          <a:xfrm>
            <a:off x="2763213" y="141100"/>
            <a:ext cx="37629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a:solidFill>
                  <a:schemeClr val="dk2"/>
                </a:solidFill>
                <a:latin typeface="Calibri"/>
                <a:ea typeface="Calibri"/>
                <a:cs typeface="Calibri"/>
                <a:sym typeface="Calibri"/>
              </a:rPr>
              <a:t>Work Breakdown Structure </a:t>
            </a:r>
            <a:endParaRPr sz="2300" b="1">
              <a:solidFill>
                <a:schemeClr val="dk2"/>
              </a:solidFill>
              <a:latin typeface="Calibri"/>
              <a:ea typeface="Calibri"/>
              <a:cs typeface="Calibri"/>
              <a:sym typeface="Calibri"/>
            </a:endParaRPr>
          </a:p>
        </p:txBody>
      </p:sp>
      <p:pic>
        <p:nvPicPr>
          <p:cNvPr id="649" name="Google Shape;649;p57"/>
          <p:cNvPicPr preferRelativeResize="0"/>
          <p:nvPr/>
        </p:nvPicPr>
        <p:blipFill>
          <a:blip r:embed="rId4">
            <a:alphaModFix/>
          </a:blip>
          <a:stretch>
            <a:fillRect/>
          </a:stretch>
        </p:blipFill>
        <p:spPr>
          <a:xfrm>
            <a:off x="720600" y="765700"/>
            <a:ext cx="7702801" cy="3872901"/>
          </a:xfrm>
          <a:prstGeom prst="rect">
            <a:avLst/>
          </a:prstGeom>
          <a:noFill/>
          <a:ln>
            <a:noFill/>
          </a:ln>
        </p:spPr>
      </p:pic>
      <p:pic>
        <p:nvPicPr>
          <p:cNvPr id="650" name="Google Shape;650;p57"/>
          <p:cNvPicPr preferRelativeResize="0"/>
          <p:nvPr/>
        </p:nvPicPr>
        <p:blipFill rotWithShape="1">
          <a:blip r:embed="rId5">
            <a:alphaModFix amt="80000"/>
          </a:blip>
          <a:srcRect r="36908"/>
          <a:stretch/>
        </p:blipFill>
        <p:spPr>
          <a:xfrm>
            <a:off x="0" y="4724400"/>
            <a:ext cx="2574551" cy="419100"/>
          </a:xfrm>
          <a:prstGeom prst="rect">
            <a:avLst/>
          </a:prstGeom>
          <a:noFill/>
          <a:ln>
            <a:noFill/>
          </a:ln>
        </p:spPr>
      </p:pic>
      <p:sp>
        <p:nvSpPr>
          <p:cNvPr id="651" name="Google Shape;651;p57"/>
          <p:cNvSpPr txBox="1"/>
          <p:nvPr/>
        </p:nvSpPr>
        <p:spPr>
          <a:xfrm>
            <a:off x="2067329" y="4854234"/>
            <a:ext cx="5580000" cy="215400"/>
          </a:xfrm>
          <a:prstGeom prst="rect">
            <a:avLst/>
          </a:prstGeom>
          <a:noFill/>
          <a:ln>
            <a:noFill/>
          </a:ln>
        </p:spPr>
        <p:txBody>
          <a:bodyPr spcFirstLastPara="1" wrap="square" lIns="0" tIns="0" rIns="0" bIns="0" anchor="t" anchorCtr="0">
            <a:spAutoFit/>
          </a:bodyPr>
          <a:lstStyle/>
          <a:p>
            <a:pPr marL="0" marR="0" lvl="0" indent="0" algn="ctr" rtl="0">
              <a:lnSpc>
                <a:spcPct val="130009"/>
              </a:lnSpc>
              <a:spcBef>
                <a:spcPts val="0"/>
              </a:spcBef>
              <a:spcAft>
                <a:spcPts val="0"/>
              </a:spcAft>
              <a:buClr>
                <a:srgbClr val="000000"/>
              </a:buClr>
              <a:buSzPts val="1400"/>
              <a:buFont typeface="Arial"/>
              <a:buNone/>
            </a:pPr>
            <a:r>
              <a:rPr lang="en-GB">
                <a:solidFill>
                  <a:srgbClr val="242424"/>
                </a:solidFill>
              </a:rPr>
              <a:t>IT21180798</a:t>
            </a:r>
            <a:r>
              <a:rPr lang="en-GB" sz="1400" b="0" i="0" u="none" strike="noStrike" cap="none">
                <a:solidFill>
                  <a:srgbClr val="242424"/>
                </a:solidFill>
                <a:latin typeface="Arial"/>
                <a:ea typeface="Arial"/>
                <a:cs typeface="Arial"/>
                <a:sym typeface="Arial"/>
              </a:rPr>
              <a:t>   |   </a:t>
            </a:r>
            <a:r>
              <a:rPr lang="en-GB">
                <a:solidFill>
                  <a:srgbClr val="242424"/>
                </a:solidFill>
              </a:rPr>
              <a:t>Vikasitha M.K.I. </a:t>
            </a:r>
            <a:r>
              <a:rPr lang="en-GB" sz="1400" b="0" i="0" u="none" strike="noStrike" cap="none">
                <a:solidFill>
                  <a:srgbClr val="242424"/>
                </a:solidFill>
                <a:latin typeface="Arial"/>
                <a:ea typeface="Arial"/>
                <a:cs typeface="Arial"/>
                <a:sym typeface="Arial"/>
              </a:rPr>
              <a:t>    |  2</a:t>
            </a:r>
            <a:r>
              <a:rPr lang="en-GB">
                <a:solidFill>
                  <a:srgbClr val="242424"/>
                </a:solidFill>
              </a:rPr>
              <a:t>4-25J-155</a:t>
            </a:r>
            <a:endParaRPr sz="700" b="0" i="0" u="none" strike="noStrike" cap="none">
              <a:solidFill>
                <a:srgbClr val="000000"/>
              </a:solidFill>
              <a:latin typeface="Arial"/>
              <a:ea typeface="Arial"/>
              <a:cs typeface="Arial"/>
              <a:sym typeface="Arial"/>
            </a:endParaRPr>
          </a:p>
        </p:txBody>
      </p:sp>
      <p:sp>
        <p:nvSpPr>
          <p:cNvPr id="652" name="Google Shape;652;p57"/>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l"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6"/>
        <p:cNvGrpSpPr/>
        <p:nvPr/>
      </p:nvGrpSpPr>
      <p:grpSpPr>
        <a:xfrm>
          <a:off x="0" y="0"/>
          <a:ext cx="0" cy="0"/>
          <a:chOff x="0" y="0"/>
          <a:chExt cx="0" cy="0"/>
        </a:xfrm>
      </p:grpSpPr>
      <p:sp>
        <p:nvSpPr>
          <p:cNvPr id="657" name="Google Shape;657;p58"/>
          <p:cNvSpPr txBox="1"/>
          <p:nvPr/>
        </p:nvSpPr>
        <p:spPr>
          <a:xfrm>
            <a:off x="1246475" y="776100"/>
            <a:ext cx="6773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b="1">
                <a:solidFill>
                  <a:schemeClr val="dk2"/>
                </a:solidFill>
                <a:latin typeface="Calibri"/>
                <a:ea typeface="Calibri"/>
                <a:cs typeface="Calibri"/>
                <a:sym typeface="Calibri"/>
              </a:rPr>
              <a:t>Commercialization</a:t>
            </a:r>
            <a:endParaRPr sz="3000" b="1">
              <a:solidFill>
                <a:schemeClr val="dk2"/>
              </a:solidFill>
              <a:latin typeface="Calibri"/>
              <a:ea typeface="Calibri"/>
              <a:cs typeface="Calibri"/>
              <a:sym typeface="Calibri"/>
            </a:endParaRPr>
          </a:p>
        </p:txBody>
      </p:sp>
      <p:sp>
        <p:nvSpPr>
          <p:cNvPr id="658" name="Google Shape;658;p58"/>
          <p:cNvSpPr txBox="1"/>
          <p:nvPr/>
        </p:nvSpPr>
        <p:spPr>
          <a:xfrm>
            <a:off x="1469900" y="1634525"/>
            <a:ext cx="6773400" cy="187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a:solidFill>
                  <a:schemeClr val="dk2"/>
                </a:solidFill>
              </a:rPr>
              <a:t>Target Audience : </a:t>
            </a:r>
            <a:endParaRPr sz="2200">
              <a:solidFill>
                <a:schemeClr val="dk2"/>
              </a:solidFill>
            </a:endParaRPr>
          </a:p>
          <a:p>
            <a:pPr marL="457200" lvl="0" indent="-368300" algn="l" rtl="0">
              <a:spcBef>
                <a:spcPts val="0"/>
              </a:spcBef>
              <a:spcAft>
                <a:spcPts val="0"/>
              </a:spcAft>
              <a:buClr>
                <a:schemeClr val="dk2"/>
              </a:buClr>
              <a:buSzPts val="2200"/>
              <a:buChar char="●"/>
            </a:pPr>
            <a:r>
              <a:rPr lang="en-GB" sz="2200">
                <a:solidFill>
                  <a:schemeClr val="dk2"/>
                </a:solidFill>
              </a:rPr>
              <a:t> Domestic Small-Scale Babar. </a:t>
            </a:r>
            <a:endParaRPr sz="2200">
              <a:solidFill>
                <a:schemeClr val="dk2"/>
              </a:solidFill>
            </a:endParaRPr>
          </a:p>
          <a:p>
            <a:pPr marL="0" lvl="0" indent="0" algn="l" rtl="0">
              <a:spcBef>
                <a:spcPts val="0"/>
              </a:spcBef>
              <a:spcAft>
                <a:spcPts val="0"/>
              </a:spcAft>
              <a:buNone/>
            </a:pPr>
            <a:endParaRPr sz="2200">
              <a:solidFill>
                <a:schemeClr val="dk2"/>
              </a:solidFill>
            </a:endParaRPr>
          </a:p>
          <a:p>
            <a:pPr marL="0" lvl="0" indent="0" algn="l" rtl="0">
              <a:spcBef>
                <a:spcPts val="0"/>
              </a:spcBef>
              <a:spcAft>
                <a:spcPts val="0"/>
              </a:spcAft>
              <a:buNone/>
            </a:pPr>
            <a:r>
              <a:rPr lang="en-GB" sz="2200">
                <a:solidFill>
                  <a:schemeClr val="dk2"/>
                </a:solidFill>
              </a:rPr>
              <a:t>Mobile application is free for all users and when reach relevant download enable google adsense.</a:t>
            </a:r>
            <a:r>
              <a:rPr lang="en-GB" sz="1800">
                <a:solidFill>
                  <a:schemeClr val="dk2"/>
                </a:solidFill>
              </a:rPr>
              <a:t> </a:t>
            </a:r>
            <a:endParaRPr sz="1800">
              <a:solidFill>
                <a:schemeClr val="dk2"/>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2"/>
        <p:cNvGrpSpPr/>
        <p:nvPr/>
      </p:nvGrpSpPr>
      <p:grpSpPr>
        <a:xfrm>
          <a:off x="0" y="0"/>
          <a:ext cx="0" cy="0"/>
          <a:chOff x="0" y="0"/>
          <a:chExt cx="0" cy="0"/>
        </a:xfrm>
      </p:grpSpPr>
      <p:sp>
        <p:nvSpPr>
          <p:cNvPr id="663" name="Google Shape;663;p59"/>
          <p:cNvSpPr txBox="1"/>
          <p:nvPr/>
        </p:nvSpPr>
        <p:spPr>
          <a:xfrm>
            <a:off x="697150" y="117850"/>
            <a:ext cx="2572800" cy="646500"/>
          </a:xfrm>
          <a:prstGeom prst="rect">
            <a:avLst/>
          </a:prstGeom>
          <a:noFill/>
          <a:ln>
            <a:noFill/>
          </a:ln>
        </p:spPr>
        <p:txBody>
          <a:bodyPr spcFirstLastPara="1" wrap="square" lIns="91425" tIns="91425" rIns="91425" bIns="91425" anchor="t" anchorCtr="0">
            <a:spAutoFit/>
          </a:bodyPr>
          <a:lstStyle/>
          <a:p>
            <a:pPr marL="0" lvl="0" indent="0" algn="ctr" rtl="0">
              <a:lnSpc>
                <a:spcPct val="129992"/>
              </a:lnSpc>
              <a:spcBef>
                <a:spcPts val="0"/>
              </a:spcBef>
              <a:spcAft>
                <a:spcPts val="0"/>
              </a:spcAft>
              <a:buClr>
                <a:schemeClr val="dk1"/>
              </a:buClr>
              <a:buSzPts val="2500"/>
              <a:buFont typeface="Arial"/>
              <a:buNone/>
            </a:pPr>
            <a:r>
              <a:rPr lang="en-GB" sz="3000" b="1">
                <a:solidFill>
                  <a:srgbClr val="242424"/>
                </a:solidFill>
              </a:rPr>
              <a:t>References </a:t>
            </a:r>
            <a:endParaRPr sz="1600">
              <a:solidFill>
                <a:schemeClr val="dk1"/>
              </a:solidFill>
              <a:latin typeface="Calibri"/>
              <a:ea typeface="Calibri"/>
              <a:cs typeface="Calibri"/>
              <a:sym typeface="Calibri"/>
            </a:endParaRPr>
          </a:p>
        </p:txBody>
      </p:sp>
      <p:sp>
        <p:nvSpPr>
          <p:cNvPr id="664" name="Google Shape;664;p59"/>
          <p:cNvSpPr txBox="1"/>
          <p:nvPr/>
        </p:nvSpPr>
        <p:spPr>
          <a:xfrm>
            <a:off x="756075" y="695625"/>
            <a:ext cx="7993200" cy="396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u="sng">
                <a:solidFill>
                  <a:schemeClr val="dk1"/>
                </a:solidFill>
                <a:hlinkClick r:id="rId4">
                  <a:extLst>
                    <a:ext uri="{A12FA001-AC4F-418D-AE19-62706E023703}">
                      <ahyp:hlinkClr xmlns:ahyp="http://schemas.microsoft.com/office/drawing/2018/hyperlinkcolor" val="tx"/>
                    </a:ext>
                  </a:extLst>
                </a:hlinkClick>
              </a:rPr>
              <a:t>S. M. Garn, "Human Races: Myth or Reality?" </a:t>
            </a:r>
            <a:r>
              <a:rPr lang="en-GB" sz="1100" i="1" u="sng">
                <a:solidFill>
                  <a:schemeClr val="dk1"/>
                </a:solidFill>
                <a:hlinkClick r:id="rId4">
                  <a:extLst>
                    <a:ext uri="{A12FA001-AC4F-418D-AE19-62706E023703}">
                      <ahyp:hlinkClr xmlns:ahyp="http://schemas.microsoft.com/office/drawing/2018/hyperlinkcolor" val="tx"/>
                    </a:ext>
                  </a:extLst>
                </a:hlinkClick>
              </a:rPr>
              <a:t>American Anthropologist</a:t>
            </a:r>
            <a:r>
              <a:rPr lang="en-GB" sz="1100" u="sng">
                <a:solidFill>
                  <a:schemeClr val="dk1"/>
                </a:solidFill>
                <a:hlinkClick r:id="rId4">
                  <a:extLst>
                    <a:ext uri="{A12FA001-AC4F-418D-AE19-62706E023703}">
                      <ahyp:hlinkClr xmlns:ahyp="http://schemas.microsoft.com/office/drawing/2018/hyperlinkcolor" val="tx"/>
                    </a:ext>
                  </a:extLst>
                </a:hlinkClick>
              </a:rPr>
              <a:t>, vol. 65, no. 5, pp. 1302-1303, Oct. 1963, doi: 10.1525/aa.1963.65.5.02a00300.</a:t>
            </a:r>
            <a:r>
              <a:rPr lang="en-GB" sz="1600">
                <a:solidFill>
                  <a:schemeClr val="dk1"/>
                </a:solidFill>
                <a:latin typeface="Calibri"/>
                <a:ea typeface="Calibri"/>
                <a:cs typeface="Calibri"/>
                <a:sym typeface="Calibri"/>
              </a:rPr>
              <a:t> </a:t>
            </a:r>
            <a:r>
              <a:rPr lang="en-GB" sz="1100">
                <a:solidFill>
                  <a:schemeClr val="dk1"/>
                </a:solidFill>
                <a:latin typeface="Calibri"/>
                <a:ea typeface="Calibri"/>
                <a:cs typeface="Calibri"/>
                <a:sym typeface="Calibri"/>
              </a:rPr>
              <a:t>[1]</a:t>
            </a:r>
            <a:endParaRPr sz="1100">
              <a:solidFill>
                <a:schemeClr val="dk1"/>
              </a:solidFill>
              <a:latin typeface="Calibri"/>
              <a:ea typeface="Calibri"/>
              <a:cs typeface="Calibri"/>
              <a:sym typeface="Calibri"/>
            </a:endParaRPr>
          </a:p>
          <a:p>
            <a:pPr marL="0" lvl="0" indent="0" algn="l" rtl="0">
              <a:spcBef>
                <a:spcPts val="0"/>
              </a:spcBef>
              <a:spcAft>
                <a:spcPts val="0"/>
              </a:spcAft>
              <a:buNone/>
            </a:pPr>
            <a:endParaRPr sz="1600">
              <a:solidFill>
                <a:schemeClr val="dk1"/>
              </a:solidFill>
              <a:latin typeface="Calibri"/>
              <a:ea typeface="Calibri"/>
              <a:cs typeface="Calibri"/>
              <a:sym typeface="Calibri"/>
            </a:endParaRPr>
          </a:p>
          <a:p>
            <a:pPr marL="0" lvl="0" indent="0" algn="l" rtl="0">
              <a:spcBef>
                <a:spcPts val="0"/>
              </a:spcBef>
              <a:spcAft>
                <a:spcPts val="0"/>
              </a:spcAft>
              <a:buNone/>
            </a:pPr>
            <a:r>
              <a:rPr lang="en-GB" sz="1100" u="sng">
                <a:solidFill>
                  <a:schemeClr val="dk1"/>
                </a:solidFill>
                <a:hlinkClick r:id="rId5">
                  <a:extLst>
                    <a:ext uri="{A12FA001-AC4F-418D-AE19-62706E023703}">
                      <ahyp:hlinkClr xmlns:ahyp="http://schemas.microsoft.com/office/drawing/2018/hyperlinkcolor" val="tx"/>
                    </a:ext>
                  </a:extLst>
                </a:hlinkClick>
              </a:rPr>
              <a:t>R. B. Lee, "Hairstyles as Cultural Indicators: A Study of Male Hairstyles among African-American Youth," </a:t>
            </a:r>
            <a:r>
              <a:rPr lang="en-GB" sz="1100" i="1" u="sng">
                <a:solidFill>
                  <a:schemeClr val="dk1"/>
                </a:solidFill>
                <a:hlinkClick r:id="rId5">
                  <a:extLst>
                    <a:ext uri="{A12FA001-AC4F-418D-AE19-62706E023703}">
                      <ahyp:hlinkClr xmlns:ahyp="http://schemas.microsoft.com/office/drawing/2018/hyperlinkcolor" val="tx"/>
                    </a:ext>
                  </a:extLst>
                </a:hlinkClick>
              </a:rPr>
              <a:t>Journal of Black Studies</a:t>
            </a:r>
            <a:r>
              <a:rPr lang="en-GB" sz="1100" u="sng">
                <a:solidFill>
                  <a:schemeClr val="dk1"/>
                </a:solidFill>
                <a:hlinkClick r:id="rId5">
                  <a:extLst>
                    <a:ext uri="{A12FA001-AC4F-418D-AE19-62706E023703}">
                      <ahyp:hlinkClr xmlns:ahyp="http://schemas.microsoft.com/office/drawing/2018/hyperlinkcolor" val="tx"/>
                    </a:ext>
                  </a:extLst>
                </a:hlinkClick>
              </a:rPr>
              <a:t>, vol. 28, no. 3, pp. 359-374, Jan. 1998, doi: 10.1177/002193479802800306</a:t>
            </a:r>
            <a:r>
              <a:rPr lang="en-GB" sz="1600">
                <a:solidFill>
                  <a:schemeClr val="dk1"/>
                </a:solidFill>
                <a:latin typeface="Calibri"/>
                <a:ea typeface="Calibri"/>
                <a:cs typeface="Calibri"/>
                <a:sym typeface="Calibri"/>
              </a:rPr>
              <a:t> </a:t>
            </a:r>
            <a:r>
              <a:rPr lang="en-GB" sz="1100">
                <a:solidFill>
                  <a:schemeClr val="dk1"/>
                </a:solidFill>
                <a:latin typeface="Calibri"/>
                <a:ea typeface="Calibri"/>
                <a:cs typeface="Calibri"/>
                <a:sym typeface="Calibri"/>
              </a:rPr>
              <a:t>[2]</a:t>
            </a:r>
            <a:endParaRPr sz="1100">
              <a:solidFill>
                <a:schemeClr val="dk1"/>
              </a:solidFill>
              <a:latin typeface="Calibri"/>
              <a:ea typeface="Calibri"/>
              <a:cs typeface="Calibri"/>
              <a:sym typeface="Calibri"/>
            </a:endParaRPr>
          </a:p>
          <a:p>
            <a:pPr marL="0" lvl="0" indent="0" algn="l" rtl="0">
              <a:spcBef>
                <a:spcPts val="0"/>
              </a:spcBef>
              <a:spcAft>
                <a:spcPts val="0"/>
              </a:spcAft>
              <a:buNone/>
            </a:pPr>
            <a:endParaRPr sz="1600">
              <a:solidFill>
                <a:schemeClr val="dk1"/>
              </a:solidFill>
              <a:latin typeface="Calibri"/>
              <a:ea typeface="Calibri"/>
              <a:cs typeface="Calibri"/>
              <a:sym typeface="Calibri"/>
            </a:endParaRPr>
          </a:p>
          <a:p>
            <a:pPr marL="0" lvl="0" indent="0" algn="l" rtl="0">
              <a:spcBef>
                <a:spcPts val="0"/>
              </a:spcBef>
              <a:spcAft>
                <a:spcPts val="0"/>
              </a:spcAft>
              <a:buNone/>
            </a:pPr>
            <a:r>
              <a:rPr lang="en-GB" sz="1100" u="sng">
                <a:solidFill>
                  <a:schemeClr val="dk1"/>
                </a:solidFill>
                <a:hlinkClick r:id="rId6">
                  <a:extLst>
                    <a:ext uri="{A12FA001-AC4F-418D-AE19-62706E023703}">
                      <ahyp:hlinkClr xmlns:ahyp="http://schemas.microsoft.com/office/drawing/2018/hyperlinkcolor" val="tx"/>
                    </a:ext>
                  </a:extLst>
                </a:hlinkClick>
              </a:rPr>
              <a:t>A. M. R. Rowden and S. Wright, "The Influence of Facial Shape on Hair Styling," </a:t>
            </a:r>
            <a:r>
              <a:rPr lang="en-GB" sz="1100" i="1" u="sng">
                <a:solidFill>
                  <a:schemeClr val="dk1"/>
                </a:solidFill>
                <a:hlinkClick r:id="rId6">
                  <a:extLst>
                    <a:ext uri="{A12FA001-AC4F-418D-AE19-62706E023703}">
                      <ahyp:hlinkClr xmlns:ahyp="http://schemas.microsoft.com/office/drawing/2018/hyperlinkcolor" val="tx"/>
                    </a:ext>
                  </a:extLst>
                </a:hlinkClick>
              </a:rPr>
              <a:t>International Journal of Cosmetology</a:t>
            </a:r>
            <a:r>
              <a:rPr lang="en-GB" sz="1100" u="sng">
                <a:solidFill>
                  <a:schemeClr val="dk1"/>
                </a:solidFill>
                <a:hlinkClick r:id="rId6">
                  <a:extLst>
                    <a:ext uri="{A12FA001-AC4F-418D-AE19-62706E023703}">
                      <ahyp:hlinkClr xmlns:ahyp="http://schemas.microsoft.com/office/drawing/2018/hyperlinkcolor" val="tx"/>
                    </a:ext>
                  </a:extLst>
                </a:hlinkClick>
              </a:rPr>
              <a:t>, vol. 14, no. 1, pp. 25-30, Mar. 2010, doi: 10.1002/ijc.2010.03.025.</a:t>
            </a:r>
            <a:r>
              <a:rPr lang="en-GB" sz="1600">
                <a:solidFill>
                  <a:schemeClr val="dk1"/>
                </a:solidFill>
                <a:latin typeface="Calibri"/>
                <a:ea typeface="Calibri"/>
                <a:cs typeface="Calibri"/>
                <a:sym typeface="Calibri"/>
              </a:rPr>
              <a:t> </a:t>
            </a:r>
            <a:r>
              <a:rPr lang="en-GB" sz="1100">
                <a:solidFill>
                  <a:schemeClr val="dk1"/>
                </a:solidFill>
                <a:latin typeface="Calibri"/>
                <a:ea typeface="Calibri"/>
                <a:cs typeface="Calibri"/>
                <a:sym typeface="Calibri"/>
              </a:rPr>
              <a:t>[3]</a:t>
            </a:r>
            <a:endParaRPr sz="1100">
              <a:solidFill>
                <a:schemeClr val="dk1"/>
              </a:solidFill>
              <a:latin typeface="Calibri"/>
              <a:ea typeface="Calibri"/>
              <a:cs typeface="Calibri"/>
              <a:sym typeface="Calibri"/>
            </a:endParaRPr>
          </a:p>
          <a:p>
            <a:pPr marL="0" lvl="0" indent="0" algn="l" rtl="0">
              <a:spcBef>
                <a:spcPts val="0"/>
              </a:spcBef>
              <a:spcAft>
                <a:spcPts val="0"/>
              </a:spcAft>
              <a:buNone/>
            </a:pPr>
            <a:endParaRPr sz="1600">
              <a:solidFill>
                <a:schemeClr val="dk1"/>
              </a:solidFill>
              <a:latin typeface="Calibri"/>
              <a:ea typeface="Calibri"/>
              <a:cs typeface="Calibri"/>
              <a:sym typeface="Calibri"/>
            </a:endParaRPr>
          </a:p>
          <a:p>
            <a:pPr marL="0" lvl="0" indent="0" algn="l" rtl="0">
              <a:spcBef>
                <a:spcPts val="0"/>
              </a:spcBef>
              <a:spcAft>
                <a:spcPts val="0"/>
              </a:spcAft>
              <a:buNone/>
            </a:pPr>
            <a:r>
              <a:rPr lang="en-GB" sz="1100" u="sng">
                <a:solidFill>
                  <a:schemeClr val="dk1"/>
                </a:solidFill>
                <a:hlinkClick r:id="rId7">
                  <a:extLst>
                    <a:ext uri="{A12FA001-AC4F-418D-AE19-62706E023703}">
                      <ahyp:hlinkClr xmlns:ahyp="http://schemas.microsoft.com/office/drawing/2018/hyperlinkcolor" val="tx"/>
                    </a:ext>
                  </a:extLst>
                </a:hlinkClick>
              </a:rPr>
              <a:t>Hair modeling and simulation based on a single-view picture Binbin Zhou1) , Zhigeng Pan1), Mingmin Zhang2) （1Hangzhou Normal University, Hangzhou, 311121 ( 2Zhejiang University, Hangzhou, 310058)</a:t>
            </a:r>
            <a:r>
              <a:rPr lang="en-GB" sz="1100">
                <a:solidFill>
                  <a:schemeClr val="dk1"/>
                </a:solidFill>
              </a:rPr>
              <a:t> [4]</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en-GB" sz="1100" u="sng">
                <a:solidFill>
                  <a:schemeClr val="dk1"/>
                </a:solidFill>
                <a:hlinkClick r:id="rId8">
                  <a:extLst>
                    <a:ext uri="{A12FA001-AC4F-418D-AE19-62706E023703}">
                      <ahyp:hlinkClr xmlns:ahyp="http://schemas.microsoft.com/office/drawing/2018/hyperlinkcolor" val="tx"/>
                    </a:ext>
                  </a:extLst>
                </a:hlinkClick>
              </a:rPr>
              <a:t>Integrated Multi-Model Face Shape and Eye Attributes Identification for Hair Style and Eyelashes Recommendation Theiab Alzahrani 1 , Waleed Al-Nuaimy 1,* and Baidaa Al-Bander 2 </a:t>
            </a:r>
            <a:r>
              <a:rPr lang="en-GB" sz="1100">
                <a:solidFill>
                  <a:schemeClr val="dk1"/>
                </a:solidFill>
              </a:rPr>
              <a:t> [5]</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lnSpc>
                <a:spcPct val="120000"/>
              </a:lnSpc>
              <a:spcBef>
                <a:spcPts val="0"/>
              </a:spcBef>
              <a:spcAft>
                <a:spcPts val="0"/>
              </a:spcAft>
              <a:buNone/>
            </a:pPr>
            <a:r>
              <a:rPr lang="en-GB" sz="1100" u="sng">
                <a:solidFill>
                  <a:schemeClr val="dk1"/>
                </a:solidFill>
                <a:highlight>
                  <a:srgbClr val="FFFFFF"/>
                </a:highlight>
                <a:hlinkClick r:id="rId9">
                  <a:extLst>
                    <a:ext uri="{A12FA001-AC4F-418D-AE19-62706E023703}">
                      <ahyp:hlinkClr xmlns:ahyp="http://schemas.microsoft.com/office/drawing/2018/hyperlinkcolor" val="tx"/>
                    </a:ext>
                  </a:extLst>
                </a:hlinkClick>
              </a:rPr>
              <a:t>[pdf] A Hybrid Approach to Building Face Shape Classifier for Hairstyle Recommender System.</a:t>
            </a:r>
            <a:r>
              <a:rPr lang="en-GB" sz="1100">
                <a:solidFill>
                  <a:schemeClr val="dk1"/>
                </a:solidFill>
                <a:highlight>
                  <a:srgbClr val="FFFFFF"/>
                </a:highlight>
              </a:rPr>
              <a:t> [6]</a:t>
            </a:r>
            <a:endParaRPr sz="1100">
              <a:solidFill>
                <a:schemeClr val="dk1"/>
              </a:solidFill>
              <a:highlight>
                <a:srgbClr val="FFFFFF"/>
              </a:highlight>
            </a:endParaRPr>
          </a:p>
          <a:p>
            <a:pPr marL="0" lvl="0" indent="0" algn="l" rtl="0">
              <a:lnSpc>
                <a:spcPct val="120000"/>
              </a:lnSpc>
              <a:spcBef>
                <a:spcPts val="0"/>
              </a:spcBef>
              <a:spcAft>
                <a:spcPts val="0"/>
              </a:spcAft>
              <a:buNone/>
            </a:pPr>
            <a:endParaRPr sz="1100">
              <a:solidFill>
                <a:schemeClr val="dk1"/>
              </a:solidFill>
              <a:highlight>
                <a:srgbClr val="FFFFFF"/>
              </a:highlight>
            </a:endParaRPr>
          </a:p>
          <a:p>
            <a:pPr marL="0" lvl="0" indent="0" algn="l" rtl="0">
              <a:lnSpc>
                <a:spcPct val="120000"/>
              </a:lnSpc>
              <a:spcBef>
                <a:spcPts val="0"/>
              </a:spcBef>
              <a:spcAft>
                <a:spcPts val="0"/>
              </a:spcAft>
              <a:buNone/>
            </a:pPr>
            <a:r>
              <a:rPr lang="en-GB" sz="1100" u="sng">
                <a:solidFill>
                  <a:schemeClr val="dk1"/>
                </a:solidFill>
                <a:highlight>
                  <a:srgbClr val="FFFFFF"/>
                </a:highlight>
                <a:hlinkClick r:id="rId10">
                  <a:extLst>
                    <a:ext uri="{A12FA001-AC4F-418D-AE19-62706E023703}">
                      <ahyp:hlinkClr xmlns:ahyp="http://schemas.microsoft.com/office/drawing/2018/hyperlinkcolor" val="tx"/>
                    </a:ext>
                  </a:extLst>
                </a:hlinkClick>
              </a:rPr>
              <a:t>Hairstyle Recommendation Based on Face Shape Using Image Processing. September 2018 Conference: 11th International Research Conference General Sir John Kotelawala Defence University At: Sri Lanka</a:t>
            </a:r>
            <a:r>
              <a:rPr lang="en-GB" sz="1100">
                <a:solidFill>
                  <a:schemeClr val="dk1"/>
                </a:solidFill>
              </a:rPr>
              <a:t> [7]</a:t>
            </a:r>
            <a:endParaRPr sz="1100">
              <a:solidFill>
                <a:schemeClr val="dk1"/>
              </a:solidFill>
            </a:endParaRPr>
          </a:p>
        </p:txBody>
      </p:sp>
      <p:sp>
        <p:nvSpPr>
          <p:cNvPr id="665" name="Google Shape;665;p59"/>
          <p:cNvSpPr/>
          <p:nvPr/>
        </p:nvSpPr>
        <p:spPr>
          <a:xfrm>
            <a:off x="0" y="4724400"/>
            <a:ext cx="9144000" cy="4800"/>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666" name="Google Shape;666;p59"/>
          <p:cNvPicPr preferRelativeResize="0"/>
          <p:nvPr/>
        </p:nvPicPr>
        <p:blipFill rotWithShape="1">
          <a:blip r:embed="rId11">
            <a:alphaModFix amt="80000"/>
          </a:blip>
          <a:srcRect r="36908"/>
          <a:stretch/>
        </p:blipFill>
        <p:spPr>
          <a:xfrm>
            <a:off x="0" y="4724400"/>
            <a:ext cx="2574551" cy="419100"/>
          </a:xfrm>
          <a:prstGeom prst="rect">
            <a:avLst/>
          </a:prstGeom>
          <a:noFill/>
          <a:ln>
            <a:noFill/>
          </a:ln>
        </p:spPr>
      </p:pic>
      <p:sp>
        <p:nvSpPr>
          <p:cNvPr id="667" name="Google Shape;667;p59"/>
          <p:cNvSpPr txBox="1"/>
          <p:nvPr/>
        </p:nvSpPr>
        <p:spPr>
          <a:xfrm>
            <a:off x="2067329" y="4854234"/>
            <a:ext cx="5580000" cy="215400"/>
          </a:xfrm>
          <a:prstGeom prst="rect">
            <a:avLst/>
          </a:prstGeom>
          <a:noFill/>
          <a:ln>
            <a:noFill/>
          </a:ln>
        </p:spPr>
        <p:txBody>
          <a:bodyPr spcFirstLastPara="1" wrap="square" lIns="0" tIns="0" rIns="0" bIns="0" anchor="t" anchorCtr="0">
            <a:spAutoFit/>
          </a:bodyPr>
          <a:lstStyle/>
          <a:p>
            <a:pPr marL="0" marR="0" lvl="0" indent="0" algn="ctr" rtl="0">
              <a:lnSpc>
                <a:spcPct val="130009"/>
              </a:lnSpc>
              <a:spcBef>
                <a:spcPts val="0"/>
              </a:spcBef>
              <a:spcAft>
                <a:spcPts val="0"/>
              </a:spcAft>
              <a:buClr>
                <a:srgbClr val="000000"/>
              </a:buClr>
              <a:buSzPts val="1400"/>
              <a:buFont typeface="Arial"/>
              <a:buNone/>
            </a:pPr>
            <a:r>
              <a:rPr lang="en-GB">
                <a:solidFill>
                  <a:srgbClr val="242424"/>
                </a:solidFill>
              </a:rPr>
              <a:t>IT21180798</a:t>
            </a:r>
            <a:r>
              <a:rPr lang="en-GB" sz="1400" b="0" i="0" u="none" strike="noStrike" cap="none">
                <a:solidFill>
                  <a:srgbClr val="242424"/>
                </a:solidFill>
                <a:latin typeface="Arial"/>
                <a:ea typeface="Arial"/>
                <a:cs typeface="Arial"/>
                <a:sym typeface="Arial"/>
              </a:rPr>
              <a:t>   |   </a:t>
            </a:r>
            <a:r>
              <a:rPr lang="en-GB">
                <a:solidFill>
                  <a:srgbClr val="242424"/>
                </a:solidFill>
              </a:rPr>
              <a:t>Vikasitha M.K.I. </a:t>
            </a:r>
            <a:r>
              <a:rPr lang="en-GB" sz="1400" b="0" i="0" u="none" strike="noStrike" cap="none">
                <a:solidFill>
                  <a:srgbClr val="242424"/>
                </a:solidFill>
                <a:latin typeface="Arial"/>
                <a:ea typeface="Arial"/>
                <a:cs typeface="Arial"/>
                <a:sym typeface="Arial"/>
              </a:rPr>
              <a:t>    |  2</a:t>
            </a:r>
            <a:r>
              <a:rPr lang="en-GB">
                <a:solidFill>
                  <a:srgbClr val="242424"/>
                </a:solidFill>
              </a:rPr>
              <a:t>4-25J-155</a:t>
            </a:r>
            <a:endParaRPr sz="700" b="0" i="0" u="none" strike="noStrike" cap="none">
              <a:solidFill>
                <a:srgbClr val="000000"/>
              </a:solidFill>
              <a:latin typeface="Arial"/>
              <a:ea typeface="Arial"/>
              <a:cs typeface="Arial"/>
              <a:sym typeface="Arial"/>
            </a:endParaRPr>
          </a:p>
        </p:txBody>
      </p:sp>
      <p:sp>
        <p:nvSpPr>
          <p:cNvPr id="668" name="Google Shape;668;p59"/>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2"/>
        <p:cNvGrpSpPr/>
        <p:nvPr/>
      </p:nvGrpSpPr>
      <p:grpSpPr>
        <a:xfrm>
          <a:off x="0" y="0"/>
          <a:ext cx="0" cy="0"/>
          <a:chOff x="0" y="0"/>
          <a:chExt cx="0" cy="0"/>
        </a:xfrm>
      </p:grpSpPr>
      <p:pic>
        <p:nvPicPr>
          <p:cNvPr id="673" name="Google Shape;673;p60"/>
          <p:cNvPicPr preferRelativeResize="0"/>
          <p:nvPr/>
        </p:nvPicPr>
        <p:blipFill rotWithShape="1">
          <a:blip r:embed="rId4">
            <a:alphaModFix amt="80000"/>
          </a:blip>
          <a:srcRect r="52090"/>
          <a:stretch/>
        </p:blipFill>
        <p:spPr>
          <a:xfrm>
            <a:off x="0" y="4724400"/>
            <a:ext cx="1955027" cy="440555"/>
          </a:xfrm>
          <a:prstGeom prst="rect">
            <a:avLst/>
          </a:prstGeom>
          <a:noFill/>
          <a:ln>
            <a:noFill/>
          </a:ln>
        </p:spPr>
      </p:pic>
      <p:pic>
        <p:nvPicPr>
          <p:cNvPr id="674" name="Google Shape;674;p60"/>
          <p:cNvPicPr preferRelativeResize="0"/>
          <p:nvPr/>
        </p:nvPicPr>
        <p:blipFill rotWithShape="1">
          <a:blip r:embed="rId5">
            <a:alphaModFix amt="27000"/>
          </a:blip>
          <a:srcRect t="23457" b="23457"/>
          <a:stretch/>
        </p:blipFill>
        <p:spPr>
          <a:xfrm>
            <a:off x="1955027" y="4729163"/>
            <a:ext cx="7188973" cy="412015"/>
          </a:xfrm>
          <a:prstGeom prst="rect">
            <a:avLst/>
          </a:prstGeom>
          <a:noFill/>
          <a:ln>
            <a:noFill/>
          </a:ln>
        </p:spPr>
      </p:pic>
      <p:sp>
        <p:nvSpPr>
          <p:cNvPr id="675" name="Google Shape;675;p60"/>
          <p:cNvSpPr txBox="1"/>
          <p:nvPr/>
        </p:nvSpPr>
        <p:spPr>
          <a:xfrm>
            <a:off x="7705660" y="4857808"/>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pic>
        <p:nvPicPr>
          <p:cNvPr id="676" name="Google Shape;676;p60"/>
          <p:cNvPicPr preferRelativeResize="0"/>
          <p:nvPr/>
        </p:nvPicPr>
        <p:blipFill rotWithShape="1">
          <a:blip r:embed="rId4">
            <a:alphaModFix amt="80000"/>
          </a:blip>
          <a:srcRect r="52088"/>
          <a:stretch/>
        </p:blipFill>
        <p:spPr>
          <a:xfrm>
            <a:off x="0" y="4702950"/>
            <a:ext cx="1955027" cy="440555"/>
          </a:xfrm>
          <a:prstGeom prst="rect">
            <a:avLst/>
          </a:prstGeom>
          <a:noFill/>
          <a:ln>
            <a:noFill/>
          </a:ln>
        </p:spPr>
      </p:pic>
      <p:sp>
        <p:nvSpPr>
          <p:cNvPr id="677" name="Google Shape;677;p60"/>
          <p:cNvSpPr txBox="1"/>
          <p:nvPr/>
        </p:nvSpPr>
        <p:spPr>
          <a:xfrm>
            <a:off x="2939775" y="1360175"/>
            <a:ext cx="2551200" cy="1108200"/>
          </a:xfrm>
          <a:prstGeom prst="rect">
            <a:avLst/>
          </a:prstGeom>
          <a:noFill/>
          <a:ln>
            <a:noFill/>
          </a:ln>
        </p:spPr>
        <p:txBody>
          <a:bodyPr spcFirstLastPara="1" wrap="square" lIns="0" tIns="0" rIns="0" bIns="0" anchor="t" anchorCtr="0">
            <a:spAutoFit/>
          </a:bodyPr>
          <a:lstStyle/>
          <a:p>
            <a:pPr marL="0" marR="0" lvl="0" indent="0" algn="l" rtl="0">
              <a:lnSpc>
                <a:spcPct val="104999"/>
              </a:lnSpc>
              <a:spcBef>
                <a:spcPts val="0"/>
              </a:spcBef>
              <a:spcAft>
                <a:spcPts val="0"/>
              </a:spcAft>
              <a:buClr>
                <a:srgbClr val="000000"/>
              </a:buClr>
              <a:buSzPts val="3500"/>
              <a:buFont typeface="Arial"/>
              <a:buNone/>
            </a:pPr>
            <a:r>
              <a:rPr lang="en-GB" sz="7200" b="1">
                <a:solidFill>
                  <a:srgbClr val="192954"/>
                </a:solidFill>
              </a:rPr>
              <a:t>Q &amp; A</a:t>
            </a:r>
            <a:endParaRPr sz="7200" b="1" i="0" u="none" strike="noStrike" cap="none">
              <a:solidFill>
                <a:srgbClr val="000000"/>
              </a:solidFill>
            </a:endParaRPr>
          </a:p>
        </p:txBody>
      </p:sp>
      <p:sp>
        <p:nvSpPr>
          <p:cNvPr id="678" name="Google Shape;678;p60"/>
          <p:cNvSpPr txBox="1"/>
          <p:nvPr/>
        </p:nvSpPr>
        <p:spPr>
          <a:xfrm>
            <a:off x="407875" y="4320250"/>
            <a:ext cx="2329200" cy="2463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1000"/>
              <a:buFont typeface="Arial"/>
              <a:buNone/>
            </a:pPr>
            <a:r>
              <a:rPr lang="en-GB" sz="1600" i="0" u="none" strike="noStrike" cap="none">
                <a:solidFill>
                  <a:srgbClr val="192954"/>
                </a:solidFill>
                <a:latin typeface="Montserrat"/>
                <a:ea typeface="Montserrat"/>
                <a:cs typeface="Montserrat"/>
                <a:sym typeface="Montserrat"/>
              </a:rPr>
              <a:t>Proposal Presentation</a:t>
            </a:r>
            <a:endParaRPr sz="1600" i="0" u="none" strike="noStrike" cap="none">
              <a:solidFill>
                <a:srgbClr val="000000"/>
              </a:solidFill>
              <a:latin typeface="Montserrat"/>
              <a:ea typeface="Montserrat"/>
              <a:cs typeface="Montserrat"/>
              <a:sym typeface="Montserrat"/>
            </a:endParaRPr>
          </a:p>
        </p:txBody>
      </p:sp>
      <p:sp>
        <p:nvSpPr>
          <p:cNvPr id="679" name="Google Shape;679;p60"/>
          <p:cNvSpPr txBox="1"/>
          <p:nvPr/>
        </p:nvSpPr>
        <p:spPr>
          <a:xfrm>
            <a:off x="7208250" y="4258750"/>
            <a:ext cx="1789500" cy="369300"/>
          </a:xfrm>
          <a:prstGeom prst="rect">
            <a:avLst/>
          </a:prstGeom>
          <a:noFill/>
          <a:ln>
            <a:noFill/>
          </a:ln>
        </p:spPr>
        <p:txBody>
          <a:bodyPr spcFirstLastPara="1" wrap="square" lIns="0" tIns="0" rIns="0" bIns="0" anchor="t" anchorCtr="0">
            <a:spAutoFit/>
          </a:bodyPr>
          <a:lstStyle/>
          <a:p>
            <a:pPr marL="0" marR="0" lvl="0" indent="0" algn="ctr" rtl="0">
              <a:lnSpc>
                <a:spcPct val="104985"/>
              </a:lnSpc>
              <a:spcBef>
                <a:spcPts val="0"/>
              </a:spcBef>
              <a:spcAft>
                <a:spcPts val="0"/>
              </a:spcAft>
              <a:buClr>
                <a:srgbClr val="000000"/>
              </a:buClr>
              <a:buSzPts val="3500"/>
              <a:buFont typeface="Arial"/>
              <a:buNone/>
            </a:pPr>
            <a:r>
              <a:rPr lang="en-GB" sz="2400">
                <a:solidFill>
                  <a:srgbClr val="192954"/>
                </a:solidFill>
              </a:rPr>
              <a:t>24-25J-155</a:t>
            </a:r>
            <a:endParaRPr sz="2400" b="0" i="0" u="none" strike="noStrike" cap="none">
              <a:solidFill>
                <a:srgbClr val="192954"/>
              </a:solidFill>
              <a:latin typeface="Arial"/>
              <a:ea typeface="Arial"/>
              <a:cs typeface="Arial"/>
              <a:sym typeface="Arial"/>
            </a:endParaRPr>
          </a:p>
        </p:txBody>
      </p:sp>
      <p:sp>
        <p:nvSpPr>
          <p:cNvPr id="680" name="Google Shape;680;p60"/>
          <p:cNvSpPr txBox="1"/>
          <p:nvPr/>
        </p:nvSpPr>
        <p:spPr>
          <a:xfrm>
            <a:off x="7443465" y="4867725"/>
            <a:ext cx="794700" cy="107700"/>
          </a:xfrm>
          <a:prstGeom prst="rect">
            <a:avLst/>
          </a:prstGeom>
          <a:noFill/>
          <a:ln>
            <a:noFill/>
          </a:ln>
        </p:spPr>
        <p:txBody>
          <a:bodyPr spcFirstLastPara="1" wrap="square" lIns="0" tIns="0" rIns="0" bIns="0" anchor="t" anchorCtr="0">
            <a:spAutoFit/>
          </a:bodyPr>
          <a:lstStyle/>
          <a:p>
            <a:pPr marL="0" marR="0" lvl="0" indent="0" algn="l" rtl="0">
              <a:lnSpc>
                <a:spcPct val="130014"/>
              </a:lnSpc>
              <a:spcBef>
                <a:spcPts val="0"/>
              </a:spcBef>
              <a:spcAft>
                <a:spcPts val="0"/>
              </a:spcAft>
              <a:buClr>
                <a:srgbClr val="000000"/>
              </a:buClr>
              <a:buSzPts val="1000"/>
              <a:buFont typeface="Arial"/>
              <a:buNone/>
            </a:pPr>
            <a:endParaRPr sz="700" b="0" i="0" u="none" strike="noStrike" cap="none">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4"/>
        <p:cNvGrpSpPr/>
        <p:nvPr/>
      </p:nvGrpSpPr>
      <p:grpSpPr>
        <a:xfrm>
          <a:off x="0" y="0"/>
          <a:ext cx="0" cy="0"/>
          <a:chOff x="0" y="0"/>
          <a:chExt cx="0" cy="0"/>
        </a:xfrm>
      </p:grpSpPr>
      <p:pic>
        <p:nvPicPr>
          <p:cNvPr id="685" name="Google Shape;685;p61"/>
          <p:cNvPicPr preferRelativeResize="0"/>
          <p:nvPr/>
        </p:nvPicPr>
        <p:blipFill rotWithShape="1">
          <a:blip r:embed="rId4">
            <a:alphaModFix amt="80000"/>
          </a:blip>
          <a:srcRect r="52088"/>
          <a:stretch/>
        </p:blipFill>
        <p:spPr>
          <a:xfrm>
            <a:off x="0" y="4724400"/>
            <a:ext cx="1955027" cy="440555"/>
          </a:xfrm>
          <a:prstGeom prst="rect">
            <a:avLst/>
          </a:prstGeom>
          <a:noFill/>
          <a:ln>
            <a:noFill/>
          </a:ln>
        </p:spPr>
      </p:pic>
      <p:pic>
        <p:nvPicPr>
          <p:cNvPr id="686" name="Google Shape;686;p61"/>
          <p:cNvPicPr preferRelativeResize="0"/>
          <p:nvPr/>
        </p:nvPicPr>
        <p:blipFill rotWithShape="1">
          <a:blip r:embed="rId5">
            <a:alphaModFix amt="27000"/>
          </a:blip>
          <a:srcRect t="23459" b="23453"/>
          <a:stretch/>
        </p:blipFill>
        <p:spPr>
          <a:xfrm>
            <a:off x="1955027" y="4729163"/>
            <a:ext cx="7188973" cy="412015"/>
          </a:xfrm>
          <a:prstGeom prst="rect">
            <a:avLst/>
          </a:prstGeom>
          <a:noFill/>
          <a:ln>
            <a:noFill/>
          </a:ln>
        </p:spPr>
      </p:pic>
      <p:sp>
        <p:nvSpPr>
          <p:cNvPr id="687" name="Google Shape;687;p61"/>
          <p:cNvSpPr txBox="1"/>
          <p:nvPr/>
        </p:nvSpPr>
        <p:spPr>
          <a:xfrm>
            <a:off x="7705660" y="4857808"/>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pic>
        <p:nvPicPr>
          <p:cNvPr id="688" name="Google Shape;688;p61"/>
          <p:cNvPicPr preferRelativeResize="0"/>
          <p:nvPr/>
        </p:nvPicPr>
        <p:blipFill rotWithShape="1">
          <a:blip r:embed="rId4">
            <a:alphaModFix amt="80000"/>
          </a:blip>
          <a:srcRect r="52088"/>
          <a:stretch/>
        </p:blipFill>
        <p:spPr>
          <a:xfrm>
            <a:off x="0" y="4702950"/>
            <a:ext cx="1955027" cy="440555"/>
          </a:xfrm>
          <a:prstGeom prst="rect">
            <a:avLst/>
          </a:prstGeom>
          <a:noFill/>
          <a:ln>
            <a:noFill/>
          </a:ln>
        </p:spPr>
      </p:pic>
      <p:sp>
        <p:nvSpPr>
          <p:cNvPr id="689" name="Google Shape;689;p61"/>
          <p:cNvSpPr txBox="1"/>
          <p:nvPr/>
        </p:nvSpPr>
        <p:spPr>
          <a:xfrm>
            <a:off x="3357900" y="2302350"/>
            <a:ext cx="2428200" cy="538800"/>
          </a:xfrm>
          <a:prstGeom prst="rect">
            <a:avLst/>
          </a:prstGeom>
          <a:noFill/>
          <a:ln>
            <a:noFill/>
          </a:ln>
        </p:spPr>
        <p:txBody>
          <a:bodyPr spcFirstLastPara="1" wrap="square" lIns="0" tIns="0" rIns="0" bIns="0" anchor="t" anchorCtr="0">
            <a:spAutoFit/>
          </a:bodyPr>
          <a:lstStyle/>
          <a:p>
            <a:pPr marL="0" marR="0" lvl="0" indent="0" algn="l" rtl="0">
              <a:lnSpc>
                <a:spcPct val="104999"/>
              </a:lnSpc>
              <a:spcBef>
                <a:spcPts val="0"/>
              </a:spcBef>
              <a:spcAft>
                <a:spcPts val="0"/>
              </a:spcAft>
              <a:buClr>
                <a:srgbClr val="000000"/>
              </a:buClr>
              <a:buSzPts val="3500"/>
              <a:buFont typeface="Arial"/>
              <a:buNone/>
            </a:pPr>
            <a:r>
              <a:rPr lang="en-GB" sz="3500" b="1">
                <a:solidFill>
                  <a:srgbClr val="192954"/>
                </a:solidFill>
              </a:rPr>
              <a:t>Thank You!</a:t>
            </a:r>
            <a:endParaRPr sz="700" b="1" i="0" u="none" strike="noStrike" cap="none">
              <a:solidFill>
                <a:srgbClr val="000000"/>
              </a:solidFill>
            </a:endParaRPr>
          </a:p>
        </p:txBody>
      </p:sp>
      <p:sp>
        <p:nvSpPr>
          <p:cNvPr id="690" name="Google Shape;690;p61"/>
          <p:cNvSpPr txBox="1"/>
          <p:nvPr/>
        </p:nvSpPr>
        <p:spPr>
          <a:xfrm>
            <a:off x="407875" y="4320250"/>
            <a:ext cx="2329200" cy="2463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1000"/>
              <a:buFont typeface="Arial"/>
              <a:buNone/>
            </a:pPr>
            <a:r>
              <a:rPr lang="en-GB" sz="1600" i="0" u="none" strike="noStrike" cap="none">
                <a:solidFill>
                  <a:srgbClr val="192954"/>
                </a:solidFill>
                <a:latin typeface="Montserrat"/>
                <a:ea typeface="Montserrat"/>
                <a:cs typeface="Montserrat"/>
                <a:sym typeface="Montserrat"/>
              </a:rPr>
              <a:t>Proposal Presentation</a:t>
            </a:r>
            <a:endParaRPr sz="1600" i="0" u="none" strike="noStrike" cap="none">
              <a:solidFill>
                <a:srgbClr val="000000"/>
              </a:solidFill>
              <a:latin typeface="Montserrat"/>
              <a:ea typeface="Montserrat"/>
              <a:cs typeface="Montserrat"/>
              <a:sym typeface="Montserrat"/>
            </a:endParaRPr>
          </a:p>
        </p:txBody>
      </p:sp>
      <p:sp>
        <p:nvSpPr>
          <p:cNvPr id="691" name="Google Shape;691;p61"/>
          <p:cNvSpPr txBox="1"/>
          <p:nvPr/>
        </p:nvSpPr>
        <p:spPr>
          <a:xfrm>
            <a:off x="7443465" y="4867725"/>
            <a:ext cx="794700" cy="107700"/>
          </a:xfrm>
          <a:prstGeom prst="rect">
            <a:avLst/>
          </a:prstGeom>
          <a:noFill/>
          <a:ln>
            <a:noFill/>
          </a:ln>
        </p:spPr>
        <p:txBody>
          <a:bodyPr spcFirstLastPara="1" wrap="square" lIns="0" tIns="0" rIns="0" bIns="0" anchor="t" anchorCtr="0">
            <a:spAutoFit/>
          </a:bodyPr>
          <a:lstStyle/>
          <a:p>
            <a:pPr marL="0" marR="0" lvl="0" indent="0" algn="l" rtl="0">
              <a:lnSpc>
                <a:spcPct val="130014"/>
              </a:lnSpc>
              <a:spcBef>
                <a:spcPts val="0"/>
              </a:spcBef>
              <a:spcAft>
                <a:spcPts val="0"/>
              </a:spcAft>
              <a:buClr>
                <a:srgbClr val="000000"/>
              </a:buClr>
              <a:buSzPts val="1000"/>
              <a:buFont typeface="Arial"/>
              <a:buNone/>
            </a:pPr>
            <a:endParaRPr sz="700" b="0" i="0" u="none" strike="noStrike" cap="none">
              <a:solidFill>
                <a:schemeClr val="dk1"/>
              </a:solidFill>
              <a:latin typeface="Arial"/>
              <a:ea typeface="Arial"/>
              <a:cs typeface="Arial"/>
              <a:sym typeface="Arial"/>
            </a:endParaRPr>
          </a:p>
        </p:txBody>
      </p:sp>
      <p:sp>
        <p:nvSpPr>
          <p:cNvPr id="692" name="Google Shape;692;p61"/>
          <p:cNvSpPr txBox="1"/>
          <p:nvPr/>
        </p:nvSpPr>
        <p:spPr>
          <a:xfrm>
            <a:off x="7208250" y="4258750"/>
            <a:ext cx="1789500" cy="369300"/>
          </a:xfrm>
          <a:prstGeom prst="rect">
            <a:avLst/>
          </a:prstGeom>
          <a:noFill/>
          <a:ln>
            <a:noFill/>
          </a:ln>
        </p:spPr>
        <p:txBody>
          <a:bodyPr spcFirstLastPara="1" wrap="square" lIns="0" tIns="0" rIns="0" bIns="0" anchor="t" anchorCtr="0">
            <a:spAutoFit/>
          </a:bodyPr>
          <a:lstStyle/>
          <a:p>
            <a:pPr marL="0" marR="0" lvl="0" indent="0" algn="ctr" rtl="0">
              <a:lnSpc>
                <a:spcPct val="104985"/>
              </a:lnSpc>
              <a:spcBef>
                <a:spcPts val="0"/>
              </a:spcBef>
              <a:spcAft>
                <a:spcPts val="0"/>
              </a:spcAft>
              <a:buClr>
                <a:srgbClr val="000000"/>
              </a:buClr>
              <a:buSzPts val="3500"/>
              <a:buFont typeface="Arial"/>
              <a:buNone/>
            </a:pPr>
            <a:r>
              <a:rPr lang="en-GB" sz="2400">
                <a:solidFill>
                  <a:srgbClr val="192954"/>
                </a:solidFill>
              </a:rPr>
              <a:t>24-25J-155</a:t>
            </a:r>
            <a:endParaRPr sz="2400" b="0" i="0" u="none" strike="noStrike" cap="none">
              <a:solidFill>
                <a:srgbClr val="192954"/>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pic>
        <p:nvPicPr>
          <p:cNvPr id="105" name="Google Shape;105;p17"/>
          <p:cNvPicPr preferRelativeResize="0"/>
          <p:nvPr/>
        </p:nvPicPr>
        <p:blipFill rotWithShape="1">
          <a:blip r:embed="rId4">
            <a:alphaModFix amt="80000"/>
          </a:blip>
          <a:srcRect r="36908"/>
          <a:stretch/>
        </p:blipFill>
        <p:spPr>
          <a:xfrm>
            <a:off x="0" y="4724400"/>
            <a:ext cx="2574557" cy="440555"/>
          </a:xfrm>
          <a:prstGeom prst="rect">
            <a:avLst/>
          </a:prstGeom>
          <a:noFill/>
          <a:ln>
            <a:noFill/>
          </a:ln>
        </p:spPr>
      </p:pic>
      <p:sp>
        <p:nvSpPr>
          <p:cNvPr id="106" name="Google Shape;106;p17"/>
          <p:cNvSpPr/>
          <p:nvPr/>
        </p:nvSpPr>
        <p:spPr>
          <a:xfrm>
            <a:off x="0" y="4724400"/>
            <a:ext cx="9144000" cy="4762"/>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107" name="Google Shape;107;p17"/>
          <p:cNvPicPr preferRelativeResize="0"/>
          <p:nvPr/>
        </p:nvPicPr>
        <p:blipFill rotWithShape="1">
          <a:blip r:embed="rId5">
            <a:alphaModFix amt="80000"/>
          </a:blip>
          <a:srcRect l="4556" t="23457" b="23457"/>
          <a:stretch/>
        </p:blipFill>
        <p:spPr>
          <a:xfrm>
            <a:off x="2282587" y="4724388"/>
            <a:ext cx="6861414" cy="412015"/>
          </a:xfrm>
          <a:prstGeom prst="rect">
            <a:avLst/>
          </a:prstGeom>
          <a:noFill/>
          <a:ln>
            <a:noFill/>
          </a:ln>
        </p:spPr>
      </p:pic>
      <p:sp>
        <p:nvSpPr>
          <p:cNvPr id="108" name="Google Shape;108;p17"/>
          <p:cNvSpPr txBox="1"/>
          <p:nvPr/>
        </p:nvSpPr>
        <p:spPr>
          <a:xfrm>
            <a:off x="7859565" y="4858213"/>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
        <p:nvSpPr>
          <p:cNvPr id="109" name="Google Shape;109;p17"/>
          <p:cNvSpPr/>
          <p:nvPr/>
        </p:nvSpPr>
        <p:spPr>
          <a:xfrm>
            <a:off x="388715" y="1271244"/>
            <a:ext cx="2737200" cy="4800"/>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10" name="Google Shape;110;p17"/>
          <p:cNvSpPr/>
          <p:nvPr/>
        </p:nvSpPr>
        <p:spPr>
          <a:xfrm>
            <a:off x="5122280" y="1266471"/>
            <a:ext cx="2737289" cy="4762"/>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11" name="Google Shape;111;p17"/>
          <p:cNvSpPr txBox="1"/>
          <p:nvPr/>
        </p:nvSpPr>
        <p:spPr>
          <a:xfrm>
            <a:off x="3419041" y="174666"/>
            <a:ext cx="2305800" cy="3693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Clr>
                <a:srgbClr val="000000"/>
              </a:buClr>
              <a:buSzPts val="2500"/>
              <a:buFont typeface="Arial"/>
              <a:buNone/>
            </a:pPr>
            <a:r>
              <a:rPr lang="en-GB" sz="2400" b="1" i="0" u="none" strike="noStrike" cap="none">
                <a:solidFill>
                  <a:srgbClr val="242424"/>
                </a:solidFill>
              </a:rPr>
              <a:t>OBJECTIVES</a:t>
            </a:r>
            <a:endParaRPr sz="2400" b="1" i="0" u="none" strike="noStrike" cap="none">
              <a:solidFill>
                <a:srgbClr val="000000"/>
              </a:solidFill>
            </a:endParaRPr>
          </a:p>
        </p:txBody>
      </p:sp>
      <p:sp>
        <p:nvSpPr>
          <p:cNvPr id="112" name="Google Shape;112;p17"/>
          <p:cNvSpPr txBox="1"/>
          <p:nvPr/>
        </p:nvSpPr>
        <p:spPr>
          <a:xfrm>
            <a:off x="545863" y="889727"/>
            <a:ext cx="2305800" cy="261600"/>
          </a:xfrm>
          <a:prstGeom prst="rect">
            <a:avLst/>
          </a:prstGeom>
          <a:noFill/>
          <a:ln>
            <a:noFill/>
          </a:ln>
        </p:spPr>
        <p:txBody>
          <a:bodyPr spcFirstLastPara="1" wrap="square" lIns="0" tIns="0" rIns="0" bIns="0" anchor="t" anchorCtr="0">
            <a:spAutoFit/>
          </a:bodyPr>
          <a:lstStyle/>
          <a:p>
            <a:pPr marL="0" marR="0" lvl="0" indent="0" algn="ctr" rtl="0">
              <a:lnSpc>
                <a:spcPct val="130007"/>
              </a:lnSpc>
              <a:spcBef>
                <a:spcPts val="0"/>
              </a:spcBef>
              <a:spcAft>
                <a:spcPts val="0"/>
              </a:spcAft>
              <a:buClr>
                <a:srgbClr val="000000"/>
              </a:buClr>
              <a:buSzPts val="1700"/>
              <a:buFont typeface="Arial"/>
              <a:buNone/>
            </a:pPr>
            <a:r>
              <a:rPr lang="en-GB" sz="1700" b="1" i="0" u="none" strike="noStrike" cap="none">
                <a:solidFill>
                  <a:srgbClr val="242424"/>
                </a:solidFill>
              </a:rPr>
              <a:t>Main Objective</a:t>
            </a:r>
            <a:endParaRPr sz="700" b="1" i="0" u="none" strike="noStrike" cap="none">
              <a:solidFill>
                <a:srgbClr val="000000"/>
              </a:solidFill>
            </a:endParaRPr>
          </a:p>
        </p:txBody>
      </p:sp>
      <p:sp>
        <p:nvSpPr>
          <p:cNvPr id="113" name="Google Shape;113;p17"/>
          <p:cNvSpPr txBox="1"/>
          <p:nvPr/>
        </p:nvSpPr>
        <p:spPr>
          <a:xfrm>
            <a:off x="5177859" y="897338"/>
            <a:ext cx="2305800" cy="261600"/>
          </a:xfrm>
          <a:prstGeom prst="rect">
            <a:avLst/>
          </a:prstGeom>
          <a:noFill/>
          <a:ln>
            <a:noFill/>
          </a:ln>
        </p:spPr>
        <p:txBody>
          <a:bodyPr spcFirstLastPara="1" wrap="square" lIns="0" tIns="0" rIns="0" bIns="0" anchor="t" anchorCtr="0">
            <a:spAutoFit/>
          </a:bodyPr>
          <a:lstStyle/>
          <a:p>
            <a:pPr marL="0" marR="0" lvl="0" indent="0" algn="ctr" rtl="0">
              <a:lnSpc>
                <a:spcPct val="130007"/>
              </a:lnSpc>
              <a:spcBef>
                <a:spcPts val="0"/>
              </a:spcBef>
              <a:spcAft>
                <a:spcPts val="0"/>
              </a:spcAft>
              <a:buClr>
                <a:srgbClr val="000000"/>
              </a:buClr>
              <a:buSzPts val="1700"/>
              <a:buFont typeface="Arial"/>
              <a:buNone/>
            </a:pPr>
            <a:r>
              <a:rPr lang="en-GB" sz="1700" b="1" i="0" u="none" strike="noStrike" cap="none">
                <a:solidFill>
                  <a:srgbClr val="242424"/>
                </a:solidFill>
              </a:rPr>
              <a:t>Sub Objectives</a:t>
            </a:r>
            <a:endParaRPr sz="700" b="1" i="0" u="none" strike="noStrike" cap="none">
              <a:solidFill>
                <a:srgbClr val="000000"/>
              </a:solidFill>
            </a:endParaRPr>
          </a:p>
        </p:txBody>
      </p:sp>
      <p:sp>
        <p:nvSpPr>
          <p:cNvPr id="114" name="Google Shape;114;p17"/>
          <p:cNvSpPr txBox="1"/>
          <p:nvPr/>
        </p:nvSpPr>
        <p:spPr>
          <a:xfrm>
            <a:off x="388675" y="1395975"/>
            <a:ext cx="4087800" cy="308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chemeClr val="dk1"/>
                </a:solidFill>
                <a:latin typeface="Calibri"/>
                <a:ea typeface="Calibri"/>
                <a:cs typeface="Calibri"/>
                <a:sym typeface="Calibri"/>
              </a:rPr>
              <a:t>To develop a highly effective machine learning based personalized fashion and beauty recommendation system for the young generation. This system aims to address the current challenges individuals face when selecting hairstyles, hair colors and skin tone identification &amp; makeup without personalized guidance. And also, to develop a clothing recommendation tool with virtual fit-on with enhanced features.</a:t>
            </a:r>
            <a:endParaRPr sz="1600">
              <a:solidFill>
                <a:schemeClr val="dk1"/>
              </a:solidFill>
              <a:latin typeface="Calibri"/>
              <a:ea typeface="Calibri"/>
              <a:cs typeface="Calibri"/>
              <a:sym typeface="Calibri"/>
            </a:endParaRPr>
          </a:p>
        </p:txBody>
      </p:sp>
      <p:sp>
        <p:nvSpPr>
          <p:cNvPr id="115" name="Google Shape;115;p17"/>
          <p:cNvSpPr txBox="1"/>
          <p:nvPr/>
        </p:nvSpPr>
        <p:spPr>
          <a:xfrm>
            <a:off x="5239375" y="1378750"/>
            <a:ext cx="3699600" cy="30834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Hair Style Transformation and Realistic Simulation for Personalized Recommendations</a:t>
            </a:r>
            <a:endParaRPr sz="1600">
              <a:solidFill>
                <a:schemeClr val="dk1"/>
              </a:solidFill>
              <a:latin typeface="Calibri"/>
              <a:ea typeface="Calibri"/>
              <a:cs typeface="Calibri"/>
              <a:sym typeface="Calibri"/>
            </a:endParaRPr>
          </a:p>
          <a:p>
            <a:pPr marL="457200" lvl="0" indent="-330200" algn="l" rtl="0">
              <a:spcBef>
                <a:spcPts val="100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Personalized Hair Color Recommendation Using Deep Learning</a:t>
            </a:r>
            <a:endParaRPr sz="1600">
              <a:solidFill>
                <a:schemeClr val="dk1"/>
              </a:solidFill>
              <a:latin typeface="Calibri"/>
              <a:ea typeface="Calibri"/>
              <a:cs typeface="Calibri"/>
              <a:sym typeface="Calibri"/>
            </a:endParaRPr>
          </a:p>
          <a:p>
            <a:pPr marL="457200" lvl="0" indent="-330200" algn="l" rtl="0">
              <a:spcBef>
                <a:spcPts val="100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Clothing Recommendation with Virtual Fit-On</a:t>
            </a:r>
            <a:endParaRPr sz="1600">
              <a:solidFill>
                <a:schemeClr val="dk1"/>
              </a:solidFill>
              <a:latin typeface="Calibri"/>
              <a:ea typeface="Calibri"/>
              <a:cs typeface="Calibri"/>
              <a:sym typeface="Calibri"/>
            </a:endParaRPr>
          </a:p>
          <a:p>
            <a:pPr marL="457200" lvl="0" indent="-330200" algn="l" rtl="0">
              <a:spcBef>
                <a:spcPts val="100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Skin Tone Identification and Makeup</a:t>
            </a:r>
            <a:endParaRPr sz="1600">
              <a:solidFill>
                <a:schemeClr val="dk1"/>
              </a:solidFill>
              <a:latin typeface="Calibri"/>
              <a:ea typeface="Calibri"/>
              <a:cs typeface="Calibri"/>
              <a:sym typeface="Calibri"/>
            </a:endParaRPr>
          </a:p>
          <a:p>
            <a:pPr marL="457200" lvl="0" indent="0" algn="l" rtl="0">
              <a:spcBef>
                <a:spcPts val="0"/>
              </a:spcBef>
              <a:spcAft>
                <a:spcPts val="0"/>
              </a:spcAft>
              <a:buNone/>
            </a:pPr>
            <a:r>
              <a:rPr lang="en-GB" sz="1600">
                <a:solidFill>
                  <a:schemeClr val="dk1"/>
                </a:solidFill>
                <a:latin typeface="Calibri"/>
                <a:ea typeface="Calibri"/>
                <a:cs typeface="Calibri"/>
                <a:sym typeface="Calibri"/>
              </a:rPr>
              <a:t>Recommendations</a:t>
            </a:r>
            <a:endParaRPr sz="1600">
              <a:solidFill>
                <a:schemeClr val="dk1"/>
              </a:solidFill>
              <a:latin typeface="Calibri"/>
              <a:ea typeface="Calibri"/>
              <a:cs typeface="Calibri"/>
              <a:sym typeface="Calibri"/>
            </a:endParaRPr>
          </a:p>
          <a:p>
            <a:pPr marL="0" lvl="0" indent="0" algn="l" rtl="0">
              <a:spcBef>
                <a:spcPts val="0"/>
              </a:spcBef>
              <a:spcAft>
                <a:spcPts val="0"/>
              </a:spcAft>
              <a:buNone/>
            </a:pPr>
            <a:endParaRPr sz="1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9"/>
        <p:cNvGrpSpPr/>
        <p:nvPr/>
      </p:nvGrpSpPr>
      <p:grpSpPr>
        <a:xfrm>
          <a:off x="0" y="0"/>
          <a:ext cx="0" cy="0"/>
          <a:chOff x="0" y="0"/>
          <a:chExt cx="0" cy="0"/>
        </a:xfrm>
      </p:grpSpPr>
      <p:sp>
        <p:nvSpPr>
          <p:cNvPr id="120" name="Google Shape;120;p18"/>
          <p:cNvSpPr/>
          <p:nvPr/>
        </p:nvSpPr>
        <p:spPr>
          <a:xfrm>
            <a:off x="0" y="4724400"/>
            <a:ext cx="9144000" cy="4762"/>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121" name="Google Shape;121;p18"/>
          <p:cNvPicPr preferRelativeResize="0"/>
          <p:nvPr/>
        </p:nvPicPr>
        <p:blipFill rotWithShape="1">
          <a:blip r:embed="rId4">
            <a:alphaModFix amt="80000"/>
          </a:blip>
          <a:srcRect l="4556" t="23457" b="23457"/>
          <a:stretch/>
        </p:blipFill>
        <p:spPr>
          <a:xfrm>
            <a:off x="2282587" y="4729163"/>
            <a:ext cx="6861413" cy="412015"/>
          </a:xfrm>
          <a:prstGeom prst="rect">
            <a:avLst/>
          </a:prstGeom>
          <a:noFill/>
          <a:ln>
            <a:noFill/>
          </a:ln>
        </p:spPr>
      </p:pic>
      <p:sp>
        <p:nvSpPr>
          <p:cNvPr id="122" name="Google Shape;122;p18"/>
          <p:cNvSpPr txBox="1"/>
          <p:nvPr/>
        </p:nvSpPr>
        <p:spPr>
          <a:xfrm>
            <a:off x="7885545" y="492564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pic>
        <p:nvPicPr>
          <p:cNvPr id="123" name="Google Shape;123;p18"/>
          <p:cNvPicPr preferRelativeResize="0"/>
          <p:nvPr/>
        </p:nvPicPr>
        <p:blipFill rotWithShape="1">
          <a:blip r:embed="rId5">
            <a:alphaModFix amt="80000"/>
          </a:blip>
          <a:srcRect r="51457"/>
          <a:stretch/>
        </p:blipFill>
        <p:spPr>
          <a:xfrm>
            <a:off x="0" y="4724400"/>
            <a:ext cx="1980854" cy="440555"/>
          </a:xfrm>
          <a:prstGeom prst="rect">
            <a:avLst/>
          </a:prstGeom>
          <a:noFill/>
          <a:ln>
            <a:noFill/>
          </a:ln>
        </p:spPr>
      </p:pic>
      <p:sp>
        <p:nvSpPr>
          <p:cNvPr id="124" name="Google Shape;124;p18"/>
          <p:cNvSpPr txBox="1"/>
          <p:nvPr/>
        </p:nvSpPr>
        <p:spPr>
          <a:xfrm>
            <a:off x="3191100" y="153975"/>
            <a:ext cx="2761800" cy="369300"/>
          </a:xfrm>
          <a:prstGeom prst="rect">
            <a:avLst/>
          </a:prstGeom>
          <a:noFill/>
          <a:ln>
            <a:noFill/>
          </a:ln>
        </p:spPr>
        <p:txBody>
          <a:bodyPr spcFirstLastPara="1" wrap="square" lIns="0" tIns="0" rIns="0" bIns="0" anchor="t" anchorCtr="0">
            <a:spAutoFit/>
          </a:bodyPr>
          <a:lstStyle/>
          <a:p>
            <a:pPr marL="0" marR="0" lvl="0" indent="0" algn="ctr" rtl="0">
              <a:lnSpc>
                <a:spcPct val="130007"/>
              </a:lnSpc>
              <a:spcBef>
                <a:spcPts val="0"/>
              </a:spcBef>
              <a:spcAft>
                <a:spcPts val="0"/>
              </a:spcAft>
              <a:buClr>
                <a:srgbClr val="000000"/>
              </a:buClr>
              <a:buSzPts val="1700"/>
              <a:buFont typeface="Arial"/>
              <a:buNone/>
            </a:pPr>
            <a:r>
              <a:rPr lang="en-GB" sz="2400" b="1" i="0" u="none" strike="noStrike" cap="none">
                <a:solidFill>
                  <a:srgbClr val="242424"/>
                </a:solidFill>
              </a:rPr>
              <a:t>System Diagram</a:t>
            </a:r>
            <a:endParaRPr sz="2400" b="1" i="0" u="none" strike="noStrike" cap="none">
              <a:solidFill>
                <a:srgbClr val="000000"/>
              </a:solidFill>
            </a:endParaRPr>
          </a:p>
        </p:txBody>
      </p:sp>
      <p:pic>
        <p:nvPicPr>
          <p:cNvPr id="125" name="Google Shape;125;p18"/>
          <p:cNvPicPr preferRelativeResize="0"/>
          <p:nvPr/>
        </p:nvPicPr>
        <p:blipFill>
          <a:blip r:embed="rId6">
            <a:alphaModFix/>
          </a:blip>
          <a:stretch>
            <a:fillRect/>
          </a:stretch>
        </p:blipFill>
        <p:spPr>
          <a:xfrm>
            <a:off x="1510400" y="675675"/>
            <a:ext cx="6375157" cy="3896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9"/>
        <p:cNvGrpSpPr/>
        <p:nvPr/>
      </p:nvGrpSpPr>
      <p:grpSpPr>
        <a:xfrm>
          <a:off x="0" y="0"/>
          <a:ext cx="0" cy="0"/>
          <a:chOff x="0" y="0"/>
          <a:chExt cx="0" cy="0"/>
        </a:xfrm>
      </p:grpSpPr>
      <p:pic>
        <p:nvPicPr>
          <p:cNvPr id="130" name="Google Shape;130;p19"/>
          <p:cNvPicPr preferRelativeResize="0"/>
          <p:nvPr/>
        </p:nvPicPr>
        <p:blipFill rotWithShape="1">
          <a:blip r:embed="rId4">
            <a:alphaModFix amt="27000"/>
          </a:blip>
          <a:srcRect t="23457" b="23457"/>
          <a:stretch/>
        </p:blipFill>
        <p:spPr>
          <a:xfrm>
            <a:off x="1727254" y="4716109"/>
            <a:ext cx="7416745" cy="425069"/>
          </a:xfrm>
          <a:prstGeom prst="rect">
            <a:avLst/>
          </a:prstGeom>
          <a:noFill/>
          <a:ln>
            <a:noFill/>
          </a:ln>
        </p:spPr>
      </p:pic>
      <p:pic>
        <p:nvPicPr>
          <p:cNvPr id="131" name="Google Shape;131;p19"/>
          <p:cNvPicPr preferRelativeResize="0"/>
          <p:nvPr/>
        </p:nvPicPr>
        <p:blipFill rotWithShape="1">
          <a:blip r:embed="rId5">
            <a:alphaModFix/>
          </a:blip>
          <a:srcRect l="5776" r="5767"/>
          <a:stretch/>
        </p:blipFill>
        <p:spPr>
          <a:xfrm>
            <a:off x="7011162" y="203454"/>
            <a:ext cx="1967342" cy="1967342"/>
          </a:xfrm>
          <a:prstGeom prst="rect">
            <a:avLst/>
          </a:prstGeom>
          <a:noFill/>
          <a:ln>
            <a:noFill/>
          </a:ln>
        </p:spPr>
      </p:pic>
      <p:sp>
        <p:nvSpPr>
          <p:cNvPr id="132" name="Google Shape;132;p19"/>
          <p:cNvSpPr txBox="1"/>
          <p:nvPr/>
        </p:nvSpPr>
        <p:spPr>
          <a:xfrm>
            <a:off x="1958744" y="4820945"/>
            <a:ext cx="5580000" cy="215400"/>
          </a:xfrm>
          <a:prstGeom prst="rect">
            <a:avLst/>
          </a:prstGeom>
          <a:noFill/>
          <a:ln>
            <a:noFill/>
          </a:ln>
        </p:spPr>
        <p:txBody>
          <a:bodyPr spcFirstLastPara="1" wrap="square" lIns="0" tIns="0" rIns="0" bIns="0" anchor="t" anchorCtr="0">
            <a:spAutoFit/>
          </a:bodyPr>
          <a:lstStyle/>
          <a:p>
            <a:pPr marL="0" marR="0" lvl="0" indent="0" algn="ctr" rtl="0">
              <a:lnSpc>
                <a:spcPct val="130009"/>
              </a:lnSpc>
              <a:spcBef>
                <a:spcPts val="0"/>
              </a:spcBef>
              <a:spcAft>
                <a:spcPts val="0"/>
              </a:spcAft>
              <a:buClr>
                <a:srgbClr val="000000"/>
              </a:buClr>
              <a:buSzPts val="1400"/>
              <a:buFont typeface="Arial"/>
              <a:buNone/>
            </a:pPr>
            <a:r>
              <a:rPr lang="en-GB" sz="1400" b="0" i="0" u="none" strike="noStrike" cap="none">
                <a:solidFill>
                  <a:srgbClr val="242424"/>
                </a:solidFill>
                <a:latin typeface="Arial"/>
                <a:ea typeface="Arial"/>
                <a:cs typeface="Arial"/>
                <a:sym typeface="Arial"/>
              </a:rPr>
              <a:t>IT</a:t>
            </a:r>
            <a:r>
              <a:rPr lang="en-GB">
                <a:solidFill>
                  <a:srgbClr val="242424"/>
                </a:solidFill>
              </a:rPr>
              <a:t>21894824</a:t>
            </a:r>
            <a:r>
              <a:rPr lang="en-GB" sz="1400" b="0" i="0" u="none" strike="noStrike" cap="none">
                <a:solidFill>
                  <a:srgbClr val="242424"/>
                </a:solidFill>
                <a:latin typeface="Arial"/>
                <a:ea typeface="Arial"/>
                <a:cs typeface="Arial"/>
                <a:sym typeface="Arial"/>
              </a:rPr>
              <a:t>    |   </a:t>
            </a:r>
            <a:r>
              <a:rPr lang="en-GB">
                <a:solidFill>
                  <a:srgbClr val="242424"/>
                </a:solidFill>
              </a:rPr>
              <a:t>Prasadi S.A.D.T.</a:t>
            </a:r>
            <a:r>
              <a:rPr lang="en-GB" sz="1400" b="0" i="0" u="none" strike="noStrike" cap="none">
                <a:solidFill>
                  <a:srgbClr val="242424"/>
                </a:solidFill>
                <a:latin typeface="Arial"/>
                <a:ea typeface="Arial"/>
                <a:cs typeface="Arial"/>
                <a:sym typeface="Arial"/>
              </a:rPr>
              <a:t>   |  </a:t>
            </a:r>
            <a:r>
              <a:rPr lang="en-GB">
                <a:solidFill>
                  <a:srgbClr val="242424"/>
                </a:solidFill>
              </a:rPr>
              <a:t>24-25J-155</a:t>
            </a:r>
            <a:endParaRPr sz="700" b="0" i="0" u="none" strike="noStrike" cap="none">
              <a:solidFill>
                <a:srgbClr val="000000"/>
              </a:solidFill>
              <a:latin typeface="Arial"/>
              <a:ea typeface="Arial"/>
              <a:cs typeface="Arial"/>
              <a:sym typeface="Arial"/>
            </a:endParaRPr>
          </a:p>
        </p:txBody>
      </p:sp>
      <p:pic>
        <p:nvPicPr>
          <p:cNvPr id="133" name="Google Shape;133;p19"/>
          <p:cNvPicPr preferRelativeResize="0"/>
          <p:nvPr/>
        </p:nvPicPr>
        <p:blipFill rotWithShape="1">
          <a:blip r:embed="rId6">
            <a:alphaModFix amt="71000"/>
          </a:blip>
          <a:srcRect r="36908"/>
          <a:stretch/>
        </p:blipFill>
        <p:spPr>
          <a:xfrm>
            <a:off x="0" y="4702945"/>
            <a:ext cx="2574557" cy="440555"/>
          </a:xfrm>
          <a:prstGeom prst="rect">
            <a:avLst/>
          </a:prstGeom>
          <a:noFill/>
          <a:ln>
            <a:noFill/>
          </a:ln>
        </p:spPr>
      </p:pic>
      <p:sp>
        <p:nvSpPr>
          <p:cNvPr id="134" name="Google Shape;134;p19"/>
          <p:cNvSpPr txBox="1"/>
          <p:nvPr/>
        </p:nvSpPr>
        <p:spPr>
          <a:xfrm>
            <a:off x="1502592" y="2435543"/>
            <a:ext cx="6492300" cy="477300"/>
          </a:xfrm>
          <a:prstGeom prst="rect">
            <a:avLst/>
          </a:prstGeom>
          <a:noFill/>
          <a:ln>
            <a:noFill/>
          </a:ln>
        </p:spPr>
        <p:txBody>
          <a:bodyPr spcFirstLastPara="1" wrap="square" lIns="0" tIns="0" rIns="0" bIns="0" anchor="t" anchorCtr="0">
            <a:spAutoFit/>
          </a:bodyPr>
          <a:lstStyle/>
          <a:p>
            <a:pPr marL="0" marR="0" lvl="0" indent="0" algn="ctr" rtl="0">
              <a:lnSpc>
                <a:spcPct val="130006"/>
              </a:lnSpc>
              <a:spcBef>
                <a:spcPts val="0"/>
              </a:spcBef>
              <a:spcAft>
                <a:spcPts val="0"/>
              </a:spcAft>
              <a:buClr>
                <a:srgbClr val="000000"/>
              </a:buClr>
              <a:buSzPts val="3100"/>
              <a:buFont typeface="Arial"/>
              <a:buNone/>
            </a:pPr>
            <a:r>
              <a:rPr lang="en-GB" sz="3100" b="1" i="0" u="none" strike="noStrike" cap="none">
                <a:solidFill>
                  <a:srgbClr val="242424"/>
                </a:solidFill>
              </a:rPr>
              <a:t>IT</a:t>
            </a:r>
            <a:r>
              <a:rPr lang="en-GB" sz="3100" b="1">
                <a:solidFill>
                  <a:srgbClr val="242424"/>
                </a:solidFill>
              </a:rPr>
              <a:t>21894824</a:t>
            </a:r>
            <a:r>
              <a:rPr lang="en-GB" sz="3100" b="1" i="0" u="none" strike="noStrike" cap="none">
                <a:solidFill>
                  <a:srgbClr val="242424"/>
                </a:solidFill>
              </a:rPr>
              <a:t> | </a:t>
            </a:r>
            <a:r>
              <a:rPr lang="en-GB" sz="3100" b="1">
                <a:solidFill>
                  <a:srgbClr val="242424"/>
                </a:solidFill>
              </a:rPr>
              <a:t>Prasadi S.A.D.T.</a:t>
            </a:r>
            <a:endParaRPr sz="700" b="1" i="0" u="none" strike="noStrike" cap="none">
              <a:solidFill>
                <a:srgbClr val="000000"/>
              </a:solidFill>
            </a:endParaRPr>
          </a:p>
        </p:txBody>
      </p:sp>
      <p:sp>
        <p:nvSpPr>
          <p:cNvPr id="135" name="Google Shape;135;p19"/>
          <p:cNvSpPr txBox="1"/>
          <p:nvPr/>
        </p:nvSpPr>
        <p:spPr>
          <a:xfrm>
            <a:off x="1958744" y="3232995"/>
            <a:ext cx="5580000" cy="354000"/>
          </a:xfrm>
          <a:prstGeom prst="rect">
            <a:avLst/>
          </a:prstGeom>
          <a:noFill/>
          <a:ln>
            <a:noFill/>
          </a:ln>
        </p:spPr>
        <p:txBody>
          <a:bodyPr spcFirstLastPara="1" wrap="square" lIns="0" tIns="0" rIns="0" bIns="0" anchor="t" anchorCtr="0">
            <a:spAutoFit/>
          </a:bodyPr>
          <a:lstStyle/>
          <a:p>
            <a:pPr marL="0" marR="0" lvl="0" indent="0" algn="ctr" rtl="0">
              <a:lnSpc>
                <a:spcPct val="130007"/>
              </a:lnSpc>
              <a:spcBef>
                <a:spcPts val="0"/>
              </a:spcBef>
              <a:spcAft>
                <a:spcPts val="0"/>
              </a:spcAft>
              <a:buClr>
                <a:srgbClr val="000000"/>
              </a:buClr>
              <a:buSzPts val="2300"/>
              <a:buFont typeface="Arial"/>
              <a:buNone/>
            </a:pPr>
            <a:r>
              <a:rPr lang="en-GB" sz="2300" b="0" i="0" u="none" strike="noStrike" cap="none">
                <a:solidFill>
                  <a:srgbClr val="242424"/>
                </a:solidFill>
                <a:latin typeface="Arial"/>
                <a:ea typeface="Arial"/>
                <a:cs typeface="Arial"/>
                <a:sym typeface="Arial"/>
              </a:rPr>
              <a:t>Specialization : </a:t>
            </a:r>
            <a:r>
              <a:rPr lang="en-GB" sz="2300">
                <a:solidFill>
                  <a:srgbClr val="242424"/>
                </a:solidFill>
              </a:rPr>
              <a:t>Information Technology</a:t>
            </a:r>
            <a:endParaRPr sz="700" b="0" i="0" u="none" strike="noStrike" cap="none">
              <a:solidFill>
                <a:srgbClr val="000000"/>
              </a:solidFill>
              <a:latin typeface="Arial"/>
              <a:ea typeface="Arial"/>
              <a:cs typeface="Arial"/>
              <a:sym typeface="Arial"/>
            </a:endParaRPr>
          </a:p>
        </p:txBody>
      </p:sp>
      <p:sp>
        <p:nvSpPr>
          <p:cNvPr id="136" name="Google Shape;136;p19"/>
          <p:cNvSpPr txBox="1"/>
          <p:nvPr/>
        </p:nvSpPr>
        <p:spPr>
          <a:xfrm>
            <a:off x="7538680" y="4945823"/>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0"/>
        <p:cNvGrpSpPr/>
        <p:nvPr/>
      </p:nvGrpSpPr>
      <p:grpSpPr>
        <a:xfrm>
          <a:off x="0" y="0"/>
          <a:ext cx="0" cy="0"/>
          <a:chOff x="0" y="0"/>
          <a:chExt cx="0" cy="0"/>
        </a:xfrm>
      </p:grpSpPr>
      <p:sp>
        <p:nvSpPr>
          <p:cNvPr id="141" name="Google Shape;141;p20"/>
          <p:cNvSpPr/>
          <p:nvPr/>
        </p:nvSpPr>
        <p:spPr>
          <a:xfrm>
            <a:off x="0" y="4724400"/>
            <a:ext cx="9144000" cy="4800"/>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142" name="Google Shape;142;p20"/>
          <p:cNvPicPr preferRelativeResize="0"/>
          <p:nvPr/>
        </p:nvPicPr>
        <p:blipFill rotWithShape="1">
          <a:blip r:embed="rId4">
            <a:alphaModFix amt="80000"/>
          </a:blip>
          <a:srcRect r="36908"/>
          <a:stretch/>
        </p:blipFill>
        <p:spPr>
          <a:xfrm>
            <a:off x="0" y="4724400"/>
            <a:ext cx="2574551" cy="408300"/>
          </a:xfrm>
          <a:prstGeom prst="rect">
            <a:avLst/>
          </a:prstGeom>
          <a:noFill/>
          <a:ln>
            <a:noFill/>
          </a:ln>
        </p:spPr>
      </p:pic>
      <p:sp>
        <p:nvSpPr>
          <p:cNvPr id="143" name="Google Shape;143;p20"/>
          <p:cNvSpPr txBox="1"/>
          <p:nvPr/>
        </p:nvSpPr>
        <p:spPr>
          <a:xfrm>
            <a:off x="2067329" y="4854234"/>
            <a:ext cx="5580000" cy="215400"/>
          </a:xfrm>
          <a:prstGeom prst="rect">
            <a:avLst/>
          </a:prstGeom>
          <a:noFill/>
          <a:ln>
            <a:noFill/>
          </a:ln>
        </p:spPr>
        <p:txBody>
          <a:bodyPr spcFirstLastPara="1" wrap="square" lIns="0" tIns="0" rIns="0" bIns="0" anchor="t" anchorCtr="0">
            <a:spAutoFit/>
          </a:bodyPr>
          <a:lstStyle/>
          <a:p>
            <a:pPr marL="0" marR="0" lvl="0" indent="0" algn="ctr" rtl="0">
              <a:lnSpc>
                <a:spcPct val="130009"/>
              </a:lnSpc>
              <a:spcBef>
                <a:spcPts val="0"/>
              </a:spcBef>
              <a:spcAft>
                <a:spcPts val="0"/>
              </a:spcAft>
              <a:buClr>
                <a:srgbClr val="000000"/>
              </a:buClr>
              <a:buSzPts val="1400"/>
              <a:buFont typeface="Arial"/>
              <a:buNone/>
            </a:pPr>
            <a:r>
              <a:rPr lang="en-GB" sz="1400" b="0" i="0" u="none" strike="noStrike" cap="none">
                <a:solidFill>
                  <a:srgbClr val="242424"/>
                </a:solidFill>
                <a:latin typeface="Arial"/>
                <a:ea typeface="Arial"/>
                <a:cs typeface="Arial"/>
                <a:sym typeface="Arial"/>
              </a:rPr>
              <a:t>IT</a:t>
            </a:r>
            <a:r>
              <a:rPr lang="en-GB">
                <a:solidFill>
                  <a:srgbClr val="242424"/>
                </a:solidFill>
              </a:rPr>
              <a:t>21894824</a:t>
            </a:r>
            <a:r>
              <a:rPr lang="en-GB" sz="1400" b="0" i="0" u="none" strike="noStrike" cap="none">
                <a:solidFill>
                  <a:srgbClr val="242424"/>
                </a:solidFill>
                <a:latin typeface="Arial"/>
                <a:ea typeface="Arial"/>
                <a:cs typeface="Arial"/>
                <a:sym typeface="Arial"/>
              </a:rPr>
              <a:t>    |   </a:t>
            </a:r>
            <a:r>
              <a:rPr lang="en-GB">
                <a:solidFill>
                  <a:srgbClr val="242424"/>
                </a:solidFill>
              </a:rPr>
              <a:t>Prasadi S.A.D.T.</a:t>
            </a:r>
            <a:r>
              <a:rPr lang="en-GB" sz="1400" b="0" i="0" u="none" strike="noStrike" cap="none">
                <a:solidFill>
                  <a:srgbClr val="242424"/>
                </a:solidFill>
                <a:latin typeface="Arial"/>
                <a:ea typeface="Arial"/>
                <a:cs typeface="Arial"/>
                <a:sym typeface="Arial"/>
              </a:rPr>
              <a:t>    |  </a:t>
            </a:r>
            <a:r>
              <a:rPr lang="en-GB">
                <a:solidFill>
                  <a:srgbClr val="242424"/>
                </a:solidFill>
              </a:rPr>
              <a:t>24-25J-155</a:t>
            </a:r>
            <a:endParaRPr sz="700" b="0" i="0" u="none" strike="noStrike" cap="none">
              <a:solidFill>
                <a:srgbClr val="000000"/>
              </a:solidFill>
              <a:latin typeface="Arial"/>
              <a:ea typeface="Arial"/>
              <a:cs typeface="Arial"/>
              <a:sym typeface="Arial"/>
            </a:endParaRPr>
          </a:p>
        </p:txBody>
      </p:sp>
      <p:sp>
        <p:nvSpPr>
          <p:cNvPr id="144" name="Google Shape;144;p20"/>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
        <p:nvSpPr>
          <p:cNvPr id="145" name="Google Shape;145;p20"/>
          <p:cNvSpPr txBox="1"/>
          <p:nvPr/>
        </p:nvSpPr>
        <p:spPr>
          <a:xfrm>
            <a:off x="538300" y="1952200"/>
            <a:ext cx="8013300" cy="124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900" b="1">
                <a:solidFill>
                  <a:schemeClr val="dk1"/>
                </a:solidFill>
                <a:latin typeface="Calibri"/>
                <a:ea typeface="Calibri"/>
                <a:cs typeface="Calibri"/>
                <a:sym typeface="Calibri"/>
              </a:rPr>
              <a:t>Personalized Hair Color Recommendation Using Deep Learning </a:t>
            </a:r>
            <a:endParaRPr sz="2900" b="1">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9"/>
        <p:cNvGrpSpPr/>
        <p:nvPr/>
      </p:nvGrpSpPr>
      <p:grpSpPr>
        <a:xfrm>
          <a:off x="0" y="0"/>
          <a:ext cx="0" cy="0"/>
          <a:chOff x="0" y="0"/>
          <a:chExt cx="0" cy="0"/>
        </a:xfrm>
      </p:grpSpPr>
      <p:sp>
        <p:nvSpPr>
          <p:cNvPr id="150" name="Google Shape;150;p21"/>
          <p:cNvSpPr/>
          <p:nvPr/>
        </p:nvSpPr>
        <p:spPr>
          <a:xfrm>
            <a:off x="0" y="4724400"/>
            <a:ext cx="9144000" cy="4762"/>
          </a:xfrm>
          <a:prstGeom prst="rect">
            <a:avLst/>
          </a:prstGeom>
          <a:solidFill>
            <a:srgbClr val="242424"/>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pic>
        <p:nvPicPr>
          <p:cNvPr id="151" name="Google Shape;151;p21"/>
          <p:cNvPicPr preferRelativeResize="0"/>
          <p:nvPr/>
        </p:nvPicPr>
        <p:blipFill rotWithShape="1">
          <a:blip r:embed="rId4">
            <a:alphaModFix amt="80000"/>
          </a:blip>
          <a:srcRect r="36908"/>
          <a:stretch/>
        </p:blipFill>
        <p:spPr>
          <a:xfrm>
            <a:off x="0" y="4724400"/>
            <a:ext cx="2574551" cy="408300"/>
          </a:xfrm>
          <a:prstGeom prst="rect">
            <a:avLst/>
          </a:prstGeom>
          <a:noFill/>
          <a:ln>
            <a:noFill/>
          </a:ln>
        </p:spPr>
      </p:pic>
      <p:sp>
        <p:nvSpPr>
          <p:cNvPr id="152" name="Google Shape;152;p21"/>
          <p:cNvSpPr txBox="1"/>
          <p:nvPr/>
        </p:nvSpPr>
        <p:spPr>
          <a:xfrm>
            <a:off x="2067329" y="4854234"/>
            <a:ext cx="5580000" cy="215400"/>
          </a:xfrm>
          <a:prstGeom prst="rect">
            <a:avLst/>
          </a:prstGeom>
          <a:noFill/>
          <a:ln>
            <a:noFill/>
          </a:ln>
        </p:spPr>
        <p:txBody>
          <a:bodyPr spcFirstLastPara="1" wrap="square" lIns="0" tIns="0" rIns="0" bIns="0" anchor="t" anchorCtr="0">
            <a:spAutoFit/>
          </a:bodyPr>
          <a:lstStyle/>
          <a:p>
            <a:pPr marL="0" marR="0" lvl="0" indent="0" algn="ctr" rtl="0">
              <a:lnSpc>
                <a:spcPct val="130009"/>
              </a:lnSpc>
              <a:spcBef>
                <a:spcPts val="0"/>
              </a:spcBef>
              <a:spcAft>
                <a:spcPts val="0"/>
              </a:spcAft>
              <a:buClr>
                <a:srgbClr val="000000"/>
              </a:buClr>
              <a:buSzPts val="1400"/>
              <a:buFont typeface="Arial"/>
              <a:buNone/>
            </a:pPr>
            <a:r>
              <a:rPr lang="en-GB" sz="1400" b="0" i="0" u="none" strike="noStrike" cap="none">
                <a:solidFill>
                  <a:srgbClr val="242424"/>
                </a:solidFill>
                <a:latin typeface="Arial"/>
                <a:ea typeface="Arial"/>
                <a:cs typeface="Arial"/>
                <a:sym typeface="Arial"/>
              </a:rPr>
              <a:t>IT</a:t>
            </a:r>
            <a:r>
              <a:rPr lang="en-GB">
                <a:solidFill>
                  <a:srgbClr val="242424"/>
                </a:solidFill>
              </a:rPr>
              <a:t>21894824</a:t>
            </a:r>
            <a:r>
              <a:rPr lang="en-GB" sz="1400" b="0" i="0" u="none" strike="noStrike" cap="none">
                <a:solidFill>
                  <a:srgbClr val="242424"/>
                </a:solidFill>
                <a:latin typeface="Arial"/>
                <a:ea typeface="Arial"/>
                <a:cs typeface="Arial"/>
                <a:sym typeface="Arial"/>
              </a:rPr>
              <a:t>    |   </a:t>
            </a:r>
            <a:r>
              <a:rPr lang="en-GB">
                <a:solidFill>
                  <a:srgbClr val="242424"/>
                </a:solidFill>
              </a:rPr>
              <a:t>Prasadi S.A.D.T.</a:t>
            </a:r>
            <a:r>
              <a:rPr lang="en-GB" sz="1400" b="0" i="0" u="none" strike="noStrike" cap="none">
                <a:solidFill>
                  <a:srgbClr val="242424"/>
                </a:solidFill>
                <a:latin typeface="Arial"/>
                <a:ea typeface="Arial"/>
                <a:cs typeface="Arial"/>
                <a:sym typeface="Arial"/>
              </a:rPr>
              <a:t>    |  </a:t>
            </a:r>
            <a:r>
              <a:rPr lang="en-GB">
                <a:solidFill>
                  <a:srgbClr val="242424"/>
                </a:solidFill>
              </a:rPr>
              <a:t>24-25J-155</a:t>
            </a:r>
            <a:endParaRPr sz="700" b="0" i="0" u="none" strike="noStrike" cap="none">
              <a:solidFill>
                <a:srgbClr val="000000"/>
              </a:solidFill>
              <a:latin typeface="Arial"/>
              <a:ea typeface="Arial"/>
              <a:cs typeface="Arial"/>
              <a:sym typeface="Arial"/>
            </a:endParaRPr>
          </a:p>
        </p:txBody>
      </p:sp>
      <p:sp>
        <p:nvSpPr>
          <p:cNvPr id="153" name="Google Shape;153;p21"/>
          <p:cNvSpPr txBox="1"/>
          <p:nvPr/>
        </p:nvSpPr>
        <p:spPr>
          <a:xfrm>
            <a:off x="7647265" y="4891825"/>
            <a:ext cx="794700" cy="153900"/>
          </a:xfrm>
          <a:prstGeom prst="rect">
            <a:avLst/>
          </a:prstGeom>
          <a:noFill/>
          <a:ln>
            <a:noFill/>
          </a:ln>
        </p:spPr>
        <p:txBody>
          <a:bodyPr spcFirstLastPara="1" wrap="square" lIns="0" tIns="0" rIns="0" bIns="0" anchor="t" anchorCtr="0">
            <a:spAutoFit/>
          </a:bodyPr>
          <a:lstStyle/>
          <a:p>
            <a:pPr marL="0" marR="0" lvl="0" indent="0" algn="ctr" rtl="0">
              <a:lnSpc>
                <a:spcPct val="130014"/>
              </a:lnSpc>
              <a:spcBef>
                <a:spcPts val="0"/>
              </a:spcBef>
              <a:spcAft>
                <a:spcPts val="0"/>
              </a:spcAft>
              <a:buClr>
                <a:srgbClr val="000000"/>
              </a:buClr>
              <a:buSzPts val="1000"/>
              <a:buFont typeface="Arial"/>
              <a:buNone/>
            </a:pPr>
            <a:r>
              <a:rPr lang="en-GB" sz="1000">
                <a:solidFill>
                  <a:srgbClr val="242424"/>
                </a:solidFill>
              </a:rPr>
              <a:t>8/10/2024</a:t>
            </a:r>
            <a:endParaRPr sz="700" b="0" i="0" u="none" strike="noStrike" cap="none">
              <a:solidFill>
                <a:srgbClr val="000000"/>
              </a:solidFill>
              <a:latin typeface="Arial"/>
              <a:ea typeface="Arial"/>
              <a:cs typeface="Arial"/>
              <a:sym typeface="Arial"/>
            </a:endParaRPr>
          </a:p>
        </p:txBody>
      </p:sp>
      <p:sp>
        <p:nvSpPr>
          <p:cNvPr id="154" name="Google Shape;154;p21"/>
          <p:cNvSpPr txBox="1"/>
          <p:nvPr/>
        </p:nvSpPr>
        <p:spPr>
          <a:xfrm>
            <a:off x="760084" y="228220"/>
            <a:ext cx="2440500" cy="8652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Clr>
                <a:srgbClr val="000000"/>
              </a:buClr>
              <a:buSzPts val="2500"/>
              <a:buFont typeface="Arial"/>
              <a:buNone/>
            </a:pPr>
            <a:r>
              <a:rPr lang="en-GB" sz="2400" i="0" u="none" strike="noStrike" cap="none">
                <a:solidFill>
                  <a:srgbClr val="242424"/>
                </a:solidFill>
              </a:rPr>
              <a:t>Introduction</a:t>
            </a:r>
            <a:endParaRPr sz="2400" i="0" u="none" strike="noStrike" cap="none">
              <a:solidFill>
                <a:srgbClr val="242424"/>
              </a:solidFill>
            </a:endParaRPr>
          </a:p>
          <a:p>
            <a:pPr marL="0" marR="0" lvl="0" indent="0" algn="ctr" rtl="0">
              <a:lnSpc>
                <a:spcPct val="130000"/>
              </a:lnSpc>
              <a:spcBef>
                <a:spcPts val="0"/>
              </a:spcBef>
              <a:spcAft>
                <a:spcPts val="0"/>
              </a:spcAft>
              <a:buClr>
                <a:srgbClr val="000000"/>
              </a:buClr>
              <a:buSzPts val="2500"/>
              <a:buFont typeface="Arial"/>
              <a:buNone/>
            </a:pPr>
            <a:r>
              <a:rPr lang="en-GB" sz="2500" b="1">
                <a:solidFill>
                  <a:srgbClr val="242424"/>
                </a:solidFill>
              </a:rPr>
              <a:t>Background</a:t>
            </a:r>
            <a:endParaRPr sz="2500" b="1">
              <a:solidFill>
                <a:srgbClr val="242424"/>
              </a:solidFill>
            </a:endParaRPr>
          </a:p>
        </p:txBody>
      </p:sp>
      <p:sp>
        <p:nvSpPr>
          <p:cNvPr id="155" name="Google Shape;155;p21"/>
          <p:cNvSpPr txBox="1"/>
          <p:nvPr/>
        </p:nvSpPr>
        <p:spPr>
          <a:xfrm>
            <a:off x="539850" y="1335800"/>
            <a:ext cx="8064300" cy="3339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Calibri"/>
              <a:buChar char="●"/>
            </a:pPr>
            <a:r>
              <a:rPr lang="en-GB">
                <a:solidFill>
                  <a:schemeClr val="dk1"/>
                </a:solidFill>
                <a:latin typeface="Calibri"/>
                <a:ea typeface="Calibri"/>
                <a:cs typeface="Calibri"/>
                <a:sym typeface="Calibri"/>
              </a:rPr>
              <a:t>The rise of deep learning and image processing technology has enabled the development of personalized hair color recommendation systems, allowing users to visualize potential hair color changes in real-time based on their unique features.</a:t>
            </a:r>
            <a:endParaRPr>
              <a:solidFill>
                <a:schemeClr val="dk1"/>
              </a:solidFill>
              <a:latin typeface="Calibri"/>
              <a:ea typeface="Calibri"/>
              <a:cs typeface="Calibri"/>
              <a:sym typeface="Calibri"/>
            </a:endParaRPr>
          </a:p>
          <a:p>
            <a:pPr marL="457200" lvl="0" indent="0" algn="l" rtl="0">
              <a:spcBef>
                <a:spcPts val="0"/>
              </a:spcBef>
              <a:spcAft>
                <a:spcPts val="0"/>
              </a:spcAft>
              <a:buNone/>
            </a:pP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GB">
                <a:solidFill>
                  <a:schemeClr val="dk1"/>
                </a:solidFill>
                <a:latin typeface="Calibri"/>
                <a:ea typeface="Calibri"/>
                <a:cs typeface="Calibri"/>
                <a:sym typeface="Calibri"/>
              </a:rPr>
              <a:t>Many hair color recommendation systems utilize machine learning models, particularly convolutional neural networks (CNNs), to analyze individual traits such as skin tone, eye color, and natural hair color, providing tailored suggestions that enhance user satisfaction.</a:t>
            </a:r>
            <a:endParaRPr>
              <a:solidFill>
                <a:schemeClr val="dk1"/>
              </a:solidFill>
              <a:latin typeface="Calibri"/>
              <a:ea typeface="Calibri"/>
              <a:cs typeface="Calibri"/>
              <a:sym typeface="Calibri"/>
            </a:endParaRPr>
          </a:p>
          <a:p>
            <a:pPr marL="457200" lvl="0" indent="0" algn="l" rtl="0">
              <a:spcBef>
                <a:spcPts val="0"/>
              </a:spcBef>
              <a:spcAft>
                <a:spcPts val="0"/>
              </a:spcAft>
              <a:buNone/>
            </a:pP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GB">
                <a:solidFill>
                  <a:schemeClr val="dk1"/>
                </a:solidFill>
                <a:latin typeface="Calibri"/>
                <a:ea typeface="Calibri"/>
                <a:cs typeface="Calibri"/>
                <a:sym typeface="Calibri"/>
              </a:rPr>
              <a:t>Traditional hair color selection tools often limit users to predefined palettes with minimal customization. In contrast, modern systems offer more in-depth personalization, considering lifestyle factors, preferences, and professional feedback to suggest hair colors that are uniquely suited to each user.</a:t>
            </a:r>
            <a:endParaRPr>
              <a:solidFill>
                <a:schemeClr val="dk1"/>
              </a:solidFill>
              <a:latin typeface="Calibri"/>
              <a:ea typeface="Calibri"/>
              <a:cs typeface="Calibri"/>
              <a:sym typeface="Calibri"/>
            </a:endParaRPr>
          </a:p>
          <a:p>
            <a:pPr marL="45720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4da6588c-a52b-4d0b-8663-93e0f7ef87c0">
      <Terms xmlns="http://schemas.microsoft.com/office/infopath/2007/PartnerControls"/>
    </lcf76f155ced4ddcb4097134ff3c332f>
    <TaxCatchAll xmlns="db72c12f-87a4-44ab-bbc5-4cc8306b158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D2C76CD229CDD4285A19EEDA46A2A94" ma:contentTypeVersion="13" ma:contentTypeDescription="Create a new document." ma:contentTypeScope="" ma:versionID="82e70f973760d71ce5f1e502bb013d03">
  <xsd:schema xmlns:xsd="http://www.w3.org/2001/XMLSchema" xmlns:xs="http://www.w3.org/2001/XMLSchema" xmlns:p="http://schemas.microsoft.com/office/2006/metadata/properties" xmlns:ns2="4da6588c-a52b-4d0b-8663-93e0f7ef87c0" xmlns:ns3="db72c12f-87a4-44ab-bbc5-4cc8306b158a" targetNamespace="http://schemas.microsoft.com/office/2006/metadata/properties" ma:root="true" ma:fieldsID="4d1e6b93f11312e598310e1d6362e66b" ns2:_="" ns3:_="">
    <xsd:import namespace="4da6588c-a52b-4d0b-8663-93e0f7ef87c0"/>
    <xsd:import namespace="db72c12f-87a4-44ab-bbc5-4cc8306b158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a6588c-a52b-4d0b-8663-93e0f7ef87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7c8a686f-bba2-44f2-819b-edf0b3003fbd"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descrip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b72c12f-87a4-44ab-bbc5-4cc8306b158a"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a90b710-f748-4220-b362-4102ae550bf9}" ma:internalName="TaxCatchAll" ma:showField="CatchAllData" ma:web="db72c12f-87a4-44ab-bbc5-4cc8306b15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92FBD-52F2-4332-B0F6-99079B55A6EB}">
  <ds:schemaRefs>
    <ds:schemaRef ds:uri="http://schemas.microsoft.com/sharepoint/v3/contenttype/forms"/>
  </ds:schemaRefs>
</ds:datastoreItem>
</file>

<file path=customXml/itemProps2.xml><?xml version="1.0" encoding="utf-8"?>
<ds:datastoreItem xmlns:ds="http://schemas.openxmlformats.org/officeDocument/2006/customXml" ds:itemID="{BF51FD01-0CA4-4763-AD6B-F49DB466E377}">
  <ds:schemaRefs>
    <ds:schemaRef ds:uri="http://schemas.microsoft.com/office/2006/metadata/properties"/>
    <ds:schemaRef ds:uri="http://schemas.microsoft.com/office/infopath/2007/PartnerControls"/>
    <ds:schemaRef ds:uri="4da6588c-a52b-4d0b-8663-93e0f7ef87c0"/>
    <ds:schemaRef ds:uri="db72c12f-87a4-44ab-bbc5-4cc8306b158a"/>
  </ds:schemaRefs>
</ds:datastoreItem>
</file>

<file path=customXml/itemProps3.xml><?xml version="1.0" encoding="utf-8"?>
<ds:datastoreItem xmlns:ds="http://schemas.openxmlformats.org/officeDocument/2006/customXml" ds:itemID="{8F45A721-E6FE-4BCB-8DAF-D7C190859B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a6588c-a52b-4d0b-8663-93e0f7ef87c0"/>
    <ds:schemaRef ds:uri="db72c12f-87a4-44ab-bbc5-4cc8306b15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TotalTime>
  <Words>3356</Words>
  <Application>Microsoft Office PowerPoint</Application>
  <PresentationFormat>On-screen Show (16:9)</PresentationFormat>
  <Paragraphs>438</Paragraphs>
  <Slides>49</Slides>
  <Notes>49</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Prasadi S.A.D.T it21894824</cp:lastModifiedBy>
  <cp:revision>5</cp:revision>
  <dcterms:modified xsi:type="dcterms:W3CDTF">2024-12-08T11:04:57Z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0x0101007D2C76CD229CDD4285A19EEDA46A2A94</vt:lpwstr>
  </property>
  <property fmtid="{D5CDD505-2E9C-101B-9397-08002B2CF9AE}" pid="3" name="MediaServiceImageTags">
    <vt:lpwstr/>
  </property>
</Properties>
</file>