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0" r:id="rId4"/>
  </p:sldMasterIdLst>
  <p:notesMasterIdLst>
    <p:notesMasterId r:id="rId20"/>
  </p:notesMasterIdLst>
  <p:handoutMasterIdLst>
    <p:handoutMasterId r:id="rId21"/>
  </p:handoutMasterIdLst>
  <p:sldIdLst>
    <p:sldId id="344" r:id="rId5"/>
    <p:sldId id="345" r:id="rId6"/>
    <p:sldId id="346" r:id="rId7"/>
    <p:sldId id="347" r:id="rId8"/>
    <p:sldId id="348" r:id="rId9"/>
    <p:sldId id="349" r:id="rId10"/>
    <p:sldId id="359" r:id="rId11"/>
    <p:sldId id="358" r:id="rId12"/>
    <p:sldId id="357" r:id="rId13"/>
    <p:sldId id="350" r:id="rId14"/>
    <p:sldId id="351" r:id="rId15"/>
    <p:sldId id="352" r:id="rId16"/>
    <p:sldId id="353" r:id="rId17"/>
    <p:sldId id="354" r:id="rId18"/>
    <p:sldId id="35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928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1678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22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386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5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29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62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0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327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81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0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6635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6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32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82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907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287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019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29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1861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771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185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5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  <p:sldLayoutId id="2147483898" r:id="rId18"/>
    <p:sldLayoutId id="2147483899" r:id="rId19"/>
    <p:sldLayoutId id="2147483900" r:id="rId20"/>
    <p:sldLayoutId id="2147483901" r:id="rId21"/>
    <p:sldLayoutId id="2147483902" r:id="rId22"/>
    <p:sldLayoutId id="2147483700" r:id="rId23"/>
    <p:sldLayoutId id="2147483711" r:id="rId2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CD0D94A-F8BF-7694-F8A3-689EA6E08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746A9-1DAE-CFDC-F85E-031E3BFA2C4A}"/>
              </a:ext>
            </a:extLst>
          </p:cNvPr>
          <p:cNvSpPr txBox="1"/>
          <p:nvPr/>
        </p:nvSpPr>
        <p:spPr>
          <a:xfrm>
            <a:off x="10318812" y="514289"/>
            <a:ext cx="16837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PEP_30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C1F6DD-EAB6-4549-A2CF-743501231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" y="514289"/>
            <a:ext cx="5557520" cy="5782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512214-C016-4927-AFB9-36578766E7AD}"/>
              </a:ext>
            </a:extLst>
          </p:cNvPr>
          <p:cNvSpPr/>
          <p:nvPr/>
        </p:nvSpPr>
        <p:spPr>
          <a:xfrm>
            <a:off x="5628640" y="2387600"/>
            <a:ext cx="65328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Smart Aquarium   </a:t>
            </a:r>
            <a:b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using IOT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604E8-0D2B-9CF1-436B-EDFA48DB5417}"/>
              </a:ext>
            </a:extLst>
          </p:cNvPr>
          <p:cNvSpPr txBox="1"/>
          <p:nvPr/>
        </p:nvSpPr>
        <p:spPr>
          <a:xfrm>
            <a:off x="704295" y="591786"/>
            <a:ext cx="105733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Gantt Chart</a:t>
            </a:r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dirty="0"/>
          </a:p>
        </p:txBody>
      </p:sp>
      <p:pic>
        <p:nvPicPr>
          <p:cNvPr id="15" name="Picture 14" descr="A grid of lines and dots">
            <a:extLst>
              <a:ext uri="{FF2B5EF4-FFF2-40B4-BE49-F238E27FC236}">
                <a16:creationId xmlns:a16="http://schemas.microsoft.com/office/drawing/2014/main" id="{5D82FA55-24FC-EC44-4383-CF704D8E6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1412041"/>
            <a:ext cx="10848513" cy="49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D58C6-6F47-0261-9611-E968042F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5C2632-2BA1-3A9E-B8DF-9D48D9DA8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09538"/>
              </p:ext>
            </p:extLst>
          </p:nvPr>
        </p:nvGraphicFramePr>
        <p:xfrm>
          <a:off x="825624" y="1935330"/>
          <a:ext cx="10582182" cy="395896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662030">
                  <a:extLst>
                    <a:ext uri="{9D8B030D-6E8A-4147-A177-3AD203B41FA5}">
                      <a16:colId xmlns:a16="http://schemas.microsoft.com/office/drawing/2014/main" val="2195437222"/>
                    </a:ext>
                  </a:extLst>
                </a:gridCol>
                <a:gridCol w="2639298">
                  <a:extLst>
                    <a:ext uri="{9D8B030D-6E8A-4147-A177-3AD203B41FA5}">
                      <a16:colId xmlns:a16="http://schemas.microsoft.com/office/drawing/2014/main" val="245940876"/>
                    </a:ext>
                  </a:extLst>
                </a:gridCol>
                <a:gridCol w="2640427">
                  <a:extLst>
                    <a:ext uri="{9D8B030D-6E8A-4147-A177-3AD203B41FA5}">
                      <a16:colId xmlns:a16="http://schemas.microsoft.com/office/drawing/2014/main" val="1208919289"/>
                    </a:ext>
                  </a:extLst>
                </a:gridCol>
                <a:gridCol w="2640427">
                  <a:extLst>
                    <a:ext uri="{9D8B030D-6E8A-4147-A177-3AD203B41FA5}">
                      <a16:colId xmlns:a16="http://schemas.microsoft.com/office/drawing/2014/main" val="1629254961"/>
                    </a:ext>
                  </a:extLst>
                </a:gridCol>
              </a:tblGrid>
              <a:tr h="518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Student Name and IT Number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Function Name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Role  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Facilities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992099"/>
                  </a:ext>
                </a:extLst>
              </a:tr>
              <a:tr h="782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R.A.T.R. Lakshitha (IT22617514)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Feed Measurement and Dispensing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Team Leader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Project Manager 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Hardware Engineer  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IoT Devices, Programming Tools, Documentation Tools            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815785"/>
                  </a:ext>
                </a:extLst>
              </a:tr>
              <a:tr h="782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S.A.H.D.M. Perera (IT22911858)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Water Quality Monitoring       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Hardware Engineer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IoT Specialist  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Water Quality Analysis Tools, Programming Tools   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809153"/>
                  </a:ext>
                </a:extLst>
              </a:tr>
              <a:tr h="782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R.M.D.E. Rajapaksha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(IT22339188)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Temperature Monitoring        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Software Developer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Business Analyst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Sensors, IoT Devices, Calibration Tools, Hardware Components            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7121525"/>
                  </a:ext>
                </a:extLst>
              </a:tr>
              <a:tr h="782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SITHUMINI A.J.M. S (IT22329974)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Night Light Control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Software Developer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Project Designer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Programming Tools, Aquarium Environment Setup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34543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3AE2DDA-C920-9614-283F-31303FD983A3}"/>
              </a:ext>
            </a:extLst>
          </p:cNvPr>
          <p:cNvSpPr txBox="1"/>
          <p:nvPr/>
        </p:nvSpPr>
        <p:spPr>
          <a:xfrm>
            <a:off x="1109709" y="796316"/>
            <a:ext cx="95487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and Facilities</a:t>
            </a:r>
          </a:p>
        </p:txBody>
      </p:sp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8CC2E-BB8C-CF5A-C460-C662927C0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374F8-74D7-CE0F-E338-965DEB11B809}"/>
              </a:ext>
            </a:extLst>
          </p:cNvPr>
          <p:cNvSpPr txBox="1"/>
          <p:nvPr/>
        </p:nvSpPr>
        <p:spPr>
          <a:xfrm>
            <a:off x="639193" y="805211"/>
            <a:ext cx="5175681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Hardware Requirements</a:t>
            </a:r>
          </a:p>
          <a:p>
            <a:r>
              <a:rPr lang="en-US" sz="1200" b="1" u="sng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ESP-32S V1 Development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16*4 LCD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12C module for LCD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LDR sensor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18B20 Waterproof temperature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Turbidity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RTC Module DS3231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Stepper motor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Empty fish feeder tank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9V 6F22 Battery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LM2596 DC-DC Buck Converter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ESP8266 Wi-Fi Relay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LED bulbs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Dot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Aquarium tank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1BCB59-E957-AB70-F7EB-5FBFF9AC9C2C}"/>
              </a:ext>
            </a:extLst>
          </p:cNvPr>
          <p:cNvSpPr txBox="1"/>
          <p:nvPr/>
        </p:nvSpPr>
        <p:spPr>
          <a:xfrm>
            <a:off x="6377128" y="893988"/>
            <a:ext cx="51076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Software Requirements </a:t>
            </a:r>
          </a:p>
          <a:p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Programming Languages (C/C++)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Operating System (Windows)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Network Connectivity (Wi-Fi network for connecting the ESP8266 Wi-Fi Relay Module to the internet)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Optional Simulation or Debugging Tools</a:t>
            </a:r>
          </a:p>
        </p:txBody>
      </p:sp>
    </p:spTree>
    <p:extLst>
      <p:ext uri="{BB962C8B-B14F-4D97-AF65-F5344CB8AC3E}">
        <p14:creationId xmlns:p14="http://schemas.microsoft.com/office/powerpoint/2010/main" val="290275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4084A-0289-782C-C2AC-07E397FB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4A30A-35D0-377A-691C-F1CA505492D9}"/>
              </a:ext>
            </a:extLst>
          </p:cNvPr>
          <p:cNvSpPr txBox="1"/>
          <p:nvPr/>
        </p:nvSpPr>
        <p:spPr>
          <a:xfrm>
            <a:off x="1260924" y="633323"/>
            <a:ext cx="9489934" cy="536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Other Requirements </a:t>
            </a:r>
          </a:p>
          <a:p>
            <a:endParaRPr lang="en-US" sz="1400" dirty="0"/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Power Supply			: Adequate power source.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Enclosure				: Secure housing for components.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Mounting Hardware	: Screws, brackets,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Internet Connectivity	: For remote monitoring/control.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Storage			: SD cards, cloud storage,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User Interface			: Buttons, switches, touchscreen.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Documentation		: User manuals, guides.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Safety				: Insulation, grounding, compliance.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Testing Equipment		: Multimeters, oscilloscopes.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Maintenance			: Updates, replacements, support.</a:t>
            </a:r>
          </a:p>
        </p:txBody>
      </p:sp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2268DE-B7F5-412C-BBCE-12EB65E1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100560"/>
              </p:ext>
            </p:extLst>
          </p:nvPr>
        </p:nvGraphicFramePr>
        <p:xfrm>
          <a:off x="3336595" y="1769915"/>
          <a:ext cx="5197805" cy="435133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671020">
                  <a:extLst>
                    <a:ext uri="{9D8B030D-6E8A-4147-A177-3AD203B41FA5}">
                      <a16:colId xmlns:a16="http://schemas.microsoft.com/office/drawing/2014/main" val="1170280998"/>
                    </a:ext>
                  </a:extLst>
                </a:gridCol>
                <a:gridCol w="1526785">
                  <a:extLst>
                    <a:ext uri="{9D8B030D-6E8A-4147-A177-3AD203B41FA5}">
                      <a16:colId xmlns:a16="http://schemas.microsoft.com/office/drawing/2014/main" val="2171157169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Components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4094321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ESP-32S V1 Development Board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LKR 1,900.00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155671513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16*4 LCD display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LKR 1,640.00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162733020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12C module for LCD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LKR 460.00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65451808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LDR sensor module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LKR 170.00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250663959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18B20 Waterproof temperature sensor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LKR 340.00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151142060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Turbidity Sensor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LKR 3,400.00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343985429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RTC Module DS3231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LKR 715.00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425442189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Stepper motor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LKR 2,400.00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54007430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empty fish feeder tank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LKR 2,500.00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199526615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9V 6F22 Battery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LKR 800.00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40833791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LM2596 DC-DC Buck Converter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LKR 1,600.00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174288025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ESP8266 Wi-Fi Relay Module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LKR 450.00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275280162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LED bulbs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LKR 250.00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182438044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Dot board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LKR 1,160.00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400117347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Aquarium tank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LKR 1,500.00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249848995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LKR 19,285.00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736" marR="6736" marT="6736" marB="0" anchor="b"/>
                </a:tc>
                <a:extLst>
                  <a:ext uri="{0D108BD9-81ED-4DB2-BD59-A6C34878D82A}">
                    <a16:rowId xmlns:a16="http://schemas.microsoft.com/office/drawing/2014/main" val="34228953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3D9B28F-7314-4450-AD9F-1E82E298AFF0}"/>
              </a:ext>
            </a:extLst>
          </p:cNvPr>
          <p:cNvSpPr/>
          <p:nvPr/>
        </p:nvSpPr>
        <p:spPr>
          <a:xfrm>
            <a:off x="4972357" y="635349"/>
            <a:ext cx="1925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382360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1A6721-F741-4C39-B762-170DE3E4E59E}"/>
              </a:ext>
            </a:extLst>
          </p:cNvPr>
          <p:cNvSpPr/>
          <p:nvPr/>
        </p:nvSpPr>
        <p:spPr>
          <a:xfrm>
            <a:off x="2783840" y="2347575"/>
            <a:ext cx="689863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22DFBB-54BC-4393-868A-DADC489300D2}"/>
              </a:ext>
            </a:extLst>
          </p:cNvPr>
          <p:cNvSpPr txBox="1"/>
          <p:nvPr/>
        </p:nvSpPr>
        <p:spPr>
          <a:xfrm>
            <a:off x="501512" y="597455"/>
            <a:ext cx="11188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u="sng" dirty="0"/>
              <a:t>Problem Specification</a:t>
            </a:r>
          </a:p>
          <a:p>
            <a:endParaRPr lang="en-US" sz="3600" b="1" u="sng" dirty="0"/>
          </a:p>
          <a:p>
            <a:pPr algn="just"/>
            <a:r>
              <a:rPr lang="en-US" sz="3200" b="1" dirty="0"/>
              <a:t>Aquarium Management Current State</a:t>
            </a:r>
            <a:r>
              <a:rPr lang="en-US" sz="3200" dirty="0"/>
              <a:t>,</a:t>
            </a:r>
          </a:p>
          <a:p>
            <a:pPr lvl="1" algn="just"/>
            <a:r>
              <a:rPr lang="en-US" sz="3200" dirty="0"/>
              <a:t>• is dependent on manual monitoring and instruction.</a:t>
            </a:r>
          </a:p>
          <a:p>
            <a:pPr lvl="1" algn="just"/>
            <a:r>
              <a:rPr lang="en-US" sz="3200" dirty="0"/>
              <a:t>• unable to automate and monitor in real-time.</a:t>
            </a:r>
          </a:p>
          <a:p>
            <a:pPr lvl="1" algn="just"/>
            <a:r>
              <a:rPr lang="en-US" sz="3200" dirty="0"/>
              <a:t>• Common techniques for fish farming include regulating     </a:t>
            </a:r>
          </a:p>
          <a:p>
            <a:pPr lvl="1" algn="just"/>
            <a:r>
              <a:rPr lang="en-US" sz="3200" dirty="0"/>
              <a:t>   temperature, controlling lighting, monitoring water  </a:t>
            </a:r>
          </a:p>
          <a:p>
            <a:pPr lvl="1" algn="just"/>
            <a:r>
              <a:rPr lang="en-US" sz="3200" dirty="0"/>
              <a:t>   quality, and providing the appropriate amount of food.</a:t>
            </a:r>
          </a:p>
          <a:p>
            <a:pPr lvl="1" algn="just"/>
            <a:r>
              <a:rPr lang="en-US" sz="3200" dirty="0"/>
              <a:t>• results in dangers to the environment, failure, and reliability.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D79CD7-C854-8CAD-435F-C5EDF2C523D2}"/>
              </a:ext>
            </a:extLst>
          </p:cNvPr>
          <p:cNvSpPr txBox="1"/>
          <p:nvPr/>
        </p:nvSpPr>
        <p:spPr>
          <a:xfrm>
            <a:off x="587406" y="568171"/>
            <a:ext cx="110171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19AC4-8456-47AF-A8F0-91ABCBCC25BD}"/>
              </a:ext>
            </a:extLst>
          </p:cNvPr>
          <p:cNvSpPr txBox="1"/>
          <p:nvPr/>
        </p:nvSpPr>
        <p:spPr>
          <a:xfrm>
            <a:off x="531189" y="397887"/>
            <a:ext cx="398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System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48F4D-BF3B-4C97-876B-9551CEEAC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82" y="1231765"/>
            <a:ext cx="6180158" cy="47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ED7729-5B11-35EC-E1AB-532AE462DF34}"/>
              </a:ext>
            </a:extLst>
          </p:cNvPr>
          <p:cNvSpPr txBox="1"/>
          <p:nvPr/>
        </p:nvSpPr>
        <p:spPr>
          <a:xfrm>
            <a:off x="685060" y="489734"/>
            <a:ext cx="108218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u="sng" dirty="0"/>
          </a:p>
          <a:p>
            <a:r>
              <a:rPr lang="en-US" sz="3200" b="1" u="sng" dirty="0"/>
              <a:t>Key Benefits</a:t>
            </a:r>
          </a:p>
          <a:p>
            <a:endParaRPr lang="en-US" sz="32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Automated processes to make maintenance easy.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Simple remote control and monitoring.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Integrating IoT devices with simple.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Set up applications to make things easier.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Planned resource use to lower costs.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Improved user experience to increase satisfaction.</a:t>
            </a:r>
          </a:p>
          <a:p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1259C7-E492-1AD1-EFA7-EE07D0312C41}"/>
              </a:ext>
            </a:extLst>
          </p:cNvPr>
          <p:cNvSpPr txBox="1"/>
          <p:nvPr/>
        </p:nvSpPr>
        <p:spPr>
          <a:xfrm>
            <a:off x="520823" y="511855"/>
            <a:ext cx="11150354" cy="583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/>
              <a:t>Main Objective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2400" dirty="0"/>
              <a:t>The creation and use of a modern Internet of Things (IoT) Smart Aquarium system would transform aquarium management by providing the best conditions for aquatic life using smart monitoring and control systems. </a:t>
            </a:r>
            <a:endParaRPr lang="en-US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/>
              <a:t>Sub-Objectives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 IoT devices for real-time control and monitoring functions.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User-friendly controls may increase the user experience.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Automate service tasks and simplify feeding schedules.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Promote the health and safety of marine life by keeping ideal conditions.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Build the system the best solution in the industry.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A4BFD-4F0C-45B6-8A16-21CF35CB0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79596-1770-C44F-644C-8CAAB20062E4}"/>
              </a:ext>
            </a:extLst>
          </p:cNvPr>
          <p:cNvSpPr txBox="1"/>
          <p:nvPr/>
        </p:nvSpPr>
        <p:spPr>
          <a:xfrm>
            <a:off x="640672" y="509429"/>
            <a:ext cx="109106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</a:p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Displaying Temperature Values</a:t>
            </a: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err="1"/>
              <a:t>R.M.D.E.Rajapaksha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endParaRPr lang="en-US" sz="3200" b="1" u="sn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36FC52-D678-41F4-A23E-984CEFC67328}"/>
              </a:ext>
            </a:extLst>
          </p:cNvPr>
          <p:cNvSpPr/>
          <p:nvPr/>
        </p:nvSpPr>
        <p:spPr>
          <a:xfrm>
            <a:off x="3867446" y="2040287"/>
            <a:ext cx="1440180" cy="4800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760419-DDBA-4640-AD0A-C7E72622A3E6}"/>
              </a:ext>
            </a:extLst>
          </p:cNvPr>
          <p:cNvSpPr/>
          <p:nvPr/>
        </p:nvSpPr>
        <p:spPr>
          <a:xfrm>
            <a:off x="3867446" y="5641192"/>
            <a:ext cx="1440180" cy="4800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DCFB8361-0C75-491D-BA16-3B1F22D1C152}"/>
              </a:ext>
            </a:extLst>
          </p:cNvPr>
          <p:cNvSpPr/>
          <p:nvPr/>
        </p:nvSpPr>
        <p:spPr>
          <a:xfrm>
            <a:off x="3351191" y="2813071"/>
            <a:ext cx="2472690" cy="1562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the temp is detected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02769F-EC7B-4064-8EFE-4788C337CC23}"/>
              </a:ext>
            </a:extLst>
          </p:cNvPr>
          <p:cNvSpPr/>
          <p:nvPr/>
        </p:nvSpPr>
        <p:spPr>
          <a:xfrm>
            <a:off x="3276896" y="4960620"/>
            <a:ext cx="2621280" cy="397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the temperature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2B326A-0B5C-468C-889C-84125E25B596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4587536" y="2520347"/>
            <a:ext cx="0" cy="29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9D1B76-C2B3-44B8-BB88-DB74429D522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587536" y="4375171"/>
            <a:ext cx="0" cy="58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4C878D-8808-48EC-AF82-350E66F4349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587536" y="5358110"/>
            <a:ext cx="0" cy="28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EFA6C0-3974-411E-8D94-05F1464718F4}"/>
              </a:ext>
            </a:extLst>
          </p:cNvPr>
          <p:cNvCxnSpPr>
            <a:cxnSpLocks/>
            <a:stCxn id="4" idx="3"/>
          </p:cNvCxnSpPr>
          <p:nvPr/>
        </p:nvCxnSpPr>
        <p:spPr>
          <a:xfrm flipH="1" flipV="1">
            <a:off x="4587537" y="2658815"/>
            <a:ext cx="1236344" cy="935306"/>
          </a:xfrm>
          <a:prstGeom prst="bentConnector3">
            <a:avLst>
              <a:gd name="adj1" fmla="val -65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87BEF2-F637-494B-8B0C-C9586B230FFB}"/>
              </a:ext>
            </a:extLst>
          </p:cNvPr>
          <p:cNvSpPr txBox="1"/>
          <p:nvPr/>
        </p:nvSpPr>
        <p:spPr>
          <a:xfrm>
            <a:off x="5966460" y="3244334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996C60-6213-4684-AFC1-3DD65820C322}"/>
              </a:ext>
            </a:extLst>
          </p:cNvPr>
          <p:cNvSpPr txBox="1"/>
          <p:nvPr/>
        </p:nvSpPr>
        <p:spPr>
          <a:xfrm>
            <a:off x="4618016" y="4375171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AB088B-7DC5-4FA6-BA38-B9AAB7489D05}"/>
              </a:ext>
            </a:extLst>
          </p:cNvPr>
          <p:cNvCxnSpPr/>
          <p:nvPr/>
        </p:nvCxnSpPr>
        <p:spPr>
          <a:xfrm flipH="1">
            <a:off x="2210540" y="5499651"/>
            <a:ext cx="2376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195420-D349-4650-A835-C6AD7A239D04}"/>
              </a:ext>
            </a:extLst>
          </p:cNvPr>
          <p:cNvCxnSpPr>
            <a:cxnSpLocks/>
          </p:cNvCxnSpPr>
          <p:nvPr/>
        </p:nvCxnSpPr>
        <p:spPr>
          <a:xfrm flipH="1" flipV="1">
            <a:off x="2127183" y="2736464"/>
            <a:ext cx="74480" cy="2763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77F0B66-EFBE-4C3E-A0E9-1EA9B21FC871}"/>
              </a:ext>
            </a:extLst>
          </p:cNvPr>
          <p:cNvCxnSpPr>
            <a:cxnSpLocks/>
          </p:cNvCxnSpPr>
          <p:nvPr/>
        </p:nvCxnSpPr>
        <p:spPr>
          <a:xfrm flipV="1">
            <a:off x="2130641" y="2666709"/>
            <a:ext cx="2456895" cy="6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4C5D-99B5-45A8-B74D-63D2286D162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792481"/>
            <a:ext cx="10447020" cy="5448300"/>
          </a:xfrm>
        </p:spPr>
        <p:txBody>
          <a:bodyPr>
            <a:normAutofit lnSpcReduction="10000"/>
          </a:bodyPr>
          <a:lstStyle/>
          <a:p>
            <a:pPr defTabSz="457200"/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Displaying warnings for Water Quality Issues.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(</a:t>
            </a:r>
            <a:r>
              <a:rPr lang="en-US" dirty="0" err="1"/>
              <a:t>S.A.H.D.M.Perera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65A3-3E17-4C87-A458-6B2390A40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092B1-35B5-4D29-9F72-AE8DA7254F0B}"/>
              </a:ext>
            </a:extLst>
          </p:cNvPr>
          <p:cNvSpPr/>
          <p:nvPr/>
        </p:nvSpPr>
        <p:spPr>
          <a:xfrm>
            <a:off x="3623310" y="2199790"/>
            <a:ext cx="2331720" cy="670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Water detection using Turbidity Sensor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1871B7-1DB4-4006-8A9E-49C3D815E0E5}"/>
              </a:ext>
            </a:extLst>
          </p:cNvPr>
          <p:cNvSpPr/>
          <p:nvPr/>
        </p:nvSpPr>
        <p:spPr>
          <a:xfrm>
            <a:off x="3964303" y="4933905"/>
            <a:ext cx="1649731" cy="3962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 Alarm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349C64D-359C-4A4F-AA7F-4441A96AF5CF}"/>
              </a:ext>
            </a:extLst>
          </p:cNvPr>
          <p:cNvSpPr/>
          <p:nvPr/>
        </p:nvSpPr>
        <p:spPr>
          <a:xfrm>
            <a:off x="3790948" y="3092525"/>
            <a:ext cx="1996442" cy="146304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 or Mud Mixed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287BE9-DF4B-4F38-8A51-8C098E779E82}"/>
              </a:ext>
            </a:extLst>
          </p:cNvPr>
          <p:cNvSpPr/>
          <p:nvPr/>
        </p:nvSpPr>
        <p:spPr>
          <a:xfrm>
            <a:off x="4328160" y="1499384"/>
            <a:ext cx="92202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C62999-37D5-403F-A65F-A9CCEBD1D989}"/>
              </a:ext>
            </a:extLst>
          </p:cNvPr>
          <p:cNvSpPr/>
          <p:nvPr/>
        </p:nvSpPr>
        <p:spPr>
          <a:xfrm>
            <a:off x="4286248" y="5616256"/>
            <a:ext cx="1005840" cy="365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A78C292-0CA2-4D54-A5F7-E07042FEC4A4}"/>
              </a:ext>
            </a:extLst>
          </p:cNvPr>
          <p:cNvCxnSpPr>
            <a:endCxn id="6" idx="0"/>
          </p:cNvCxnSpPr>
          <p:nvPr/>
        </p:nvCxnSpPr>
        <p:spPr>
          <a:xfrm rot="16200000" flipH="1">
            <a:off x="4629466" y="2040086"/>
            <a:ext cx="31940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C4DA6D-8FE5-4285-B05D-1B7440DBE42D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4789169" y="2870350"/>
            <a:ext cx="1" cy="22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1D5B8F-B84A-46C7-BA98-69171346022C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4789169" y="4555565"/>
            <a:ext cx="0" cy="37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BEE1FB-8436-4C78-B26A-044CAA7AF2C6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4789168" y="5330144"/>
            <a:ext cx="1" cy="28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7E22CAF-97D7-45FA-BEAF-C5F2469E6728}"/>
              </a:ext>
            </a:extLst>
          </p:cNvPr>
          <p:cNvCxnSpPr>
            <a:stCxn id="9" idx="3"/>
          </p:cNvCxnSpPr>
          <p:nvPr/>
        </p:nvCxnSpPr>
        <p:spPr>
          <a:xfrm flipH="1" flipV="1">
            <a:off x="4789168" y="1973580"/>
            <a:ext cx="998222" cy="1850465"/>
          </a:xfrm>
          <a:prstGeom prst="bentConnector4">
            <a:avLst>
              <a:gd name="adj1" fmla="val -103054"/>
              <a:gd name="adj2" fmla="val 994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101F6F-1EC6-4110-B258-C70317CC6F24}"/>
              </a:ext>
            </a:extLst>
          </p:cNvPr>
          <p:cNvSpPr txBox="1"/>
          <p:nvPr/>
        </p:nvSpPr>
        <p:spPr>
          <a:xfrm>
            <a:off x="5857870" y="3449946"/>
            <a:ext cx="92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78049-B532-4F06-B2EA-00C23381B4B9}"/>
              </a:ext>
            </a:extLst>
          </p:cNvPr>
          <p:cNvSpPr txBox="1"/>
          <p:nvPr/>
        </p:nvSpPr>
        <p:spPr>
          <a:xfrm>
            <a:off x="4789167" y="4457896"/>
            <a:ext cx="18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Mud Mixed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9A8FCCE-2ABE-4368-9CC9-9F88BDA0457C}"/>
              </a:ext>
            </a:extLst>
          </p:cNvPr>
          <p:cNvCxnSpPr>
            <a:cxnSpLocks/>
          </p:cNvCxnSpPr>
          <p:nvPr/>
        </p:nvCxnSpPr>
        <p:spPr>
          <a:xfrm rot="5400000" flipH="1">
            <a:off x="3054930" y="3631147"/>
            <a:ext cx="3355082" cy="42912"/>
          </a:xfrm>
          <a:prstGeom prst="bentConnector5">
            <a:avLst>
              <a:gd name="adj1" fmla="val -6814"/>
              <a:gd name="adj2" fmla="val 3778983"/>
              <a:gd name="adj3" fmla="val 99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14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B70A-8B19-4784-BBF7-41774E04C2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731520"/>
            <a:ext cx="10431780" cy="5389731"/>
          </a:xfrm>
        </p:spPr>
        <p:txBody>
          <a:bodyPr>
            <a:normAutofit fontScale="55000" lnSpcReduction="20000"/>
          </a:bodyPr>
          <a:lstStyle/>
          <a:p>
            <a:r>
              <a:rPr lang="en-US" sz="5100" b="1" u="sng" dirty="0">
                <a:latin typeface="Arial" panose="020B0604020202020204" pitchFamily="34" charset="0"/>
                <a:cs typeface="Arial" panose="020B0604020202020204" pitchFamily="34" charset="0"/>
              </a:rPr>
              <a:t>Providing the required amount of food to the fish</a:t>
            </a: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Connect the RTC module to the Arduino board.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Connect the stepper motor to the Arduino board. 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Assemble the fish food container with the stepper motor to dispense food.</a:t>
            </a:r>
          </a:p>
          <a:p>
            <a:pPr algn="r"/>
            <a:endParaRPr lang="en-US" sz="4000" dirty="0"/>
          </a:p>
          <a:p>
            <a:pPr algn="r"/>
            <a:endParaRPr lang="en-US" sz="3200" dirty="0"/>
          </a:p>
          <a:p>
            <a:pPr algn="r"/>
            <a:endParaRPr lang="en-US" sz="3200" dirty="0"/>
          </a:p>
          <a:p>
            <a:pPr algn="r"/>
            <a:endParaRPr lang="en-US" sz="3200" dirty="0"/>
          </a:p>
          <a:p>
            <a:pPr algn="r"/>
            <a:endParaRPr lang="en-US" sz="3200" dirty="0"/>
          </a:p>
          <a:p>
            <a:pPr algn="r"/>
            <a:endParaRPr lang="en-US" sz="3200" dirty="0"/>
          </a:p>
          <a:p>
            <a:pPr algn="r"/>
            <a:endParaRPr lang="en-US" sz="3200" dirty="0"/>
          </a:p>
          <a:p>
            <a:pPr algn="r"/>
            <a:endParaRPr lang="en-US" sz="3200" dirty="0"/>
          </a:p>
          <a:p>
            <a:pPr algn="r"/>
            <a:endParaRPr lang="en-US" sz="3200" dirty="0"/>
          </a:p>
          <a:p>
            <a:pPr algn="r">
              <a:lnSpc>
                <a:spcPct val="135000"/>
              </a:lnSpc>
            </a:pPr>
            <a:r>
              <a:rPr lang="en-US" sz="3600" dirty="0"/>
              <a:t>(</a:t>
            </a:r>
            <a:r>
              <a:rPr lang="en-US" sz="3600" dirty="0" err="1"/>
              <a:t>R.A.T.R.Lakshitha</a:t>
            </a:r>
            <a:r>
              <a:rPr lang="en-US" sz="3600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C8696-A841-47AA-B9A8-66FB12E3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C26E3-BD0E-45FA-8B88-4E41CDCA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655" y="3217873"/>
            <a:ext cx="4068445" cy="305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42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BE5C-0FA9-46E5-B9A7-DB38C8F418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495300"/>
            <a:ext cx="5341620" cy="5402581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u="sng" dirty="0">
                <a:latin typeface="Arial" panose="020B0604020202020204" pitchFamily="34" charset="0"/>
                <a:cs typeface="Arial" panose="020B0604020202020204" pitchFamily="34" charset="0"/>
              </a:rPr>
              <a:t>Managing the light using LDR</a:t>
            </a:r>
          </a:p>
          <a:p>
            <a:endParaRPr lang="en-US" sz="1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Managing light using LDR involves primarily using the LDR sensor along with other equipment for this function.</a:t>
            </a:r>
          </a:p>
          <a:p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Light in Dark Environment</a:t>
            </a:r>
          </a:p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LDR Sensor Sensitivity</a:t>
            </a:r>
          </a:p>
          <a:p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</a:p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LED strips are connected to the LDR sensor to regulate lighting.</a:t>
            </a:r>
          </a:p>
          <a:p>
            <a:endParaRPr lang="en-US" sz="4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7BD11-D49B-471B-9688-FC07C096A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C2FA6-F10B-43E0-9E99-F7F25CA9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10" y="1295250"/>
            <a:ext cx="4732019" cy="426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D8E6E0-E0F3-4AF4-B548-1A8811522F94}"/>
              </a:ext>
            </a:extLst>
          </p:cNvPr>
          <p:cNvSpPr txBox="1"/>
          <p:nvPr/>
        </p:nvSpPr>
        <p:spPr>
          <a:xfrm>
            <a:off x="9578340" y="5798086"/>
            <a:ext cx="212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A.J.M.S.Sithumini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15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7CDA33-9251-49D0-A51A-7888AA3E0635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71af3243-3dd4-4a8d-8c0d-dd76da1f02a5"/>
    <ds:schemaRef ds:uri="http://schemas.microsoft.com/office/infopath/2007/PartnerControls"/>
    <ds:schemaRef ds:uri="http://purl.org/dc/elements/1.1/"/>
    <ds:schemaRef ds:uri="http://schemas.microsoft.com/sharepoint/v3"/>
    <ds:schemaRef ds:uri="http://schemas.openxmlformats.org/package/2006/metadata/core-properties"/>
    <ds:schemaRef ds:uri="230e9df3-be65-4c73-a93b-d1236ebd677e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1146</TotalTime>
  <Words>811</Words>
  <Application>Microsoft Office PowerPoint</Application>
  <PresentationFormat>Widescreen</PresentationFormat>
  <Paragraphs>250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Narrow</vt:lpstr>
      <vt:lpstr>Arial</vt:lpstr>
      <vt:lpstr>Calibri</vt:lpstr>
      <vt:lpstr>Calibri Light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Smart Aquarium        using IOT</dc:title>
  <dc:creator>SITHUMINI A J M S it22329974</dc:creator>
  <cp:lastModifiedBy>Damitha Erandathi Rajapaksha</cp:lastModifiedBy>
  <cp:revision>26</cp:revision>
  <dcterms:created xsi:type="dcterms:W3CDTF">2024-03-07T10:24:31Z</dcterms:created>
  <dcterms:modified xsi:type="dcterms:W3CDTF">2024-03-09T14:13:00Z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