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3" roundtripDataSignature="AMtx7mhEg1y8S3ux8LVe9ZoWaBKq6I/G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f0a948d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cf0a948de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3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2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3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3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3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0" y="71700"/>
            <a:ext cx="8520600" cy="50001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sz="2800">
                <a:solidFill>
                  <a:srgbClr val="FF0000"/>
                </a:solidFill>
              </a:rPr>
              <a:t>SOFTWARE ENGINEERING</a:t>
            </a:r>
            <a:endParaRPr sz="2800">
              <a:solidFill>
                <a:srgbClr val="FF0000"/>
              </a:solidFill>
            </a:endParaRPr>
          </a:p>
          <a:p>
            <a:pPr indent="0" lvl="0" marL="0" rtl="0" algn="ctr">
              <a:lnSpc>
                <a:spcPct val="100000"/>
              </a:lnSpc>
              <a:spcBef>
                <a:spcPts val="0"/>
              </a:spcBef>
              <a:spcAft>
                <a:spcPts val="0"/>
              </a:spcAft>
              <a:buSzPts val="5200"/>
              <a:buNone/>
            </a:pPr>
            <a:r>
              <a:rPr lang="en" sz="2800"/>
              <a:t>Indian Institute of Information Technology,Allahabad</a:t>
            </a:r>
            <a:endParaRPr sz="2800"/>
          </a:p>
          <a:p>
            <a:pPr indent="0" lvl="0" marL="0" rtl="0" algn="ctr">
              <a:lnSpc>
                <a:spcPct val="100000"/>
              </a:lnSpc>
              <a:spcBef>
                <a:spcPts val="0"/>
              </a:spcBef>
              <a:spcAft>
                <a:spcPts val="0"/>
              </a:spcAft>
              <a:buSzPts val="5200"/>
              <a:buNone/>
            </a:pPr>
            <a:r>
              <a:rPr lang="en" sz="2800"/>
              <a:t>Department of Information technology</a:t>
            </a:r>
            <a:endParaRPr sz="2800"/>
          </a:p>
          <a:p>
            <a:pPr indent="0" lvl="0" marL="0" rtl="0" algn="l">
              <a:lnSpc>
                <a:spcPct val="100000"/>
              </a:lnSpc>
              <a:spcBef>
                <a:spcPts val="0"/>
              </a:spcBef>
              <a:spcAft>
                <a:spcPts val="0"/>
              </a:spcAft>
              <a:buSzPts val="5200"/>
              <a:buNone/>
            </a:pPr>
            <a:r>
              <a:t/>
            </a:r>
            <a:endParaRPr sz="2800"/>
          </a:p>
          <a:p>
            <a:pPr indent="0" lvl="0" marL="0" rtl="0" algn="ctr">
              <a:lnSpc>
                <a:spcPct val="100000"/>
              </a:lnSpc>
              <a:spcBef>
                <a:spcPts val="0"/>
              </a:spcBef>
              <a:spcAft>
                <a:spcPts val="0"/>
              </a:spcAft>
              <a:buSzPts val="5200"/>
              <a:buNone/>
            </a:pPr>
            <a:r>
              <a:t/>
            </a:r>
            <a:endParaRPr sz="2800"/>
          </a:p>
          <a:p>
            <a:pPr indent="0" lvl="0" marL="0" rtl="0" algn="ctr">
              <a:lnSpc>
                <a:spcPct val="100000"/>
              </a:lnSpc>
              <a:spcBef>
                <a:spcPts val="0"/>
              </a:spcBef>
              <a:spcAft>
                <a:spcPts val="0"/>
              </a:spcAft>
              <a:buSzPts val="5200"/>
              <a:buNone/>
            </a:pPr>
            <a:r>
              <a:t/>
            </a:r>
            <a:endParaRPr sz="2800"/>
          </a:p>
          <a:p>
            <a:pPr indent="0" lvl="0" marL="0" rtl="0" algn="ctr">
              <a:lnSpc>
                <a:spcPct val="100000"/>
              </a:lnSpc>
              <a:spcBef>
                <a:spcPts val="0"/>
              </a:spcBef>
              <a:spcAft>
                <a:spcPts val="0"/>
              </a:spcAft>
              <a:buSzPts val="5200"/>
              <a:buNone/>
            </a:pPr>
            <a:r>
              <a:t/>
            </a:r>
            <a:endParaRPr sz="2800"/>
          </a:p>
          <a:p>
            <a:pPr indent="0" lvl="0" marL="0" rtl="0" algn="ctr">
              <a:lnSpc>
                <a:spcPct val="100000"/>
              </a:lnSpc>
              <a:spcBef>
                <a:spcPts val="0"/>
              </a:spcBef>
              <a:spcAft>
                <a:spcPts val="0"/>
              </a:spcAft>
              <a:buSzPts val="5200"/>
              <a:buNone/>
            </a:pPr>
            <a:r>
              <a:t/>
            </a:r>
            <a:endParaRPr sz="2800"/>
          </a:p>
          <a:p>
            <a:pPr indent="0" lvl="0" marL="0" rtl="0" algn="ctr">
              <a:lnSpc>
                <a:spcPct val="100000"/>
              </a:lnSpc>
              <a:spcBef>
                <a:spcPts val="0"/>
              </a:spcBef>
              <a:spcAft>
                <a:spcPts val="0"/>
              </a:spcAft>
              <a:buSzPts val="5200"/>
              <a:buNone/>
            </a:pPr>
            <a:r>
              <a:t/>
            </a:r>
            <a:endParaRPr sz="2800"/>
          </a:p>
          <a:p>
            <a:pPr indent="0" lvl="0" marL="0" rtl="0" algn="ctr">
              <a:lnSpc>
                <a:spcPct val="100000"/>
              </a:lnSpc>
              <a:spcBef>
                <a:spcPts val="0"/>
              </a:spcBef>
              <a:spcAft>
                <a:spcPts val="0"/>
              </a:spcAft>
              <a:buSzPts val="5200"/>
              <a:buNone/>
            </a:pPr>
            <a:r>
              <a:rPr lang="en" sz="2800"/>
              <a:t> </a:t>
            </a:r>
            <a:endParaRPr sz="2800"/>
          </a:p>
        </p:txBody>
      </p:sp>
      <p:pic>
        <p:nvPicPr>
          <p:cNvPr id="55" name="Google Shape;55;p1"/>
          <p:cNvPicPr preferRelativeResize="0"/>
          <p:nvPr/>
        </p:nvPicPr>
        <p:blipFill rotWithShape="1">
          <a:blip r:embed="rId3">
            <a:alphaModFix/>
          </a:blip>
          <a:srcRect b="0" l="0" r="0" t="0"/>
          <a:stretch/>
        </p:blipFill>
        <p:spPr>
          <a:xfrm>
            <a:off x="3718975" y="2571751"/>
            <a:ext cx="1706050" cy="1706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9"/>
          <p:cNvSpPr txBox="1"/>
          <p:nvPr>
            <p:ph idx="1" type="body"/>
          </p:nvPr>
        </p:nvSpPr>
        <p:spPr>
          <a:xfrm>
            <a:off x="0" y="0"/>
            <a:ext cx="9144000" cy="5143500"/>
          </a:xfrm>
          <a:prstGeom prst="rect">
            <a:avLst/>
          </a:prstGeom>
          <a:noFill/>
          <a:ln>
            <a:noFill/>
          </a:ln>
        </p:spPr>
        <p:txBody>
          <a:bodyPr anchorCtr="0" anchor="ctr" bIns="91425" lIns="91425" spcFirstLastPara="1" rIns="91425" wrap="square" tIns="91425">
            <a:normAutofit/>
          </a:bodyPr>
          <a:lstStyle/>
          <a:p>
            <a:pPr indent="0" lvl="0" marL="1371600" rtl="0" algn="l">
              <a:lnSpc>
                <a:spcPct val="115000"/>
              </a:lnSpc>
              <a:spcBef>
                <a:spcPts val="0"/>
              </a:spcBef>
              <a:spcAft>
                <a:spcPts val="1200"/>
              </a:spcAft>
              <a:buClr>
                <a:schemeClr val="dk1"/>
              </a:buClr>
              <a:buSzPts val="1100"/>
              <a:buFont typeface="Arial"/>
              <a:buNone/>
            </a:pPr>
            <a:r>
              <a:rPr b="1" lang="en"/>
              <a:t>   		 MANAGER PAGE</a:t>
            </a:r>
            <a:endParaRPr b="1"/>
          </a:p>
        </p:txBody>
      </p:sp>
      <p:pic>
        <p:nvPicPr>
          <p:cNvPr id="145" name="Google Shape;145;p9"/>
          <p:cNvPicPr preferRelativeResize="0"/>
          <p:nvPr/>
        </p:nvPicPr>
        <p:blipFill rotWithShape="1">
          <a:blip r:embed="rId3">
            <a:alphaModFix/>
          </a:blip>
          <a:srcRect b="24943" l="40957" r="39553" t="8752"/>
          <a:stretch/>
        </p:blipFill>
        <p:spPr>
          <a:xfrm>
            <a:off x="6277675" y="0"/>
            <a:ext cx="2866326"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0"/>
          <p:cNvSpPr txBox="1"/>
          <p:nvPr>
            <p:ph idx="1" type="body"/>
          </p:nvPr>
        </p:nvSpPr>
        <p:spPr>
          <a:xfrm>
            <a:off x="0" y="-125"/>
            <a:ext cx="9144000" cy="5143500"/>
          </a:xfrm>
          <a:prstGeom prst="rect">
            <a:avLst/>
          </a:prstGeom>
          <a:noFill/>
          <a:ln>
            <a:noFill/>
          </a:ln>
        </p:spPr>
        <p:txBody>
          <a:bodyPr anchorCtr="0" anchor="ctr" bIns="91425" lIns="91425" spcFirstLastPara="1" rIns="91425" wrap="square" tIns="91425">
            <a:normAutofit/>
          </a:bodyPr>
          <a:lstStyle/>
          <a:p>
            <a:pPr indent="457200" lvl="0" marL="457200" rtl="0" algn="ctr">
              <a:lnSpc>
                <a:spcPct val="115000"/>
              </a:lnSpc>
              <a:spcBef>
                <a:spcPts val="0"/>
              </a:spcBef>
              <a:spcAft>
                <a:spcPts val="1200"/>
              </a:spcAft>
              <a:buSzPts val="1800"/>
              <a:buNone/>
            </a:pPr>
            <a:r>
              <a:rPr b="1" lang="en"/>
              <a:t>MANAGER2 PAGE</a:t>
            </a:r>
            <a:r>
              <a:rPr lang="en"/>
              <a:t>    								</a:t>
            </a:r>
            <a:endParaRPr b="1"/>
          </a:p>
        </p:txBody>
      </p:sp>
      <p:pic>
        <p:nvPicPr>
          <p:cNvPr id="151" name="Google Shape;151;p10"/>
          <p:cNvPicPr preferRelativeResize="0"/>
          <p:nvPr/>
        </p:nvPicPr>
        <p:blipFill rotWithShape="1">
          <a:blip r:embed="rId3">
            <a:alphaModFix/>
          </a:blip>
          <a:srcRect b="24093" l="41331" r="39301" t="8582"/>
          <a:stretch/>
        </p:blipFill>
        <p:spPr>
          <a:xfrm>
            <a:off x="6439050" y="0"/>
            <a:ext cx="2704950"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1"/>
          <p:cNvSpPr txBox="1"/>
          <p:nvPr>
            <p:ph type="title"/>
          </p:nvPr>
        </p:nvSpPr>
        <p:spPr>
          <a:xfrm>
            <a:off x="311700" y="181850"/>
            <a:ext cx="6202800" cy="34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990"/>
              <a:buFont typeface="Arial"/>
              <a:buNone/>
            </a:pPr>
            <a:r>
              <a:rPr lang="en" sz="2320"/>
              <a:t>TEST CASE-1</a:t>
            </a:r>
            <a:endParaRPr sz="2300"/>
          </a:p>
          <a:p>
            <a:pPr indent="0" lvl="0" marL="0" rtl="0" algn="l">
              <a:lnSpc>
                <a:spcPct val="100000"/>
              </a:lnSpc>
              <a:spcBef>
                <a:spcPts val="0"/>
              </a:spcBef>
              <a:spcAft>
                <a:spcPts val="0"/>
              </a:spcAft>
              <a:buSzPts val="2800"/>
              <a:buNone/>
            </a:pPr>
            <a:r>
              <a:rPr lang="en" sz="2300"/>
              <a:t>USER REGISTER</a:t>
            </a:r>
            <a:endParaRPr sz="2300"/>
          </a:p>
          <a:p>
            <a:pPr indent="0" lvl="0" marL="0" rtl="0" algn="l">
              <a:lnSpc>
                <a:spcPct val="100000"/>
              </a:lnSpc>
              <a:spcBef>
                <a:spcPts val="0"/>
              </a:spcBef>
              <a:spcAft>
                <a:spcPts val="0"/>
              </a:spcAft>
              <a:buSzPts val="2800"/>
              <a:buNone/>
            </a:pPr>
            <a:r>
              <a:rPr lang="en"/>
              <a:t> </a:t>
            </a:r>
            <a:endParaRPr/>
          </a:p>
          <a:p>
            <a:pPr indent="0" lvl="0" marL="0" rtl="0" algn="l">
              <a:lnSpc>
                <a:spcPct val="100000"/>
              </a:lnSpc>
              <a:spcBef>
                <a:spcPts val="0"/>
              </a:spcBef>
              <a:spcAft>
                <a:spcPts val="0"/>
              </a:spcAft>
              <a:buSzPts val="2800"/>
              <a:buNone/>
            </a:pPr>
            <a:r>
              <a:t/>
            </a:r>
            <a:endParaRPr sz="2000">
              <a:solidFill>
                <a:schemeClr val="dk2"/>
              </a:solidFill>
            </a:endParaRPr>
          </a:p>
          <a:p>
            <a:pPr indent="0" lvl="0" marL="0" rtl="0" algn="l">
              <a:lnSpc>
                <a:spcPct val="100000"/>
              </a:lnSpc>
              <a:spcBef>
                <a:spcPts val="0"/>
              </a:spcBef>
              <a:spcAft>
                <a:spcPts val="0"/>
              </a:spcAft>
              <a:buSzPts val="2800"/>
              <a:buNone/>
            </a:pPr>
            <a:r>
              <a:t/>
            </a:r>
            <a:endParaRPr sz="2000">
              <a:solidFill>
                <a:schemeClr val="dk2"/>
              </a:solidFill>
            </a:endParaRPr>
          </a:p>
          <a:p>
            <a:pPr indent="0" lvl="0" marL="0" rtl="0" algn="l">
              <a:lnSpc>
                <a:spcPct val="100000"/>
              </a:lnSpc>
              <a:spcBef>
                <a:spcPts val="0"/>
              </a:spcBef>
              <a:spcAft>
                <a:spcPts val="0"/>
              </a:spcAft>
              <a:buSzPts val="2800"/>
              <a:buNone/>
            </a:pPr>
            <a:r>
              <a:rPr lang="en" sz="2000">
                <a:solidFill>
                  <a:schemeClr val="dk2"/>
                </a:solidFill>
              </a:rPr>
              <a:t>In this page, the user can register himself into the database by entering his college id and password and then clicking on register button</a:t>
            </a:r>
            <a:endParaRPr sz="2000">
              <a:solidFill>
                <a:schemeClr val="dk2"/>
              </a:solidFill>
            </a:endParaRPr>
          </a:p>
          <a:p>
            <a:pPr indent="0" lvl="0" marL="0" rtl="0" algn="l">
              <a:lnSpc>
                <a:spcPct val="100000"/>
              </a:lnSpc>
              <a:spcBef>
                <a:spcPts val="0"/>
              </a:spcBef>
              <a:spcAft>
                <a:spcPts val="0"/>
              </a:spcAft>
              <a:buClr>
                <a:schemeClr val="dk1"/>
              </a:buClr>
              <a:buSzPts val="1100"/>
              <a:buFont typeface="Arial"/>
              <a:buNone/>
            </a:pPr>
            <a:r>
              <a:t/>
            </a:r>
            <a:endParaRPr sz="2000"/>
          </a:p>
          <a:p>
            <a:pPr indent="0" lvl="0" marL="0" rtl="0" algn="l">
              <a:lnSpc>
                <a:spcPct val="100000"/>
              </a:lnSpc>
              <a:spcBef>
                <a:spcPts val="0"/>
              </a:spcBef>
              <a:spcAft>
                <a:spcPts val="0"/>
              </a:spcAft>
              <a:buSzPts val="2800"/>
              <a:buNone/>
            </a:pPr>
            <a:r>
              <a:t/>
            </a:r>
            <a:endParaRPr sz="2000">
              <a:solidFill>
                <a:schemeClr val="dk2"/>
              </a:solidFill>
            </a:endParaRPr>
          </a:p>
        </p:txBody>
      </p:sp>
      <p:pic>
        <p:nvPicPr>
          <p:cNvPr id="157" name="Google Shape;157;p11"/>
          <p:cNvPicPr preferRelativeResize="0"/>
          <p:nvPr/>
        </p:nvPicPr>
        <p:blipFill rotWithShape="1">
          <a:blip r:embed="rId3">
            <a:alphaModFix/>
          </a:blip>
          <a:srcRect b="24743" l="40839" r="39444" t="8968"/>
          <a:stretch/>
        </p:blipFill>
        <p:spPr>
          <a:xfrm>
            <a:off x="6514400" y="0"/>
            <a:ext cx="2629600"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2"/>
          <p:cNvSpPr txBox="1"/>
          <p:nvPr>
            <p:ph type="title"/>
          </p:nvPr>
        </p:nvSpPr>
        <p:spPr>
          <a:xfrm>
            <a:off x="311700" y="181850"/>
            <a:ext cx="6202800" cy="350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320"/>
              <a:t>TEST CASE-2</a:t>
            </a:r>
            <a:endParaRPr sz="2300"/>
          </a:p>
          <a:p>
            <a:pPr indent="0" lvl="0" marL="0" rtl="0" algn="l">
              <a:lnSpc>
                <a:spcPct val="100000"/>
              </a:lnSpc>
              <a:spcBef>
                <a:spcPts val="0"/>
              </a:spcBef>
              <a:spcAft>
                <a:spcPts val="0"/>
              </a:spcAft>
              <a:buSzPts val="2800"/>
              <a:buNone/>
            </a:pPr>
            <a:r>
              <a:rPr lang="en" sz="2300"/>
              <a:t>USER LOGIN</a:t>
            </a:r>
            <a:endParaRPr sz="2300"/>
          </a:p>
          <a:p>
            <a:pPr indent="0" lvl="0" marL="0" rtl="0" algn="l">
              <a:lnSpc>
                <a:spcPct val="100000"/>
              </a:lnSpc>
              <a:spcBef>
                <a:spcPts val="0"/>
              </a:spcBef>
              <a:spcAft>
                <a:spcPts val="0"/>
              </a:spcAft>
              <a:buSzPts val="2800"/>
              <a:buNone/>
            </a:pPr>
            <a:r>
              <a:rPr lang="en"/>
              <a:t> </a:t>
            </a:r>
            <a:endParaRPr/>
          </a:p>
          <a:p>
            <a:pPr indent="0" lvl="0" marL="0" rtl="0" algn="l">
              <a:lnSpc>
                <a:spcPct val="100000"/>
              </a:lnSpc>
              <a:spcBef>
                <a:spcPts val="0"/>
              </a:spcBef>
              <a:spcAft>
                <a:spcPts val="0"/>
              </a:spcAft>
              <a:buSzPts val="2800"/>
              <a:buNone/>
            </a:pPr>
            <a:r>
              <a:t/>
            </a:r>
            <a:endParaRPr sz="2000">
              <a:solidFill>
                <a:schemeClr val="dk2"/>
              </a:solidFill>
            </a:endParaRPr>
          </a:p>
          <a:p>
            <a:pPr indent="0" lvl="0" marL="0" rtl="0" algn="l">
              <a:lnSpc>
                <a:spcPct val="100000"/>
              </a:lnSpc>
              <a:spcBef>
                <a:spcPts val="0"/>
              </a:spcBef>
              <a:spcAft>
                <a:spcPts val="0"/>
              </a:spcAft>
              <a:buSzPts val="2800"/>
              <a:buNone/>
            </a:pPr>
            <a:r>
              <a:t/>
            </a:r>
            <a:endParaRPr sz="2000">
              <a:solidFill>
                <a:schemeClr val="dk2"/>
              </a:solidFill>
            </a:endParaRPr>
          </a:p>
          <a:p>
            <a:pPr indent="0" lvl="0" marL="0" rtl="0" algn="l">
              <a:lnSpc>
                <a:spcPct val="100000"/>
              </a:lnSpc>
              <a:spcBef>
                <a:spcPts val="0"/>
              </a:spcBef>
              <a:spcAft>
                <a:spcPts val="0"/>
              </a:spcAft>
              <a:buSzPts val="2800"/>
              <a:buNone/>
            </a:pPr>
            <a:r>
              <a:rPr lang="en" sz="2000">
                <a:solidFill>
                  <a:schemeClr val="dk2"/>
                </a:solidFill>
              </a:rPr>
              <a:t>After the user gets registered successfully into the database then, the user can login by entering his ID and password and then clicking login button</a:t>
            </a:r>
            <a:endParaRPr sz="2000">
              <a:solidFill>
                <a:schemeClr val="dk2"/>
              </a:solidFill>
            </a:endParaRPr>
          </a:p>
          <a:p>
            <a:pPr indent="0" lvl="0" marL="0" rtl="0" algn="l">
              <a:lnSpc>
                <a:spcPct val="100000"/>
              </a:lnSpc>
              <a:spcBef>
                <a:spcPts val="1200"/>
              </a:spcBef>
              <a:spcAft>
                <a:spcPts val="0"/>
              </a:spcAft>
              <a:buSzPts val="2800"/>
              <a:buNone/>
            </a:pPr>
            <a:r>
              <a:t/>
            </a:r>
            <a:endParaRPr sz="2000">
              <a:solidFill>
                <a:srgbClr val="000000"/>
              </a:solidFill>
            </a:endParaRPr>
          </a:p>
          <a:p>
            <a:pPr indent="0" lvl="0" marL="457200" rtl="0" algn="l">
              <a:lnSpc>
                <a:spcPct val="100000"/>
              </a:lnSpc>
              <a:spcBef>
                <a:spcPts val="0"/>
              </a:spcBef>
              <a:spcAft>
                <a:spcPts val="0"/>
              </a:spcAft>
              <a:buSzPts val="2800"/>
              <a:buNone/>
            </a:pPr>
            <a:r>
              <a:t/>
            </a:r>
            <a:endParaRPr sz="1000">
              <a:solidFill>
                <a:srgbClr val="000000"/>
              </a:solidFill>
            </a:endParaRPr>
          </a:p>
        </p:txBody>
      </p:sp>
      <p:pic>
        <p:nvPicPr>
          <p:cNvPr id="163" name="Google Shape;163;p12"/>
          <p:cNvPicPr preferRelativeResize="0"/>
          <p:nvPr/>
        </p:nvPicPr>
        <p:blipFill rotWithShape="1">
          <a:blip r:embed="rId3">
            <a:alphaModFix/>
          </a:blip>
          <a:srcRect b="24743" l="40839" r="39444" t="8968"/>
          <a:stretch/>
        </p:blipFill>
        <p:spPr>
          <a:xfrm>
            <a:off x="6514400" y="0"/>
            <a:ext cx="2629600"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3"/>
          <p:cNvSpPr txBox="1"/>
          <p:nvPr>
            <p:ph type="title"/>
          </p:nvPr>
        </p:nvSpPr>
        <p:spPr>
          <a:xfrm>
            <a:off x="322300" y="199375"/>
            <a:ext cx="6192000" cy="329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990"/>
              <a:buFont typeface="Arial"/>
              <a:buNone/>
            </a:pPr>
            <a:r>
              <a:rPr lang="en" sz="2300"/>
              <a:t>TEST CASE-3</a:t>
            </a:r>
            <a:endParaRPr sz="2300"/>
          </a:p>
          <a:p>
            <a:pPr indent="0" lvl="0" marL="0" rtl="0" algn="l">
              <a:lnSpc>
                <a:spcPct val="100000"/>
              </a:lnSpc>
              <a:spcBef>
                <a:spcPts val="0"/>
              </a:spcBef>
              <a:spcAft>
                <a:spcPts val="0"/>
              </a:spcAft>
              <a:buSzPts val="2800"/>
              <a:buNone/>
            </a:pPr>
            <a:r>
              <a:rPr lang="en" sz="2300"/>
              <a:t>STUDENT EXIT</a:t>
            </a:r>
            <a:endParaRPr sz="2300"/>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sz="2000">
              <a:solidFill>
                <a:schemeClr val="dk2"/>
              </a:solidFill>
            </a:endParaRPr>
          </a:p>
          <a:p>
            <a:pPr indent="0" lvl="0" marL="0" rtl="0" algn="l">
              <a:lnSpc>
                <a:spcPct val="100000"/>
              </a:lnSpc>
              <a:spcBef>
                <a:spcPts val="0"/>
              </a:spcBef>
              <a:spcAft>
                <a:spcPts val="0"/>
              </a:spcAft>
              <a:buSzPts val="2800"/>
              <a:buNone/>
            </a:pPr>
            <a:r>
              <a:t/>
            </a:r>
            <a:endParaRPr sz="2000">
              <a:solidFill>
                <a:schemeClr val="dk2"/>
              </a:solidFill>
            </a:endParaRPr>
          </a:p>
          <a:p>
            <a:pPr indent="0" lvl="0" marL="0" rtl="0" algn="l">
              <a:lnSpc>
                <a:spcPct val="100000"/>
              </a:lnSpc>
              <a:spcBef>
                <a:spcPts val="0"/>
              </a:spcBef>
              <a:spcAft>
                <a:spcPts val="0"/>
              </a:spcAft>
              <a:buSzPts val="2800"/>
              <a:buNone/>
            </a:pPr>
            <a:r>
              <a:rPr lang="en" sz="2000">
                <a:solidFill>
                  <a:schemeClr val="dk2"/>
                </a:solidFill>
              </a:rPr>
              <a:t>In this page,the user can exit by entering his correct id and password and then clicking on exit button</a:t>
            </a:r>
            <a:endParaRPr sz="2000"/>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rPr lang="en"/>
              <a:t> </a:t>
            </a:r>
            <a:endParaRPr sz="2021"/>
          </a:p>
        </p:txBody>
      </p:sp>
      <p:pic>
        <p:nvPicPr>
          <p:cNvPr id="169" name="Google Shape;169;p13"/>
          <p:cNvPicPr preferRelativeResize="0"/>
          <p:nvPr/>
        </p:nvPicPr>
        <p:blipFill rotWithShape="1">
          <a:blip r:embed="rId3">
            <a:alphaModFix/>
          </a:blip>
          <a:srcRect b="24743" l="40839" r="39444" t="8968"/>
          <a:stretch/>
        </p:blipFill>
        <p:spPr>
          <a:xfrm>
            <a:off x="6514400" y="0"/>
            <a:ext cx="2629600"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4"/>
          <p:cNvSpPr txBox="1"/>
          <p:nvPr>
            <p:ph type="title"/>
          </p:nvPr>
        </p:nvSpPr>
        <p:spPr>
          <a:xfrm>
            <a:off x="311700" y="181850"/>
            <a:ext cx="6202800" cy="3421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35265"/>
              <a:buNone/>
            </a:pPr>
            <a:r>
              <a:rPr lang="en" sz="2300"/>
              <a:t>TEST CASE-4</a:t>
            </a:r>
            <a:endParaRPr sz="2300"/>
          </a:p>
          <a:p>
            <a:pPr indent="0" lvl="0" marL="0" rtl="0" algn="l">
              <a:lnSpc>
                <a:spcPct val="100000"/>
              </a:lnSpc>
              <a:spcBef>
                <a:spcPts val="0"/>
              </a:spcBef>
              <a:spcAft>
                <a:spcPts val="0"/>
              </a:spcAft>
              <a:buSzPct val="135265"/>
              <a:buNone/>
            </a:pPr>
            <a:r>
              <a:rPr lang="en" sz="2300"/>
              <a:t>USER CHANGE PASSWORD</a:t>
            </a:r>
            <a:endParaRPr sz="2300"/>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40014"/>
              <a:buNone/>
            </a:pPr>
            <a:r>
              <a:t/>
            </a:r>
            <a:endParaRPr sz="2222">
              <a:solidFill>
                <a:schemeClr val="dk2"/>
              </a:solidFill>
            </a:endParaRPr>
          </a:p>
          <a:p>
            <a:pPr indent="0" lvl="0" marL="0" rtl="0" algn="l">
              <a:lnSpc>
                <a:spcPct val="100000"/>
              </a:lnSpc>
              <a:spcBef>
                <a:spcPts val="0"/>
              </a:spcBef>
              <a:spcAft>
                <a:spcPts val="0"/>
              </a:spcAft>
              <a:buSzPct val="140014"/>
              <a:buNone/>
            </a:pPr>
            <a:r>
              <a:t/>
            </a:r>
            <a:endParaRPr sz="2222">
              <a:solidFill>
                <a:schemeClr val="dk2"/>
              </a:solidFill>
            </a:endParaRPr>
          </a:p>
          <a:p>
            <a:pPr indent="0" lvl="0" marL="0" rtl="0" algn="l">
              <a:lnSpc>
                <a:spcPct val="100000"/>
              </a:lnSpc>
              <a:spcBef>
                <a:spcPts val="0"/>
              </a:spcBef>
              <a:spcAft>
                <a:spcPts val="0"/>
              </a:spcAft>
              <a:buSzPct val="140014"/>
              <a:buNone/>
            </a:pPr>
            <a:r>
              <a:rPr lang="en" sz="2222">
                <a:solidFill>
                  <a:schemeClr val="dk2"/>
                </a:solidFill>
              </a:rPr>
              <a:t>In this page, the user can change his/her password with the help of manager.First the manager will enter his correct password and then the user will enter his Id and new password and then click on change password button</a:t>
            </a:r>
            <a:endParaRPr sz="2222">
              <a:solidFill>
                <a:schemeClr val="dk2"/>
              </a:solidFill>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53863"/>
              <a:buNone/>
            </a:pPr>
            <a:r>
              <a:rPr lang="en"/>
              <a:t> </a:t>
            </a:r>
            <a:endParaRPr sz="2021"/>
          </a:p>
        </p:txBody>
      </p:sp>
      <p:pic>
        <p:nvPicPr>
          <p:cNvPr id="175" name="Google Shape;175;p14"/>
          <p:cNvPicPr preferRelativeResize="0"/>
          <p:nvPr/>
        </p:nvPicPr>
        <p:blipFill rotWithShape="1">
          <a:blip r:embed="rId3">
            <a:alphaModFix/>
          </a:blip>
          <a:srcRect b="24743" l="40839" r="39444" t="8968"/>
          <a:stretch/>
        </p:blipFill>
        <p:spPr>
          <a:xfrm>
            <a:off x="6514400" y="0"/>
            <a:ext cx="2629600"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5"/>
          <p:cNvSpPr txBox="1"/>
          <p:nvPr>
            <p:ph type="title"/>
          </p:nvPr>
        </p:nvSpPr>
        <p:spPr>
          <a:xfrm>
            <a:off x="374000" y="181800"/>
            <a:ext cx="6161700" cy="3390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sz="2300"/>
              <a:t>TEST CASE-5</a:t>
            </a:r>
            <a:endParaRPr sz="2300"/>
          </a:p>
          <a:p>
            <a:pPr indent="0" lvl="0" marL="0" rtl="0" algn="l">
              <a:lnSpc>
                <a:spcPct val="100000"/>
              </a:lnSpc>
              <a:spcBef>
                <a:spcPts val="0"/>
              </a:spcBef>
              <a:spcAft>
                <a:spcPts val="0"/>
              </a:spcAft>
              <a:buSzPts val="2800"/>
              <a:buNone/>
            </a:pPr>
            <a:r>
              <a:rPr lang="en" sz="2300"/>
              <a:t>MANAGER LOGIN</a:t>
            </a:r>
            <a:endParaRPr sz="2300"/>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sz="2000"/>
          </a:p>
          <a:p>
            <a:pPr indent="0" lvl="0" marL="0" rtl="0" algn="l">
              <a:lnSpc>
                <a:spcPct val="100000"/>
              </a:lnSpc>
              <a:spcBef>
                <a:spcPts val="0"/>
              </a:spcBef>
              <a:spcAft>
                <a:spcPts val="0"/>
              </a:spcAft>
              <a:buSzPts val="2800"/>
              <a:buNone/>
            </a:pPr>
            <a:r>
              <a:t/>
            </a:r>
            <a:endParaRPr sz="2000"/>
          </a:p>
          <a:p>
            <a:pPr indent="0" lvl="0" marL="0" rtl="0" algn="l">
              <a:lnSpc>
                <a:spcPct val="100000"/>
              </a:lnSpc>
              <a:spcBef>
                <a:spcPts val="0"/>
              </a:spcBef>
              <a:spcAft>
                <a:spcPts val="0"/>
              </a:spcAft>
              <a:buSzPts val="2800"/>
              <a:buNone/>
            </a:pPr>
            <a:r>
              <a:rPr lang="en" sz="2000">
                <a:solidFill>
                  <a:schemeClr val="dk2"/>
                </a:solidFill>
              </a:rPr>
              <a:t>In this page,the manager can login by entering his correct password</a:t>
            </a:r>
            <a:endParaRPr sz="2000">
              <a:solidFill>
                <a:schemeClr val="dk2"/>
              </a:solidFill>
            </a:endParaRPr>
          </a:p>
        </p:txBody>
      </p:sp>
      <p:pic>
        <p:nvPicPr>
          <p:cNvPr id="181" name="Google Shape;181;p15"/>
          <p:cNvPicPr preferRelativeResize="0"/>
          <p:nvPr/>
        </p:nvPicPr>
        <p:blipFill rotWithShape="1">
          <a:blip r:embed="rId3">
            <a:alphaModFix/>
          </a:blip>
          <a:srcRect b="21240" l="41037" r="40069" t="12446"/>
          <a:stretch/>
        </p:blipFill>
        <p:spPr>
          <a:xfrm>
            <a:off x="6535750" y="0"/>
            <a:ext cx="2608250"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6"/>
          <p:cNvSpPr txBox="1"/>
          <p:nvPr>
            <p:ph type="title"/>
          </p:nvPr>
        </p:nvSpPr>
        <p:spPr>
          <a:xfrm>
            <a:off x="311700" y="220575"/>
            <a:ext cx="6202800" cy="3605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sz="2300"/>
              <a:t>TEST CASE-6</a:t>
            </a:r>
            <a:endParaRPr sz="2300"/>
          </a:p>
          <a:p>
            <a:pPr indent="0" lvl="0" marL="0" rtl="0" algn="l">
              <a:lnSpc>
                <a:spcPct val="100000"/>
              </a:lnSpc>
              <a:spcBef>
                <a:spcPts val="0"/>
              </a:spcBef>
              <a:spcAft>
                <a:spcPts val="0"/>
              </a:spcAft>
              <a:buSzPts val="2800"/>
              <a:buNone/>
            </a:pPr>
            <a:r>
              <a:rPr lang="en" sz="2300"/>
              <a:t>UPDATING DETAILS OF USERS</a:t>
            </a:r>
            <a:endParaRPr sz="2300"/>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sz="2000"/>
          </a:p>
          <a:p>
            <a:pPr indent="0" lvl="0" marL="0" rtl="0" algn="l">
              <a:lnSpc>
                <a:spcPct val="100000"/>
              </a:lnSpc>
              <a:spcBef>
                <a:spcPts val="0"/>
              </a:spcBef>
              <a:spcAft>
                <a:spcPts val="0"/>
              </a:spcAft>
              <a:buSzPts val="2800"/>
              <a:buNone/>
            </a:pPr>
            <a:r>
              <a:t/>
            </a:r>
            <a:endParaRPr sz="2000"/>
          </a:p>
          <a:p>
            <a:pPr indent="0" lvl="0" marL="0" rtl="0" algn="l">
              <a:lnSpc>
                <a:spcPct val="100000"/>
              </a:lnSpc>
              <a:spcBef>
                <a:spcPts val="0"/>
              </a:spcBef>
              <a:spcAft>
                <a:spcPts val="0"/>
              </a:spcAft>
              <a:buSzPts val="2800"/>
              <a:buNone/>
            </a:pPr>
            <a:r>
              <a:rPr lang="en" sz="2000">
                <a:solidFill>
                  <a:schemeClr val="dk2"/>
                </a:solidFill>
              </a:rPr>
              <a:t>In this page, the manager will enter his password and then he’ll enter the details of that student (like user’s roll no,name,email id etc) whose details needs to be updated and then he’ll click on add button</a:t>
            </a:r>
            <a:endParaRPr sz="2000">
              <a:solidFill>
                <a:schemeClr val="dk2"/>
              </a:solidFill>
            </a:endParaRPr>
          </a:p>
        </p:txBody>
      </p:sp>
      <p:pic>
        <p:nvPicPr>
          <p:cNvPr id="187" name="Google Shape;187;p16"/>
          <p:cNvPicPr preferRelativeResize="0"/>
          <p:nvPr/>
        </p:nvPicPr>
        <p:blipFill rotWithShape="1">
          <a:blip r:embed="rId3">
            <a:alphaModFix/>
          </a:blip>
          <a:srcRect b="25093" l="41146" r="39518" t="9008"/>
          <a:stretch/>
        </p:blipFill>
        <p:spPr>
          <a:xfrm>
            <a:off x="6514500" y="0"/>
            <a:ext cx="2629501"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7"/>
          <p:cNvSpPr txBox="1"/>
          <p:nvPr>
            <p:ph type="title"/>
          </p:nvPr>
        </p:nvSpPr>
        <p:spPr>
          <a:xfrm>
            <a:off x="311700" y="181850"/>
            <a:ext cx="6181800" cy="349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300"/>
              <a:t>TEST CASE-7</a:t>
            </a:r>
            <a:endParaRPr sz="2300"/>
          </a:p>
          <a:p>
            <a:pPr indent="0" lvl="0" marL="0" rtl="0" algn="l">
              <a:lnSpc>
                <a:spcPct val="100000"/>
              </a:lnSpc>
              <a:spcBef>
                <a:spcPts val="0"/>
              </a:spcBef>
              <a:spcAft>
                <a:spcPts val="0"/>
              </a:spcAft>
              <a:buSzPts val="2800"/>
              <a:buNone/>
            </a:pPr>
            <a:r>
              <a:rPr lang="en" sz="2300"/>
              <a:t>REMOVING USERS</a:t>
            </a:r>
            <a:endParaRPr sz="2300"/>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sz="2000"/>
          </a:p>
          <a:p>
            <a:pPr indent="0" lvl="0" marL="0" rtl="0" algn="l">
              <a:lnSpc>
                <a:spcPct val="100000"/>
              </a:lnSpc>
              <a:spcBef>
                <a:spcPts val="0"/>
              </a:spcBef>
              <a:spcAft>
                <a:spcPts val="0"/>
              </a:spcAft>
              <a:buSzPts val="2800"/>
              <a:buNone/>
            </a:pPr>
            <a:r>
              <a:t/>
            </a:r>
            <a:endParaRPr sz="2000"/>
          </a:p>
          <a:p>
            <a:pPr indent="0" lvl="0" marL="0" rtl="0" algn="l">
              <a:lnSpc>
                <a:spcPct val="100000"/>
              </a:lnSpc>
              <a:spcBef>
                <a:spcPts val="0"/>
              </a:spcBef>
              <a:spcAft>
                <a:spcPts val="0"/>
              </a:spcAft>
              <a:buSzPts val="2800"/>
              <a:buNone/>
            </a:pPr>
            <a:r>
              <a:rPr lang="en" sz="2000">
                <a:solidFill>
                  <a:schemeClr val="dk2"/>
                </a:solidFill>
              </a:rPr>
              <a:t>In this page, the manager will enter his/her password then he’ll enter the enter the details of that user whom he want to remove and then he’ll click on remove button</a:t>
            </a:r>
            <a:endParaRPr sz="2000">
              <a:solidFill>
                <a:schemeClr val="dk2"/>
              </a:solidFill>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p:txBody>
      </p:sp>
      <p:pic>
        <p:nvPicPr>
          <p:cNvPr id="193" name="Google Shape;193;p17"/>
          <p:cNvPicPr preferRelativeResize="0"/>
          <p:nvPr/>
        </p:nvPicPr>
        <p:blipFill rotWithShape="1">
          <a:blip r:embed="rId3">
            <a:alphaModFix/>
          </a:blip>
          <a:srcRect b="24624" l="40922" r="39824" t="8947"/>
          <a:stretch/>
        </p:blipFill>
        <p:spPr>
          <a:xfrm>
            <a:off x="6493593" y="0"/>
            <a:ext cx="2650406"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8"/>
          <p:cNvSpPr txBox="1"/>
          <p:nvPr>
            <p:ph type="title"/>
          </p:nvPr>
        </p:nvSpPr>
        <p:spPr>
          <a:xfrm>
            <a:off x="311700" y="188400"/>
            <a:ext cx="6234600" cy="90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en" sz="2320"/>
              <a:t>TEST CASE-10</a:t>
            </a:r>
            <a:endParaRPr sz="2320"/>
          </a:p>
          <a:p>
            <a:pPr indent="0" lvl="0" marL="0" rtl="0" algn="l">
              <a:lnSpc>
                <a:spcPct val="100000"/>
              </a:lnSpc>
              <a:spcBef>
                <a:spcPts val="0"/>
              </a:spcBef>
              <a:spcAft>
                <a:spcPts val="0"/>
              </a:spcAft>
              <a:buSzPts val="990"/>
              <a:buNone/>
            </a:pPr>
            <a:r>
              <a:rPr lang="en" sz="2320"/>
              <a:t>MAIL FOR TIMEOUT</a:t>
            </a:r>
            <a:endParaRPr sz="2320"/>
          </a:p>
        </p:txBody>
      </p:sp>
      <p:sp>
        <p:nvSpPr>
          <p:cNvPr id="199" name="Google Shape;199;p18"/>
          <p:cNvSpPr txBox="1"/>
          <p:nvPr>
            <p:ph idx="1" type="body"/>
          </p:nvPr>
        </p:nvSpPr>
        <p:spPr>
          <a:xfrm>
            <a:off x="311700" y="1578050"/>
            <a:ext cx="6234600" cy="1834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2000"/>
              <a:t>Here, a system generated mail will be sent automatically when the time allotted to the student will expire and it’ll tell the student to come out of the building</a:t>
            </a:r>
            <a:endParaRPr/>
          </a:p>
        </p:txBody>
      </p:sp>
      <p:pic>
        <p:nvPicPr>
          <p:cNvPr id="200" name="Google Shape;200;p18"/>
          <p:cNvPicPr preferRelativeResize="0"/>
          <p:nvPr/>
        </p:nvPicPr>
        <p:blipFill rotWithShape="1">
          <a:blip r:embed="rId3">
            <a:alphaModFix/>
          </a:blip>
          <a:srcRect b="0" l="0" r="0" t="0"/>
          <a:stretch/>
        </p:blipFill>
        <p:spPr>
          <a:xfrm>
            <a:off x="6546200" y="0"/>
            <a:ext cx="2597800" cy="5143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ctrTitle"/>
          </p:nvPr>
        </p:nvSpPr>
        <p:spPr>
          <a:xfrm>
            <a:off x="311700" y="276900"/>
            <a:ext cx="8520600" cy="6705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60493"/>
              <a:buNone/>
            </a:pPr>
            <a:r>
              <a:rPr lang="en" sz="3600">
                <a:solidFill>
                  <a:srgbClr val="FF0000"/>
                </a:solidFill>
              </a:rPr>
              <a:t>INTRODUCTION</a:t>
            </a:r>
            <a:endParaRPr sz="3600">
              <a:solidFill>
                <a:srgbClr val="FF0000"/>
              </a:solidFill>
            </a:endParaRPr>
          </a:p>
        </p:txBody>
      </p:sp>
      <p:sp>
        <p:nvSpPr>
          <p:cNvPr id="61" name="Google Shape;61;p2"/>
          <p:cNvSpPr txBox="1"/>
          <p:nvPr>
            <p:ph idx="1" type="subTitle"/>
          </p:nvPr>
        </p:nvSpPr>
        <p:spPr>
          <a:xfrm>
            <a:off x="0" y="1009800"/>
            <a:ext cx="9144000" cy="4133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a:p>
            <a:pPr indent="0" lvl="0" marL="0" rtl="0" algn="ctr">
              <a:lnSpc>
                <a:spcPct val="100000"/>
              </a:lnSpc>
              <a:spcBef>
                <a:spcPts val="0"/>
              </a:spcBef>
              <a:spcAft>
                <a:spcPts val="0"/>
              </a:spcAft>
              <a:buSzPts val="2800"/>
              <a:buNone/>
            </a:pPr>
            <a:r>
              <a:rPr lang="en"/>
              <a:t>Project Demonstration</a:t>
            </a:r>
            <a:endParaRPr/>
          </a:p>
          <a:p>
            <a:pPr indent="0" lvl="0" marL="0" rtl="0" algn="ctr">
              <a:lnSpc>
                <a:spcPct val="100000"/>
              </a:lnSpc>
              <a:spcBef>
                <a:spcPts val="0"/>
              </a:spcBef>
              <a:spcAft>
                <a:spcPts val="0"/>
              </a:spcAft>
              <a:buSzPts val="2800"/>
              <a:buNone/>
            </a:pPr>
            <a:r>
              <a:rPr lang="en"/>
              <a:t>Automatic Door opening system</a:t>
            </a:r>
            <a:endParaRPr/>
          </a:p>
          <a:p>
            <a:pPr indent="0" lvl="0" marL="0" rtl="0" algn="ctr">
              <a:lnSpc>
                <a:spcPct val="100000"/>
              </a:lnSpc>
              <a:spcBef>
                <a:spcPts val="0"/>
              </a:spcBef>
              <a:spcAft>
                <a:spcPts val="0"/>
              </a:spcAft>
              <a:buSzPts val="2800"/>
              <a:buNone/>
            </a:pPr>
            <a:r>
              <a:t/>
            </a:r>
            <a:endParaRPr/>
          </a:p>
          <a:p>
            <a:pPr indent="0" lvl="0" marL="0" rtl="0" algn="r">
              <a:lnSpc>
                <a:spcPct val="100000"/>
              </a:lnSpc>
              <a:spcBef>
                <a:spcPts val="0"/>
              </a:spcBef>
              <a:spcAft>
                <a:spcPts val="0"/>
              </a:spcAft>
              <a:buSzPts val="2800"/>
              <a:buNone/>
            </a:pPr>
            <a:r>
              <a:t/>
            </a:r>
            <a:endParaRPr sz="2200"/>
          </a:p>
          <a:p>
            <a:pPr indent="0" lvl="0" marL="0" rtl="0" algn="l">
              <a:lnSpc>
                <a:spcPct val="100000"/>
              </a:lnSpc>
              <a:spcBef>
                <a:spcPts val="0"/>
              </a:spcBef>
              <a:spcAft>
                <a:spcPts val="0"/>
              </a:spcAft>
              <a:buSzPts val="2800"/>
              <a:buNone/>
            </a:pPr>
            <a:r>
              <a:t/>
            </a:r>
            <a:endParaRPr sz="2200"/>
          </a:p>
          <a:p>
            <a:pPr indent="0" lvl="0" marL="0" rtl="0" algn="r">
              <a:lnSpc>
                <a:spcPct val="100000"/>
              </a:lnSpc>
              <a:spcBef>
                <a:spcPts val="0"/>
              </a:spcBef>
              <a:spcAft>
                <a:spcPts val="0"/>
              </a:spcAft>
              <a:buSzPts val="2800"/>
              <a:buNone/>
            </a:pPr>
            <a:r>
              <a:t/>
            </a:r>
            <a:endParaRPr sz="2200"/>
          </a:p>
          <a:p>
            <a:pPr indent="0" lvl="0" marL="0" rtl="0" algn="r">
              <a:lnSpc>
                <a:spcPct val="100000"/>
              </a:lnSpc>
              <a:spcBef>
                <a:spcPts val="0"/>
              </a:spcBef>
              <a:spcAft>
                <a:spcPts val="0"/>
              </a:spcAft>
              <a:buClr>
                <a:schemeClr val="dk1"/>
              </a:buClr>
              <a:buSzPts val="1100"/>
              <a:buFont typeface="Arial"/>
              <a:buNone/>
            </a:pPr>
            <a:r>
              <a:t/>
            </a:r>
            <a:endParaRPr sz="2200"/>
          </a:p>
        </p:txBody>
      </p:sp>
      <p:sp>
        <p:nvSpPr>
          <p:cNvPr id="62" name="Google Shape;62;p2"/>
          <p:cNvSpPr/>
          <p:nvPr/>
        </p:nvSpPr>
        <p:spPr>
          <a:xfrm>
            <a:off x="5017175" y="3010775"/>
            <a:ext cx="4126825" cy="2132725"/>
          </a:xfrm>
          <a:prstGeom prst="flowChartManualInpu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chemeClr val="dk1"/>
              </a:buClr>
              <a:buSzPts val="1100"/>
              <a:buFont typeface="Arial"/>
              <a:buNone/>
            </a:pPr>
            <a:r>
              <a:rPr b="0" i="0" lang="en" sz="2200" u="none" cap="none" strike="noStrike">
                <a:solidFill>
                  <a:schemeClr val="dk2"/>
                </a:solidFill>
                <a:latin typeface="Arial"/>
                <a:ea typeface="Arial"/>
                <a:cs typeface="Arial"/>
                <a:sym typeface="Arial"/>
              </a:rPr>
              <a:t>Group members:</a:t>
            </a:r>
            <a:endParaRPr b="0" i="0" sz="2200" u="none" cap="none" strike="noStrike">
              <a:solidFill>
                <a:schemeClr val="dk2"/>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100"/>
              <a:buFont typeface="Arial"/>
              <a:buNone/>
            </a:pPr>
            <a:r>
              <a:rPr b="0" i="0" lang="en" sz="2200" u="none" cap="none" strike="noStrike">
                <a:solidFill>
                  <a:schemeClr val="dk2"/>
                </a:solidFill>
                <a:latin typeface="Arial"/>
                <a:ea typeface="Arial"/>
                <a:cs typeface="Arial"/>
                <a:sym typeface="Arial"/>
              </a:rPr>
              <a:t>Navneet singh(IIT2019056)</a:t>
            </a:r>
            <a:endParaRPr b="0" i="0" sz="2200" u="none" cap="none" strike="noStrike">
              <a:solidFill>
                <a:schemeClr val="dk2"/>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100"/>
              <a:buFont typeface="Arial"/>
              <a:buNone/>
            </a:pPr>
            <a:r>
              <a:rPr b="0" i="0" lang="en" sz="2200" u="none" cap="none" strike="noStrike">
                <a:solidFill>
                  <a:schemeClr val="dk2"/>
                </a:solidFill>
                <a:latin typeface="Arial"/>
                <a:ea typeface="Arial"/>
                <a:cs typeface="Arial"/>
                <a:sym typeface="Arial"/>
              </a:rPr>
              <a:t>Gautam kumar(IIT2019087)</a:t>
            </a:r>
            <a:endParaRPr b="0" i="0" sz="2200" u="none" cap="none" strike="noStrike">
              <a:solidFill>
                <a:schemeClr val="dk2"/>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100"/>
              <a:buFont typeface="Arial"/>
              <a:buNone/>
            </a:pPr>
            <a:r>
              <a:rPr b="0" i="0" lang="en" sz="2200" u="none" cap="none" strike="noStrike">
                <a:solidFill>
                  <a:schemeClr val="dk2"/>
                </a:solidFill>
                <a:latin typeface="Arial"/>
                <a:ea typeface="Arial"/>
                <a:cs typeface="Arial"/>
                <a:sym typeface="Arial"/>
              </a:rPr>
              <a:t>Ritik kumar(IIT2019088)</a:t>
            </a:r>
            <a:endParaRPr b="0" i="0" sz="2200" u="none" cap="none" strike="noStrike">
              <a:solidFill>
                <a:schemeClr val="dk2"/>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100"/>
              <a:buFont typeface="Arial"/>
              <a:buNone/>
            </a:pPr>
            <a:r>
              <a:rPr b="0" i="0" lang="en" sz="2200" u="none" cap="none" strike="noStrike">
                <a:solidFill>
                  <a:schemeClr val="dk2"/>
                </a:solidFill>
                <a:latin typeface="Arial"/>
                <a:ea typeface="Arial"/>
                <a:cs typeface="Arial"/>
                <a:sym typeface="Arial"/>
              </a:rPr>
              <a:t>Subham kumar (IIT2019093)</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9"/>
          <p:cNvSpPr txBox="1"/>
          <p:nvPr>
            <p:ph type="title"/>
          </p:nvPr>
        </p:nvSpPr>
        <p:spPr>
          <a:xfrm>
            <a:off x="311700" y="137475"/>
            <a:ext cx="6213300" cy="878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300"/>
              <a:t>TEST CASE-11</a:t>
            </a:r>
            <a:endParaRPr sz="2300"/>
          </a:p>
          <a:p>
            <a:pPr indent="0" lvl="0" marL="0" rtl="0" algn="l">
              <a:lnSpc>
                <a:spcPct val="100000"/>
              </a:lnSpc>
              <a:spcBef>
                <a:spcPts val="0"/>
              </a:spcBef>
              <a:spcAft>
                <a:spcPts val="0"/>
              </a:spcAft>
              <a:buSzPts val="990"/>
              <a:buNone/>
            </a:pPr>
            <a:r>
              <a:rPr lang="en" sz="2300"/>
              <a:t>MAIL REGISTRATION NOTIFICATION</a:t>
            </a:r>
            <a:endParaRPr sz="2300"/>
          </a:p>
        </p:txBody>
      </p:sp>
      <p:sp>
        <p:nvSpPr>
          <p:cNvPr id="206" name="Google Shape;206;p19"/>
          <p:cNvSpPr txBox="1"/>
          <p:nvPr>
            <p:ph idx="1" type="body"/>
          </p:nvPr>
        </p:nvSpPr>
        <p:spPr>
          <a:xfrm>
            <a:off x="311700" y="1693350"/>
            <a:ext cx="6213300" cy="1634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2000"/>
              <a:t>Here, a system generated mail will be sent to the user who will register themselves into the system and that mail will say that “you are registered”</a:t>
            </a:r>
            <a:endParaRPr sz="2000"/>
          </a:p>
        </p:txBody>
      </p:sp>
      <p:pic>
        <p:nvPicPr>
          <p:cNvPr id="207" name="Google Shape;207;p19"/>
          <p:cNvPicPr preferRelativeResize="0"/>
          <p:nvPr/>
        </p:nvPicPr>
        <p:blipFill rotWithShape="1">
          <a:blip r:embed="rId3">
            <a:alphaModFix/>
          </a:blip>
          <a:srcRect b="0" l="0" r="0" t="0"/>
          <a:stretch/>
        </p:blipFill>
        <p:spPr>
          <a:xfrm>
            <a:off x="6524999" y="0"/>
            <a:ext cx="2619000" cy="51435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0"/>
          <p:cNvSpPr txBox="1"/>
          <p:nvPr>
            <p:ph type="title"/>
          </p:nvPr>
        </p:nvSpPr>
        <p:spPr>
          <a:xfrm>
            <a:off x="226875" y="190500"/>
            <a:ext cx="6319500" cy="102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300"/>
              <a:t>TEST CASE-13</a:t>
            </a:r>
            <a:endParaRPr sz="2300"/>
          </a:p>
          <a:p>
            <a:pPr indent="0" lvl="0" marL="0" rtl="0" algn="l">
              <a:lnSpc>
                <a:spcPct val="100000"/>
              </a:lnSpc>
              <a:spcBef>
                <a:spcPts val="0"/>
              </a:spcBef>
              <a:spcAft>
                <a:spcPts val="0"/>
              </a:spcAft>
              <a:buSzPts val="2800"/>
              <a:buNone/>
            </a:pPr>
            <a:r>
              <a:rPr lang="en" sz="2300"/>
              <a:t>MANAGER SEES THE ENTRY/EXIT TIME</a:t>
            </a:r>
            <a:endParaRPr sz="2300"/>
          </a:p>
          <a:p>
            <a:pPr indent="0" lvl="0" marL="0" rtl="0" algn="l">
              <a:lnSpc>
                <a:spcPct val="100000"/>
              </a:lnSpc>
              <a:spcBef>
                <a:spcPts val="0"/>
              </a:spcBef>
              <a:spcAft>
                <a:spcPts val="0"/>
              </a:spcAft>
              <a:buSzPts val="2800"/>
              <a:buNone/>
            </a:pPr>
            <a:r>
              <a:t/>
            </a:r>
            <a:endParaRPr sz="2300"/>
          </a:p>
        </p:txBody>
      </p:sp>
      <p:sp>
        <p:nvSpPr>
          <p:cNvPr id="213" name="Google Shape;213;p20"/>
          <p:cNvSpPr txBox="1"/>
          <p:nvPr>
            <p:ph idx="1" type="body"/>
          </p:nvPr>
        </p:nvSpPr>
        <p:spPr>
          <a:xfrm>
            <a:off x="226875" y="1737125"/>
            <a:ext cx="6319500" cy="182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2000"/>
              <a:t>In this page, the manager will enter his/her password and then he’ll enter the ID of that student whose entry/exit details he wants to see and then he’ll click on user detail button</a:t>
            </a:r>
            <a:endParaRPr sz="2000"/>
          </a:p>
        </p:txBody>
      </p:sp>
      <p:pic>
        <p:nvPicPr>
          <p:cNvPr id="214" name="Google Shape;214;p20"/>
          <p:cNvPicPr preferRelativeResize="0"/>
          <p:nvPr/>
        </p:nvPicPr>
        <p:blipFill rotWithShape="1">
          <a:blip r:embed="rId3">
            <a:alphaModFix/>
          </a:blip>
          <a:srcRect b="20694" l="41069" r="39793" t="12679"/>
          <a:stretch/>
        </p:blipFill>
        <p:spPr>
          <a:xfrm>
            <a:off x="6546375" y="0"/>
            <a:ext cx="2597626"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1"/>
          <p:cNvSpPr txBox="1"/>
          <p:nvPr>
            <p:ph type="title"/>
          </p:nvPr>
        </p:nvSpPr>
        <p:spPr>
          <a:xfrm>
            <a:off x="311700" y="232925"/>
            <a:ext cx="6096600" cy="103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300"/>
              <a:t>TEST CASE-14</a:t>
            </a:r>
            <a:endParaRPr sz="2300"/>
          </a:p>
          <a:p>
            <a:pPr indent="0" lvl="0" marL="0" rtl="0" algn="l">
              <a:lnSpc>
                <a:spcPct val="100000"/>
              </a:lnSpc>
              <a:spcBef>
                <a:spcPts val="0"/>
              </a:spcBef>
              <a:spcAft>
                <a:spcPts val="0"/>
              </a:spcAft>
              <a:buSzPts val="2800"/>
              <a:buNone/>
            </a:pPr>
            <a:r>
              <a:rPr lang="en" sz="2300"/>
              <a:t>MANAGER SEES THE DETAILS OF USER</a:t>
            </a:r>
            <a:endParaRPr sz="2300"/>
          </a:p>
        </p:txBody>
      </p:sp>
      <p:sp>
        <p:nvSpPr>
          <p:cNvPr id="220" name="Google Shape;220;p21"/>
          <p:cNvSpPr txBox="1"/>
          <p:nvPr>
            <p:ph idx="1" type="body"/>
          </p:nvPr>
        </p:nvSpPr>
        <p:spPr>
          <a:xfrm>
            <a:off x="311700" y="1737125"/>
            <a:ext cx="6234600" cy="224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000"/>
              <a:t>In this page, the manager will enter his/her password and then he’ll enter the ID of that student whose details he wants to see and then click on the user detail button</a:t>
            </a:r>
            <a:endParaRPr sz="2000"/>
          </a:p>
          <a:p>
            <a:pPr indent="0" lvl="0" marL="0" rtl="0" algn="l">
              <a:lnSpc>
                <a:spcPct val="115000"/>
              </a:lnSpc>
              <a:spcBef>
                <a:spcPts val="1200"/>
              </a:spcBef>
              <a:spcAft>
                <a:spcPts val="1200"/>
              </a:spcAft>
              <a:buSzPts val="1800"/>
              <a:buNone/>
            </a:pPr>
            <a:r>
              <a:t/>
            </a:r>
            <a:endParaRPr sz="1900"/>
          </a:p>
        </p:txBody>
      </p:sp>
      <p:pic>
        <p:nvPicPr>
          <p:cNvPr id="221" name="Google Shape;221;p21"/>
          <p:cNvPicPr preferRelativeResize="0"/>
          <p:nvPr/>
        </p:nvPicPr>
        <p:blipFill rotWithShape="1">
          <a:blip r:embed="rId3">
            <a:alphaModFix/>
          </a:blip>
          <a:srcRect b="20694" l="41069" r="39793" t="12679"/>
          <a:stretch/>
        </p:blipFill>
        <p:spPr>
          <a:xfrm>
            <a:off x="6546375" y="0"/>
            <a:ext cx="2597626" cy="5143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2"/>
          <p:cNvSpPr txBox="1"/>
          <p:nvPr>
            <p:ph type="title"/>
          </p:nvPr>
        </p:nvSpPr>
        <p:spPr>
          <a:xfrm>
            <a:off x="311700" y="211675"/>
            <a:ext cx="6181800" cy="940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300"/>
              <a:t>TEST CASE-15</a:t>
            </a:r>
            <a:endParaRPr sz="2300"/>
          </a:p>
          <a:p>
            <a:pPr indent="0" lvl="0" marL="0" rtl="0" algn="l">
              <a:lnSpc>
                <a:spcPct val="100000"/>
              </a:lnSpc>
              <a:spcBef>
                <a:spcPts val="0"/>
              </a:spcBef>
              <a:spcAft>
                <a:spcPts val="0"/>
              </a:spcAft>
              <a:buSzPts val="2800"/>
              <a:buNone/>
            </a:pPr>
            <a:r>
              <a:rPr lang="en" sz="2300"/>
              <a:t>MANAGER INSERTS DETAILS OF PERSON</a:t>
            </a:r>
            <a:endParaRPr sz="2300"/>
          </a:p>
        </p:txBody>
      </p:sp>
      <p:sp>
        <p:nvSpPr>
          <p:cNvPr id="227" name="Google Shape;227;p22"/>
          <p:cNvSpPr txBox="1"/>
          <p:nvPr>
            <p:ph idx="1" type="body"/>
          </p:nvPr>
        </p:nvSpPr>
        <p:spPr>
          <a:xfrm>
            <a:off x="311700" y="1771050"/>
            <a:ext cx="6181800" cy="186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lang="en" sz="2000"/>
              <a:t>In this page the manager will enter his password and then he’ll enter the details of the person (like user’s name,roll no,id etc.) which he wants to enter and then he’ll click on add to enter the details in the database</a:t>
            </a:r>
            <a:endParaRPr sz="2000"/>
          </a:p>
        </p:txBody>
      </p:sp>
      <p:pic>
        <p:nvPicPr>
          <p:cNvPr id="228" name="Google Shape;228;p22"/>
          <p:cNvPicPr preferRelativeResize="0"/>
          <p:nvPr/>
        </p:nvPicPr>
        <p:blipFill rotWithShape="1">
          <a:blip r:embed="rId3">
            <a:alphaModFix/>
          </a:blip>
          <a:srcRect b="24624" l="40922" r="39824" t="8947"/>
          <a:stretch/>
        </p:blipFill>
        <p:spPr>
          <a:xfrm>
            <a:off x="6493593" y="0"/>
            <a:ext cx="2650406"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3"/>
          <p:cNvSpPr txBox="1"/>
          <p:nvPr>
            <p:ph idx="1" type="body"/>
          </p:nvPr>
        </p:nvSpPr>
        <p:spPr>
          <a:xfrm>
            <a:off x="-12925" y="-11325"/>
            <a:ext cx="9144000" cy="5143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b="1" lang="en"/>
              <a:t>    </a:t>
            </a:r>
            <a:r>
              <a:rPr b="1" lang="en" sz="2000"/>
              <a:t>GOALS</a:t>
            </a:r>
            <a:r>
              <a:rPr b="1" lang="en"/>
              <a:t> </a:t>
            </a:r>
            <a:endParaRPr b="1"/>
          </a:p>
        </p:txBody>
      </p:sp>
      <p:sp>
        <p:nvSpPr>
          <p:cNvPr id="68" name="Google Shape;68;p3"/>
          <p:cNvSpPr/>
          <p:nvPr/>
        </p:nvSpPr>
        <p:spPr>
          <a:xfrm>
            <a:off x="3297500" y="1165742"/>
            <a:ext cx="2540100" cy="2540100"/>
          </a:xfrm>
          <a:prstGeom prst="donut">
            <a:avLst>
              <a:gd fmla="val 16067" name="adj"/>
            </a:avLst>
          </a:prstGeom>
          <a:solidFill>
            <a:srgbClr val="000000">
              <a:alpha val="1058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9" name="Google Shape;69;p3"/>
          <p:cNvGrpSpPr/>
          <p:nvPr/>
        </p:nvGrpSpPr>
        <p:grpSpPr>
          <a:xfrm>
            <a:off x="497349" y="806775"/>
            <a:ext cx="3298438" cy="804395"/>
            <a:chOff x="508706" y="996259"/>
            <a:chExt cx="3094800" cy="1065000"/>
          </a:xfrm>
        </p:grpSpPr>
        <p:cxnSp>
          <p:nvCxnSpPr>
            <p:cNvPr id="70" name="Google Shape;70;p3"/>
            <p:cNvCxnSpPr>
              <a:stCxn id="71" idx="3"/>
            </p:cNvCxnSpPr>
            <p:nvPr/>
          </p:nvCxnSpPr>
          <p:spPr>
            <a:xfrm>
              <a:off x="3225506" y="1528759"/>
              <a:ext cx="378000" cy="522000"/>
            </a:xfrm>
            <a:prstGeom prst="straightConnector1">
              <a:avLst/>
            </a:prstGeom>
            <a:noFill/>
            <a:ln cap="flat" cmpd="sng" w="19050">
              <a:solidFill>
                <a:srgbClr val="249C90"/>
              </a:solidFill>
              <a:prstDash val="solid"/>
              <a:round/>
              <a:headEnd len="med" w="med" type="oval"/>
              <a:tailEnd len="sm" w="sm" type="none"/>
            </a:ln>
          </p:spPr>
        </p:cxnSp>
        <p:sp>
          <p:nvSpPr>
            <p:cNvPr id="71" name="Google Shape;71;p3"/>
            <p:cNvSpPr txBox="1"/>
            <p:nvPr/>
          </p:nvSpPr>
          <p:spPr>
            <a:xfrm>
              <a:off x="508706" y="996259"/>
              <a:ext cx="2716800" cy="1065000"/>
            </a:xfrm>
            <a:prstGeom prst="rect">
              <a:avLst/>
            </a:prstGeom>
            <a:noFill/>
            <a:ln>
              <a:noFill/>
            </a:ln>
          </p:spPr>
          <p:txBody>
            <a:bodyPr anchorCtr="0" anchor="b" bIns="91425" lIns="91425" spcFirstLastPara="1" rIns="91425" wrap="square" tIns="91425">
              <a:noAutofit/>
            </a:bodyPr>
            <a:lstStyle/>
            <a:p>
              <a:pPr indent="0" lvl="0" marL="0" marR="0" rtl="0" algn="r">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r">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1200"/>
                </a:spcAft>
                <a:buClr>
                  <a:schemeClr val="dk1"/>
                </a:buClr>
                <a:buSzPts val="1100"/>
                <a:buFont typeface="Arial"/>
                <a:buNone/>
              </a:pPr>
              <a:r>
                <a:rPr b="1" i="0" lang="en" sz="1600" u="none" cap="none" strike="noStrike">
                  <a:solidFill>
                    <a:schemeClr val="dk2"/>
                  </a:solidFill>
                  <a:latin typeface="Arial"/>
                  <a:ea typeface="Arial"/>
                  <a:cs typeface="Arial"/>
                  <a:sym typeface="Arial"/>
                </a:rPr>
                <a:t>Ease the burden of security guards and management</a:t>
              </a:r>
              <a:endParaRPr b="1" i="0" sz="1600" u="none" cap="none" strike="noStrike">
                <a:solidFill>
                  <a:srgbClr val="000000"/>
                </a:solidFill>
                <a:latin typeface="Roboto"/>
                <a:ea typeface="Roboto"/>
                <a:cs typeface="Roboto"/>
                <a:sym typeface="Roboto"/>
              </a:endParaRPr>
            </a:p>
          </p:txBody>
        </p:sp>
      </p:grpSp>
      <p:grpSp>
        <p:nvGrpSpPr>
          <p:cNvPr id="72" name="Google Shape;72;p3"/>
          <p:cNvGrpSpPr/>
          <p:nvPr/>
        </p:nvGrpSpPr>
        <p:grpSpPr>
          <a:xfrm>
            <a:off x="497350" y="3152300"/>
            <a:ext cx="3284100" cy="780300"/>
            <a:chOff x="497350" y="3152300"/>
            <a:chExt cx="3284100" cy="780300"/>
          </a:xfrm>
        </p:grpSpPr>
        <p:cxnSp>
          <p:nvCxnSpPr>
            <p:cNvPr id="73" name="Google Shape;73;p3"/>
            <p:cNvCxnSpPr>
              <a:stCxn id="74" idx="3"/>
            </p:cNvCxnSpPr>
            <p:nvPr/>
          </p:nvCxnSpPr>
          <p:spPr>
            <a:xfrm flipH="1" rot="10800000">
              <a:off x="3213850" y="3214550"/>
              <a:ext cx="567600" cy="327900"/>
            </a:xfrm>
            <a:prstGeom prst="straightConnector1">
              <a:avLst/>
            </a:prstGeom>
            <a:noFill/>
            <a:ln cap="flat" cmpd="sng" w="19050">
              <a:solidFill>
                <a:srgbClr val="155B54"/>
              </a:solidFill>
              <a:prstDash val="solid"/>
              <a:round/>
              <a:headEnd len="med" w="med" type="oval"/>
              <a:tailEnd len="sm" w="sm" type="none"/>
            </a:ln>
          </p:spPr>
        </p:cxnSp>
        <p:sp>
          <p:nvSpPr>
            <p:cNvPr id="74" name="Google Shape;74;p3"/>
            <p:cNvSpPr txBox="1"/>
            <p:nvPr/>
          </p:nvSpPr>
          <p:spPr>
            <a:xfrm>
              <a:off x="497350" y="3152300"/>
              <a:ext cx="2716500" cy="7803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Clr>
                  <a:schemeClr val="dk1"/>
                </a:buClr>
                <a:buSzPts val="1100"/>
                <a:buFont typeface="Arial"/>
                <a:buNone/>
              </a:pPr>
              <a:r>
                <a:rPr b="1" i="0" lang="en" sz="1600" u="none" cap="none" strike="noStrike">
                  <a:solidFill>
                    <a:schemeClr val="dk2"/>
                  </a:solidFill>
                  <a:latin typeface="Arial"/>
                  <a:ea typeface="Arial"/>
                  <a:cs typeface="Arial"/>
                  <a:sym typeface="Arial"/>
                </a:rPr>
                <a:t>Keep track of employees visiting</a:t>
              </a:r>
              <a:endParaRPr b="1" i="0" sz="1600" u="none" cap="none" strike="noStrike">
                <a:solidFill>
                  <a:srgbClr val="000000"/>
                </a:solidFill>
                <a:latin typeface="Roboto"/>
                <a:ea typeface="Roboto"/>
                <a:cs typeface="Roboto"/>
                <a:sym typeface="Roboto"/>
              </a:endParaRPr>
            </a:p>
          </p:txBody>
        </p:sp>
      </p:grpSp>
      <p:sp>
        <p:nvSpPr>
          <p:cNvPr id="75" name="Google Shape;75;p3"/>
          <p:cNvSpPr/>
          <p:nvPr/>
        </p:nvSpPr>
        <p:spPr>
          <a:xfrm flipH="1" rot="-1800047">
            <a:off x="3221956" y="1086434"/>
            <a:ext cx="2690936" cy="2690936"/>
          </a:xfrm>
          <a:prstGeom prst="blockArc">
            <a:avLst>
              <a:gd fmla="val 14348563" name="adj1"/>
              <a:gd fmla="val 19872341" name="adj2"/>
              <a:gd fmla="val 9100" name="adj3"/>
            </a:avLst>
          </a:prstGeom>
          <a:solidFill>
            <a:srgbClr val="249C90"/>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6" name="Google Shape;76;p3"/>
          <p:cNvGrpSpPr/>
          <p:nvPr/>
        </p:nvGrpSpPr>
        <p:grpSpPr>
          <a:xfrm>
            <a:off x="5441536" y="3152207"/>
            <a:ext cx="2936195" cy="780282"/>
            <a:chOff x="5343500" y="3152307"/>
            <a:chExt cx="3034200" cy="603000"/>
          </a:xfrm>
        </p:grpSpPr>
        <p:cxnSp>
          <p:nvCxnSpPr>
            <p:cNvPr id="77" name="Google Shape;77;p3"/>
            <p:cNvCxnSpPr>
              <a:stCxn id="78" idx="1"/>
            </p:cNvCxnSpPr>
            <p:nvPr/>
          </p:nvCxnSpPr>
          <p:spPr>
            <a:xfrm rot="10800000">
              <a:off x="5343500" y="3214707"/>
              <a:ext cx="494100" cy="239100"/>
            </a:xfrm>
            <a:prstGeom prst="straightConnector1">
              <a:avLst/>
            </a:prstGeom>
            <a:noFill/>
            <a:ln cap="flat" cmpd="sng" w="19050">
              <a:solidFill>
                <a:srgbClr val="249C90"/>
              </a:solidFill>
              <a:prstDash val="solid"/>
              <a:round/>
              <a:headEnd len="med" w="med" type="oval"/>
              <a:tailEnd len="sm" w="sm" type="none"/>
            </a:ln>
          </p:spPr>
        </p:cxnSp>
        <p:sp>
          <p:nvSpPr>
            <p:cNvPr id="78" name="Google Shape;78;p3"/>
            <p:cNvSpPr txBox="1"/>
            <p:nvPr/>
          </p:nvSpPr>
          <p:spPr>
            <a:xfrm>
              <a:off x="5837600" y="3152307"/>
              <a:ext cx="2540100" cy="603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200"/>
                </a:spcAft>
                <a:buClr>
                  <a:schemeClr val="dk1"/>
                </a:buClr>
                <a:buSzPts val="1100"/>
                <a:buFont typeface="Arial"/>
                <a:buNone/>
              </a:pPr>
              <a:r>
                <a:rPr b="1" i="0" lang="en" sz="1600" u="none" cap="none" strike="noStrike">
                  <a:solidFill>
                    <a:schemeClr val="dk2"/>
                  </a:solidFill>
                  <a:latin typeface="Arial"/>
                  <a:ea typeface="Arial"/>
                  <a:cs typeface="Arial"/>
                  <a:sym typeface="Arial"/>
                </a:rPr>
                <a:t>Prohibit unauthorised access</a:t>
              </a:r>
              <a:endParaRPr b="1" i="0" sz="1600" u="none" cap="none" strike="noStrike">
                <a:solidFill>
                  <a:srgbClr val="000000"/>
                </a:solidFill>
                <a:latin typeface="Roboto"/>
                <a:ea typeface="Roboto"/>
                <a:cs typeface="Roboto"/>
                <a:sym typeface="Roboto"/>
              </a:endParaRPr>
            </a:p>
          </p:txBody>
        </p:sp>
      </p:grpSp>
      <p:grpSp>
        <p:nvGrpSpPr>
          <p:cNvPr id="79" name="Google Shape;79;p3"/>
          <p:cNvGrpSpPr/>
          <p:nvPr/>
        </p:nvGrpSpPr>
        <p:grpSpPr>
          <a:xfrm>
            <a:off x="5441490" y="806775"/>
            <a:ext cx="2390606" cy="752640"/>
            <a:chOff x="5416258" y="1089381"/>
            <a:chExt cx="2484263" cy="671700"/>
          </a:xfrm>
        </p:grpSpPr>
        <p:cxnSp>
          <p:nvCxnSpPr>
            <p:cNvPr id="80" name="Google Shape;80;p3"/>
            <p:cNvCxnSpPr/>
            <p:nvPr/>
          </p:nvCxnSpPr>
          <p:spPr>
            <a:xfrm flipH="1">
              <a:off x="5416258" y="1447078"/>
              <a:ext cx="320700" cy="313800"/>
            </a:xfrm>
            <a:prstGeom prst="straightConnector1">
              <a:avLst/>
            </a:prstGeom>
            <a:noFill/>
            <a:ln cap="flat" cmpd="sng" w="19050">
              <a:solidFill>
                <a:srgbClr val="155B54"/>
              </a:solidFill>
              <a:prstDash val="solid"/>
              <a:round/>
              <a:headEnd len="med" w="med" type="oval"/>
              <a:tailEnd len="sm" w="sm" type="none"/>
            </a:ln>
          </p:spPr>
        </p:cxnSp>
        <p:sp>
          <p:nvSpPr>
            <p:cNvPr id="81" name="Google Shape;81;p3"/>
            <p:cNvSpPr txBox="1"/>
            <p:nvPr/>
          </p:nvSpPr>
          <p:spPr>
            <a:xfrm>
              <a:off x="5956821" y="1089381"/>
              <a:ext cx="1943700" cy="671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200"/>
                </a:spcAft>
                <a:buClr>
                  <a:schemeClr val="dk1"/>
                </a:buClr>
                <a:buSzPts val="1100"/>
                <a:buFont typeface="Arial"/>
                <a:buNone/>
              </a:pPr>
              <a:r>
                <a:rPr b="1" i="0" lang="en" sz="1600" u="none" cap="none" strike="noStrike">
                  <a:solidFill>
                    <a:schemeClr val="dk2"/>
                  </a:solidFill>
                  <a:latin typeface="Arial"/>
                  <a:ea typeface="Arial"/>
                  <a:cs typeface="Arial"/>
                  <a:sym typeface="Arial"/>
                </a:rPr>
                <a:t>Faster and safe entering and exit</a:t>
              </a:r>
              <a:endParaRPr b="1" i="0" sz="1600" u="none" cap="none" strike="noStrike">
                <a:solidFill>
                  <a:srgbClr val="000000"/>
                </a:solidFill>
                <a:latin typeface="Roboto"/>
                <a:ea typeface="Roboto"/>
                <a:cs typeface="Roboto"/>
                <a:sym typeface="Roboto"/>
              </a:endParaRPr>
            </a:p>
          </p:txBody>
        </p:sp>
      </p:grpSp>
      <p:sp>
        <p:nvSpPr>
          <p:cNvPr id="82" name="Google Shape;82;p3"/>
          <p:cNvSpPr txBox="1"/>
          <p:nvPr/>
        </p:nvSpPr>
        <p:spPr>
          <a:xfrm>
            <a:off x="3845784" y="2056460"/>
            <a:ext cx="1443600" cy="8043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700"/>
              <a:buFont typeface="Arial"/>
              <a:buNone/>
            </a:pPr>
            <a:r>
              <a:rPr b="1" i="0" lang="en" sz="1700" u="none" cap="none" strike="noStrike">
                <a:solidFill>
                  <a:srgbClr val="000000"/>
                </a:solidFill>
                <a:latin typeface="Roboto"/>
                <a:ea typeface="Roboto"/>
                <a:cs typeface="Roboto"/>
                <a:sym typeface="Roboto"/>
              </a:rPr>
              <a:t>SOFTWARE</a:t>
            </a:r>
            <a:endParaRPr b="0" i="0" sz="1700" u="none" cap="none" strike="noStrike">
              <a:solidFill>
                <a:srgbClr val="000000"/>
              </a:solidFill>
              <a:latin typeface="Arial"/>
              <a:ea typeface="Arial"/>
              <a:cs typeface="Arial"/>
              <a:sym typeface="Arial"/>
            </a:endParaRPr>
          </a:p>
        </p:txBody>
      </p:sp>
      <p:sp>
        <p:nvSpPr>
          <p:cNvPr id="83" name="Google Shape;83;p3"/>
          <p:cNvSpPr/>
          <p:nvPr/>
        </p:nvSpPr>
        <p:spPr>
          <a:xfrm rot="1800047">
            <a:off x="3219843" y="1086434"/>
            <a:ext cx="2690936" cy="2690936"/>
          </a:xfrm>
          <a:prstGeom prst="blockArc">
            <a:avLst>
              <a:gd fmla="val 14545937" name="adj1"/>
              <a:gd fmla="val 19902139" name="adj2"/>
              <a:gd fmla="val 9115" name="adj3"/>
            </a:avLst>
          </a:prstGeom>
          <a:solidFill>
            <a:srgbClr val="155B54"/>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3"/>
          <p:cNvSpPr/>
          <p:nvPr/>
        </p:nvSpPr>
        <p:spPr>
          <a:xfrm rot="9000757">
            <a:off x="3213964" y="1086020"/>
            <a:ext cx="2690226" cy="2690226"/>
          </a:xfrm>
          <a:prstGeom prst="blockArc">
            <a:avLst>
              <a:gd fmla="val 18041678" name="adj1"/>
              <a:gd fmla="val 1798478" name="adj2"/>
              <a:gd fmla="val 9595" name="adj3"/>
            </a:avLst>
          </a:prstGeom>
          <a:solidFill>
            <a:srgbClr val="155B54"/>
          </a:solidFill>
          <a:ln>
            <a:noFill/>
          </a:ln>
          <a:effectLst>
            <a:outerShdw blurRad="71438" rotWithShape="0" algn="bl" dist="95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3"/>
          <p:cNvSpPr/>
          <p:nvPr/>
        </p:nvSpPr>
        <p:spPr>
          <a:xfrm flipH="1" rot="-9000757">
            <a:off x="3221634" y="1086770"/>
            <a:ext cx="2690226" cy="2690226"/>
          </a:xfrm>
          <a:prstGeom prst="blockArc">
            <a:avLst>
              <a:gd fmla="val 17967225" name="adj1"/>
              <a:gd fmla="val 1529547" name="adj2"/>
              <a:gd fmla="val 9279" name="adj3"/>
            </a:avLst>
          </a:prstGeom>
          <a:solidFill>
            <a:srgbClr val="249C90"/>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3"/>
          <p:cNvSpPr/>
          <p:nvPr/>
        </p:nvSpPr>
        <p:spPr>
          <a:xfrm rot="8100000">
            <a:off x="3166119" y="2257450"/>
            <a:ext cx="363170" cy="363170"/>
          </a:xfrm>
          <a:prstGeom prst="rtTriangle">
            <a:avLst/>
          </a:prstGeom>
          <a:solidFill>
            <a:srgbClr val="155B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
          <p:cNvSpPr/>
          <p:nvPr/>
        </p:nvSpPr>
        <p:spPr>
          <a:xfrm rot="-2700000">
            <a:off x="5598628" y="2250288"/>
            <a:ext cx="363170" cy="363170"/>
          </a:xfrm>
          <a:prstGeom prst="rtTriangle">
            <a:avLst/>
          </a:prstGeom>
          <a:solidFill>
            <a:srgbClr val="155B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
          <p:cNvSpPr/>
          <p:nvPr/>
        </p:nvSpPr>
        <p:spPr>
          <a:xfrm rot="2700000">
            <a:off x="4382023" y="3463061"/>
            <a:ext cx="363170" cy="363170"/>
          </a:xfrm>
          <a:prstGeom prst="rtTriangle">
            <a:avLst/>
          </a:prstGeom>
          <a:solidFill>
            <a:srgbClr val="249C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3"/>
          <p:cNvSpPr/>
          <p:nvPr/>
        </p:nvSpPr>
        <p:spPr>
          <a:xfrm rot="-8100000">
            <a:off x="4382715" y="1027393"/>
            <a:ext cx="363170" cy="363170"/>
          </a:xfrm>
          <a:prstGeom prst="rtTriangle">
            <a:avLst/>
          </a:prstGeom>
          <a:solidFill>
            <a:srgbClr val="249C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4"/>
          <p:cNvSpPr txBox="1"/>
          <p:nvPr>
            <p:ph type="title"/>
          </p:nvPr>
        </p:nvSpPr>
        <p:spPr>
          <a:xfrm>
            <a:off x="212500" y="142550"/>
            <a:ext cx="86199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chemeClr val="dk2"/>
                </a:solidFill>
              </a:rPr>
              <a:t>APPLICATION</a:t>
            </a:r>
            <a:endParaRPr b="1">
              <a:solidFill>
                <a:schemeClr val="dk2"/>
              </a:solidFill>
            </a:endParaRPr>
          </a:p>
        </p:txBody>
      </p:sp>
      <p:sp>
        <p:nvSpPr>
          <p:cNvPr id="95" name="Google Shape;95;p4"/>
          <p:cNvSpPr txBox="1"/>
          <p:nvPr>
            <p:ph idx="1" type="body"/>
          </p:nvPr>
        </p:nvSpPr>
        <p:spPr>
          <a:xfrm>
            <a:off x="0" y="1140900"/>
            <a:ext cx="9144000" cy="4002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sp>
        <p:nvSpPr>
          <p:cNvPr id="96" name="Google Shape;96;p4"/>
          <p:cNvSpPr/>
          <p:nvPr/>
        </p:nvSpPr>
        <p:spPr>
          <a:xfrm>
            <a:off x="1134300" y="1385125"/>
            <a:ext cx="6875400" cy="453600"/>
          </a:xfrm>
          <a:prstGeom prst="rect">
            <a:avLst/>
          </a:prstGeom>
          <a:solidFill>
            <a:srgbClr val="F3F3F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1200"/>
              </a:spcAft>
              <a:buClr>
                <a:schemeClr val="dk1"/>
              </a:buClr>
              <a:buSzPts val="1100"/>
              <a:buFont typeface="Arial"/>
              <a:buNone/>
            </a:pPr>
            <a:r>
              <a:rPr b="0" i="0" lang="en" sz="1800" u="none" cap="none" strike="noStrike">
                <a:solidFill>
                  <a:srgbClr val="FF0000"/>
                </a:solidFill>
                <a:latin typeface="Arial"/>
                <a:ea typeface="Arial"/>
                <a:cs typeface="Arial"/>
                <a:sym typeface="Arial"/>
              </a:rPr>
              <a:t>It will allow only registered users will be able to enter the premises</a:t>
            </a:r>
            <a:endParaRPr b="0" i="0" sz="1400" u="none" cap="none" strike="noStrike">
              <a:solidFill>
                <a:srgbClr val="FF0000"/>
              </a:solidFill>
              <a:latin typeface="Arial"/>
              <a:ea typeface="Arial"/>
              <a:cs typeface="Arial"/>
              <a:sym typeface="Arial"/>
            </a:endParaRPr>
          </a:p>
        </p:txBody>
      </p:sp>
      <p:sp>
        <p:nvSpPr>
          <p:cNvPr id="97" name="Google Shape;97;p4"/>
          <p:cNvSpPr/>
          <p:nvPr/>
        </p:nvSpPr>
        <p:spPr>
          <a:xfrm>
            <a:off x="903000" y="2241025"/>
            <a:ext cx="7338000" cy="453600"/>
          </a:xfrm>
          <a:prstGeom prst="rect">
            <a:avLst/>
          </a:prstGeom>
          <a:solidFill>
            <a:srgbClr val="F3F3F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1200"/>
              </a:spcAft>
              <a:buClr>
                <a:srgbClr val="000000"/>
              </a:buClr>
              <a:buSzPts val="1800"/>
              <a:buFont typeface="Arial"/>
              <a:buNone/>
            </a:pPr>
            <a:r>
              <a:rPr b="0" i="0" lang="en" sz="1800" u="none" cap="none" strike="noStrike">
                <a:solidFill>
                  <a:srgbClr val="FF0000"/>
                </a:solidFill>
                <a:latin typeface="Arial"/>
                <a:ea typeface="Arial"/>
                <a:cs typeface="Arial"/>
                <a:sym typeface="Arial"/>
              </a:rPr>
              <a:t>It can be used in offices,schools and other places where people gather</a:t>
            </a:r>
            <a:endParaRPr b="0" i="0" sz="1400" u="none" cap="none" strike="noStrike">
              <a:solidFill>
                <a:srgbClr val="FF0000"/>
              </a:solidFill>
              <a:latin typeface="Arial"/>
              <a:ea typeface="Arial"/>
              <a:cs typeface="Arial"/>
              <a:sym typeface="Arial"/>
            </a:endParaRPr>
          </a:p>
        </p:txBody>
      </p:sp>
      <p:sp>
        <p:nvSpPr>
          <p:cNvPr id="98" name="Google Shape;98;p4"/>
          <p:cNvSpPr/>
          <p:nvPr/>
        </p:nvSpPr>
        <p:spPr>
          <a:xfrm>
            <a:off x="1891800" y="3114375"/>
            <a:ext cx="5360400" cy="453600"/>
          </a:xfrm>
          <a:prstGeom prst="rect">
            <a:avLst/>
          </a:prstGeom>
          <a:solidFill>
            <a:srgbClr val="F3F3F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1200"/>
              </a:spcAft>
              <a:buClr>
                <a:srgbClr val="000000"/>
              </a:buClr>
              <a:buSzPts val="1800"/>
              <a:buFont typeface="Arial"/>
              <a:buNone/>
            </a:pPr>
            <a:r>
              <a:rPr b="0" i="0" lang="en" sz="1800" u="none" cap="none" strike="noStrike">
                <a:solidFill>
                  <a:srgbClr val="FF0000"/>
                </a:solidFill>
                <a:latin typeface="Arial"/>
                <a:ea typeface="Arial"/>
                <a:cs typeface="Arial"/>
                <a:sym typeface="Arial"/>
              </a:rPr>
              <a:t>It will send system generated mail after the timeout</a:t>
            </a:r>
            <a:endParaRPr b="0" i="0" sz="1400" u="none" cap="none" strike="noStrike">
              <a:solidFill>
                <a:srgbClr val="FF0000"/>
              </a:solidFill>
              <a:latin typeface="Arial"/>
              <a:ea typeface="Arial"/>
              <a:cs typeface="Arial"/>
              <a:sym typeface="Arial"/>
            </a:endParaRPr>
          </a:p>
        </p:txBody>
      </p:sp>
      <p:sp>
        <p:nvSpPr>
          <p:cNvPr id="99" name="Google Shape;99;p4"/>
          <p:cNvSpPr/>
          <p:nvPr/>
        </p:nvSpPr>
        <p:spPr>
          <a:xfrm>
            <a:off x="2761500" y="3987725"/>
            <a:ext cx="3621000" cy="45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Arial"/>
                <a:ea typeface="Arial"/>
                <a:cs typeface="Arial"/>
                <a:sym typeface="Arial"/>
              </a:rPr>
              <a:t>It will provide a high level security </a:t>
            </a:r>
            <a:endParaRPr b="0" i="0" sz="1800" u="none" cap="none" strike="noStrike">
              <a:solidFill>
                <a:srgbClr val="FF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5"/>
          <p:cNvSpPr txBox="1"/>
          <p:nvPr>
            <p:ph idx="1" type="body"/>
          </p:nvPr>
        </p:nvSpPr>
        <p:spPr>
          <a:xfrm>
            <a:off x="-46550" y="0"/>
            <a:ext cx="8832300" cy="5143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1200"/>
              </a:spcBef>
              <a:spcAft>
                <a:spcPts val="0"/>
              </a:spcAft>
              <a:buSzPts val="1800"/>
              <a:buNone/>
            </a:pPr>
            <a:r>
              <a:rPr lang="en"/>
              <a:t>  </a:t>
            </a:r>
            <a:endParaRPr/>
          </a:p>
          <a:p>
            <a:pPr indent="0" lvl="0" marL="0" rtl="0" algn="l">
              <a:lnSpc>
                <a:spcPct val="115000"/>
              </a:lnSpc>
              <a:spcBef>
                <a:spcPts val="1200"/>
              </a:spcBef>
              <a:spcAft>
                <a:spcPts val="0"/>
              </a:spcAft>
              <a:buSzPts val="1800"/>
              <a:buNone/>
            </a:pPr>
            <a:r>
              <a:rPr lang="en"/>
              <a:t>                </a:t>
            </a:r>
            <a:endParaRPr b="1"/>
          </a:p>
          <a:p>
            <a:pPr indent="0" lvl="0" marL="0" rtl="0" algn="l">
              <a:lnSpc>
                <a:spcPct val="115000"/>
              </a:lnSpc>
              <a:spcBef>
                <a:spcPts val="1200"/>
              </a:spcBef>
              <a:spcAft>
                <a:spcPts val="0"/>
              </a:spcAft>
              <a:buSzPts val="1800"/>
              <a:buNone/>
            </a:pPr>
            <a:r>
              <a:rPr lang="en"/>
              <a:t>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rPr lang="en"/>
              <a:t>                </a:t>
            </a:r>
            <a:endParaRPr b="1"/>
          </a:p>
        </p:txBody>
      </p:sp>
      <p:pic>
        <p:nvPicPr>
          <p:cNvPr id="105" name="Google Shape;105;p5"/>
          <p:cNvPicPr preferRelativeResize="0"/>
          <p:nvPr/>
        </p:nvPicPr>
        <p:blipFill rotWithShape="1">
          <a:blip r:embed="rId3">
            <a:alphaModFix/>
          </a:blip>
          <a:srcRect b="0" l="0" r="0" t="0"/>
          <a:stretch/>
        </p:blipFill>
        <p:spPr>
          <a:xfrm>
            <a:off x="4261000" y="2419450"/>
            <a:ext cx="3583150" cy="1522000"/>
          </a:xfrm>
          <a:prstGeom prst="rect">
            <a:avLst/>
          </a:prstGeom>
          <a:noFill/>
          <a:ln>
            <a:noFill/>
          </a:ln>
        </p:spPr>
      </p:pic>
      <p:pic>
        <p:nvPicPr>
          <p:cNvPr id="106" name="Google Shape;106;p5"/>
          <p:cNvPicPr preferRelativeResize="0"/>
          <p:nvPr/>
        </p:nvPicPr>
        <p:blipFill rotWithShape="1">
          <a:blip r:embed="rId4">
            <a:alphaModFix/>
          </a:blip>
          <a:srcRect b="0" l="0" r="0" t="0"/>
          <a:stretch/>
        </p:blipFill>
        <p:spPr>
          <a:xfrm>
            <a:off x="4261000" y="393225"/>
            <a:ext cx="3524975" cy="1469075"/>
          </a:xfrm>
          <a:prstGeom prst="rect">
            <a:avLst/>
          </a:prstGeom>
          <a:noFill/>
          <a:ln>
            <a:noFill/>
          </a:ln>
        </p:spPr>
      </p:pic>
      <p:sp>
        <p:nvSpPr>
          <p:cNvPr id="107" name="Google Shape;107;p5"/>
          <p:cNvSpPr/>
          <p:nvPr/>
        </p:nvSpPr>
        <p:spPr>
          <a:xfrm>
            <a:off x="875625" y="679875"/>
            <a:ext cx="2524500" cy="895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1200"/>
              </a:spcAft>
              <a:buClr>
                <a:schemeClr val="dk1"/>
              </a:buClr>
              <a:buSzPts val="1100"/>
              <a:buFont typeface="Arial"/>
              <a:buNone/>
            </a:pPr>
            <a:r>
              <a:rPr b="1" i="0" lang="en" sz="1800" u="none" cap="none" strike="noStrike">
                <a:solidFill>
                  <a:schemeClr val="dk2"/>
                </a:solidFill>
                <a:latin typeface="Arial"/>
                <a:ea typeface="Arial"/>
                <a:cs typeface="Arial"/>
                <a:sym typeface="Arial"/>
              </a:rPr>
              <a:t>LANGUAGE USED</a:t>
            </a:r>
            <a:endParaRPr b="0" i="0" sz="1400" u="none" cap="none" strike="noStrike">
              <a:solidFill>
                <a:srgbClr val="000000"/>
              </a:solidFill>
              <a:latin typeface="Arial"/>
              <a:ea typeface="Arial"/>
              <a:cs typeface="Arial"/>
              <a:sym typeface="Arial"/>
            </a:endParaRPr>
          </a:p>
        </p:txBody>
      </p:sp>
      <p:sp>
        <p:nvSpPr>
          <p:cNvPr id="108" name="Google Shape;108;p5"/>
          <p:cNvSpPr/>
          <p:nvPr/>
        </p:nvSpPr>
        <p:spPr>
          <a:xfrm>
            <a:off x="875625" y="2801375"/>
            <a:ext cx="2524500" cy="825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1200"/>
              </a:spcAft>
              <a:buClr>
                <a:schemeClr val="dk1"/>
              </a:buClr>
              <a:buSzPts val="1100"/>
              <a:buFont typeface="Arial"/>
              <a:buNone/>
            </a:pPr>
            <a:r>
              <a:rPr b="1" i="0" lang="en" sz="1800" u="none" cap="none" strike="noStrike">
                <a:solidFill>
                  <a:schemeClr val="dk2"/>
                </a:solidFill>
                <a:latin typeface="Arial"/>
                <a:ea typeface="Arial"/>
                <a:cs typeface="Arial"/>
                <a:sym typeface="Arial"/>
              </a:rPr>
              <a:t>PLATFORM USED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6"/>
          <p:cNvSpPr txBox="1"/>
          <p:nvPr>
            <p:ph type="title"/>
          </p:nvPr>
        </p:nvSpPr>
        <p:spPr>
          <a:xfrm>
            <a:off x="189250" y="189075"/>
            <a:ext cx="86430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chemeClr val="dk2"/>
                </a:solidFill>
              </a:rPr>
              <a:t>MOTIVATION</a:t>
            </a:r>
            <a:endParaRPr>
              <a:solidFill>
                <a:schemeClr val="dk2"/>
              </a:solidFill>
            </a:endParaRPr>
          </a:p>
        </p:txBody>
      </p:sp>
      <p:sp>
        <p:nvSpPr>
          <p:cNvPr id="114" name="Google Shape;114;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0"/>
              </a:spcAft>
              <a:buSzPts val="1800"/>
              <a:buNone/>
            </a:pPr>
            <a:r>
              <a:rPr b="1" lang="en">
                <a:solidFill>
                  <a:srgbClr val="FF0000"/>
                </a:solidFill>
              </a:rPr>
              <a:t>WHY WE NEED THIS APP!!!</a:t>
            </a:r>
            <a:endParaRPr b="1">
              <a:solidFill>
                <a:srgbClr val="FF0000"/>
              </a:solidFill>
            </a:endParaRPr>
          </a:p>
          <a:p>
            <a:pPr indent="0" lvl="0" marL="0" rtl="0" algn="ctr">
              <a:lnSpc>
                <a:spcPct val="115000"/>
              </a:lnSpc>
              <a:spcBef>
                <a:spcPts val="1200"/>
              </a:spcBef>
              <a:spcAft>
                <a:spcPts val="0"/>
              </a:spcAft>
              <a:buSzPts val="1800"/>
              <a:buNone/>
            </a:pPr>
            <a:r>
              <a:rPr b="1" lang="en"/>
              <a:t>This Application will allow only registered user to enter the Building </a:t>
            </a:r>
            <a:endParaRPr b="1"/>
          </a:p>
          <a:p>
            <a:pPr indent="0" lvl="0" marL="0" rtl="0" algn="ctr">
              <a:lnSpc>
                <a:spcPct val="115000"/>
              </a:lnSpc>
              <a:spcBef>
                <a:spcPts val="1200"/>
              </a:spcBef>
              <a:spcAft>
                <a:spcPts val="0"/>
              </a:spcAft>
              <a:buSzPts val="1800"/>
              <a:buNone/>
            </a:pPr>
            <a:r>
              <a:rPr b="1" lang="en"/>
              <a:t>It will also manage the time upto which any student/faculty can reside in the building</a:t>
            </a:r>
            <a:endParaRPr b="1"/>
          </a:p>
          <a:p>
            <a:pPr indent="0" lvl="0" marL="0" rtl="0" algn="ctr">
              <a:lnSpc>
                <a:spcPct val="115000"/>
              </a:lnSpc>
              <a:spcBef>
                <a:spcPts val="1200"/>
              </a:spcBef>
              <a:spcAft>
                <a:spcPts val="1200"/>
              </a:spcAft>
              <a:buSzPts val="1800"/>
              <a:buNone/>
            </a:pPr>
            <a:r>
              <a:rPr b="1" lang="en"/>
              <a:t>And there will be no need to take attendance as the entry/exit time will be stored in the database</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cf0a948de7_0_0"/>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solidFill>
                  <a:srgbClr val="000000"/>
                </a:solidFill>
              </a:rPr>
              <a:t>CONTRIBUTIONS</a:t>
            </a:r>
            <a:endParaRPr sz="2800">
              <a:solidFill>
                <a:srgbClr val="000000"/>
              </a:solidFill>
            </a:endParaRPr>
          </a:p>
        </p:txBody>
      </p:sp>
      <p:sp>
        <p:nvSpPr>
          <p:cNvPr id="120" name="Google Shape;120;gcf0a948de7_0_0"/>
          <p:cNvSpPr txBox="1"/>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None/>
            </a:pPr>
            <a:r>
              <a:rPr lang="en" sz="1800">
                <a:solidFill>
                  <a:srgbClr val="595959"/>
                </a:solidFill>
              </a:rPr>
              <a:t>IIT2019056-NAVNEET SINGH-&gt;Layouts, Making tab layout,One Database,Testing,Testing Doc</a:t>
            </a:r>
            <a:endParaRPr sz="1800">
              <a:solidFill>
                <a:srgbClr val="595959"/>
              </a:solidFill>
            </a:endParaRPr>
          </a:p>
          <a:p>
            <a:pPr indent="0" lvl="0" marL="0" rtl="0" algn="l">
              <a:lnSpc>
                <a:spcPct val="115000"/>
              </a:lnSpc>
              <a:spcBef>
                <a:spcPts val="1200"/>
              </a:spcBef>
              <a:spcAft>
                <a:spcPts val="0"/>
              </a:spcAft>
              <a:buNone/>
            </a:pPr>
            <a:r>
              <a:rPr lang="en" sz="1800">
                <a:solidFill>
                  <a:srgbClr val="595959"/>
                </a:solidFill>
              </a:rPr>
              <a:t>IIT2019087-GAUTAM KUMAR-Layouts,Placing layouts to main activity,One Database</a:t>
            </a:r>
            <a:endParaRPr sz="1800">
              <a:solidFill>
                <a:srgbClr val="595959"/>
              </a:solidFill>
            </a:endParaRPr>
          </a:p>
          <a:p>
            <a:pPr indent="0" lvl="0" marL="0" rtl="0" algn="l">
              <a:lnSpc>
                <a:spcPct val="115000"/>
              </a:lnSpc>
              <a:spcBef>
                <a:spcPts val="1200"/>
              </a:spcBef>
              <a:spcAft>
                <a:spcPts val="0"/>
              </a:spcAft>
              <a:buNone/>
            </a:pPr>
            <a:r>
              <a:rPr lang="en" sz="1800">
                <a:solidFill>
                  <a:srgbClr val="595959"/>
                </a:solidFill>
              </a:rPr>
              <a:t>IIT2019088-RITIK KUMAR-&gt;Layouts, Creating page adapter, Testing plan and Traceability Matrix</a:t>
            </a:r>
            <a:endParaRPr sz="1800">
              <a:solidFill>
                <a:srgbClr val="595959"/>
              </a:solidFill>
            </a:endParaRPr>
          </a:p>
          <a:p>
            <a:pPr indent="0" lvl="0" marL="0" rtl="0" algn="l">
              <a:lnSpc>
                <a:spcPct val="115000"/>
              </a:lnSpc>
              <a:spcBef>
                <a:spcPts val="1200"/>
              </a:spcBef>
              <a:spcAft>
                <a:spcPts val="0"/>
              </a:spcAft>
              <a:buNone/>
            </a:pPr>
            <a:r>
              <a:rPr lang="en" sz="1800">
                <a:solidFill>
                  <a:srgbClr val="595959"/>
                </a:solidFill>
              </a:rPr>
              <a:t>IIT2019093-SUBHAM KUMAR-&gt;Logic implementation and interactions,Back End,Two Database, Testing , Testing Doc</a:t>
            </a:r>
            <a:endParaRPr sz="1800">
              <a:solidFill>
                <a:srgbClr val="595959"/>
              </a:solidFill>
            </a:endParaRPr>
          </a:p>
          <a:p>
            <a:pPr indent="0" lvl="0" marL="0" rtl="0" algn="l">
              <a:lnSpc>
                <a:spcPct val="115000"/>
              </a:lnSpc>
              <a:spcBef>
                <a:spcPts val="1200"/>
              </a:spcBef>
              <a:spcAft>
                <a:spcPts val="1200"/>
              </a:spcAft>
              <a:buNone/>
            </a:pPr>
            <a:r>
              <a:t/>
            </a:r>
            <a:endParaRPr sz="1800">
              <a:solidFill>
                <a:srgbClr val="59595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7"/>
          <p:cNvSpPr txBox="1"/>
          <p:nvPr>
            <p:ph type="title"/>
          </p:nvPr>
        </p:nvSpPr>
        <p:spPr>
          <a:xfrm>
            <a:off x="212500" y="177450"/>
            <a:ext cx="86199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en" sz="2320">
                <a:solidFill>
                  <a:schemeClr val="dk2"/>
                </a:solidFill>
              </a:rPr>
              <a:t>TESTING PLAN</a:t>
            </a:r>
            <a:endParaRPr sz="2320">
              <a:solidFill>
                <a:schemeClr val="dk2"/>
              </a:solidFill>
            </a:endParaRPr>
          </a:p>
        </p:txBody>
      </p:sp>
      <p:sp>
        <p:nvSpPr>
          <p:cNvPr id="126" name="Google Shape;126;p7"/>
          <p:cNvSpPr txBox="1"/>
          <p:nvPr>
            <p:ph idx="1" type="body"/>
          </p:nvPr>
        </p:nvSpPr>
        <p:spPr>
          <a:xfrm>
            <a:off x="0" y="905100"/>
            <a:ext cx="9144000" cy="42384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0"/>
              </a:spcAft>
              <a:buSzPts val="1800"/>
              <a:buNone/>
            </a:pPr>
            <a:r>
              <a:t/>
            </a:r>
            <a:endParaRPr/>
          </a:p>
          <a:p>
            <a:pPr indent="0" lvl="0" marL="0" rtl="0" algn="ctr">
              <a:lnSpc>
                <a:spcPct val="115000"/>
              </a:lnSpc>
              <a:spcBef>
                <a:spcPts val="1200"/>
              </a:spcBef>
              <a:spcAft>
                <a:spcPts val="0"/>
              </a:spcAft>
              <a:buSzPts val="1800"/>
              <a:buNone/>
            </a:pPr>
            <a:r>
              <a:t/>
            </a:r>
            <a:endParaRPr/>
          </a:p>
          <a:p>
            <a:pPr indent="0" lvl="0" marL="0" rtl="0" algn="ctr">
              <a:lnSpc>
                <a:spcPct val="100000"/>
              </a:lnSpc>
              <a:spcBef>
                <a:spcPts val="1200"/>
              </a:spcBef>
              <a:spcAft>
                <a:spcPts val="0"/>
              </a:spcAft>
              <a:buSzPts val="1800"/>
              <a:buNone/>
            </a:pPr>
            <a:r>
              <a:rPr lang="en" sz="1000">
                <a:solidFill>
                  <a:srgbClr val="FFFFFF"/>
                </a:solidFill>
                <a:latin typeface="Roboto"/>
                <a:ea typeface="Roboto"/>
                <a:cs typeface="Roboto"/>
                <a:sym typeface="Roboto"/>
              </a:rPr>
              <a:t>TRACEABILITY MATRIX</a:t>
            </a:r>
            <a:endParaRPr sz="1400">
              <a:solidFill>
                <a:srgbClr val="FFFFFF"/>
              </a:solidFill>
            </a:endParaRPr>
          </a:p>
          <a:p>
            <a:pPr indent="0" lvl="0" marL="0" rtl="0" algn="ctr">
              <a:lnSpc>
                <a:spcPct val="115000"/>
              </a:lnSpc>
              <a:spcBef>
                <a:spcPts val="0"/>
              </a:spcBef>
              <a:spcAft>
                <a:spcPts val="1200"/>
              </a:spcAft>
              <a:buSzPts val="1800"/>
              <a:buNone/>
            </a:pPr>
            <a:r>
              <a:t/>
            </a:r>
            <a:endParaRPr/>
          </a:p>
        </p:txBody>
      </p:sp>
      <p:sp>
        <p:nvSpPr>
          <p:cNvPr id="127" name="Google Shape;127;p7"/>
          <p:cNvSpPr/>
          <p:nvPr/>
        </p:nvSpPr>
        <p:spPr>
          <a:xfrm>
            <a:off x="3648700" y="1183725"/>
            <a:ext cx="1752300" cy="648300"/>
          </a:xfrm>
          <a:prstGeom prst="round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Roboto"/>
                <a:ea typeface="Roboto"/>
                <a:cs typeface="Roboto"/>
                <a:sym typeface="Roboto"/>
              </a:rPr>
              <a:t>TESTING PLAN</a:t>
            </a:r>
            <a:endParaRPr b="0" i="0" sz="1400" u="none" cap="none" strike="noStrike">
              <a:solidFill>
                <a:srgbClr val="FFFFFF"/>
              </a:solidFill>
              <a:latin typeface="Arial"/>
              <a:ea typeface="Arial"/>
              <a:cs typeface="Arial"/>
              <a:sym typeface="Arial"/>
            </a:endParaRPr>
          </a:p>
        </p:txBody>
      </p:sp>
      <p:sp>
        <p:nvSpPr>
          <p:cNvPr id="128" name="Google Shape;128;p7"/>
          <p:cNvSpPr/>
          <p:nvPr/>
        </p:nvSpPr>
        <p:spPr>
          <a:xfrm>
            <a:off x="6736451" y="3037349"/>
            <a:ext cx="1642800" cy="648300"/>
          </a:xfrm>
          <a:prstGeom prst="roundRect">
            <a:avLst>
              <a:gd fmla="val 50000" name="adj"/>
            </a:avLst>
          </a:prstGeom>
          <a:solidFill>
            <a:srgbClr val="1D7E7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Roboto"/>
                <a:ea typeface="Roboto"/>
                <a:cs typeface="Roboto"/>
                <a:sym typeface="Roboto"/>
              </a:rPr>
              <a:t>TEST CASE TABLE</a:t>
            </a:r>
            <a:endParaRPr b="0" i="0" sz="1400" u="none" cap="none" strike="noStrike">
              <a:solidFill>
                <a:srgbClr val="FFFFFF"/>
              </a:solidFill>
              <a:latin typeface="Arial"/>
              <a:ea typeface="Arial"/>
              <a:cs typeface="Arial"/>
              <a:sym typeface="Arial"/>
            </a:endParaRPr>
          </a:p>
        </p:txBody>
      </p:sp>
      <p:sp>
        <p:nvSpPr>
          <p:cNvPr id="129" name="Google Shape;129;p7"/>
          <p:cNvSpPr/>
          <p:nvPr/>
        </p:nvSpPr>
        <p:spPr>
          <a:xfrm>
            <a:off x="799500" y="3037349"/>
            <a:ext cx="1642800" cy="648300"/>
          </a:xfrm>
          <a:prstGeom prst="roundRect">
            <a:avLst>
              <a:gd fmla="val 50000" name="adj"/>
            </a:avLst>
          </a:prstGeom>
          <a:solidFill>
            <a:srgbClr val="1D7E7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Roboto"/>
                <a:ea typeface="Roboto"/>
                <a:cs typeface="Roboto"/>
                <a:sym typeface="Roboto"/>
              </a:rPr>
              <a:t>TRACEABILITY MATRIX TABLE</a:t>
            </a:r>
            <a:endParaRPr b="0" i="0" sz="1400" u="none" cap="none" strike="noStrike">
              <a:solidFill>
                <a:srgbClr val="FFFFFF"/>
              </a:solidFill>
              <a:latin typeface="Arial"/>
              <a:ea typeface="Arial"/>
              <a:cs typeface="Arial"/>
              <a:sym typeface="Arial"/>
            </a:endParaRPr>
          </a:p>
        </p:txBody>
      </p:sp>
      <p:cxnSp>
        <p:nvCxnSpPr>
          <p:cNvPr id="130" name="Google Shape;130;p7"/>
          <p:cNvCxnSpPr>
            <a:stCxn id="127" idx="2"/>
            <a:endCxn id="128" idx="0"/>
          </p:cNvCxnSpPr>
          <p:nvPr/>
        </p:nvCxnSpPr>
        <p:spPr>
          <a:xfrm flipH="1" rot="-5400000">
            <a:off x="5438650" y="918225"/>
            <a:ext cx="1205400" cy="3033000"/>
          </a:xfrm>
          <a:prstGeom prst="bentConnector3">
            <a:avLst>
              <a:gd fmla="val 49997" name="adj1"/>
            </a:avLst>
          </a:prstGeom>
          <a:noFill/>
          <a:ln cap="flat" cmpd="sng" w="9525">
            <a:solidFill>
              <a:srgbClr val="C2C2C2"/>
            </a:solidFill>
            <a:prstDash val="solid"/>
            <a:round/>
            <a:headEnd len="sm" w="sm" type="none"/>
            <a:tailEnd len="sm" w="sm" type="none"/>
          </a:ln>
        </p:spPr>
      </p:cxnSp>
      <p:cxnSp>
        <p:nvCxnSpPr>
          <p:cNvPr id="131" name="Google Shape;131;p7"/>
          <p:cNvCxnSpPr>
            <a:stCxn id="129" idx="0"/>
            <a:endCxn id="127" idx="2"/>
          </p:cNvCxnSpPr>
          <p:nvPr/>
        </p:nvCxnSpPr>
        <p:spPr>
          <a:xfrm rot="-5400000">
            <a:off x="2470200" y="982649"/>
            <a:ext cx="1205400" cy="2904000"/>
          </a:xfrm>
          <a:prstGeom prst="bentConnector3">
            <a:avLst>
              <a:gd fmla="val 49997" name="adj1"/>
            </a:avLst>
          </a:prstGeom>
          <a:noFill/>
          <a:ln cap="flat" cmpd="sng" w="9525">
            <a:solidFill>
              <a:srgbClr val="C2C2C2"/>
            </a:solidFill>
            <a:prstDash val="solid"/>
            <a:round/>
            <a:headEnd len="sm" w="sm" type="none"/>
            <a:tailEnd len="sm" w="sm" type="none"/>
          </a:ln>
        </p:spPr>
      </p:cxnSp>
      <p:cxnSp>
        <p:nvCxnSpPr>
          <p:cNvPr id="132" name="Google Shape;132;p7"/>
          <p:cNvCxnSpPr>
            <a:stCxn id="133" idx="0"/>
            <a:endCxn id="127" idx="2"/>
          </p:cNvCxnSpPr>
          <p:nvPr/>
        </p:nvCxnSpPr>
        <p:spPr>
          <a:xfrm rot="-5400000">
            <a:off x="3920950" y="2433449"/>
            <a:ext cx="1205400" cy="2400"/>
          </a:xfrm>
          <a:prstGeom prst="bentConnector3">
            <a:avLst>
              <a:gd fmla="val 49997" name="adj1"/>
            </a:avLst>
          </a:prstGeom>
          <a:noFill/>
          <a:ln cap="flat" cmpd="sng" w="9525">
            <a:solidFill>
              <a:srgbClr val="C2C2C2"/>
            </a:solidFill>
            <a:prstDash val="solid"/>
            <a:round/>
            <a:headEnd len="sm" w="sm" type="none"/>
            <a:tailEnd len="sm" w="sm" type="none"/>
          </a:ln>
        </p:spPr>
      </p:cxnSp>
      <p:sp>
        <p:nvSpPr>
          <p:cNvPr id="133" name="Google Shape;133;p7"/>
          <p:cNvSpPr/>
          <p:nvPr/>
        </p:nvSpPr>
        <p:spPr>
          <a:xfrm>
            <a:off x="3753400" y="3037349"/>
            <a:ext cx="1538100" cy="648300"/>
          </a:xfrm>
          <a:prstGeom prst="roundRect">
            <a:avLst>
              <a:gd fmla="val 50000" name="adj"/>
            </a:avLst>
          </a:prstGeom>
          <a:solidFill>
            <a:srgbClr val="1D7E7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Roboto"/>
                <a:ea typeface="Roboto"/>
                <a:cs typeface="Roboto"/>
                <a:sym typeface="Roboto"/>
              </a:rPr>
              <a:t>METHODS TABLE</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8"/>
          <p:cNvSpPr txBox="1"/>
          <p:nvPr>
            <p:ph idx="1" type="body"/>
          </p:nvPr>
        </p:nvSpPr>
        <p:spPr>
          <a:xfrm>
            <a:off x="0" y="0"/>
            <a:ext cx="9144000" cy="5143500"/>
          </a:xfrm>
          <a:prstGeom prst="rect">
            <a:avLst/>
          </a:prstGeom>
          <a:noFill/>
          <a:ln>
            <a:noFill/>
          </a:ln>
        </p:spPr>
        <p:txBody>
          <a:bodyPr anchorCtr="0" anchor="ctr" bIns="91425" lIns="91425" spcFirstLastPara="1" rIns="91425" wrap="square" tIns="91425">
            <a:normAutofit/>
          </a:bodyPr>
          <a:lstStyle/>
          <a:p>
            <a:pPr indent="457200" lvl="0" marL="1371600" rtl="0" algn="l">
              <a:lnSpc>
                <a:spcPct val="115000"/>
              </a:lnSpc>
              <a:spcBef>
                <a:spcPts val="0"/>
              </a:spcBef>
              <a:spcAft>
                <a:spcPts val="1200"/>
              </a:spcAft>
              <a:buClr>
                <a:schemeClr val="dk1"/>
              </a:buClr>
              <a:buSzPts val="1100"/>
              <a:buFont typeface="Arial"/>
              <a:buNone/>
            </a:pPr>
            <a:r>
              <a:rPr b="1" lang="en"/>
              <a:t>USER/MEMBER PAGE</a:t>
            </a:r>
            <a:endParaRPr b="1"/>
          </a:p>
        </p:txBody>
      </p:sp>
      <p:pic>
        <p:nvPicPr>
          <p:cNvPr id="139" name="Google Shape;139;p8"/>
          <p:cNvPicPr preferRelativeResize="0"/>
          <p:nvPr/>
        </p:nvPicPr>
        <p:blipFill rotWithShape="1">
          <a:blip r:embed="rId3">
            <a:alphaModFix/>
          </a:blip>
          <a:srcRect b="25073" l="41091" r="39596" t="9132"/>
          <a:stretch/>
        </p:blipFill>
        <p:spPr>
          <a:xfrm>
            <a:off x="6317900" y="0"/>
            <a:ext cx="2826099"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