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18"/>
  </p:notesMasterIdLst>
  <p:sldIdLst>
    <p:sldId id="256" r:id="rId2"/>
    <p:sldId id="320" r:id="rId3"/>
    <p:sldId id="378" r:id="rId4"/>
    <p:sldId id="379" r:id="rId5"/>
    <p:sldId id="380" r:id="rId6"/>
    <p:sldId id="381" r:id="rId7"/>
    <p:sldId id="382" r:id="rId8"/>
    <p:sldId id="412" r:id="rId9"/>
    <p:sldId id="413" r:id="rId10"/>
    <p:sldId id="414" r:id="rId11"/>
    <p:sldId id="415" r:id="rId12"/>
    <p:sldId id="416" r:id="rId13"/>
    <p:sldId id="417" r:id="rId14"/>
    <p:sldId id="418" r:id="rId15"/>
    <p:sldId id="419" r:id="rId16"/>
    <p:sldId id="411" r:id="rId17"/>
  </p:sldIdLst>
  <p:sldSz cx="9144000" cy="5143500" type="screen16x9"/>
  <p:notesSz cx="6858000" cy="9144000"/>
  <p:embeddedFontLst>
    <p:embeddedFont>
      <p:font typeface="Raleway" charset="-52"/>
      <p:regular r:id="rId19"/>
      <p:bold r:id="rId20"/>
      <p:italic r:id="rId21"/>
      <p:boldItalic r:id="rId22"/>
    </p:embeddedFont>
    <p:embeddedFont>
      <p:font typeface="Nunito" charset="-52"/>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EC2C55D3-BC1B-4C90-8F5A-7F2D024E2468}">
  <a:tblStyle styleId="{EC2C55D3-BC1B-4C90-8F5A-7F2D024E246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7B749C-A777-40F8-91C4-A41D01914EFC}"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294" y="-534"/>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77267850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850795" y="-2790360"/>
            <a:ext cx="12435573" cy="10677062"/>
            <a:chOff x="-1850795" y="-2790360"/>
            <a:chExt cx="12435573" cy="10677062"/>
          </a:xfrm>
        </p:grpSpPr>
        <p:pic>
          <p:nvPicPr>
            <p:cNvPr id="10" name="Google Shape;10;p2"/>
            <p:cNvPicPr preferRelativeResize="0"/>
            <p:nvPr/>
          </p:nvPicPr>
          <p:blipFill rotWithShape="1">
            <a:blip r:embed="rId2">
              <a:alphaModFix/>
            </a:blip>
            <a:srcRect/>
            <a:stretch/>
          </p:blipFill>
          <p:spPr>
            <a:xfrm>
              <a:off x="1440775" y="-2790360"/>
              <a:ext cx="9144003" cy="3705821"/>
            </a:xfrm>
            <a:prstGeom prst="rect">
              <a:avLst/>
            </a:prstGeom>
            <a:noFill/>
            <a:ln>
              <a:noFill/>
            </a:ln>
          </p:spPr>
        </p:pic>
        <p:pic>
          <p:nvPicPr>
            <p:cNvPr id="11" name="Google Shape;11;p2"/>
            <p:cNvPicPr preferRelativeResize="0"/>
            <p:nvPr/>
          </p:nvPicPr>
          <p:blipFill rotWithShape="1">
            <a:blip r:embed="rId3">
              <a:alphaModFix/>
            </a:blip>
            <a:srcRect/>
            <a:stretch/>
          </p:blipFill>
          <p:spPr>
            <a:xfrm>
              <a:off x="-1850795" y="2743200"/>
              <a:ext cx="6349542" cy="5143501"/>
            </a:xfrm>
            <a:prstGeom prst="rect">
              <a:avLst/>
            </a:prstGeom>
            <a:noFill/>
            <a:ln>
              <a:noFill/>
            </a:ln>
          </p:spPr>
        </p:pic>
        <p:pic>
          <p:nvPicPr>
            <p:cNvPr id="12" name="Google Shape;12;p2"/>
            <p:cNvPicPr preferRelativeResize="0"/>
            <p:nvPr/>
          </p:nvPicPr>
          <p:blipFill>
            <a:blip r:embed="rId4">
              <a:alphaModFix/>
            </a:blip>
            <a:stretch>
              <a:fillRect/>
            </a:stretch>
          </p:blipFill>
          <p:spPr>
            <a:xfrm>
              <a:off x="5892952" y="2305050"/>
              <a:ext cx="4387547" cy="5143501"/>
            </a:xfrm>
            <a:prstGeom prst="rect">
              <a:avLst/>
            </a:prstGeom>
            <a:noFill/>
            <a:ln>
              <a:noFill/>
            </a:ln>
          </p:spPr>
        </p:pic>
      </p:grpSp>
      <p:sp>
        <p:nvSpPr>
          <p:cNvPr id="13" name="Google Shape;13;p2"/>
          <p:cNvSpPr txBox="1">
            <a:spLocks noGrp="1"/>
          </p:cNvSpPr>
          <p:nvPr>
            <p:ph type="ctrTitle"/>
          </p:nvPr>
        </p:nvSpPr>
        <p:spPr>
          <a:xfrm>
            <a:off x="713250" y="1525050"/>
            <a:ext cx="7717500" cy="16623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4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4" name="Google Shape;14;p2"/>
          <p:cNvSpPr txBox="1">
            <a:spLocks noGrp="1"/>
          </p:cNvSpPr>
          <p:nvPr>
            <p:ph type="subTitle" idx="1"/>
          </p:nvPr>
        </p:nvSpPr>
        <p:spPr>
          <a:xfrm>
            <a:off x="2307700" y="3187350"/>
            <a:ext cx="4528800" cy="431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2"/>
        <p:cNvGrpSpPr/>
        <p:nvPr/>
      </p:nvGrpSpPr>
      <p:grpSpPr>
        <a:xfrm>
          <a:off x="0" y="0"/>
          <a:ext cx="0" cy="0"/>
          <a:chOff x="0" y="0"/>
          <a:chExt cx="0" cy="0"/>
        </a:xfrm>
      </p:grpSpPr>
      <p:grpSp>
        <p:nvGrpSpPr>
          <p:cNvPr id="43" name="Google Shape;43;p7"/>
          <p:cNvGrpSpPr/>
          <p:nvPr/>
        </p:nvGrpSpPr>
        <p:grpSpPr>
          <a:xfrm>
            <a:off x="-2213779" y="-3870539"/>
            <a:ext cx="14851862" cy="11516984"/>
            <a:chOff x="-2213779" y="-3870539"/>
            <a:chExt cx="14851862" cy="11516984"/>
          </a:xfrm>
        </p:grpSpPr>
        <p:pic>
          <p:nvPicPr>
            <p:cNvPr id="44" name="Google Shape;44;p7"/>
            <p:cNvPicPr preferRelativeResize="0"/>
            <p:nvPr/>
          </p:nvPicPr>
          <p:blipFill>
            <a:blip r:embed="rId2">
              <a:alphaModFix/>
            </a:blip>
            <a:stretch>
              <a:fillRect/>
            </a:stretch>
          </p:blipFill>
          <p:spPr>
            <a:xfrm rot="-2384137">
              <a:off x="7113312" y="1694653"/>
              <a:ext cx="4387546" cy="5143500"/>
            </a:xfrm>
            <a:prstGeom prst="rect">
              <a:avLst/>
            </a:prstGeom>
            <a:noFill/>
            <a:ln>
              <a:noFill/>
            </a:ln>
          </p:spPr>
        </p:pic>
        <p:pic>
          <p:nvPicPr>
            <p:cNvPr id="45" name="Google Shape;45;p7"/>
            <p:cNvPicPr preferRelativeResize="0"/>
            <p:nvPr/>
          </p:nvPicPr>
          <p:blipFill rotWithShape="1">
            <a:blip r:embed="rId3">
              <a:alphaModFix/>
            </a:blip>
            <a:srcRect/>
            <a:stretch/>
          </p:blipFill>
          <p:spPr>
            <a:xfrm rot="5713368">
              <a:off x="-4524379" y="-1001760"/>
              <a:ext cx="9144006" cy="3705823"/>
            </a:xfrm>
            <a:prstGeom prst="rect">
              <a:avLst/>
            </a:prstGeom>
            <a:noFill/>
            <a:ln>
              <a:noFill/>
            </a:ln>
          </p:spPr>
        </p:pic>
      </p:grpSp>
      <p:sp>
        <p:nvSpPr>
          <p:cNvPr id="46" name="Google Shape;46;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7" name="Google Shape;47;p7"/>
          <p:cNvSpPr txBox="1">
            <a:spLocks noGrp="1"/>
          </p:cNvSpPr>
          <p:nvPr>
            <p:ph type="subTitle" idx="1"/>
          </p:nvPr>
        </p:nvSpPr>
        <p:spPr>
          <a:xfrm>
            <a:off x="2032800" y="1897775"/>
            <a:ext cx="5078400" cy="1826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Open Sans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1"/>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83"/>
        <p:cNvGrpSpPr/>
        <p:nvPr/>
      </p:nvGrpSpPr>
      <p:grpSpPr>
        <a:xfrm>
          <a:off x="0" y="0"/>
          <a:ext cx="0" cy="0"/>
          <a:chOff x="0" y="0"/>
          <a:chExt cx="0" cy="0"/>
        </a:xfrm>
      </p:grpSpPr>
      <p:grpSp>
        <p:nvGrpSpPr>
          <p:cNvPr id="284" name="Google Shape;284;p36"/>
          <p:cNvGrpSpPr/>
          <p:nvPr/>
        </p:nvGrpSpPr>
        <p:grpSpPr>
          <a:xfrm>
            <a:off x="-3653639" y="-2790360"/>
            <a:ext cx="15724511" cy="11210106"/>
            <a:chOff x="-3653639" y="-2790360"/>
            <a:chExt cx="15724511" cy="11210106"/>
          </a:xfrm>
        </p:grpSpPr>
        <p:pic>
          <p:nvPicPr>
            <p:cNvPr id="285" name="Google Shape;285;p36"/>
            <p:cNvPicPr preferRelativeResize="0"/>
            <p:nvPr/>
          </p:nvPicPr>
          <p:blipFill rotWithShape="1">
            <a:blip r:embed="rId2">
              <a:alphaModFix/>
            </a:blip>
            <a:srcRect/>
            <a:stretch/>
          </p:blipFill>
          <p:spPr>
            <a:xfrm>
              <a:off x="1440775" y="-2790360"/>
              <a:ext cx="9144003" cy="3705821"/>
            </a:xfrm>
            <a:prstGeom prst="rect">
              <a:avLst/>
            </a:prstGeom>
            <a:noFill/>
            <a:ln>
              <a:noFill/>
            </a:ln>
          </p:spPr>
        </p:pic>
        <p:pic>
          <p:nvPicPr>
            <p:cNvPr id="286" name="Google Shape;286;p36"/>
            <p:cNvPicPr preferRelativeResize="0"/>
            <p:nvPr/>
          </p:nvPicPr>
          <p:blipFill rotWithShape="1">
            <a:blip r:embed="rId3">
              <a:alphaModFix/>
            </a:blip>
            <a:srcRect/>
            <a:stretch/>
          </p:blipFill>
          <p:spPr>
            <a:xfrm rot="1660645">
              <a:off x="-2822346" y="2095850"/>
              <a:ext cx="6349545" cy="5143503"/>
            </a:xfrm>
            <a:prstGeom prst="rect">
              <a:avLst/>
            </a:prstGeom>
            <a:noFill/>
            <a:ln>
              <a:noFill/>
            </a:ln>
          </p:spPr>
        </p:pic>
        <p:pic>
          <p:nvPicPr>
            <p:cNvPr id="287" name="Google Shape;287;p36"/>
            <p:cNvPicPr preferRelativeResize="0"/>
            <p:nvPr/>
          </p:nvPicPr>
          <p:blipFill>
            <a:blip r:embed="rId4">
              <a:alphaModFix/>
            </a:blip>
            <a:stretch>
              <a:fillRect/>
            </a:stretch>
          </p:blipFill>
          <p:spPr>
            <a:xfrm rot="-1557935">
              <a:off x="6778778" y="1904999"/>
              <a:ext cx="4387548" cy="5143502"/>
            </a:xfrm>
            <a:prstGeom prst="rect">
              <a:avLst/>
            </a:prstGeom>
            <a:noFill/>
            <a:ln>
              <a:noFill/>
            </a:ln>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88"/>
        <p:cNvGrpSpPr/>
        <p:nvPr/>
      </p:nvGrpSpPr>
      <p:grpSpPr>
        <a:xfrm>
          <a:off x="0" y="0"/>
          <a:ext cx="0" cy="0"/>
          <a:chOff x="0" y="0"/>
          <a:chExt cx="0" cy="0"/>
        </a:xfrm>
      </p:grpSpPr>
      <p:grpSp>
        <p:nvGrpSpPr>
          <p:cNvPr id="289" name="Google Shape;289;p37"/>
          <p:cNvGrpSpPr/>
          <p:nvPr/>
        </p:nvGrpSpPr>
        <p:grpSpPr>
          <a:xfrm>
            <a:off x="-3038425" y="-2885610"/>
            <a:ext cx="15526757" cy="10936860"/>
            <a:chOff x="-3038425" y="-2885610"/>
            <a:chExt cx="15526757" cy="10936860"/>
          </a:xfrm>
        </p:grpSpPr>
        <p:pic>
          <p:nvPicPr>
            <p:cNvPr id="290" name="Google Shape;290;p37"/>
            <p:cNvPicPr preferRelativeResize="0"/>
            <p:nvPr/>
          </p:nvPicPr>
          <p:blipFill rotWithShape="1">
            <a:blip r:embed="rId2">
              <a:alphaModFix/>
            </a:blip>
            <a:srcRect/>
            <a:stretch/>
          </p:blipFill>
          <p:spPr>
            <a:xfrm flipH="1">
              <a:off x="330951" y="-2885610"/>
              <a:ext cx="9144003" cy="3705821"/>
            </a:xfrm>
            <a:prstGeom prst="rect">
              <a:avLst/>
            </a:prstGeom>
            <a:noFill/>
            <a:ln>
              <a:noFill/>
            </a:ln>
          </p:spPr>
        </p:pic>
        <p:pic>
          <p:nvPicPr>
            <p:cNvPr id="291" name="Google Shape;291;p37"/>
            <p:cNvPicPr preferRelativeResize="0"/>
            <p:nvPr/>
          </p:nvPicPr>
          <p:blipFill rotWithShape="1">
            <a:blip r:embed="rId3">
              <a:alphaModFix/>
            </a:blip>
            <a:srcRect/>
            <a:stretch/>
          </p:blipFill>
          <p:spPr>
            <a:xfrm rot="-1028951" flipH="1">
              <a:off x="5521633" y="2085974"/>
              <a:ext cx="6349540" cy="5143500"/>
            </a:xfrm>
            <a:prstGeom prst="rect">
              <a:avLst/>
            </a:prstGeom>
            <a:noFill/>
            <a:ln>
              <a:noFill/>
            </a:ln>
          </p:spPr>
        </p:pic>
        <p:pic>
          <p:nvPicPr>
            <p:cNvPr id="292" name="Google Shape;292;p37"/>
            <p:cNvPicPr preferRelativeResize="0"/>
            <p:nvPr/>
          </p:nvPicPr>
          <p:blipFill>
            <a:blip r:embed="rId4">
              <a:alphaModFix/>
            </a:blip>
            <a:stretch>
              <a:fillRect/>
            </a:stretch>
          </p:blipFill>
          <p:spPr>
            <a:xfrm rot="1600190" flipH="1">
              <a:off x="-2117498" y="1333498"/>
              <a:ext cx="4387549" cy="5143504"/>
            </a:xfrm>
            <a:prstGeom prst="rect">
              <a:avLst/>
            </a:prstGeom>
            <a:noFill/>
            <a:ln>
              <a:noFill/>
            </a:ln>
          </p:spPr>
        </p:pic>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1pPr>
            <a:lvl2pPr lvl="1"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2pPr>
            <a:lvl3pPr lvl="2"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3pPr>
            <a:lvl4pPr lvl="3"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4pPr>
            <a:lvl5pPr lvl="4"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5pPr>
            <a:lvl6pPr lvl="5"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6pPr>
            <a:lvl7pPr lvl="6"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7pPr>
            <a:lvl8pPr lvl="7"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8pPr>
            <a:lvl9pPr lvl="8"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1pPr>
            <a:lvl2pPr marL="914400" lvl="1"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2pPr>
            <a:lvl3pPr marL="1371600" lvl="2"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3pPr>
            <a:lvl4pPr marL="1828800" lvl="3"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4pPr>
            <a:lvl5pPr marL="2286000" lvl="4"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5pPr>
            <a:lvl6pPr marL="2743200" lvl="5"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6pPr>
            <a:lvl7pPr marL="3200400" lvl="6"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7pPr>
            <a:lvl8pPr marL="3657600" lvl="7"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8pPr>
            <a:lvl9pPr marL="4114800" lvl="8"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8" r:id="rId3"/>
    <p:sldLayoutId id="2147483682" r:id="rId4"/>
    <p:sldLayoutId id="2147483683"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449">
          <p15:clr>
            <a:srgbClr val="EA4335"/>
          </p15:clr>
        </p15:guide>
        <p15:guide id="2" pos="5311">
          <p15:clr>
            <a:srgbClr val="EA4335"/>
          </p15:clr>
        </p15:guide>
        <p15:guide id="3" orient="horz" pos="340">
          <p15:clr>
            <a:srgbClr val="EA4335"/>
          </p15:clr>
        </p15:guide>
        <p15:guide id="4" orient="horz" pos="290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1"/>
          <p:cNvSpPr txBox="1">
            <a:spLocks noGrp="1"/>
          </p:cNvSpPr>
          <p:nvPr>
            <p:ph type="ctrTitle"/>
          </p:nvPr>
        </p:nvSpPr>
        <p:spPr>
          <a:xfrm>
            <a:off x="713250" y="1525050"/>
            <a:ext cx="7717500" cy="1662300"/>
          </a:xfrm>
          <a:prstGeom prst="rect">
            <a:avLst/>
          </a:prstGeom>
        </p:spPr>
        <p:txBody>
          <a:bodyPr spcFirstLastPara="1" wrap="square" lIns="91425" tIns="91425" rIns="91425" bIns="91425" anchor="b" anchorCtr="0">
            <a:noAutofit/>
          </a:bodyPr>
          <a:lstStyle/>
          <a:p>
            <a:pPr lvl="0"/>
            <a:r>
              <a:rPr lang="en-US" sz="4000" dirty="0" smtClean="0"/>
              <a:t>Python</a:t>
            </a:r>
            <a:endParaRPr sz="4000" dirty="0"/>
          </a:p>
        </p:txBody>
      </p:sp>
      <p:sp>
        <p:nvSpPr>
          <p:cNvPr id="304" name="Google Shape;304;p41"/>
          <p:cNvSpPr txBox="1">
            <a:spLocks noGrp="1"/>
          </p:cNvSpPr>
          <p:nvPr>
            <p:ph type="subTitle" idx="1"/>
          </p:nvPr>
        </p:nvSpPr>
        <p:spPr>
          <a:xfrm>
            <a:off x="2307700" y="3187350"/>
            <a:ext cx="4528800" cy="431100"/>
          </a:xfrm>
          <a:prstGeom prst="rect">
            <a:avLst/>
          </a:prstGeom>
        </p:spPr>
        <p:txBody>
          <a:bodyPr spcFirstLastPara="1" wrap="square" lIns="91425" tIns="91425" rIns="91425" bIns="91425" anchor="t" anchorCtr="0">
            <a:noAutofit/>
          </a:bodyPr>
          <a:lstStyle/>
          <a:p>
            <a:pPr marL="0" lvl="0" indent="0"/>
            <a:r>
              <a:rPr lang="en-US" dirty="0" smtClean="0"/>
              <a:t>REST API</a:t>
            </a:r>
            <a:endParaRPr lang="en-US" dirty="0"/>
          </a:p>
        </p:txBody>
      </p:sp>
      <p:sp>
        <p:nvSpPr>
          <p:cNvPr id="2" name="Прямоугольник 1"/>
          <p:cNvSpPr/>
          <p:nvPr/>
        </p:nvSpPr>
        <p:spPr>
          <a:xfrm>
            <a:off x="827584" y="267494"/>
            <a:ext cx="7488832" cy="600164"/>
          </a:xfrm>
          <a:prstGeom prst="rect">
            <a:avLst/>
          </a:prstGeom>
        </p:spPr>
        <p:txBody>
          <a:bodyPr wrap="square">
            <a:spAutoFit/>
          </a:bodyPr>
          <a:lstStyle/>
          <a:p>
            <a:pPr algn="ctr"/>
            <a:r>
              <a:rPr lang="ru-RU" sz="1100" dirty="0">
                <a:latin typeface="Raleway" charset="-52"/>
              </a:rPr>
              <a:t>Г</a:t>
            </a:r>
            <a:r>
              <a:rPr lang="ru-RU" sz="1100" dirty="0" smtClean="0">
                <a:latin typeface="Raleway" charset="-52"/>
              </a:rPr>
              <a:t>осударственное </a:t>
            </a:r>
            <a:r>
              <a:rPr lang="ru-RU" sz="1100" dirty="0">
                <a:latin typeface="Raleway" charset="-52"/>
              </a:rPr>
              <a:t>бюджетное профессиональное образовательное учреждение Новосибирской области</a:t>
            </a:r>
          </a:p>
          <a:p>
            <a:pPr algn="ctr"/>
            <a:r>
              <a:rPr lang="ru-RU" sz="1100" b="1" dirty="0">
                <a:latin typeface="Raleway" charset="-52"/>
              </a:rPr>
              <a:t>Новосибирский авиационный технический колледж</a:t>
            </a:r>
            <a:br>
              <a:rPr lang="ru-RU" sz="1100" b="1" dirty="0">
                <a:latin typeface="Raleway" charset="-52"/>
              </a:rPr>
            </a:br>
            <a:r>
              <a:rPr lang="ru-RU" sz="1100" b="1" dirty="0">
                <a:latin typeface="Raleway" charset="-52"/>
              </a:rPr>
              <a:t>имени Б.С. </a:t>
            </a:r>
            <a:r>
              <a:rPr lang="ru-RU" sz="1100" b="1" dirty="0" err="1">
                <a:latin typeface="Raleway" charset="-52"/>
              </a:rPr>
              <a:t>Галущака</a:t>
            </a:r>
            <a:endParaRPr lang="ru-RU" sz="1100" b="1" dirty="0">
              <a:effectLst/>
              <a:latin typeface="Raleway" charset="-5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algn="ctr"/>
            <a:r>
              <a:rPr lang="ru-RU" dirty="0" smtClean="0"/>
              <a:t>Общие теоретические сведения</a:t>
            </a:r>
            <a:endParaRPr lang="ru-RU" dirty="0">
              <a:effectLst/>
            </a:endParaRPr>
          </a:p>
        </p:txBody>
      </p:sp>
      <p:sp>
        <p:nvSpPr>
          <p:cNvPr id="355" name="Google Shape;355;p47"/>
          <p:cNvSpPr txBox="1">
            <a:spLocks noGrp="1"/>
          </p:cNvSpPr>
          <p:nvPr>
            <p:ph type="subTitle" idx="1"/>
          </p:nvPr>
        </p:nvSpPr>
        <p:spPr>
          <a:xfrm>
            <a:off x="1187624" y="1131590"/>
            <a:ext cx="7200800" cy="2448273"/>
          </a:xfrm>
          <a:prstGeom prst="rect">
            <a:avLst/>
          </a:prstGeom>
        </p:spPr>
        <p:txBody>
          <a:bodyPr spcFirstLastPara="1" wrap="square" lIns="91425" tIns="91425" rIns="91425" bIns="91425" anchor="t" anchorCtr="0">
            <a:noAutofit/>
          </a:bodyPr>
          <a:lstStyle/>
          <a:p>
            <a:pPr marL="0" lvl="0" indent="0">
              <a:buSzPts val="1100"/>
              <a:buNone/>
            </a:pPr>
            <a:r>
              <a:rPr lang="ru-RU" b="1" dirty="0"/>
              <a:t>Как работает </a:t>
            </a:r>
            <a:r>
              <a:rPr lang="ru-RU" b="1" dirty="0" err="1"/>
              <a:t>RESTful</a:t>
            </a:r>
            <a:r>
              <a:rPr lang="ru-RU" b="1" dirty="0"/>
              <a:t> API?</a:t>
            </a:r>
          </a:p>
          <a:p>
            <a:pPr marL="0" lvl="0" indent="0">
              <a:buSzPts val="1100"/>
              <a:buNone/>
            </a:pPr>
            <a:r>
              <a:rPr lang="ru-RU" dirty="0"/>
              <a:t>Базовый принцип работы </a:t>
            </a:r>
            <a:r>
              <a:rPr lang="ru-RU" dirty="0" err="1"/>
              <a:t>RESTful</a:t>
            </a:r>
            <a:r>
              <a:rPr lang="ru-RU" dirty="0"/>
              <a:t> API совпадает с принципом работы в Интернете. Клиент связывается с сервером с помощью API, когда ему требуется какой-либо ресурс. Разработчики описывают принцип использования REST API клиентом в документации на API серверного приложения. Ниже представлены основные этапы запроса REST API:</a:t>
            </a:r>
          </a:p>
          <a:p>
            <a:pPr marL="0" lvl="0" indent="0">
              <a:buSzPts val="1100"/>
              <a:buNone/>
            </a:pPr>
            <a:r>
              <a:rPr lang="ru-RU" b="1" dirty="0" smtClean="0"/>
              <a:t>1.</a:t>
            </a:r>
            <a:r>
              <a:rPr lang="ru-RU" dirty="0" smtClean="0"/>
              <a:t>Клиент </a:t>
            </a:r>
            <a:r>
              <a:rPr lang="ru-RU" dirty="0"/>
              <a:t>отправляет запрос на сервер. Руководствуясь документацией API, клиент форматирует запрос таким образом, чтобы его понимал сервер.</a:t>
            </a:r>
          </a:p>
          <a:p>
            <a:pPr marL="0" lvl="0" indent="0">
              <a:buSzPts val="1100"/>
              <a:buNone/>
            </a:pPr>
            <a:r>
              <a:rPr lang="ru-RU" b="1" dirty="0" smtClean="0"/>
              <a:t>2.</a:t>
            </a:r>
            <a:r>
              <a:rPr lang="ru-RU" dirty="0" smtClean="0"/>
              <a:t>Сервер </a:t>
            </a:r>
            <a:r>
              <a:rPr lang="ru-RU" dirty="0"/>
              <a:t>аутентифицирует клиента и подтверждает, что клиент имеет право сделать этот запрос.</a:t>
            </a:r>
          </a:p>
          <a:p>
            <a:pPr marL="0" lvl="0" indent="0">
              <a:buSzPts val="1100"/>
              <a:buNone/>
            </a:pPr>
            <a:r>
              <a:rPr lang="ru-RU" b="1" dirty="0" smtClean="0"/>
              <a:t>3.</a:t>
            </a:r>
            <a:r>
              <a:rPr lang="ru-RU" dirty="0" smtClean="0"/>
              <a:t>Сервер </a:t>
            </a:r>
            <a:r>
              <a:rPr lang="ru-RU" dirty="0"/>
              <a:t>получает запрос и внутренне обрабатывает его.</a:t>
            </a:r>
          </a:p>
          <a:p>
            <a:pPr marL="0" lvl="0" indent="0">
              <a:buSzPts val="1100"/>
              <a:buNone/>
            </a:pPr>
            <a:r>
              <a:rPr lang="ru-RU" b="1" dirty="0" smtClean="0"/>
              <a:t>4.</a:t>
            </a:r>
            <a:r>
              <a:rPr lang="ru-RU" dirty="0" smtClean="0"/>
              <a:t>Сервер </a:t>
            </a:r>
            <a:r>
              <a:rPr lang="ru-RU" dirty="0"/>
              <a:t>возвращает ответ клиенту. Ответ содержит информацию, которая сообщает клиенту, был ли запрос успешным. Также запрос включает сведения, запрошенные клиентом.</a:t>
            </a:r>
          </a:p>
          <a:p>
            <a:pPr marL="0" lvl="0" indent="0">
              <a:buSzPts val="1100"/>
              <a:buNone/>
            </a:pPr>
            <a:r>
              <a:rPr lang="ru-RU" b="1" dirty="0"/>
              <a:t>Сведения о запросе и ответе REST API могут немного различаться в зависимости от того, как разработчики проектируют API.</a:t>
            </a:r>
          </a:p>
          <a:p>
            <a:pPr marL="0" lvl="0" indent="0">
              <a:buSzPts val="1100"/>
              <a:buNone/>
            </a:pPr>
            <a:endParaRPr lang="en-US" b="1" dirty="0" smtClean="0"/>
          </a:p>
        </p:txBody>
      </p:sp>
    </p:spTree>
    <p:extLst>
      <p:ext uri="{BB962C8B-B14F-4D97-AF65-F5344CB8AC3E}">
        <p14:creationId xmlns:p14="http://schemas.microsoft.com/office/powerpoint/2010/main" val="16324084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algn="ctr"/>
            <a:r>
              <a:rPr lang="ru-RU" dirty="0" smtClean="0"/>
              <a:t>Общие теоретические сведения</a:t>
            </a:r>
            <a:endParaRPr lang="ru-RU" dirty="0">
              <a:effectLst/>
            </a:endParaRPr>
          </a:p>
        </p:txBody>
      </p:sp>
      <p:sp>
        <p:nvSpPr>
          <p:cNvPr id="355" name="Google Shape;355;p47"/>
          <p:cNvSpPr txBox="1">
            <a:spLocks noGrp="1"/>
          </p:cNvSpPr>
          <p:nvPr>
            <p:ph type="subTitle" idx="1"/>
          </p:nvPr>
        </p:nvSpPr>
        <p:spPr>
          <a:xfrm>
            <a:off x="1187624" y="1131590"/>
            <a:ext cx="7200800" cy="2448273"/>
          </a:xfrm>
          <a:prstGeom prst="rect">
            <a:avLst/>
          </a:prstGeom>
        </p:spPr>
        <p:txBody>
          <a:bodyPr spcFirstLastPara="1" wrap="square" lIns="91425" tIns="91425" rIns="91425" bIns="91425" anchor="t" anchorCtr="0">
            <a:noAutofit/>
          </a:bodyPr>
          <a:lstStyle/>
          <a:p>
            <a:pPr marL="0" lvl="0" indent="0">
              <a:buSzPts val="1100"/>
              <a:buNone/>
            </a:pPr>
            <a:r>
              <a:rPr lang="ru-RU" b="1" dirty="0"/>
              <a:t>Что содержит клиентский запрос </a:t>
            </a:r>
            <a:r>
              <a:rPr lang="ru-RU" b="1" dirty="0" err="1"/>
              <a:t>RESTful</a:t>
            </a:r>
            <a:r>
              <a:rPr lang="ru-RU" b="1" dirty="0"/>
              <a:t> API?</a:t>
            </a:r>
          </a:p>
          <a:p>
            <a:pPr marL="0" lvl="0" indent="0">
              <a:buSzPts val="1100"/>
              <a:buNone/>
            </a:pPr>
            <a:r>
              <a:rPr lang="ru-RU" dirty="0"/>
              <a:t>API </a:t>
            </a:r>
            <a:r>
              <a:rPr lang="ru-RU" dirty="0" err="1"/>
              <a:t>RESTful</a:t>
            </a:r>
            <a:r>
              <a:rPr lang="ru-RU" dirty="0"/>
              <a:t> требует, чтобы запросы содержали следующие основные компоненты</a:t>
            </a:r>
            <a:r>
              <a:rPr lang="ru-RU" dirty="0" smtClean="0"/>
              <a:t>:</a:t>
            </a:r>
            <a:endParaRPr lang="ru-RU" dirty="0"/>
          </a:p>
          <a:p>
            <a:pPr marL="0" lvl="0" indent="0">
              <a:buSzPts val="1100"/>
              <a:buNone/>
            </a:pPr>
            <a:r>
              <a:rPr lang="ru-RU" b="1" dirty="0"/>
              <a:t>Уникальный идентификатор ресурса</a:t>
            </a:r>
          </a:p>
          <a:p>
            <a:pPr marL="0" lvl="0" indent="0">
              <a:buSzPts val="1100"/>
              <a:buNone/>
            </a:pPr>
            <a:r>
              <a:rPr lang="ru-RU" dirty="0"/>
              <a:t>Сервер присваивает каждому ресурсу уникальный идентификатор ресурса. В случае со службами REST сервер идентифицирует ресурсы с помощью универсального указателя ресурсов (URL). URL указывает путь к ресурсу. URL аналогичен адресу веб-сайта, который вы вводите в браузере для посещения веб-страницы. URL также называется адресом запроса и четко указывает серверу, что требуется клиенту.</a:t>
            </a:r>
          </a:p>
          <a:p>
            <a:pPr marL="0" lvl="0" indent="0">
              <a:buSzPts val="1100"/>
              <a:buNone/>
            </a:pPr>
            <a:r>
              <a:rPr lang="ru-RU" b="1" dirty="0"/>
              <a:t>Метод</a:t>
            </a:r>
          </a:p>
          <a:p>
            <a:pPr marL="0" lvl="0" indent="0">
              <a:buSzPts val="1100"/>
              <a:buNone/>
            </a:pPr>
            <a:r>
              <a:rPr lang="ru-RU" dirty="0"/>
              <a:t>Как правило, разработчики реализуют </a:t>
            </a:r>
            <a:r>
              <a:rPr lang="ru-RU" dirty="0" err="1"/>
              <a:t>RESTful</a:t>
            </a:r>
            <a:r>
              <a:rPr lang="ru-RU" dirty="0"/>
              <a:t> API с помощью протокола передачи гипертекста (HTTP). Метод HTTP сообщает серверу, что ему необходимо сделать с ресурсом. Ниже приведены четыре распространенных метода HTTP</a:t>
            </a:r>
            <a:r>
              <a:rPr lang="ru-RU" dirty="0" smtClean="0"/>
              <a:t>:</a:t>
            </a:r>
          </a:p>
          <a:p>
            <a:pPr marL="0" lvl="0" indent="0">
              <a:buSzPts val="1100"/>
              <a:buNone/>
            </a:pPr>
            <a:endParaRPr lang="ru-RU" dirty="0"/>
          </a:p>
          <a:p>
            <a:pPr marL="0" lvl="0" indent="0">
              <a:buSzPts val="1100"/>
              <a:buNone/>
            </a:pPr>
            <a:endParaRPr lang="en-US" b="1" dirty="0" smtClean="0"/>
          </a:p>
        </p:txBody>
      </p:sp>
    </p:spTree>
    <p:extLst>
      <p:ext uri="{BB962C8B-B14F-4D97-AF65-F5344CB8AC3E}">
        <p14:creationId xmlns:p14="http://schemas.microsoft.com/office/powerpoint/2010/main" val="6718132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algn="ctr"/>
            <a:r>
              <a:rPr lang="ru-RU" dirty="0" smtClean="0"/>
              <a:t>Общие теоретические сведения</a:t>
            </a:r>
            <a:endParaRPr lang="ru-RU" dirty="0">
              <a:effectLst/>
            </a:endParaRPr>
          </a:p>
        </p:txBody>
      </p:sp>
      <p:sp>
        <p:nvSpPr>
          <p:cNvPr id="355" name="Google Shape;355;p47"/>
          <p:cNvSpPr txBox="1">
            <a:spLocks noGrp="1"/>
          </p:cNvSpPr>
          <p:nvPr>
            <p:ph type="subTitle" idx="1"/>
          </p:nvPr>
        </p:nvSpPr>
        <p:spPr>
          <a:xfrm>
            <a:off x="1187624" y="1131590"/>
            <a:ext cx="7200800" cy="2448273"/>
          </a:xfrm>
          <a:prstGeom prst="rect">
            <a:avLst/>
          </a:prstGeom>
        </p:spPr>
        <p:txBody>
          <a:bodyPr spcFirstLastPara="1" wrap="square" lIns="91425" tIns="91425" rIns="91425" bIns="91425" anchor="t" anchorCtr="0">
            <a:noAutofit/>
          </a:bodyPr>
          <a:lstStyle/>
          <a:p>
            <a:pPr marL="0" lvl="0" indent="0">
              <a:buSzPts val="1100"/>
              <a:buNone/>
            </a:pPr>
            <a:r>
              <a:rPr lang="ru-RU" b="1" dirty="0"/>
              <a:t>GET</a:t>
            </a:r>
          </a:p>
          <a:p>
            <a:pPr marL="0" lvl="0" indent="0">
              <a:buSzPts val="1100"/>
              <a:buNone/>
            </a:pPr>
            <a:r>
              <a:rPr lang="ru-RU" dirty="0"/>
              <a:t>Клиенты используют GET для доступа к ресурсам, расположенным на сервере по указанному URL. Они могут кэшировать запросы GET и отправлять параметры в запросе </a:t>
            </a:r>
            <a:r>
              <a:rPr lang="ru-RU" dirty="0" err="1"/>
              <a:t>RESTful</a:t>
            </a:r>
            <a:r>
              <a:rPr lang="ru-RU" dirty="0"/>
              <a:t> API, чтобы сообщить серверу о необходимости фильтровать данные перед отправкой.</a:t>
            </a:r>
          </a:p>
          <a:p>
            <a:pPr marL="0" lvl="0" indent="0">
              <a:buSzPts val="1100"/>
              <a:buNone/>
            </a:pPr>
            <a:r>
              <a:rPr lang="ru-RU" b="1" dirty="0"/>
              <a:t>POST</a:t>
            </a:r>
          </a:p>
          <a:p>
            <a:pPr marL="0" lvl="0" indent="0">
              <a:buSzPts val="1100"/>
              <a:buNone/>
            </a:pPr>
            <a:r>
              <a:rPr lang="ru-RU" dirty="0"/>
              <a:t>Клиенты используют POST для отправки данных на сервер. При этом они включают в запрос представления данных. Отправка одного и того же запроса POST несколько раз имеет побочный эффект — многократное создание одного и того же ресурса.</a:t>
            </a:r>
          </a:p>
          <a:p>
            <a:pPr marL="0" lvl="0" indent="0">
              <a:buSzPts val="1100"/>
              <a:buNone/>
            </a:pPr>
            <a:r>
              <a:rPr lang="ru-RU" b="1" dirty="0"/>
              <a:t>PUT</a:t>
            </a:r>
          </a:p>
          <a:p>
            <a:pPr marL="0" lvl="0" indent="0">
              <a:buSzPts val="1100"/>
              <a:buNone/>
            </a:pPr>
            <a:r>
              <a:rPr lang="ru-RU" dirty="0"/>
              <a:t>Клиенты используют PUT для обновления существующих на сервере ресурсов. В отличие от POST, отправка одного и того же запроса PUT несколько раз дает один и тот же результат в веб-службе </a:t>
            </a:r>
            <a:r>
              <a:rPr lang="ru-RU" dirty="0" err="1"/>
              <a:t>RESTful</a:t>
            </a:r>
            <a:r>
              <a:rPr lang="ru-RU" dirty="0"/>
              <a:t>.</a:t>
            </a:r>
          </a:p>
          <a:p>
            <a:pPr marL="0" lvl="0" indent="0">
              <a:buSzPts val="1100"/>
              <a:buNone/>
            </a:pPr>
            <a:r>
              <a:rPr lang="ru-RU" b="1" dirty="0"/>
              <a:t>DELETE</a:t>
            </a:r>
          </a:p>
          <a:p>
            <a:pPr marL="0" lvl="0" indent="0">
              <a:buSzPts val="1100"/>
              <a:buNone/>
            </a:pPr>
            <a:r>
              <a:rPr lang="ru-RU" dirty="0"/>
              <a:t>Клиенты используют запрос DELETE для удаления ресурса. Запрос DELETE может изменить состояние сервера. Однако если у пользователя нет соответствующей аутентификации, запрос завершается ошибкой.</a:t>
            </a:r>
          </a:p>
        </p:txBody>
      </p:sp>
    </p:spTree>
    <p:extLst>
      <p:ext uri="{BB962C8B-B14F-4D97-AF65-F5344CB8AC3E}">
        <p14:creationId xmlns:p14="http://schemas.microsoft.com/office/powerpoint/2010/main" val="19847245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algn="ctr"/>
            <a:r>
              <a:rPr lang="ru-RU" dirty="0" smtClean="0"/>
              <a:t>Общие теоретические сведения</a:t>
            </a:r>
            <a:endParaRPr lang="ru-RU" dirty="0">
              <a:effectLst/>
            </a:endParaRPr>
          </a:p>
        </p:txBody>
      </p:sp>
      <p:sp>
        <p:nvSpPr>
          <p:cNvPr id="355" name="Google Shape;355;p47"/>
          <p:cNvSpPr txBox="1">
            <a:spLocks noGrp="1"/>
          </p:cNvSpPr>
          <p:nvPr>
            <p:ph type="subTitle" idx="1"/>
          </p:nvPr>
        </p:nvSpPr>
        <p:spPr>
          <a:xfrm>
            <a:off x="1187624" y="1131590"/>
            <a:ext cx="7200800" cy="2448273"/>
          </a:xfrm>
          <a:prstGeom prst="rect">
            <a:avLst/>
          </a:prstGeom>
        </p:spPr>
        <p:txBody>
          <a:bodyPr spcFirstLastPara="1" wrap="square" lIns="91425" tIns="91425" rIns="91425" bIns="91425" anchor="t" anchorCtr="0">
            <a:noAutofit/>
          </a:bodyPr>
          <a:lstStyle/>
          <a:p>
            <a:pPr marL="0" lvl="0" indent="0">
              <a:buSzPts val="1100"/>
              <a:buNone/>
            </a:pPr>
            <a:r>
              <a:rPr lang="ru-RU" b="1" dirty="0"/>
              <a:t>Заголовки HTTP</a:t>
            </a:r>
          </a:p>
          <a:p>
            <a:pPr marL="0" lvl="0" indent="0">
              <a:buSzPts val="1100"/>
              <a:buNone/>
            </a:pPr>
            <a:r>
              <a:rPr lang="ru-RU" dirty="0"/>
              <a:t>Заголовки запросов — это метаданные, которыми обмениваются клиент и сервер. Например, заголовок запроса указывает формат запроса и ответа, предоставляет информацию о статусе запроса и т. д.</a:t>
            </a:r>
          </a:p>
          <a:p>
            <a:pPr marL="0" lvl="0" indent="0">
              <a:buSzPts val="1100"/>
              <a:buNone/>
            </a:pPr>
            <a:r>
              <a:rPr lang="ru-RU" dirty="0"/>
              <a:t>Данные</a:t>
            </a:r>
          </a:p>
          <a:p>
            <a:pPr marL="0" lvl="0" indent="0">
              <a:buSzPts val="1100"/>
              <a:buNone/>
            </a:pPr>
            <a:r>
              <a:rPr lang="ru-RU" dirty="0"/>
              <a:t>Запросы REST API могут включать данные для успешной работы POST, PUT и других методов HTTP.</a:t>
            </a:r>
          </a:p>
          <a:p>
            <a:pPr marL="0" lvl="0" indent="0">
              <a:buSzPts val="1100"/>
              <a:buNone/>
            </a:pPr>
            <a:r>
              <a:rPr lang="ru-RU" dirty="0"/>
              <a:t>Параметры</a:t>
            </a:r>
          </a:p>
          <a:p>
            <a:pPr marL="0" lvl="0" indent="0">
              <a:buSzPts val="1100"/>
              <a:buNone/>
            </a:pPr>
            <a:r>
              <a:rPr lang="ru-RU" dirty="0"/>
              <a:t>Запросы </a:t>
            </a:r>
            <a:r>
              <a:rPr lang="ru-RU" dirty="0" err="1"/>
              <a:t>RESTful</a:t>
            </a:r>
            <a:r>
              <a:rPr lang="ru-RU" dirty="0"/>
              <a:t> API могут включать параметры, которые предоставляют серверу более подробную информацию о необходимых действиях. Ниже приведены некоторые типы параметров</a:t>
            </a:r>
            <a:r>
              <a:rPr lang="ru-RU" dirty="0" smtClean="0"/>
              <a:t>:</a:t>
            </a:r>
          </a:p>
          <a:p>
            <a:pPr marL="0" lvl="0" indent="0">
              <a:buSzPts val="1100"/>
              <a:buNone/>
            </a:pPr>
            <a:r>
              <a:rPr lang="ru-RU" dirty="0" smtClean="0"/>
              <a:t>● Параметры </a:t>
            </a:r>
            <a:r>
              <a:rPr lang="ru-RU" dirty="0"/>
              <a:t>пути, которые определяют детали URL.</a:t>
            </a:r>
          </a:p>
          <a:p>
            <a:pPr marL="0" lvl="0" indent="0">
              <a:buSzPts val="1100"/>
              <a:buNone/>
            </a:pPr>
            <a:r>
              <a:rPr lang="ru-RU" dirty="0" smtClean="0"/>
              <a:t>●</a:t>
            </a:r>
            <a:r>
              <a:rPr lang="ru-RU" dirty="0"/>
              <a:t> </a:t>
            </a:r>
            <a:r>
              <a:rPr lang="ru-RU" dirty="0" smtClean="0"/>
              <a:t>Параметры </a:t>
            </a:r>
            <a:r>
              <a:rPr lang="ru-RU" dirty="0"/>
              <a:t>запроса, которые запрашивают дополнительную информацию о ресурсе.</a:t>
            </a:r>
          </a:p>
          <a:p>
            <a:pPr marL="0" lvl="0" indent="0">
              <a:buSzPts val="1100"/>
              <a:buNone/>
            </a:pPr>
            <a:r>
              <a:rPr lang="ru-RU" dirty="0" smtClean="0"/>
              <a:t>●</a:t>
            </a:r>
            <a:r>
              <a:rPr lang="ru-RU" dirty="0"/>
              <a:t> </a:t>
            </a:r>
            <a:r>
              <a:rPr lang="ru-RU" dirty="0" smtClean="0"/>
              <a:t>Параметры </a:t>
            </a:r>
            <a:r>
              <a:rPr lang="ru-RU" dirty="0" err="1"/>
              <a:t>cookie</a:t>
            </a:r>
            <a:r>
              <a:rPr lang="ru-RU" dirty="0"/>
              <a:t>, которые быстро аутентифицируют клиентов.</a:t>
            </a:r>
          </a:p>
          <a:p>
            <a:pPr marL="0" lvl="0" indent="0">
              <a:buSzPts val="1100"/>
              <a:buNone/>
            </a:pPr>
            <a:endParaRPr lang="ru-RU" dirty="0"/>
          </a:p>
        </p:txBody>
      </p:sp>
    </p:spTree>
    <p:extLst>
      <p:ext uri="{BB962C8B-B14F-4D97-AF65-F5344CB8AC3E}">
        <p14:creationId xmlns:p14="http://schemas.microsoft.com/office/powerpoint/2010/main" val="18940497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algn="ctr"/>
            <a:r>
              <a:rPr lang="ru-RU" dirty="0" smtClean="0"/>
              <a:t>Общие теоретические сведения</a:t>
            </a:r>
            <a:endParaRPr lang="ru-RU" dirty="0">
              <a:effectLst/>
            </a:endParaRPr>
          </a:p>
        </p:txBody>
      </p:sp>
      <p:sp>
        <p:nvSpPr>
          <p:cNvPr id="355" name="Google Shape;355;p47"/>
          <p:cNvSpPr txBox="1">
            <a:spLocks noGrp="1"/>
          </p:cNvSpPr>
          <p:nvPr>
            <p:ph type="subTitle" idx="1"/>
          </p:nvPr>
        </p:nvSpPr>
        <p:spPr>
          <a:xfrm>
            <a:off x="1187624" y="1131590"/>
            <a:ext cx="7200800" cy="2448273"/>
          </a:xfrm>
          <a:prstGeom prst="rect">
            <a:avLst/>
          </a:prstGeom>
        </p:spPr>
        <p:txBody>
          <a:bodyPr spcFirstLastPara="1" wrap="square" lIns="91425" tIns="91425" rIns="91425" bIns="91425" anchor="t" anchorCtr="0">
            <a:noAutofit/>
          </a:bodyPr>
          <a:lstStyle/>
          <a:p>
            <a:pPr marL="0" lvl="0" indent="0">
              <a:buSzPts val="1100"/>
              <a:buNone/>
            </a:pPr>
            <a:r>
              <a:rPr lang="ru-RU" b="1" dirty="0"/>
              <a:t>Что содержит ответ сервера </a:t>
            </a:r>
            <a:r>
              <a:rPr lang="ru-RU" b="1" dirty="0" err="1"/>
              <a:t>RESTful</a:t>
            </a:r>
            <a:r>
              <a:rPr lang="ru-RU" b="1" dirty="0"/>
              <a:t> API?</a:t>
            </a:r>
          </a:p>
          <a:p>
            <a:pPr marL="0" lvl="0" indent="0">
              <a:buSzPts val="1100"/>
              <a:buNone/>
            </a:pPr>
            <a:r>
              <a:rPr lang="ru-RU" dirty="0" smtClean="0"/>
              <a:t>Принципы </a:t>
            </a:r>
            <a:r>
              <a:rPr lang="ru-RU" dirty="0"/>
              <a:t>REST требуют, чтобы ответ сервера содержал следующие компоненты</a:t>
            </a:r>
            <a:r>
              <a:rPr lang="ru-RU" dirty="0" smtClean="0"/>
              <a:t>:</a:t>
            </a:r>
          </a:p>
          <a:p>
            <a:pPr marL="0" lvl="0" indent="0">
              <a:buSzPts val="1100"/>
              <a:buNone/>
            </a:pPr>
            <a:r>
              <a:rPr lang="ru-RU" b="1" dirty="0"/>
              <a:t>Строка состояния</a:t>
            </a:r>
          </a:p>
          <a:p>
            <a:pPr marL="0" lvl="0" indent="0">
              <a:buSzPts val="1100"/>
              <a:buNone/>
            </a:pPr>
            <a:r>
              <a:rPr lang="ru-RU" dirty="0"/>
              <a:t>Строка состояния содержит трехзначный код состояния, который сообщает об успешном или неудачном выполнении запроса. Например, коды 2XX указывают на успешное выполнение, а коды 4XX и 5XX — на ошибки. Коды 3XX указывают на перенаправление URL.</a:t>
            </a:r>
          </a:p>
          <a:p>
            <a:pPr marL="0" lvl="0" indent="0">
              <a:buSzPts val="1100"/>
              <a:buNone/>
            </a:pPr>
            <a:r>
              <a:rPr lang="ru-RU" dirty="0"/>
              <a:t>Ниже приведены некоторые распространенные коды состояния</a:t>
            </a:r>
            <a:r>
              <a:rPr lang="ru-RU" dirty="0" smtClean="0"/>
              <a:t>:</a:t>
            </a:r>
          </a:p>
          <a:p>
            <a:pPr marL="0" lvl="0" indent="0">
              <a:buSzPts val="1100"/>
              <a:buNone/>
            </a:pPr>
            <a:r>
              <a:rPr lang="ru-RU" dirty="0" smtClean="0"/>
              <a:t>● 200</a:t>
            </a:r>
            <a:r>
              <a:rPr lang="ru-RU" dirty="0"/>
              <a:t>: общий ответ об успешном выполнении</a:t>
            </a:r>
          </a:p>
          <a:p>
            <a:pPr marL="0" lvl="0" indent="0">
              <a:buSzPts val="1100"/>
              <a:buNone/>
            </a:pPr>
            <a:r>
              <a:rPr lang="ru-RU" dirty="0" smtClean="0"/>
              <a:t>● 201</a:t>
            </a:r>
            <a:r>
              <a:rPr lang="ru-RU" dirty="0"/>
              <a:t>: ответ об успешном выполнении метода POST</a:t>
            </a:r>
          </a:p>
          <a:p>
            <a:pPr marL="0" lvl="0" indent="0">
              <a:buSzPts val="1100"/>
              <a:buNone/>
            </a:pPr>
            <a:r>
              <a:rPr lang="ru-RU" dirty="0" smtClean="0"/>
              <a:t>● 400</a:t>
            </a:r>
            <a:r>
              <a:rPr lang="ru-RU" dirty="0"/>
              <a:t>: неверный запрос, который сервер не может обработать</a:t>
            </a:r>
          </a:p>
          <a:p>
            <a:pPr marL="0" lvl="0" indent="0">
              <a:buSzPts val="1100"/>
              <a:buNone/>
            </a:pPr>
            <a:r>
              <a:rPr lang="ru-RU" dirty="0" smtClean="0"/>
              <a:t>● 404</a:t>
            </a:r>
            <a:r>
              <a:rPr lang="ru-RU" dirty="0"/>
              <a:t>: ресурс не </a:t>
            </a:r>
            <a:r>
              <a:rPr lang="ru-RU" dirty="0" smtClean="0"/>
              <a:t>найден</a:t>
            </a:r>
          </a:p>
          <a:p>
            <a:pPr marL="0" lvl="0" indent="0">
              <a:buSzPts val="1100"/>
              <a:buNone/>
            </a:pPr>
            <a:endParaRPr lang="ru-RU" dirty="0"/>
          </a:p>
          <a:p>
            <a:pPr marL="0" lvl="0" indent="0">
              <a:buSzPts val="1100"/>
              <a:buNone/>
            </a:pPr>
            <a:endParaRPr lang="ru-RU" dirty="0"/>
          </a:p>
          <a:p>
            <a:pPr marL="0" lvl="0" indent="0">
              <a:buSzPts val="1100"/>
              <a:buNone/>
            </a:pPr>
            <a:endParaRPr lang="ru-RU" dirty="0"/>
          </a:p>
        </p:txBody>
      </p:sp>
    </p:spTree>
    <p:extLst>
      <p:ext uri="{BB962C8B-B14F-4D97-AF65-F5344CB8AC3E}">
        <p14:creationId xmlns:p14="http://schemas.microsoft.com/office/powerpoint/2010/main" val="19107642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algn="ctr"/>
            <a:r>
              <a:rPr lang="ru-RU" dirty="0" smtClean="0"/>
              <a:t>Общие теоретические сведения</a:t>
            </a:r>
            <a:endParaRPr lang="ru-RU" dirty="0">
              <a:effectLst/>
            </a:endParaRPr>
          </a:p>
        </p:txBody>
      </p:sp>
      <p:sp>
        <p:nvSpPr>
          <p:cNvPr id="355" name="Google Shape;355;p47"/>
          <p:cNvSpPr txBox="1">
            <a:spLocks noGrp="1"/>
          </p:cNvSpPr>
          <p:nvPr>
            <p:ph type="subTitle" idx="1"/>
          </p:nvPr>
        </p:nvSpPr>
        <p:spPr>
          <a:xfrm>
            <a:off x="1187624" y="1131590"/>
            <a:ext cx="7200800" cy="2448273"/>
          </a:xfrm>
          <a:prstGeom prst="rect">
            <a:avLst/>
          </a:prstGeom>
        </p:spPr>
        <p:txBody>
          <a:bodyPr spcFirstLastPara="1" wrap="square" lIns="91425" tIns="91425" rIns="91425" bIns="91425" anchor="t" anchorCtr="0">
            <a:noAutofit/>
          </a:bodyPr>
          <a:lstStyle/>
          <a:p>
            <a:pPr marL="0" lvl="0" indent="0">
              <a:buSzPts val="1100"/>
              <a:buNone/>
            </a:pPr>
            <a:r>
              <a:rPr lang="ru-RU" b="1" dirty="0"/>
              <a:t>Текст сообщения</a:t>
            </a:r>
          </a:p>
          <a:p>
            <a:pPr marL="0" lvl="0" indent="0">
              <a:buSzPts val="1100"/>
              <a:buNone/>
            </a:pPr>
            <a:r>
              <a:rPr lang="ru-RU" dirty="0"/>
              <a:t>Текст ответа содержит представление ресурса. Сервер выбирает подходящий формат представления на основе содержания заголовков запроса. Клиенты могут запрашивать информацию в форматах XML или JSON: они определяют запись данных в виде обычного текста. Например, если клиент запрашивает имя и возраст человека по имени Джон, сервер возвращает представление JSON в следующем формате: '{"</a:t>
            </a:r>
            <a:r>
              <a:rPr lang="ru-RU" dirty="0" err="1"/>
              <a:t>name</a:t>
            </a:r>
            <a:r>
              <a:rPr lang="ru-RU" dirty="0"/>
              <a:t>":"</a:t>
            </a:r>
            <a:r>
              <a:rPr lang="ru-RU" dirty="0" err="1"/>
              <a:t>John</a:t>
            </a:r>
            <a:r>
              <a:rPr lang="ru-RU" dirty="0"/>
              <a:t>", "age":30}'</a:t>
            </a:r>
          </a:p>
          <a:p>
            <a:pPr marL="0" lvl="0" indent="0">
              <a:buSzPts val="1100"/>
              <a:buNone/>
            </a:pPr>
            <a:r>
              <a:rPr lang="ru-RU" b="1" dirty="0"/>
              <a:t>Заголовки</a:t>
            </a:r>
          </a:p>
          <a:p>
            <a:pPr marL="0" lvl="0" indent="0">
              <a:buSzPts val="1100"/>
              <a:buNone/>
            </a:pPr>
            <a:r>
              <a:rPr lang="ru-RU" dirty="0"/>
              <a:t>Ответ также содержит заголовки или метаданные об ответе. Они дают более подробный контекст ответа и включают такую информацию, как название сервера, кодировка, дата и тип контента.</a:t>
            </a:r>
          </a:p>
        </p:txBody>
      </p:sp>
    </p:spTree>
    <p:extLst>
      <p:ext uri="{BB962C8B-B14F-4D97-AF65-F5344CB8AC3E}">
        <p14:creationId xmlns:p14="http://schemas.microsoft.com/office/powerpoint/2010/main" val="22684772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1"/>
          <p:cNvSpPr txBox="1">
            <a:spLocks noGrp="1"/>
          </p:cNvSpPr>
          <p:nvPr>
            <p:ph type="ctrTitle"/>
          </p:nvPr>
        </p:nvSpPr>
        <p:spPr>
          <a:xfrm>
            <a:off x="713250" y="1525050"/>
            <a:ext cx="7717500" cy="1662300"/>
          </a:xfrm>
          <a:prstGeom prst="rect">
            <a:avLst/>
          </a:prstGeom>
        </p:spPr>
        <p:txBody>
          <a:bodyPr spcFirstLastPara="1" wrap="square" lIns="91425" tIns="91425" rIns="91425" bIns="91425" anchor="b" anchorCtr="0">
            <a:noAutofit/>
          </a:bodyPr>
          <a:lstStyle/>
          <a:p>
            <a:pPr lvl="0"/>
            <a:r>
              <a:rPr lang="en-US" sz="4000" dirty="0" smtClean="0"/>
              <a:t>Python</a:t>
            </a:r>
            <a:endParaRPr sz="4000" dirty="0"/>
          </a:p>
        </p:txBody>
      </p:sp>
      <p:sp>
        <p:nvSpPr>
          <p:cNvPr id="304" name="Google Shape;304;p41"/>
          <p:cNvSpPr txBox="1">
            <a:spLocks noGrp="1"/>
          </p:cNvSpPr>
          <p:nvPr>
            <p:ph type="subTitle" idx="1"/>
          </p:nvPr>
        </p:nvSpPr>
        <p:spPr>
          <a:xfrm>
            <a:off x="2307700" y="3187350"/>
            <a:ext cx="4528800" cy="431100"/>
          </a:xfrm>
          <a:prstGeom prst="rect">
            <a:avLst/>
          </a:prstGeom>
        </p:spPr>
        <p:txBody>
          <a:bodyPr spcFirstLastPara="1" wrap="square" lIns="91425" tIns="91425" rIns="91425" bIns="91425" anchor="t" anchorCtr="0">
            <a:noAutofit/>
          </a:bodyPr>
          <a:lstStyle/>
          <a:p>
            <a:pPr marL="0" lvl="0" indent="0"/>
            <a:r>
              <a:rPr lang="en-US" dirty="0"/>
              <a:t>REST API</a:t>
            </a:r>
            <a:endParaRPr lang="en-US" dirty="0"/>
          </a:p>
        </p:txBody>
      </p:sp>
      <p:sp>
        <p:nvSpPr>
          <p:cNvPr id="2" name="Прямоугольник 1"/>
          <p:cNvSpPr/>
          <p:nvPr/>
        </p:nvSpPr>
        <p:spPr>
          <a:xfrm>
            <a:off x="827584" y="267494"/>
            <a:ext cx="7488832" cy="600164"/>
          </a:xfrm>
          <a:prstGeom prst="rect">
            <a:avLst/>
          </a:prstGeom>
        </p:spPr>
        <p:txBody>
          <a:bodyPr wrap="square">
            <a:spAutoFit/>
          </a:bodyPr>
          <a:lstStyle/>
          <a:p>
            <a:pPr algn="ctr"/>
            <a:r>
              <a:rPr lang="ru-RU" sz="1100" dirty="0">
                <a:latin typeface="Raleway" charset="-52"/>
              </a:rPr>
              <a:t>Г</a:t>
            </a:r>
            <a:r>
              <a:rPr lang="ru-RU" sz="1100" dirty="0" smtClean="0">
                <a:latin typeface="Raleway" charset="-52"/>
              </a:rPr>
              <a:t>осударственное </a:t>
            </a:r>
            <a:r>
              <a:rPr lang="ru-RU" sz="1100" dirty="0">
                <a:latin typeface="Raleway" charset="-52"/>
              </a:rPr>
              <a:t>бюджетное профессиональное образовательное учреждение Новосибирской области</a:t>
            </a:r>
          </a:p>
          <a:p>
            <a:pPr algn="ctr"/>
            <a:r>
              <a:rPr lang="ru-RU" sz="1100" b="1" dirty="0">
                <a:latin typeface="Raleway" charset="-52"/>
              </a:rPr>
              <a:t>Новосибирский авиационный технический колледж</a:t>
            </a:r>
            <a:br>
              <a:rPr lang="ru-RU" sz="1100" b="1" dirty="0">
                <a:latin typeface="Raleway" charset="-52"/>
              </a:rPr>
            </a:br>
            <a:r>
              <a:rPr lang="ru-RU" sz="1100" b="1" dirty="0">
                <a:latin typeface="Raleway" charset="-52"/>
              </a:rPr>
              <a:t>имени Б.С. </a:t>
            </a:r>
            <a:r>
              <a:rPr lang="ru-RU" sz="1100" b="1" dirty="0" err="1">
                <a:latin typeface="Raleway" charset="-52"/>
              </a:rPr>
              <a:t>Галущака</a:t>
            </a:r>
            <a:endParaRPr lang="ru-RU" sz="1100" b="1" dirty="0">
              <a:effectLst/>
              <a:latin typeface="Raleway" charset="-52"/>
            </a:endParaRPr>
          </a:p>
        </p:txBody>
      </p:sp>
    </p:spTree>
    <p:extLst>
      <p:ext uri="{BB962C8B-B14F-4D97-AF65-F5344CB8AC3E}">
        <p14:creationId xmlns:p14="http://schemas.microsoft.com/office/powerpoint/2010/main" val="14248653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lvl="0" algn="ctr"/>
            <a:r>
              <a:rPr lang="ru-RU" dirty="0"/>
              <a:t>Общие теоретические сведения</a:t>
            </a:r>
            <a:endParaRPr dirty="0"/>
          </a:p>
        </p:txBody>
      </p:sp>
      <p:sp>
        <p:nvSpPr>
          <p:cNvPr id="355" name="Google Shape;355;p47"/>
          <p:cNvSpPr txBox="1">
            <a:spLocks noGrp="1"/>
          </p:cNvSpPr>
          <p:nvPr>
            <p:ph type="subTitle" idx="1"/>
          </p:nvPr>
        </p:nvSpPr>
        <p:spPr>
          <a:xfrm>
            <a:off x="1187624" y="1131590"/>
            <a:ext cx="7200800" cy="2448273"/>
          </a:xfrm>
          <a:prstGeom prst="rect">
            <a:avLst/>
          </a:prstGeom>
        </p:spPr>
        <p:txBody>
          <a:bodyPr spcFirstLastPara="1" wrap="square" lIns="91425" tIns="91425" rIns="91425" bIns="91425" anchor="t" anchorCtr="0">
            <a:noAutofit/>
          </a:bodyPr>
          <a:lstStyle/>
          <a:p>
            <a:pPr marL="152400" indent="0">
              <a:buNone/>
            </a:pPr>
            <a:r>
              <a:rPr lang="ru-RU" dirty="0" err="1"/>
              <a:t>RESTful</a:t>
            </a:r>
            <a:r>
              <a:rPr lang="ru-RU" dirty="0"/>
              <a:t> API — это </a:t>
            </a:r>
            <a:r>
              <a:rPr lang="ru-RU" dirty="0" err="1"/>
              <a:t>интерфейс,используемые</a:t>
            </a:r>
            <a:r>
              <a:rPr lang="ru-RU" dirty="0"/>
              <a:t> двумя компьютерными системами для безопасного обмена информацией через Интернет. Большинство бизнес-приложений должны взаимодействовать с другими внутренними и сторонними приложениями для выполнения различных задач. Например, чтобы генерировать ежемесячные платежные ведомости, ваша внутренняя бухгалтерская система должна обмениваться данными с банковской системой вашего клиента, чтобы автоматизировать выставление счетов и взаимодействовать с внутренним приложением по учету рабочего времени. </a:t>
            </a:r>
            <a:r>
              <a:rPr lang="ru-RU" dirty="0" err="1"/>
              <a:t>RESTful</a:t>
            </a:r>
            <a:r>
              <a:rPr lang="ru-RU" dirty="0"/>
              <a:t> API поддерживают такой обмен информацией, поскольку они следуют безопасным, надежным и эффективным стандартам программного взаимодействия.</a:t>
            </a:r>
            <a:endParaRPr lang="ru-RU" dirty="0"/>
          </a:p>
        </p:txBody>
      </p:sp>
    </p:spTree>
    <p:extLst>
      <p:ext uri="{BB962C8B-B14F-4D97-AF65-F5344CB8AC3E}">
        <p14:creationId xmlns:p14="http://schemas.microsoft.com/office/powerpoint/2010/main" val="41048675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lvl="0" algn="ctr"/>
            <a:r>
              <a:rPr lang="ru-RU" dirty="0"/>
              <a:t>Общие теоретические сведения</a:t>
            </a:r>
            <a:endParaRPr dirty="0"/>
          </a:p>
        </p:txBody>
      </p:sp>
      <p:sp>
        <p:nvSpPr>
          <p:cNvPr id="355" name="Google Shape;355;p47"/>
          <p:cNvSpPr txBox="1">
            <a:spLocks noGrp="1"/>
          </p:cNvSpPr>
          <p:nvPr>
            <p:ph type="subTitle" idx="1"/>
          </p:nvPr>
        </p:nvSpPr>
        <p:spPr>
          <a:xfrm>
            <a:off x="1187624" y="1131590"/>
            <a:ext cx="7200800" cy="2448273"/>
          </a:xfrm>
          <a:prstGeom prst="rect">
            <a:avLst/>
          </a:prstGeom>
        </p:spPr>
        <p:txBody>
          <a:bodyPr spcFirstLastPara="1" wrap="square" lIns="91425" tIns="91425" rIns="91425" bIns="91425" anchor="t" anchorCtr="0">
            <a:noAutofit/>
          </a:bodyPr>
          <a:lstStyle/>
          <a:p>
            <a:pPr marL="0" lvl="0" indent="0">
              <a:buSzPts val="1100"/>
              <a:buNone/>
            </a:pPr>
            <a:r>
              <a:rPr lang="ru-RU" b="1" dirty="0"/>
              <a:t>Что такое </a:t>
            </a:r>
            <a:r>
              <a:rPr lang="en-US" b="1" dirty="0"/>
              <a:t>API</a:t>
            </a:r>
            <a:r>
              <a:rPr lang="en-US" b="1" dirty="0" smtClean="0"/>
              <a:t>?</a:t>
            </a:r>
          </a:p>
          <a:p>
            <a:pPr marL="0" lvl="0" indent="0">
              <a:buSzPts val="1100"/>
              <a:buNone/>
            </a:pPr>
            <a:r>
              <a:rPr lang="ru-RU" sz="1100" dirty="0"/>
              <a:t>Интерфейс прикладного программирования (API) определяет правила, которым необходимо следовать для связи с другими программными системами. Разработчики внедряют или создают API-интерфейсы, чтобы другие приложения могли </a:t>
            </a:r>
            <a:r>
              <a:rPr lang="ru-RU" sz="1100" dirty="0" err="1"/>
              <a:t>программно</a:t>
            </a:r>
            <a:r>
              <a:rPr lang="ru-RU" sz="1100" dirty="0"/>
              <a:t> взаимодействовать с их приложениями. Например, приложение с табелем рабочего времени содержит API, который запрашивает полное имя сотрудника и диапазон дат. Получив эту информацию, интерфейс внутренне обрабатывает табель рабочего времени сотрудника и возвращает количество часов, отработанных за указанный период.</a:t>
            </a:r>
          </a:p>
          <a:p>
            <a:pPr marL="0" lvl="0" indent="0">
              <a:buSzPts val="1100"/>
              <a:buNone/>
            </a:pPr>
            <a:r>
              <a:rPr lang="ru-RU" sz="1100" dirty="0"/>
              <a:t>Таким образом, сетевой API функционирует как шлюз между клиентами и ресурсами в Интернете.</a:t>
            </a:r>
          </a:p>
          <a:p>
            <a:pPr marL="0" lvl="0" indent="0">
              <a:buSzPts val="1100"/>
              <a:buNone/>
            </a:pPr>
            <a:endParaRPr lang="en-US" sz="1100" b="1" dirty="0" smtClean="0"/>
          </a:p>
        </p:txBody>
      </p:sp>
    </p:spTree>
    <p:extLst>
      <p:ext uri="{BB962C8B-B14F-4D97-AF65-F5344CB8AC3E}">
        <p14:creationId xmlns:p14="http://schemas.microsoft.com/office/powerpoint/2010/main" val="18075511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lvl="0" algn="ctr"/>
            <a:r>
              <a:rPr lang="ru-RU" dirty="0"/>
              <a:t>Общие теоретические сведения</a:t>
            </a:r>
            <a:endParaRPr dirty="0"/>
          </a:p>
        </p:txBody>
      </p:sp>
      <p:sp>
        <p:nvSpPr>
          <p:cNvPr id="355" name="Google Shape;355;p47"/>
          <p:cNvSpPr txBox="1">
            <a:spLocks noGrp="1"/>
          </p:cNvSpPr>
          <p:nvPr>
            <p:ph type="subTitle" idx="1"/>
          </p:nvPr>
        </p:nvSpPr>
        <p:spPr>
          <a:xfrm>
            <a:off x="1187624" y="1131590"/>
            <a:ext cx="7200800" cy="2448273"/>
          </a:xfrm>
          <a:prstGeom prst="rect">
            <a:avLst/>
          </a:prstGeom>
        </p:spPr>
        <p:txBody>
          <a:bodyPr spcFirstLastPara="1" wrap="square" lIns="91425" tIns="91425" rIns="91425" bIns="91425" anchor="t" anchorCtr="0">
            <a:noAutofit/>
          </a:bodyPr>
          <a:lstStyle/>
          <a:p>
            <a:pPr marL="0" lvl="0" indent="0">
              <a:buSzPts val="1100"/>
              <a:buNone/>
            </a:pPr>
            <a:r>
              <a:rPr lang="ru-RU" b="1" dirty="0"/>
              <a:t>Клиенты</a:t>
            </a:r>
          </a:p>
          <a:p>
            <a:pPr marL="0" lvl="0" indent="0">
              <a:buSzPts val="1100"/>
              <a:buNone/>
            </a:pPr>
            <a:r>
              <a:rPr lang="ru-RU" dirty="0"/>
              <a:t>Клиенты — это пользователи, которые хотят получить доступ к информации в Интернете. Клиентом может быть человек или программная система, использующая API. Например, разработчики могут создавать программы, которые получают доступ к данным о погоде из </a:t>
            </a:r>
            <a:r>
              <a:rPr lang="ru-RU" dirty="0" err="1"/>
              <a:t>метеосистемы</a:t>
            </a:r>
            <a:r>
              <a:rPr lang="ru-RU" dirty="0"/>
              <a:t>. Также получить доступ к этим данным можно из браузера, посетив веб-сайт с информацией о погоде.</a:t>
            </a:r>
            <a:endParaRPr lang="ru-RU" dirty="0"/>
          </a:p>
        </p:txBody>
      </p:sp>
    </p:spTree>
    <p:extLst>
      <p:ext uri="{BB962C8B-B14F-4D97-AF65-F5344CB8AC3E}">
        <p14:creationId xmlns:p14="http://schemas.microsoft.com/office/powerpoint/2010/main" val="7312102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lvl="0" algn="ctr"/>
            <a:r>
              <a:rPr lang="ru-RU" dirty="0"/>
              <a:t>Общие теоретические сведения</a:t>
            </a:r>
            <a:endParaRPr dirty="0"/>
          </a:p>
        </p:txBody>
      </p:sp>
      <p:sp>
        <p:nvSpPr>
          <p:cNvPr id="355" name="Google Shape;355;p47"/>
          <p:cNvSpPr txBox="1">
            <a:spLocks noGrp="1"/>
          </p:cNvSpPr>
          <p:nvPr>
            <p:ph type="subTitle" idx="1"/>
          </p:nvPr>
        </p:nvSpPr>
        <p:spPr>
          <a:xfrm>
            <a:off x="1204045" y="1131590"/>
            <a:ext cx="7200800" cy="2448273"/>
          </a:xfrm>
          <a:prstGeom prst="rect">
            <a:avLst/>
          </a:prstGeom>
        </p:spPr>
        <p:txBody>
          <a:bodyPr spcFirstLastPara="1" wrap="square" lIns="91425" tIns="91425" rIns="91425" bIns="91425" anchor="t" anchorCtr="0">
            <a:noAutofit/>
          </a:bodyPr>
          <a:lstStyle/>
          <a:p>
            <a:pPr marL="0" lvl="0" indent="0">
              <a:buSzPts val="1100"/>
              <a:buNone/>
            </a:pPr>
            <a:r>
              <a:rPr lang="ru-RU" b="1" dirty="0"/>
              <a:t>Ресурсы</a:t>
            </a:r>
          </a:p>
          <a:p>
            <a:pPr marL="0" lvl="0" indent="0">
              <a:buSzPts val="1100"/>
              <a:buNone/>
            </a:pPr>
            <a:r>
              <a:rPr lang="ru-RU" dirty="0"/>
              <a:t>Ресурсы — это информация, которую различные приложения предоставляют своим клиентам. Ресурсы могут быть изображениями, видео, текстом, числами или данными любого типа. Компьютер, который предоставляет ресурсы клиенту, также называется сервером. API позволяет организациям совместно использовать ресурсы и предоставляет веб-службы, обеспечивая безопасность, контроль и аутентификацию. Кроме того, API помогает определить, какие клиенты могут получить доступ к определенным внутренним ресурсам.</a:t>
            </a:r>
            <a:endParaRPr lang="ru-RU" dirty="0"/>
          </a:p>
        </p:txBody>
      </p:sp>
    </p:spTree>
    <p:extLst>
      <p:ext uri="{BB962C8B-B14F-4D97-AF65-F5344CB8AC3E}">
        <p14:creationId xmlns:p14="http://schemas.microsoft.com/office/powerpoint/2010/main" val="12621069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lvl="0" algn="ctr"/>
            <a:r>
              <a:rPr lang="ru-RU" dirty="0"/>
              <a:t>Общие теоретические сведения</a:t>
            </a:r>
            <a:endParaRPr dirty="0"/>
          </a:p>
        </p:txBody>
      </p:sp>
      <p:sp>
        <p:nvSpPr>
          <p:cNvPr id="355" name="Google Shape;355;p47"/>
          <p:cNvSpPr txBox="1">
            <a:spLocks noGrp="1"/>
          </p:cNvSpPr>
          <p:nvPr>
            <p:ph type="subTitle" idx="1"/>
          </p:nvPr>
        </p:nvSpPr>
        <p:spPr>
          <a:xfrm>
            <a:off x="1187624" y="1131590"/>
            <a:ext cx="7200800" cy="2448273"/>
          </a:xfrm>
          <a:prstGeom prst="rect">
            <a:avLst/>
          </a:prstGeom>
        </p:spPr>
        <p:txBody>
          <a:bodyPr spcFirstLastPara="1" wrap="square" lIns="91425" tIns="91425" rIns="91425" bIns="91425" anchor="t" anchorCtr="0">
            <a:noAutofit/>
          </a:bodyPr>
          <a:lstStyle/>
          <a:p>
            <a:pPr marL="0" lvl="0" indent="0">
              <a:buSzPts val="1100"/>
              <a:buNone/>
            </a:pPr>
            <a:r>
              <a:rPr lang="ru-RU" b="1" dirty="0"/>
              <a:t>Что такое REST?</a:t>
            </a:r>
          </a:p>
          <a:p>
            <a:pPr marL="0" lvl="0" indent="0">
              <a:buSzPts val="1100"/>
              <a:buNone/>
            </a:pPr>
            <a:r>
              <a:rPr lang="ru-RU" dirty="0" err="1"/>
              <a:t>Representational</a:t>
            </a:r>
            <a:r>
              <a:rPr lang="ru-RU" dirty="0"/>
              <a:t> </a:t>
            </a:r>
            <a:r>
              <a:rPr lang="ru-RU" dirty="0" err="1"/>
              <a:t>State</a:t>
            </a:r>
            <a:r>
              <a:rPr lang="ru-RU" dirty="0"/>
              <a:t> </a:t>
            </a:r>
            <a:r>
              <a:rPr lang="ru-RU" dirty="0" err="1"/>
              <a:t>Transfer</a:t>
            </a:r>
            <a:r>
              <a:rPr lang="ru-RU" dirty="0"/>
              <a:t> (REST) — это программная архитектура, которая определяет условия работы API. Первоначально REST создавалась как руководство для управления взаимодействиями в сложной сети, такой как Интернет. Архитектуру на основе REST можно использовать для поддержки высокопроизводительной и надежной связи в требуемом масштабе. Ее можно легко внедрять и модифицировать, обеспечивая прозрачность и кросс-платформенную переносимость любой системы API.</a:t>
            </a:r>
          </a:p>
          <a:p>
            <a:pPr marL="0" lvl="0" indent="0">
              <a:buSzPts val="1100"/>
              <a:buNone/>
            </a:pPr>
            <a:r>
              <a:rPr lang="ru-RU" dirty="0"/>
              <a:t>Разработчики могут создавать API с использованием нескольких архитектур. API-интерфейсы, соответствующие архитектурному стилю REST, называются REST API. Веб-службы, реализующие архитектуру REST, называются веб-службами </a:t>
            </a:r>
            <a:r>
              <a:rPr lang="ru-RU" dirty="0" err="1"/>
              <a:t>RESTful</a:t>
            </a:r>
            <a:r>
              <a:rPr lang="ru-RU" dirty="0"/>
              <a:t>. Как правило, термин </a:t>
            </a:r>
            <a:r>
              <a:rPr lang="ru-RU" dirty="0" err="1"/>
              <a:t>RESTful</a:t>
            </a:r>
            <a:r>
              <a:rPr lang="ru-RU" dirty="0"/>
              <a:t> API относится к сетевым </a:t>
            </a:r>
            <a:r>
              <a:rPr lang="ru-RU" dirty="0" err="1"/>
              <a:t>RESTful</a:t>
            </a:r>
            <a:r>
              <a:rPr lang="ru-RU" dirty="0"/>
              <a:t> API. Однако REST API и </a:t>
            </a:r>
            <a:r>
              <a:rPr lang="ru-RU" dirty="0" err="1"/>
              <a:t>RESTful</a:t>
            </a:r>
            <a:r>
              <a:rPr lang="ru-RU" dirty="0"/>
              <a:t> API являются взаимозаменяемыми терминами.</a:t>
            </a:r>
          </a:p>
          <a:p>
            <a:pPr marL="0" lvl="0" indent="0">
              <a:buSzPts val="1100"/>
              <a:buNone/>
            </a:pPr>
            <a:r>
              <a:rPr lang="ru-RU" dirty="0"/>
              <a:t>Ниже приведены некоторые принципы архитектурного стиля REST:</a:t>
            </a:r>
            <a:endParaRPr lang="ru-RU" dirty="0"/>
          </a:p>
        </p:txBody>
      </p:sp>
    </p:spTree>
    <p:extLst>
      <p:ext uri="{BB962C8B-B14F-4D97-AF65-F5344CB8AC3E}">
        <p14:creationId xmlns:p14="http://schemas.microsoft.com/office/powerpoint/2010/main" val="26420952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algn="ctr"/>
            <a:r>
              <a:rPr lang="ru-RU" dirty="0" smtClean="0"/>
              <a:t>Общие теоретические сведения</a:t>
            </a:r>
            <a:endParaRPr lang="ru-RU" dirty="0">
              <a:effectLst/>
            </a:endParaRPr>
          </a:p>
        </p:txBody>
      </p:sp>
      <p:sp>
        <p:nvSpPr>
          <p:cNvPr id="355" name="Google Shape;355;p47"/>
          <p:cNvSpPr txBox="1">
            <a:spLocks noGrp="1"/>
          </p:cNvSpPr>
          <p:nvPr>
            <p:ph type="subTitle" idx="1"/>
          </p:nvPr>
        </p:nvSpPr>
        <p:spPr>
          <a:xfrm>
            <a:off x="1187624" y="1131590"/>
            <a:ext cx="7200800" cy="2448273"/>
          </a:xfrm>
          <a:prstGeom prst="rect">
            <a:avLst/>
          </a:prstGeom>
        </p:spPr>
        <p:txBody>
          <a:bodyPr spcFirstLastPara="1" wrap="square" lIns="91425" tIns="91425" rIns="91425" bIns="91425" anchor="t" anchorCtr="0">
            <a:noAutofit/>
          </a:bodyPr>
          <a:lstStyle/>
          <a:p>
            <a:pPr marL="0" lvl="0" indent="0">
              <a:buSzPts val="1100"/>
              <a:buNone/>
            </a:pPr>
            <a:r>
              <a:rPr lang="ru-RU" b="1" dirty="0"/>
              <a:t>Единый интерфейс</a:t>
            </a:r>
          </a:p>
          <a:p>
            <a:pPr marL="0" lvl="0" indent="0">
              <a:buSzPts val="1100"/>
              <a:buNone/>
            </a:pPr>
            <a:r>
              <a:rPr lang="ru-RU" dirty="0"/>
              <a:t>Единый интерфейс является конструктивной основой любого веб-сервиса </a:t>
            </a:r>
            <a:r>
              <a:rPr lang="ru-RU" dirty="0" err="1"/>
              <a:t>RESTful</a:t>
            </a:r>
            <a:r>
              <a:rPr lang="ru-RU" dirty="0"/>
              <a:t>. Это указывает на то, что сервер передает информацию в стандартном формате. Отформатированный ресурс в REST называется представлением. Этот формат может отличаться от внутреннего представления ресурса в серверном приложении. Например, сервер может хранить данные в виде текста, но отправлять их в формате представления HTML</a:t>
            </a:r>
            <a:r>
              <a:rPr lang="ru-RU" dirty="0" smtClean="0"/>
              <a:t>.</a:t>
            </a:r>
          </a:p>
          <a:p>
            <a:pPr marL="0" lvl="0" indent="0">
              <a:buSzPts val="1100"/>
              <a:buNone/>
            </a:pPr>
            <a:r>
              <a:rPr lang="ru-RU" dirty="0"/>
              <a:t>Единый интерфейс накладывает четыре архитектурных ограничения:</a:t>
            </a:r>
          </a:p>
          <a:p>
            <a:pPr marL="0" indent="0">
              <a:buSzPts val="1100"/>
              <a:buNone/>
            </a:pPr>
            <a:r>
              <a:rPr lang="ru-RU" b="1" dirty="0" smtClean="0"/>
              <a:t>1.</a:t>
            </a:r>
            <a:r>
              <a:rPr lang="ru-RU" dirty="0" smtClean="0"/>
              <a:t>Запросы </a:t>
            </a:r>
            <a:r>
              <a:rPr lang="ru-RU" dirty="0"/>
              <a:t>должны идентифицировать ресурсы. Это происходит за счет единого идентификатора ресурсов.</a:t>
            </a:r>
          </a:p>
          <a:p>
            <a:pPr marL="0" lvl="0" indent="0">
              <a:buSzPts val="1100"/>
              <a:buNone/>
            </a:pPr>
            <a:r>
              <a:rPr lang="ru-RU" b="1" dirty="0" smtClean="0"/>
              <a:t>2.</a:t>
            </a:r>
            <a:r>
              <a:rPr lang="ru-RU" dirty="0" smtClean="0"/>
              <a:t>Клиенты </a:t>
            </a:r>
            <a:r>
              <a:rPr lang="ru-RU" dirty="0"/>
              <a:t>имеют достаточно информации в представлении ресурса, чтобы при желании изменить или удалить ресурс. Сервер выполняет это условие, отправляя метаданные, которые дополнительно описывают ресурс.</a:t>
            </a:r>
          </a:p>
          <a:p>
            <a:pPr marL="0" lvl="0" indent="0">
              <a:buSzPts val="1100"/>
              <a:buNone/>
            </a:pPr>
            <a:r>
              <a:rPr lang="ru-RU" b="1" dirty="0" smtClean="0"/>
              <a:t>3.</a:t>
            </a:r>
            <a:r>
              <a:rPr lang="ru-RU" dirty="0" smtClean="0"/>
              <a:t>Клиенты </a:t>
            </a:r>
            <a:r>
              <a:rPr lang="ru-RU" dirty="0"/>
              <a:t>получают информацию о дальнейшей обработке представлений. Сервер реализует это, отправляя описательные сообщения, где содержатся метаданные о том, как клиент может использовать их оптимальным образом.</a:t>
            </a:r>
          </a:p>
          <a:p>
            <a:pPr marL="0" lvl="0" indent="0">
              <a:buSzPts val="1100"/>
              <a:buNone/>
            </a:pPr>
            <a:r>
              <a:rPr lang="ru-RU" b="1" dirty="0" smtClean="0"/>
              <a:t>4.</a:t>
            </a:r>
            <a:r>
              <a:rPr lang="ru-RU" dirty="0" smtClean="0"/>
              <a:t>Клиенты </a:t>
            </a:r>
            <a:r>
              <a:rPr lang="ru-RU" dirty="0"/>
              <a:t>получают информацию обо всех связанных ресурсах, необходимых для выполнения задачи. Сервер реализует это, отправляя гиперссылки в представлении, чтобы клиенты могли динамически обнаруживать больше ресурсов.</a:t>
            </a:r>
          </a:p>
          <a:p>
            <a:pPr marL="0" lvl="0" indent="0">
              <a:buSzPts val="1100"/>
              <a:buNone/>
            </a:pPr>
            <a:endParaRPr lang="ru-RU" dirty="0"/>
          </a:p>
        </p:txBody>
      </p:sp>
    </p:spTree>
    <p:extLst>
      <p:ext uri="{BB962C8B-B14F-4D97-AF65-F5344CB8AC3E}">
        <p14:creationId xmlns:p14="http://schemas.microsoft.com/office/powerpoint/2010/main" val="12984754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algn="ctr"/>
            <a:r>
              <a:rPr lang="ru-RU" dirty="0" smtClean="0"/>
              <a:t>Общие теоретические сведения</a:t>
            </a:r>
            <a:endParaRPr lang="ru-RU" dirty="0">
              <a:effectLst/>
            </a:endParaRPr>
          </a:p>
        </p:txBody>
      </p:sp>
      <p:sp>
        <p:nvSpPr>
          <p:cNvPr id="355" name="Google Shape;355;p47"/>
          <p:cNvSpPr txBox="1">
            <a:spLocks noGrp="1"/>
          </p:cNvSpPr>
          <p:nvPr>
            <p:ph type="subTitle" idx="1"/>
          </p:nvPr>
        </p:nvSpPr>
        <p:spPr>
          <a:xfrm>
            <a:off x="1187624" y="1131590"/>
            <a:ext cx="7200800" cy="2448273"/>
          </a:xfrm>
          <a:prstGeom prst="rect">
            <a:avLst/>
          </a:prstGeom>
        </p:spPr>
        <p:txBody>
          <a:bodyPr spcFirstLastPara="1" wrap="square" lIns="91425" tIns="91425" rIns="91425" bIns="91425" anchor="t" anchorCtr="0">
            <a:noAutofit/>
          </a:bodyPr>
          <a:lstStyle/>
          <a:p>
            <a:pPr marL="0" lvl="0" indent="0">
              <a:buSzPts val="1100"/>
              <a:buNone/>
            </a:pPr>
            <a:r>
              <a:rPr lang="ru-RU" b="1" dirty="0" smtClean="0"/>
              <a:t>Отсутствие </a:t>
            </a:r>
            <a:r>
              <a:rPr lang="ru-RU" b="1" dirty="0"/>
              <a:t>сохранения состояния</a:t>
            </a:r>
          </a:p>
          <a:p>
            <a:pPr marL="0" lvl="0" indent="0">
              <a:buSzPts val="1100"/>
              <a:buNone/>
            </a:pPr>
            <a:r>
              <a:rPr lang="ru-RU" dirty="0"/>
              <a:t>В архитектуре REST отсутствие сохранения состояния относится к методу связи, при котором сервер выполняет каждый клиентский запрос независимо от всех предыдущих запросов. Клиенты могут запрашивать ресурсы в любом порядке, и каждый запрос либо изолирован от других запросов, либо его состояние не сохраняется. Это конструктивное ограничение REST API подразумевает, что сервер может каждый раз полностью понять и выполнить запрос. </a:t>
            </a:r>
            <a:endParaRPr lang="ru-RU" dirty="0" smtClean="0"/>
          </a:p>
          <a:p>
            <a:pPr marL="0" lvl="0" indent="0">
              <a:buSzPts val="1100"/>
              <a:buNone/>
            </a:pPr>
            <a:r>
              <a:rPr lang="ru-RU" b="1" dirty="0"/>
              <a:t>Многоуровневая система</a:t>
            </a:r>
          </a:p>
          <a:p>
            <a:pPr marL="0" lvl="0" indent="0">
              <a:buSzPts val="1100"/>
              <a:buNone/>
            </a:pPr>
            <a:r>
              <a:rPr lang="ru-RU" dirty="0"/>
              <a:t>В многоуровневой системной архитектуре клиент может подключаться к другим авторизованным посредникам между клиентом и сервером и по-прежнему получать ответы от сервера. Серверы также могут передавать запросы другим серверам. Вы можете спроектировать свою веб-службу </a:t>
            </a:r>
            <a:r>
              <a:rPr lang="ru-RU" dirty="0" err="1"/>
              <a:t>RESTful</a:t>
            </a:r>
            <a:r>
              <a:rPr lang="ru-RU" dirty="0"/>
              <a:t> для работы на нескольких серверах с несколькими уровнями (безопасностью, приложениями и бизнес-логикой), совместно выполняющих клиентские запросы. Эти уровни остаются невидимыми для клиента</a:t>
            </a:r>
            <a:r>
              <a:rPr lang="ru-RU" dirty="0" smtClean="0"/>
              <a:t>.</a:t>
            </a:r>
          </a:p>
          <a:p>
            <a:pPr marL="0" lvl="0" indent="0">
              <a:buSzPts val="1100"/>
              <a:buNone/>
            </a:pPr>
            <a:endParaRPr lang="ru-RU" dirty="0" smtClean="0"/>
          </a:p>
          <a:p>
            <a:pPr marL="0" lvl="0" indent="0">
              <a:buSzPts val="1100"/>
              <a:buNone/>
            </a:pPr>
            <a:endParaRPr lang="ru-RU" dirty="0"/>
          </a:p>
          <a:p>
            <a:pPr marL="0" lvl="0" indent="0">
              <a:buSzPts val="1100"/>
              <a:buNone/>
            </a:pPr>
            <a:endParaRPr lang="ru-RU" b="1" dirty="0" smtClean="0"/>
          </a:p>
          <a:p>
            <a:pPr marL="0" lvl="0" indent="0">
              <a:buSzPts val="1100"/>
              <a:buNone/>
            </a:pPr>
            <a:endParaRPr lang="ru-RU" b="1" dirty="0"/>
          </a:p>
          <a:p>
            <a:pPr marL="0" lvl="0" indent="0">
              <a:buSzPts val="1100"/>
              <a:buNone/>
            </a:pPr>
            <a:endParaRPr lang="ru-RU" b="1" dirty="0" smtClean="0"/>
          </a:p>
          <a:p>
            <a:pPr marL="0" lvl="0" indent="0">
              <a:buSzPts val="1100"/>
              <a:buNone/>
            </a:pPr>
            <a:endParaRPr lang="ru-RU" b="1" dirty="0"/>
          </a:p>
          <a:p>
            <a:pPr marL="0" lvl="0" indent="0">
              <a:buSzPts val="1100"/>
              <a:buNone/>
            </a:pPr>
            <a:endParaRPr lang="ru-RU" b="1" dirty="0" smtClean="0"/>
          </a:p>
          <a:p>
            <a:pPr marL="0" lvl="0" indent="0">
              <a:buSzPts val="1100"/>
              <a:buNone/>
            </a:pPr>
            <a:endParaRPr lang="ru-RU" b="1" dirty="0"/>
          </a:p>
          <a:p>
            <a:pPr marL="0" lvl="0" indent="0">
              <a:buSzPts val="1100"/>
              <a:buNone/>
            </a:pPr>
            <a:endParaRPr lang="ru-RU" b="1" dirty="0" smtClean="0"/>
          </a:p>
        </p:txBody>
      </p:sp>
    </p:spTree>
    <p:extLst>
      <p:ext uri="{BB962C8B-B14F-4D97-AF65-F5344CB8AC3E}">
        <p14:creationId xmlns:p14="http://schemas.microsoft.com/office/powerpoint/2010/main" val="21388528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algn="ctr"/>
            <a:r>
              <a:rPr lang="ru-RU" dirty="0" smtClean="0"/>
              <a:t>Общие теоретические сведения</a:t>
            </a:r>
            <a:endParaRPr lang="ru-RU" dirty="0">
              <a:effectLst/>
            </a:endParaRPr>
          </a:p>
        </p:txBody>
      </p:sp>
      <p:sp>
        <p:nvSpPr>
          <p:cNvPr id="355" name="Google Shape;355;p47"/>
          <p:cNvSpPr txBox="1">
            <a:spLocks noGrp="1"/>
          </p:cNvSpPr>
          <p:nvPr>
            <p:ph type="subTitle" idx="1"/>
          </p:nvPr>
        </p:nvSpPr>
        <p:spPr>
          <a:xfrm>
            <a:off x="1187624" y="1131590"/>
            <a:ext cx="7200800" cy="2448273"/>
          </a:xfrm>
          <a:prstGeom prst="rect">
            <a:avLst/>
          </a:prstGeom>
        </p:spPr>
        <p:txBody>
          <a:bodyPr spcFirstLastPara="1" wrap="square" lIns="91425" tIns="91425" rIns="91425" bIns="91425" anchor="t" anchorCtr="0">
            <a:noAutofit/>
          </a:bodyPr>
          <a:lstStyle/>
          <a:p>
            <a:pPr marL="0" lvl="0" indent="0">
              <a:buSzPts val="1100"/>
              <a:buNone/>
            </a:pPr>
            <a:r>
              <a:rPr lang="ru-RU" b="1" dirty="0"/>
              <a:t>Емкость кэша</a:t>
            </a:r>
          </a:p>
          <a:p>
            <a:pPr marL="0" lvl="0" indent="0">
              <a:buSzPts val="1100"/>
              <a:buNone/>
            </a:pPr>
            <a:r>
              <a:rPr lang="ru-RU" dirty="0"/>
              <a:t>Веб-службы </a:t>
            </a:r>
            <a:r>
              <a:rPr lang="ru-RU" dirty="0" err="1"/>
              <a:t>RESTful</a:t>
            </a:r>
            <a:r>
              <a:rPr lang="ru-RU" dirty="0"/>
              <a:t> поддерживают кэширование, то есть процесс сохранения некоторых ответов на клиенте или на посреднике для сокращения времени ответа сервера. Например, вы заходите на веб-сайт с общими изображениями верхнего и нижнего колонтитулов на каждой странице. Каждый раз, когда вы посещаете новую страницу веб-сайта, сервер должен повторно отправлять одни и те же изображения. Чтобы избежать этого, клиент кэширует или сохраняет эти изображения после первого ответа, а затем использует изображения из кэша. Веб-службы </a:t>
            </a:r>
            <a:r>
              <a:rPr lang="ru-RU" dirty="0" err="1"/>
              <a:t>RESTful</a:t>
            </a:r>
            <a:r>
              <a:rPr lang="ru-RU" dirty="0"/>
              <a:t> управляют кэшированием с помощью ответов API, которые определяют себя как кэшируемые или некэшируемые.</a:t>
            </a:r>
          </a:p>
          <a:p>
            <a:pPr marL="0" lvl="0" indent="0">
              <a:buSzPts val="1100"/>
              <a:buNone/>
            </a:pPr>
            <a:r>
              <a:rPr lang="ru-RU" b="1" dirty="0"/>
              <a:t>Коды ответов</a:t>
            </a:r>
          </a:p>
          <a:p>
            <a:pPr marL="0" lvl="0" indent="0">
              <a:buSzPts val="1100"/>
              <a:buNone/>
            </a:pPr>
            <a:r>
              <a:rPr lang="ru-RU" dirty="0"/>
              <a:t>В архитектурном стиле REST серверы могут временно расширять или настраивать функциональные возможности клиента, передавая код программного обеспечения. Например, когда вы заполняете регистрационную форму на каком-либо веб-сайте, ваш браузер сразу же выделяет все допущенные ошибки (например, неверные номера телефонов). Это происходит благодаря коду, отправленному сервером.</a:t>
            </a:r>
          </a:p>
          <a:p>
            <a:pPr marL="0" lvl="0" indent="0">
              <a:buSzPts val="1100"/>
              <a:buNone/>
            </a:pPr>
            <a:endParaRPr lang="en-US" b="1" dirty="0" smtClean="0"/>
          </a:p>
        </p:txBody>
      </p:sp>
    </p:spTree>
    <p:extLst>
      <p:ext uri="{BB962C8B-B14F-4D97-AF65-F5344CB8AC3E}">
        <p14:creationId xmlns:p14="http://schemas.microsoft.com/office/powerpoint/2010/main" val="1585298438"/>
      </p:ext>
    </p:extLst>
  </p:cSld>
  <p:clrMapOvr>
    <a:masterClrMapping/>
  </p:clrMapOvr>
  <p:timing>
    <p:tnLst>
      <p:par>
        <p:cTn id="1" dur="indefinite" restart="never" nodeType="tmRoot"/>
      </p:par>
    </p:tnLst>
  </p:timing>
</p:sld>
</file>

<file path=ppt/theme/theme1.xml><?xml version="1.0" encoding="utf-8"?>
<a:theme xmlns:a="http://schemas.openxmlformats.org/drawingml/2006/main" name="Emerging Therapies in Nephrotic Syndrome by Slidesgo">
  <a:themeElements>
    <a:clrScheme name="Simple Light">
      <a:dk1>
        <a:srgbClr val="1D1D1C"/>
      </a:dk1>
      <a:lt1>
        <a:srgbClr val="FFFFFF"/>
      </a:lt1>
      <a:dk2>
        <a:srgbClr val="4A4A48"/>
      </a:dk2>
      <a:lt2>
        <a:srgbClr val="73736F"/>
      </a:lt2>
      <a:accent1>
        <a:srgbClr val="C4C4BE"/>
      </a:accent1>
      <a:accent2>
        <a:srgbClr val="FFFFFF"/>
      </a:accent2>
      <a:accent3>
        <a:srgbClr val="FFFFFF"/>
      </a:accent3>
      <a:accent4>
        <a:srgbClr val="FFFFFF"/>
      </a:accent4>
      <a:accent5>
        <a:srgbClr val="FFFFFF"/>
      </a:accent5>
      <a:accent6>
        <a:srgbClr val="FFFFFF"/>
      </a:accent6>
      <a:hlink>
        <a:srgbClr val="1D1D1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531</TotalTime>
  <Words>1673</Words>
  <Application>Microsoft Office PowerPoint</Application>
  <PresentationFormat>Экран (16:9)</PresentationFormat>
  <Paragraphs>100</Paragraphs>
  <Slides>16</Slides>
  <Notes>16</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16</vt:i4>
      </vt:variant>
    </vt:vector>
  </HeadingPairs>
  <TitlesOfParts>
    <vt:vector size="22" baseType="lpstr">
      <vt:lpstr>Arial</vt:lpstr>
      <vt:lpstr>Raleway</vt:lpstr>
      <vt:lpstr>Open Sans Light</vt:lpstr>
      <vt:lpstr>Nunito</vt:lpstr>
      <vt:lpstr>Nunito Light</vt:lpstr>
      <vt:lpstr>Emerging Therapies in Nephrotic Syndrome by Slidesgo</vt:lpstr>
      <vt:lpstr>Python</vt:lpstr>
      <vt:lpstr>Общие теоретические сведения</vt:lpstr>
      <vt:lpstr>Общие теоретические сведения</vt:lpstr>
      <vt:lpstr>Общие теоретические сведения</vt:lpstr>
      <vt:lpstr>Общие теоретические сведения</vt:lpstr>
      <vt:lpstr>Общие теоретические сведения</vt:lpstr>
      <vt:lpstr>Общие теоретические сведения</vt:lpstr>
      <vt:lpstr>Общие теоретические сведения</vt:lpstr>
      <vt:lpstr>Общие теоретические сведения</vt:lpstr>
      <vt:lpstr>Общие теоретические сведения</vt:lpstr>
      <vt:lpstr>Общие теоретические сведения</vt:lpstr>
      <vt:lpstr>Общие теоретические сведения</vt:lpstr>
      <vt:lpstr>Общие теоретические сведения</vt:lpstr>
      <vt:lpstr>Общие теоретические сведения</vt:lpstr>
      <vt:lpstr>Общие теоретические сведения</vt:lpstr>
      <vt:lpstr>Python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Проектирование, разработка и оптимизация веб-приложений</dc:title>
  <dc:creator>Sergey Antuh</dc:creator>
  <cp:lastModifiedBy>Sergey Antuh</cp:lastModifiedBy>
  <cp:revision>51</cp:revision>
  <dcterms:modified xsi:type="dcterms:W3CDTF">2024-10-20T11:35:28Z</dcterms:modified>
</cp:coreProperties>
</file>