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4d5bebb6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d5bebb6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4de602d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de602d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4de602d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de602d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520a5046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20a5046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520a504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20a504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520a5046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20a5046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520a5046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20a5046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520a5046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20a5046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2e9b4604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e9b4604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2e9b46045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2e9b46045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50fe3fc3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0fe3fc3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2e9b4604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e9b4604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50fe3fc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0fe3fc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50fe3fc3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50fe3fc3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50fe3fc3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50fe3fc3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4de602d4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4de602d4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2e9b46045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2e9b46045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522b788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522b788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520a5046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20a5046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3520a5046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520a5046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2e9b4604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e9b4604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2e9b46045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e9b46045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2e9b460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e9b460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2e9b4604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e9b4604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2e9b4604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e9b4604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2e9b4604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2e9b4604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4d5bebb6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d5bebb6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TREINAMENTO DE LINGUAGEM C</a:t>
            </a:r>
            <a:endParaRPr/>
          </a:p>
        </p:txBody>
      </p:sp>
      <p:sp>
        <p:nvSpPr>
          <p:cNvPr id="105" name="Google Shape;105;p2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Thayná Pires Baldão</a:t>
            </a:r>
            <a:endParaRPr/>
          </a:p>
          <a:p>
            <a:pPr indent="0" lvl="0" marL="0" rtl="0" algn="ctr">
              <a:spcBef>
                <a:spcPts val="0"/>
              </a:spcBef>
              <a:spcAft>
                <a:spcPts val="0"/>
              </a:spcAft>
              <a:buNone/>
            </a:pPr>
            <a:r>
              <a:rPr lang="pt-BR"/>
              <a:t>Lucas Alberto Bilobran Lema</a:t>
            </a:r>
            <a:endParaRPr/>
          </a:p>
          <a:p>
            <a:pPr indent="0" lvl="0" marL="0" rtl="0" algn="ctr">
              <a:spcBef>
                <a:spcPts val="0"/>
              </a:spcBef>
              <a:spcAft>
                <a:spcPts val="0"/>
              </a:spcAft>
              <a:buNone/>
            </a:pPr>
            <a:r>
              <a:rPr lang="pt-BR"/>
              <a:t>Delson Barros</a:t>
            </a:r>
            <a:endParaRPr/>
          </a:p>
          <a:p>
            <a:pPr indent="0" lvl="0" marL="0" rtl="0" algn="ctr">
              <a:spcBef>
                <a:spcPts val="0"/>
              </a:spcBef>
              <a:spcAft>
                <a:spcPts val="0"/>
              </a:spcAft>
              <a:buNone/>
            </a:pPr>
            <a:r>
              <a:rPr lang="pt-BR"/>
              <a:t>Bruno Felipe de Oliveira Almeida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NÃO-NUMÉRICAS: CHAR</a:t>
            </a:r>
            <a:endParaRPr/>
          </a:p>
        </p:txBody>
      </p:sp>
      <p:sp>
        <p:nvSpPr>
          <p:cNvPr id="163" name="Google Shape;16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Até agora vimos como o computador pode ser utilizado para processar informação que pode ser quantificada de forma numérica. No entanto, há muita informação que não é numérica, como por exemplo o seu nome, seu endereço residencial, uma fotografia sua ou o som de sua voz. Textos são compostos por caracteres do alfabeto, de pontuação, acentuação, etc. Para que possam ser processados pelo computador, precisamos de uma forma para representar caracteres utilizando apenas números.</a:t>
            </a:r>
            <a:endParaRPr/>
          </a:p>
          <a:p>
            <a:pPr indent="-342900" lvl="0" marL="457200" rtl="0" algn="just">
              <a:spcBef>
                <a:spcPts val="0"/>
              </a:spcBef>
              <a:spcAft>
                <a:spcPts val="0"/>
              </a:spcAft>
              <a:buSzPts val="1800"/>
              <a:buChar char="●"/>
            </a:pPr>
            <a:r>
              <a:rPr lang="pt-BR"/>
              <a:t>Um caractere pode ser uma letra (maiúscula ou minúscula), um ponto final, ponto de interrogação, colchetes, enfim, símbolos que normalmente encontramos num teclado de um computador. Nesta aula, estudaremos as variáveis utilizadas em C para armazenar caracteres.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NÃO-NUMÉRICAS: CHAR</a:t>
            </a:r>
            <a:endParaRPr/>
          </a:p>
        </p:txBody>
      </p:sp>
      <p:sp>
        <p:nvSpPr>
          <p:cNvPr id="169" name="Google Shape;16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Em C, caracteres são armazenados como números inteiros, normalmente utilizando uma tabela de conversão amplamente difundida chamada Tabela ASCII (American Standard Code for Information Interchange).</a:t>
            </a:r>
            <a:endParaRPr/>
          </a:p>
        </p:txBody>
      </p:sp>
      <p:pic>
        <p:nvPicPr>
          <p:cNvPr id="170" name="Google Shape;170;p35"/>
          <p:cNvPicPr preferRelativeResize="0"/>
          <p:nvPr/>
        </p:nvPicPr>
        <p:blipFill>
          <a:blip r:embed="rId3">
            <a:alphaModFix/>
          </a:blip>
          <a:stretch>
            <a:fillRect/>
          </a:stretch>
        </p:blipFill>
        <p:spPr>
          <a:xfrm>
            <a:off x="1734600" y="2500400"/>
            <a:ext cx="4996000" cy="222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NÃO-NUMÉRICAS: CHAR</a:t>
            </a:r>
            <a:endParaRPr/>
          </a:p>
          <a:p>
            <a:pPr indent="0" lvl="0" marL="0" rtl="0" algn="l">
              <a:spcBef>
                <a:spcPts val="0"/>
              </a:spcBef>
              <a:spcAft>
                <a:spcPts val="0"/>
              </a:spcAft>
              <a:buNone/>
            </a:pPr>
            <a:r>
              <a:t/>
            </a:r>
            <a:endParaRPr/>
          </a:p>
        </p:txBody>
      </p:sp>
      <p:sp>
        <p:nvSpPr>
          <p:cNvPr id="176" name="Google Shape;17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Para evitar a necessidade de decorar a tabela ASCII, na linguagem C, escrever um caractere entre apóstrofes equivale a escrever o seu código ASCII. Assim, escrever 65 e ‘A’ são equivalentes. </a:t>
            </a:r>
            <a:endParaRPr/>
          </a:p>
          <a:p>
            <a:pPr indent="-342900" lvl="0" marL="457200" rtl="0" algn="just">
              <a:spcBef>
                <a:spcPts val="0"/>
              </a:spcBef>
              <a:spcAft>
                <a:spcPts val="0"/>
              </a:spcAft>
              <a:buSzPts val="1800"/>
              <a:buChar char="●"/>
            </a:pPr>
            <a:r>
              <a:rPr lang="pt-BR"/>
              <a:t>Consequentemente, os comandos i = 65 e i = ‘A’ são equivalentes, assim como x = x + 65 e x = x + ‘A’. Dessa forma, observe o comando A = ‘A’. Neste caso, A é uma variável e ‘A’ é o caractere cujo código ASCII é 65; neste comando, o número 65 é armazenado na variável 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NÃO-NUMÉRICAS: CHAR</a:t>
            </a:r>
            <a:endParaRPr/>
          </a:p>
        </p:txBody>
      </p:sp>
      <p:sp>
        <p:nvSpPr>
          <p:cNvPr id="182" name="Google Shape;18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A forma para declarar uma variável do tipo char é a mesma para declarar variáveis do tipo int; só que em vez de usar a palavra chave int, deve-se usar a palavra char: </a:t>
            </a:r>
            <a:endParaRPr/>
          </a:p>
          <a:p>
            <a:pPr indent="0" lvl="0" marL="0" rtl="0" algn="ctr">
              <a:spcBef>
                <a:spcPts val="1600"/>
              </a:spcBef>
              <a:spcAft>
                <a:spcPts val="0"/>
              </a:spcAft>
              <a:buNone/>
            </a:pPr>
            <a:r>
              <a:rPr b="1" lang="pt-BR"/>
              <a:t>char &lt;nome_da_variavel&gt;; </a:t>
            </a:r>
            <a:endParaRPr b="1"/>
          </a:p>
          <a:p>
            <a:pPr indent="-342900" lvl="0" marL="457200" rtl="0" algn="just">
              <a:spcBef>
                <a:spcPts val="1600"/>
              </a:spcBef>
              <a:spcAft>
                <a:spcPts val="0"/>
              </a:spcAft>
              <a:buSzPts val="1800"/>
              <a:buChar char="●"/>
            </a:pPr>
            <a:r>
              <a:rPr lang="pt-BR"/>
              <a:t>Se você quiser declarar várias variáveis, é possível fazer da seguinte forma: </a:t>
            </a:r>
            <a:endParaRPr/>
          </a:p>
          <a:p>
            <a:pPr indent="0" lvl="0" marL="0" rtl="0" algn="ctr">
              <a:spcBef>
                <a:spcPts val="1600"/>
              </a:spcBef>
              <a:spcAft>
                <a:spcPts val="0"/>
              </a:spcAft>
              <a:buNone/>
            </a:pPr>
            <a:r>
              <a:rPr b="1" lang="pt-BR"/>
              <a:t>char &lt;nome_da_variavel_1&gt;, &lt;nome_da_variavel_2&gt;; </a:t>
            </a:r>
            <a:endParaRPr b="1"/>
          </a:p>
          <a:p>
            <a:pPr indent="-342900" lvl="0" marL="457200" rtl="0" algn="just">
              <a:spcBef>
                <a:spcPts val="1600"/>
              </a:spcBef>
              <a:spcAft>
                <a:spcPts val="0"/>
              </a:spcAft>
              <a:buSzPts val="1800"/>
              <a:buChar char="●"/>
            </a:pPr>
            <a:r>
              <a:rPr lang="pt-BR"/>
              <a:t>Para ler um caractere pelo teclado, você deve utilizar “ %c” dentro do comando scanf. </a:t>
            </a:r>
            <a:r>
              <a:rPr b="1" lang="pt-BR"/>
              <a:t>Preste atenção no espaço!</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NÃO-NUMÉRICAS: CHAR</a:t>
            </a:r>
            <a:endParaRPr/>
          </a:p>
        </p:txBody>
      </p:sp>
      <p:sp>
        <p:nvSpPr>
          <p:cNvPr id="188" name="Google Shape;18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Para mostrar o porque do “espaço em branco” antes do %c dentro do scanf, considere o seguinte trecho de programa que lê dois caracteres usando dois comandos scanf: </a:t>
            </a:r>
            <a:endParaRPr/>
          </a:p>
        </p:txBody>
      </p:sp>
      <p:pic>
        <p:nvPicPr>
          <p:cNvPr id="189" name="Google Shape;189;p38"/>
          <p:cNvPicPr preferRelativeResize="0"/>
          <p:nvPr/>
        </p:nvPicPr>
        <p:blipFill>
          <a:blip r:embed="rId3">
            <a:alphaModFix/>
          </a:blip>
          <a:stretch>
            <a:fillRect/>
          </a:stretch>
        </p:blipFill>
        <p:spPr>
          <a:xfrm>
            <a:off x="2271700" y="2540388"/>
            <a:ext cx="4600575" cy="132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NÃO-NUMÉRICAS: CHAR</a:t>
            </a:r>
            <a:endParaRPr/>
          </a:p>
        </p:txBody>
      </p:sp>
      <p:sp>
        <p:nvSpPr>
          <p:cNvPr id="195" name="Google Shape;19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Note que neste particular exemplo, não foi utilizado “espaço em branco” antes do %c dentro de cada scanf. Neste trecho de programa, para ler o primeiro caractere, o usuário deverá digitar um caractere do teclado (por exemplo, a letra ‘A’) e posteriormente dar um &lt;enter&gt;. </a:t>
            </a:r>
            <a:endParaRPr/>
          </a:p>
          <a:p>
            <a:pPr indent="-342900" lvl="0" marL="457200" rtl="0" algn="just">
              <a:spcBef>
                <a:spcPts val="0"/>
              </a:spcBef>
              <a:spcAft>
                <a:spcPts val="0"/>
              </a:spcAft>
              <a:buSzPts val="1800"/>
              <a:buChar char="●"/>
            </a:pPr>
            <a:r>
              <a:rPr lang="pt-BR"/>
              <a:t>Como o &lt;enter&gt; também é um caractere (um caractere cujo código ASCII é 10), ele será lido no segundo scanf (que contém a variável b). Assim, a variável a irá conter o número 65 e a variável b o número 10. </a:t>
            </a:r>
            <a:endParaRPr/>
          </a:p>
          <a:p>
            <a:pPr indent="-342900" lvl="0" marL="457200" rtl="0" algn="just">
              <a:spcBef>
                <a:spcPts val="0"/>
              </a:spcBef>
              <a:spcAft>
                <a:spcPts val="0"/>
              </a:spcAft>
              <a:buSzPts val="1800"/>
              <a:buChar char="●"/>
            </a:pPr>
            <a:r>
              <a:rPr lang="pt-BR"/>
              <a:t>Bem, provavelmente, a intenção do programador deste trecho não era ler o &lt;enter&gt; na variável b. Para evitar que o seu programa confunda o &lt;enter&gt;como caractere a ser lido, é colocado um “espaço em branco” antes do %c dentro de cada scanf.</a:t>
            </a:r>
            <a:endParaRPr/>
          </a:p>
          <a:p>
            <a:pPr indent="0" lvl="0" marL="0" rtl="0" algn="just">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VARIÁVEIS NÃO-NUMÉRICAS: CHAR</a:t>
            </a:r>
            <a:endParaRPr/>
          </a:p>
          <a:p>
            <a:pPr indent="0" lvl="0" marL="0" rtl="0" algn="l">
              <a:spcBef>
                <a:spcPts val="0"/>
              </a:spcBef>
              <a:spcAft>
                <a:spcPts val="0"/>
              </a:spcAft>
              <a:buNone/>
            </a:pPr>
            <a:r>
              <a:t/>
            </a:r>
            <a:endParaRPr/>
          </a:p>
        </p:txBody>
      </p:sp>
      <p:sp>
        <p:nvSpPr>
          <p:cNvPr id="201" name="Google Shape;20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Só que esta maneira de “enganar” traz consigo um pequeno problema. Além de não ler o caractere , o seu programa não vai ser capaz de ler o caractere “espaço em branco” e o caractere correspondente à tabulação. Mas isso pode não ser inconveniente, uma vez que em muitos problemas de computação envolvendo caracteres, os caracteres de tabulação e “espaço em branco” devem ser mesmo ignorados.</a:t>
            </a:r>
            <a:endParaRPr/>
          </a:p>
          <a:p>
            <a:pPr indent="-342900" lvl="0" marL="457200" rtl="0" algn="just">
              <a:spcBef>
                <a:spcPts val="0"/>
              </a:spcBef>
              <a:spcAft>
                <a:spcPts val="0"/>
              </a:spcAft>
              <a:buSzPts val="1800"/>
              <a:buChar char="●"/>
            </a:pPr>
            <a:r>
              <a:rPr lang="pt-BR"/>
              <a:t>Caso você queira ler esses caracteres, basta usar “%c” no scanf, sem o espaço e usar, logo antes a próxima leitura com o scanf, a seguinte função:</a:t>
            </a:r>
            <a:endParaRPr/>
          </a:p>
          <a:p>
            <a:pPr indent="0" lvl="0" marL="0" rtl="0" algn="ctr">
              <a:spcBef>
                <a:spcPts val="1600"/>
              </a:spcBef>
              <a:spcAft>
                <a:spcPts val="0"/>
              </a:spcAft>
              <a:buNone/>
            </a:pPr>
            <a:r>
              <a:rPr b="1" lang="pt-BR"/>
              <a:t>fflush(stdin);</a:t>
            </a:r>
            <a:endParaRPr b="1"/>
          </a:p>
          <a:p>
            <a:pPr indent="0" lvl="0" marL="0" rtl="0" algn="just">
              <a:spcBef>
                <a:spcPts val="1600"/>
              </a:spcBef>
              <a:spcAft>
                <a:spcPts val="1600"/>
              </a:spcAft>
              <a:buNone/>
            </a:pPr>
            <a:r>
              <a:rPr lang="pt-BR" sz="1400"/>
              <a:t>Observação: inclua a bibilioteca stdlib.h para usar a função acima.</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BREAK</a:t>
            </a:r>
            <a:endParaRPr/>
          </a:p>
        </p:txBody>
      </p:sp>
      <p:sp>
        <p:nvSpPr>
          <p:cNvPr id="207" name="Google Shape;20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Essa palavra chave faz com que o loop em que ela está termine. </a:t>
            </a:r>
            <a:endParaRPr/>
          </a:p>
          <a:p>
            <a:pPr indent="0" lvl="0" marL="0" rtl="0" algn="l">
              <a:spcBef>
                <a:spcPts val="1600"/>
              </a:spcBef>
              <a:spcAft>
                <a:spcPts val="1600"/>
              </a:spcAft>
              <a:buNone/>
            </a:pPr>
            <a:r>
              <a:rPr lang="pt-BR"/>
              <a:t>Por exemplo: </a:t>
            </a:r>
            <a:r>
              <a:rPr lang="pt-BR"/>
              <a:t>Ache o primeiro número, entre 1 e 1 milhão que é divisível por 11, 13 e 17. </a:t>
            </a:r>
            <a:endParaRPr/>
          </a:p>
        </p:txBody>
      </p:sp>
      <p:pic>
        <p:nvPicPr>
          <p:cNvPr id="208" name="Google Shape;208;p41"/>
          <p:cNvPicPr preferRelativeResize="0"/>
          <p:nvPr/>
        </p:nvPicPr>
        <p:blipFill>
          <a:blip r:embed="rId3">
            <a:alphaModFix/>
          </a:blip>
          <a:stretch>
            <a:fillRect/>
          </a:stretch>
        </p:blipFill>
        <p:spPr>
          <a:xfrm>
            <a:off x="2617296" y="2159800"/>
            <a:ext cx="3909399" cy="267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COMANDOS DE SELEÇÃO: SWITCH</a:t>
            </a:r>
            <a:endParaRPr/>
          </a:p>
        </p:txBody>
      </p:sp>
      <p:sp>
        <p:nvSpPr>
          <p:cNvPr id="214" name="Google Shape;21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É</a:t>
            </a:r>
            <a:r>
              <a:rPr lang="pt-BR"/>
              <a:t> um comando em C que serve para fazer testes condicionais, testando igualdades, onde podemos usar várias opções de comparações.</a:t>
            </a:r>
            <a:endParaRPr/>
          </a:p>
          <a:p>
            <a:pPr indent="-342900" lvl="0" marL="457200" rtl="0" algn="just">
              <a:spcBef>
                <a:spcPts val="0"/>
              </a:spcBef>
              <a:spcAft>
                <a:spcPts val="0"/>
              </a:spcAft>
              <a:buSzPts val="1800"/>
              <a:buChar char="●"/>
            </a:pPr>
            <a:r>
              <a:rPr lang="pt-BR"/>
              <a:t>Assim como o nosso conhecido par </a:t>
            </a:r>
            <a:r>
              <a:rPr b="1" lang="pt-BR"/>
              <a:t>if-else</a:t>
            </a:r>
            <a:r>
              <a:rPr lang="pt-BR"/>
              <a:t>, o comando </a:t>
            </a:r>
            <a:r>
              <a:rPr b="1" lang="pt-BR"/>
              <a:t>switch </a:t>
            </a:r>
            <a:r>
              <a:rPr lang="pt-BR"/>
              <a:t>também serve para fazer testes condicionais. </a:t>
            </a:r>
            <a:endParaRPr/>
          </a:p>
          <a:p>
            <a:pPr indent="-342900" lvl="0" marL="457200" rtl="0" algn="just">
              <a:spcBef>
                <a:spcPts val="0"/>
              </a:spcBef>
              <a:spcAft>
                <a:spcPts val="0"/>
              </a:spcAft>
              <a:buSzPts val="1800"/>
              <a:buChar char="●"/>
            </a:pPr>
            <a:r>
              <a:rPr lang="pt-BR"/>
              <a:t>Imagine que você quer testar um valor digitado pelo usuário com 10 números. Você poderia fazer com </a:t>
            </a:r>
            <a:r>
              <a:rPr b="1" lang="pt-BR"/>
              <a:t>if</a:t>
            </a:r>
            <a:r>
              <a:rPr lang="pt-BR"/>
              <a:t>, tranquilamente. Porém, seu código iria ficar enorme e você teria que digitar várias vezes </a:t>
            </a:r>
            <a:r>
              <a:rPr b="1" lang="pt-BR"/>
              <a:t>if</a:t>
            </a:r>
            <a:r>
              <a:rPr lang="pt-BR"/>
              <a:t> (...), </a:t>
            </a:r>
            <a:r>
              <a:rPr b="1" lang="pt-BR"/>
              <a:t>if</a:t>
            </a:r>
            <a:r>
              <a:rPr lang="pt-BR"/>
              <a:t>(...), ...</a:t>
            </a:r>
            <a:endParaRPr/>
          </a:p>
          <a:p>
            <a:pPr indent="-342900" lvl="0" marL="457200" rtl="0" algn="just">
              <a:spcBef>
                <a:spcPts val="0"/>
              </a:spcBef>
              <a:spcAft>
                <a:spcPts val="0"/>
              </a:spcAft>
              <a:buSzPts val="1800"/>
              <a:buChar char="●"/>
            </a:pPr>
            <a:r>
              <a:rPr lang="pt-BR"/>
              <a:t>Visando reduzir isso, vamos aprender como usar o comando switch, que iremos usar várias vezes durante nossa apostila de C, para criar menus, por exemplo, onde iremos exibir uma série de opções, o usuário vai escolher uma e vamos saber qual opção ele escolheu através de um comando </a:t>
            </a:r>
            <a:r>
              <a:rPr b="1" lang="pt-BR"/>
              <a:t>switch</a:t>
            </a:r>
            <a:r>
              <a:rPr lang="pt-BR"/>
              <a:t>.</a:t>
            </a:r>
            <a:endParaRPr sz="1000">
              <a:solidFill>
                <a:srgbClr val="000000"/>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COMANDOS DE SELEÇÃO: SWITCH</a:t>
            </a:r>
            <a:endParaRPr/>
          </a:p>
        </p:txBody>
      </p:sp>
      <p:sp>
        <p:nvSpPr>
          <p:cNvPr id="220" name="Google Shape;22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SzPts val="1800"/>
              <a:buChar char="●"/>
            </a:pPr>
            <a:r>
              <a:rPr lang="pt-BR"/>
              <a:t>A sintaxe do switch é a seguinte:</a:t>
            </a:r>
            <a:endParaRPr/>
          </a:p>
          <a:p>
            <a:pPr indent="0" lvl="0" marL="0" marR="0" rtl="0" algn="just">
              <a:lnSpc>
                <a:spcPct val="115000"/>
              </a:lnSpc>
              <a:spcBef>
                <a:spcPts val="1600"/>
              </a:spcBef>
              <a:spcAft>
                <a:spcPts val="0"/>
              </a:spcAft>
              <a:buNone/>
            </a:pPr>
            <a:r>
              <a:rPr b="1" lang="pt-BR" sz="1600"/>
              <a:t>switch( opção )</a:t>
            </a:r>
            <a:br>
              <a:rPr b="1" lang="pt-BR" sz="1600"/>
            </a:br>
            <a:r>
              <a:rPr b="1" lang="pt-BR" sz="1600"/>
              <a:t>{</a:t>
            </a:r>
            <a:br>
              <a:rPr b="1" lang="pt-BR" sz="1600"/>
            </a:br>
            <a:r>
              <a:rPr b="1" lang="pt-BR" sz="1600"/>
              <a:t>    case opção1:</a:t>
            </a:r>
            <a:br>
              <a:rPr b="1" lang="pt-BR" sz="1600"/>
            </a:br>
            <a:r>
              <a:rPr b="1" lang="pt-BR" sz="1600"/>
              <a:t>            			comandos caso a opção 1 tenha sido escolhida</a:t>
            </a:r>
            <a:br>
              <a:rPr b="1" lang="pt-BR" sz="1600"/>
            </a:br>
            <a:r>
              <a:rPr b="1" lang="pt-BR" sz="1600"/>
              <a:t>            		</a:t>
            </a:r>
            <a:br>
              <a:rPr b="1" lang="pt-BR" sz="1600"/>
            </a:br>
            <a:r>
              <a:rPr b="1" lang="pt-BR" sz="1600"/>
              <a:t>    case opção2:</a:t>
            </a:r>
            <a:br>
              <a:rPr b="1" lang="pt-BR" sz="1600"/>
            </a:br>
            <a:r>
              <a:rPr b="1" lang="pt-BR" sz="1600"/>
              <a:t>           	 		comandos caso a opção 2 tenha sido escolhida</a:t>
            </a:r>
            <a:br>
              <a:rPr b="1" lang="pt-BR" sz="1600"/>
            </a:br>
            <a:r>
              <a:rPr b="1" lang="pt-BR" sz="1600"/>
              <a:t>            			break;</a:t>
            </a:r>
            <a:br>
              <a:rPr b="1" lang="pt-BR" sz="1600"/>
            </a:br>
            <a:r>
              <a:rPr b="1" lang="pt-BR" sz="1600"/>
              <a:t>   ...</a:t>
            </a:r>
            <a:br>
              <a:rPr b="1" lang="pt-BR" sz="1600"/>
            </a:br>
            <a:r>
              <a:rPr b="1" lang="pt-BR" sz="1600"/>
              <a:t>    default:</a:t>
            </a:r>
            <a:br>
              <a:rPr b="1" lang="pt-BR" sz="1600"/>
            </a:br>
            <a:r>
              <a:rPr b="1" lang="pt-BR" sz="1600"/>
              <a:t>            			comandos caso nenhuma das opções anteriores tenha sido escolhida</a:t>
            </a:r>
            <a:br>
              <a:rPr b="1" lang="pt-BR" sz="1600"/>
            </a:br>
            <a:r>
              <a:rPr b="1" lang="pt-BR" sz="1600"/>
              <a:t>}</a:t>
            </a:r>
            <a:endParaRPr b="1" sz="1600">
              <a:solidFill>
                <a:srgbClr val="80008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00">
              <a:solidFill>
                <a:srgbClr val="80008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pic>
        <p:nvPicPr>
          <p:cNvPr id="221" name="Google Shape;221;p43"/>
          <p:cNvPicPr preferRelativeResize="0"/>
          <p:nvPr/>
        </p:nvPicPr>
        <p:blipFill>
          <a:blip r:embed="rId3">
            <a:alphaModFix/>
          </a:blip>
          <a:stretch>
            <a:fillRect/>
          </a:stretch>
        </p:blipFill>
        <p:spPr>
          <a:xfrm>
            <a:off x="6165488" y="1294300"/>
            <a:ext cx="2447925" cy="186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COMANDOS DE REPETIÇÃO: DO-WHILE</a:t>
            </a:r>
            <a:endParaRPr/>
          </a:p>
        </p:txBody>
      </p:sp>
      <p:sp>
        <p:nvSpPr>
          <p:cNvPr id="111" name="Google Shape;11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A sintaxe desse loop é a seguinte:</a:t>
            </a:r>
            <a:endParaRPr/>
          </a:p>
          <a:p>
            <a:pPr indent="0" lvl="0" marL="381000" rtl="0" algn="just">
              <a:spcBef>
                <a:spcPts val="1600"/>
              </a:spcBef>
              <a:spcAft>
                <a:spcPts val="0"/>
              </a:spcAft>
              <a:buNone/>
            </a:pPr>
            <a:r>
              <a:rPr b="1" lang="pt-BR"/>
              <a:t>do{</a:t>
            </a:r>
            <a:endParaRPr b="1"/>
          </a:p>
          <a:p>
            <a:pPr indent="0" lvl="0" marL="381000" rtl="0" algn="just">
              <a:spcBef>
                <a:spcPts val="0"/>
              </a:spcBef>
              <a:spcAft>
                <a:spcPts val="0"/>
              </a:spcAft>
              <a:buNone/>
            </a:pPr>
            <a:r>
              <a:rPr b="1" lang="pt-BR"/>
              <a:t>    comandos;</a:t>
            </a:r>
            <a:endParaRPr b="1"/>
          </a:p>
          <a:p>
            <a:pPr indent="0" lvl="0" marL="381000" rtl="0" algn="just">
              <a:spcBef>
                <a:spcPts val="0"/>
              </a:spcBef>
              <a:spcAft>
                <a:spcPts val="0"/>
              </a:spcAft>
              <a:buNone/>
            </a:pPr>
            <a:r>
              <a:rPr b="1" lang="pt-BR"/>
              <a:t>}while (expressão);</a:t>
            </a:r>
            <a:endParaRPr b="1"/>
          </a:p>
          <a:p>
            <a:pPr indent="0" lvl="0" marL="381000" rtl="0" algn="just">
              <a:spcBef>
                <a:spcPts val="0"/>
              </a:spcBef>
              <a:spcAft>
                <a:spcPts val="0"/>
              </a:spcAft>
              <a:buNone/>
            </a:pPr>
            <a:r>
              <a:t/>
            </a:r>
            <a:endParaRPr b="1"/>
          </a:p>
          <a:p>
            <a:pPr indent="-342900" lvl="0" marL="457200" rtl="0" algn="just">
              <a:spcBef>
                <a:spcPts val="0"/>
              </a:spcBef>
              <a:spcAft>
                <a:spcPts val="0"/>
              </a:spcAft>
              <a:buSzPts val="1800"/>
              <a:buChar char="●"/>
            </a:pPr>
            <a:r>
              <a:rPr b="1" lang="pt-BR"/>
              <a:t>Coloca-se</a:t>
            </a:r>
            <a:r>
              <a:rPr lang="pt-BR"/>
              <a:t> ponto-e-vírgula depois do </a:t>
            </a:r>
            <a:r>
              <a:rPr b="1" lang="pt-BR"/>
              <a:t>do-while</a:t>
            </a:r>
            <a:r>
              <a:rPr lang="pt-BR"/>
              <a:t>!!!!</a:t>
            </a:r>
            <a:endParaRPr b="1"/>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COMANDOS DE SELEÇÃO: SWITCH</a:t>
            </a:r>
            <a:endParaRPr/>
          </a:p>
        </p:txBody>
      </p:sp>
      <p:sp>
        <p:nvSpPr>
          <p:cNvPr id="227" name="Google Shape;22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O </a:t>
            </a:r>
            <a:r>
              <a:rPr b="1" lang="pt-BR"/>
              <a:t>switch</a:t>
            </a:r>
            <a:r>
              <a:rPr lang="pt-BR"/>
              <a:t> vai comparar a variável 'opção' com os 'case'. Se ele achar uma opção (case) que seja igual, ele vai rodar o código que vem após esse case, e antes do próximo case. </a:t>
            </a:r>
            <a:endParaRPr/>
          </a:p>
          <a:p>
            <a:pPr indent="-342900" lvl="0" marL="457200" rtl="0" algn="just">
              <a:spcBef>
                <a:spcPts val="0"/>
              </a:spcBef>
              <a:spcAft>
                <a:spcPts val="0"/>
              </a:spcAft>
              <a:buSzPts val="1800"/>
              <a:buChar char="●"/>
            </a:pPr>
            <a:r>
              <a:rPr lang="pt-BR"/>
              <a:t>Caso nenhum </a:t>
            </a:r>
            <a:r>
              <a:rPr b="1" lang="pt-BR"/>
              <a:t>case</a:t>
            </a:r>
            <a:r>
              <a:rPr lang="pt-BR"/>
              <a:t> seja igual a 'opção', o código que está </a:t>
            </a:r>
            <a:r>
              <a:rPr b="1" lang="pt-BR"/>
              <a:t>default</a:t>
            </a:r>
            <a:r>
              <a:rPr lang="pt-BR"/>
              <a:t> é o que será rodado.</a:t>
            </a:r>
            <a:endParaRPr/>
          </a:p>
          <a:p>
            <a:pPr indent="-342900" lvl="0" marL="457200" rtl="0" algn="just">
              <a:spcBef>
                <a:spcPts val="0"/>
              </a:spcBef>
              <a:spcAft>
                <a:spcPts val="0"/>
              </a:spcAft>
              <a:buSzPts val="1800"/>
              <a:buChar char="●"/>
            </a:pPr>
            <a:r>
              <a:rPr lang="pt-BR"/>
              <a:t>Caso a 'opção' seja um char, coloque entre aspas simples ' ', caso seja string coloque entre aspas duplas " " e caso seja um número, não é necessário colocar nenhum tipo de aspas.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COMANDOS DE SELEÇÃO: SWITCH</a:t>
            </a:r>
            <a:endParaRPr/>
          </a:p>
        </p:txBody>
      </p:sp>
      <p:sp>
        <p:nvSpPr>
          <p:cNvPr id="233" name="Google Shape;23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No exemplo passado, você viu que somente um dos case era selecionado para cada operação que efetuamos.</a:t>
            </a:r>
            <a:endParaRPr/>
          </a:p>
          <a:p>
            <a:pPr indent="-342900" lvl="0" marL="457200" rtl="0" algn="l">
              <a:spcBef>
                <a:spcPts val="0"/>
              </a:spcBef>
              <a:spcAft>
                <a:spcPts val="0"/>
              </a:spcAft>
              <a:buSzPts val="1800"/>
              <a:buChar char="●"/>
            </a:pPr>
            <a:r>
              <a:rPr lang="pt-BR"/>
              <a:t>Porém, isso só ocorre por conta do break em cada case.</a:t>
            </a:r>
            <a:endParaRPr/>
          </a:p>
          <a:p>
            <a:pPr indent="-342900" lvl="0" marL="457200" rtl="0" algn="l">
              <a:spcBef>
                <a:spcPts val="0"/>
              </a:spcBef>
              <a:spcAft>
                <a:spcPts val="0"/>
              </a:spcAft>
              <a:buSzPts val="1800"/>
              <a:buChar char="●"/>
            </a:pPr>
            <a:r>
              <a:rPr lang="pt-BR"/>
              <a:t>Se você tirar o break, o </a:t>
            </a:r>
            <a:r>
              <a:rPr b="1" lang="pt-BR"/>
              <a:t>switch</a:t>
            </a:r>
            <a:r>
              <a:rPr lang="pt-BR"/>
              <a:t> identifica o case que é igual a </a:t>
            </a:r>
            <a:r>
              <a:rPr b="1" lang="pt-BR"/>
              <a:t>operacao</a:t>
            </a:r>
            <a:r>
              <a:rPr lang="pt-BR"/>
              <a:t>, executa ele e TODOS OS QUE ESTÃO ABAIXO até o fim, ou até encontrar um break!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COMANDOS DE SELEÇÃO: SWITCH</a:t>
            </a:r>
            <a:endParaRPr/>
          </a:p>
        </p:txBody>
      </p:sp>
      <p:pic>
        <p:nvPicPr>
          <p:cNvPr id="239" name="Google Shape;239;p46"/>
          <p:cNvPicPr preferRelativeResize="0"/>
          <p:nvPr/>
        </p:nvPicPr>
        <p:blipFill>
          <a:blip r:embed="rId3">
            <a:alphaModFix/>
          </a:blip>
          <a:stretch>
            <a:fillRect/>
          </a:stretch>
        </p:blipFill>
        <p:spPr>
          <a:xfrm>
            <a:off x="2893952" y="1152475"/>
            <a:ext cx="2799050" cy="36717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EXERCÍCIO</a:t>
            </a:r>
            <a:endParaRPr/>
          </a:p>
        </p:txBody>
      </p:sp>
      <p:sp>
        <p:nvSpPr>
          <p:cNvPr id="245" name="Google Shape;24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Dadas n triplas compostas por um símbolo de operação (+, -, * ou /) e dois números reais, calcule o resultado ao efetuar a operação indicada para os dois números.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CONTINUE</a:t>
            </a:r>
            <a:endParaRPr/>
          </a:p>
        </p:txBody>
      </p:sp>
      <p:sp>
        <p:nvSpPr>
          <p:cNvPr id="251" name="Google Shape;25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Esse comando faz com que a execução do programa pule para o topo do loop.</a:t>
            </a:r>
            <a:endParaRPr/>
          </a:p>
          <a:p>
            <a:pPr indent="0" lvl="0" marL="0" rtl="0" algn="l">
              <a:spcBef>
                <a:spcPts val="1600"/>
              </a:spcBef>
              <a:spcAft>
                <a:spcPts val="0"/>
              </a:spcAft>
              <a:buNone/>
            </a:pPr>
            <a:r>
              <a:rPr lang="pt-BR"/>
              <a:t>Por exemplo, o seguinte código imprime todos os números de 0 a 50, exceto os que são </a:t>
            </a:r>
            <a:r>
              <a:rPr lang="pt-BR"/>
              <a:t>múltiplos</a:t>
            </a:r>
            <a:r>
              <a:rPr lang="pt-BR"/>
              <a:t> de 3 ou 4.</a:t>
            </a:r>
            <a:endParaRPr/>
          </a:p>
          <a:p>
            <a:pPr indent="0" lvl="0" marL="0" rtl="0" algn="l">
              <a:spcBef>
                <a:spcPts val="1600"/>
              </a:spcBef>
              <a:spcAft>
                <a:spcPts val="1600"/>
              </a:spcAft>
              <a:buNone/>
            </a:pPr>
            <a:r>
              <a:t/>
            </a:r>
            <a:endParaRPr/>
          </a:p>
        </p:txBody>
      </p:sp>
      <p:pic>
        <p:nvPicPr>
          <p:cNvPr id="252" name="Google Shape;252;p48"/>
          <p:cNvPicPr preferRelativeResize="0"/>
          <p:nvPr/>
        </p:nvPicPr>
        <p:blipFill>
          <a:blip r:embed="rId3">
            <a:alphaModFix/>
          </a:blip>
          <a:stretch>
            <a:fillRect/>
          </a:stretch>
        </p:blipFill>
        <p:spPr>
          <a:xfrm>
            <a:off x="2933288" y="2572125"/>
            <a:ext cx="3277425" cy="2458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REPETIÇÕES ENCAIXADAS</a:t>
            </a:r>
            <a:endParaRPr/>
          </a:p>
        </p:txBody>
      </p:sp>
      <p:sp>
        <p:nvSpPr>
          <p:cNvPr id="264" name="Google Shape;26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Até o momento, nossos programas foram simples e os problemas não exigiam muitos comandos dentro de uma repetição. Mas os comandos dentro de uma repetição podem se tornar bastante complexos. </a:t>
            </a:r>
            <a:endParaRPr/>
          </a:p>
          <a:p>
            <a:pPr indent="-342900" lvl="0" marL="457200" rtl="0" algn="just">
              <a:spcBef>
                <a:spcPts val="0"/>
              </a:spcBef>
              <a:spcAft>
                <a:spcPts val="0"/>
              </a:spcAft>
              <a:buSzPts val="1800"/>
              <a:buChar char="●"/>
            </a:pPr>
            <a:r>
              <a:rPr lang="pt-BR"/>
              <a:t>Vamos ver como alguns problemas exigem a criação de repetição dentro de repetição (ou repetições encaixadas).</a:t>
            </a:r>
            <a:endParaRPr/>
          </a:p>
        </p:txBody>
      </p:sp>
      <p:pic>
        <p:nvPicPr>
          <p:cNvPr id="265" name="Google Shape;265;p50"/>
          <p:cNvPicPr preferRelativeResize="0"/>
          <p:nvPr/>
        </p:nvPicPr>
        <p:blipFill>
          <a:blip r:embed="rId3">
            <a:alphaModFix/>
          </a:blip>
          <a:stretch>
            <a:fillRect/>
          </a:stretch>
        </p:blipFill>
        <p:spPr>
          <a:xfrm>
            <a:off x="5351175" y="2686425"/>
            <a:ext cx="3534975" cy="2283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EXEMPLO</a:t>
            </a:r>
            <a:endParaRPr/>
          </a:p>
        </p:txBody>
      </p:sp>
      <p:sp>
        <p:nvSpPr>
          <p:cNvPr id="271" name="Google Shape;271;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a:t>Dados dois naturais n&gt;0 e m&gt;0, determinar entre todos os pares de números inteiros (x,y) tais que 0 ≤ x ≤ n e 0 ≤ y ≤ m, um par para o qual o valor da expressão x.y − x² + y seja máximo e calcular também este máximo. Em caso de empate, imprima somente um valor.</a:t>
            </a:r>
            <a:endParaRPr/>
          </a:p>
        </p:txBody>
      </p:sp>
      <p:pic>
        <p:nvPicPr>
          <p:cNvPr id="272" name="Google Shape;272;p51"/>
          <p:cNvPicPr preferRelativeResize="0"/>
          <p:nvPr/>
        </p:nvPicPr>
        <p:blipFill>
          <a:blip r:embed="rId3">
            <a:alphaModFix/>
          </a:blip>
          <a:stretch>
            <a:fillRect/>
          </a:stretch>
        </p:blipFill>
        <p:spPr>
          <a:xfrm>
            <a:off x="381325" y="2858425"/>
            <a:ext cx="2700974" cy="2025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COMANDOS DE REPETIÇÃO: DO-WHILE</a:t>
            </a:r>
            <a:endParaRPr/>
          </a:p>
          <a:p>
            <a:pPr indent="0" lvl="0" marL="0" rtl="0" algn="l">
              <a:spcBef>
                <a:spcPts val="0"/>
              </a:spcBef>
              <a:spcAft>
                <a:spcPts val="0"/>
              </a:spcAft>
              <a:buNone/>
            </a:pPr>
            <a:r>
              <a:t/>
            </a:r>
            <a:endParaRPr/>
          </a:p>
        </p:txBody>
      </p:sp>
      <p:sp>
        <p:nvSpPr>
          <p:cNvPr id="117" name="Google Shape;11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Este comando é bem parecido com o </a:t>
            </a:r>
            <a:r>
              <a:rPr b="1" lang="pt-BR"/>
              <a:t>while</a:t>
            </a:r>
            <a:r>
              <a:rPr lang="pt-BR"/>
              <a:t>, mas ele executa comandos pelo menos uma vez. </a:t>
            </a:r>
            <a:endParaRPr/>
          </a:p>
          <a:p>
            <a:pPr indent="-342900" lvl="0" marL="457200" rtl="0" algn="just">
              <a:spcBef>
                <a:spcPts val="0"/>
              </a:spcBef>
              <a:spcAft>
                <a:spcPts val="0"/>
              </a:spcAft>
              <a:buSzPts val="1800"/>
              <a:buChar char="●"/>
            </a:pPr>
            <a:r>
              <a:rPr lang="pt-BR"/>
              <a:t>Por exemplo, o seguinte programa pede do usuário um número entre 1 e 10. Enquanto ele não digitar um número válido, o programa vai perguntar de novo.</a:t>
            </a:r>
            <a:endParaRPr/>
          </a:p>
        </p:txBody>
      </p:sp>
      <p:pic>
        <p:nvPicPr>
          <p:cNvPr id="118" name="Google Shape;118;p27"/>
          <p:cNvPicPr preferRelativeResize="0"/>
          <p:nvPr/>
        </p:nvPicPr>
        <p:blipFill>
          <a:blip r:embed="rId3">
            <a:alphaModFix/>
          </a:blip>
          <a:stretch>
            <a:fillRect/>
          </a:stretch>
        </p:blipFill>
        <p:spPr>
          <a:xfrm>
            <a:off x="464100" y="2512950"/>
            <a:ext cx="8349976" cy="257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COMANDOS DE REPETIÇÃO: FOR</a:t>
            </a:r>
            <a:endParaRPr/>
          </a:p>
        </p:txBody>
      </p:sp>
      <p:sp>
        <p:nvSpPr>
          <p:cNvPr id="124" name="Google Shape;12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Existem várias situações em que a repetição que resolve um exercício de programação envolve o uso de um contador que começa com um valor inicial () e aumenta/diminui a cada passo. Por causa disso, inventaram um comando de repetição que simplifica o </a:t>
            </a:r>
            <a:r>
              <a:rPr b="1" lang="pt-BR"/>
              <a:t>while</a:t>
            </a:r>
            <a:r>
              <a:rPr lang="pt-BR"/>
              <a:t> em caso de existência de contador para parar o fluxo, este comando se chama </a:t>
            </a:r>
            <a:r>
              <a:rPr b="1" lang="pt-BR"/>
              <a:t>for</a:t>
            </a:r>
            <a:r>
              <a:rPr lang="pt-BR"/>
              <a:t>.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pic>
        <p:nvPicPr>
          <p:cNvPr id="125" name="Google Shape;125;p28"/>
          <p:cNvPicPr preferRelativeResize="0"/>
          <p:nvPr/>
        </p:nvPicPr>
        <p:blipFill>
          <a:blip r:embed="rId3">
            <a:alphaModFix/>
          </a:blip>
          <a:stretch>
            <a:fillRect/>
          </a:stretch>
        </p:blipFill>
        <p:spPr>
          <a:xfrm>
            <a:off x="5187325" y="2817450"/>
            <a:ext cx="3707025" cy="206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COMANDOS DE REPETIÇÃO: FOR</a:t>
            </a:r>
            <a:endParaRPr/>
          </a:p>
        </p:txBody>
      </p:sp>
      <p:sp>
        <p:nvSpPr>
          <p:cNvPr id="131" name="Google Shape;13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 sintaxe desse loop é a seguinte:</a:t>
            </a:r>
            <a:endParaRPr/>
          </a:p>
          <a:p>
            <a:pPr indent="0" lvl="0" marL="381000" rtl="0" algn="l">
              <a:spcBef>
                <a:spcPts val="0"/>
              </a:spcBef>
              <a:spcAft>
                <a:spcPts val="0"/>
              </a:spcAft>
              <a:buNone/>
            </a:pPr>
            <a:r>
              <a:rPr b="1" lang="pt-BR"/>
              <a:t>for (expr1; expr2; expr3) {</a:t>
            </a:r>
            <a:endParaRPr b="1"/>
          </a:p>
          <a:p>
            <a:pPr indent="0" lvl="0" marL="381000" rtl="0" algn="l">
              <a:spcBef>
                <a:spcPts val="0"/>
              </a:spcBef>
              <a:spcAft>
                <a:spcPts val="0"/>
              </a:spcAft>
              <a:buNone/>
            </a:pPr>
            <a:r>
              <a:rPr b="1" lang="pt-BR"/>
              <a:t>    comandos;</a:t>
            </a:r>
            <a:endParaRPr b="1"/>
          </a:p>
          <a:p>
            <a:pPr indent="0" lvl="0" marL="381000" rtl="0" algn="l">
              <a:spcBef>
                <a:spcPts val="0"/>
              </a:spcBef>
              <a:spcAft>
                <a:spcPts val="0"/>
              </a:spcAft>
              <a:buNone/>
            </a:pPr>
            <a:r>
              <a:rPr b="1" lang="pt-BR"/>
              <a:t>}</a:t>
            </a:r>
            <a:endParaRPr b="1"/>
          </a:p>
          <a:p>
            <a:pPr indent="-342900" lvl="0" marL="457200" rtl="0" algn="l">
              <a:spcBef>
                <a:spcPts val="0"/>
              </a:spcBef>
              <a:spcAft>
                <a:spcPts val="0"/>
              </a:spcAft>
              <a:buSzPts val="1800"/>
              <a:buChar char="●"/>
            </a:pPr>
            <a:r>
              <a:rPr lang="pt-BR"/>
              <a:t>Pode parecer mais complicado, mas é de longe o loop mais usado nos programas, em parte por ser mais sintético. Ele é equivalente ao seguinte código com </a:t>
            </a:r>
            <a:r>
              <a:rPr b="1" lang="pt-BR"/>
              <a:t>while</a:t>
            </a:r>
            <a:r>
              <a:rPr lang="pt-BR"/>
              <a:t>:</a:t>
            </a:r>
            <a:endParaRPr/>
          </a:p>
          <a:p>
            <a:pPr indent="0" lvl="0" marL="0" rtl="0" algn="l">
              <a:spcBef>
                <a:spcPts val="1600"/>
              </a:spcBef>
              <a:spcAft>
                <a:spcPts val="0"/>
              </a:spcAft>
              <a:buNone/>
            </a:pPr>
            <a:r>
              <a:rPr lang="pt-BR"/>
              <a:t>     </a:t>
            </a:r>
            <a:r>
              <a:rPr b="1" lang="pt-BR"/>
              <a:t> expr1;</a:t>
            </a:r>
            <a:endParaRPr b="1"/>
          </a:p>
          <a:p>
            <a:pPr indent="0" lvl="0" marL="381000" rtl="0" algn="l">
              <a:spcBef>
                <a:spcPts val="0"/>
              </a:spcBef>
              <a:spcAft>
                <a:spcPts val="0"/>
              </a:spcAft>
              <a:buNone/>
            </a:pPr>
            <a:r>
              <a:rPr b="1" lang="pt-BR"/>
              <a:t>while (expr2) {</a:t>
            </a:r>
            <a:endParaRPr b="1"/>
          </a:p>
          <a:p>
            <a:pPr indent="0" lvl="0" marL="381000" rtl="0" algn="l">
              <a:spcBef>
                <a:spcPts val="0"/>
              </a:spcBef>
              <a:spcAft>
                <a:spcPts val="0"/>
              </a:spcAft>
              <a:buNone/>
            </a:pPr>
            <a:r>
              <a:rPr b="1" lang="pt-BR"/>
              <a:t>    comandos;</a:t>
            </a:r>
            <a:endParaRPr b="1"/>
          </a:p>
          <a:p>
            <a:pPr indent="0" lvl="0" marL="381000" rtl="0" algn="l">
              <a:spcBef>
                <a:spcPts val="0"/>
              </a:spcBef>
              <a:spcAft>
                <a:spcPts val="0"/>
              </a:spcAft>
              <a:buNone/>
            </a:pPr>
            <a:r>
              <a:rPr b="1" lang="pt-BR"/>
              <a:t>    expr3;</a:t>
            </a:r>
            <a:endParaRPr b="1"/>
          </a:p>
          <a:p>
            <a:pPr indent="0" lvl="0" marL="381000" rtl="0" algn="l">
              <a:spcBef>
                <a:spcPts val="0"/>
              </a:spcBef>
              <a:spcAft>
                <a:spcPts val="0"/>
              </a:spcAft>
              <a:buNone/>
            </a:pPr>
            <a:r>
              <a:rPr b="1" lang="pt-BR"/>
              <a:t>}</a:t>
            </a:r>
            <a:endParaRPr b="1"/>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
        <p:nvSpPr>
          <p:cNvPr id="132" name="Google Shape;132;p29"/>
          <p:cNvSpPr txBox="1"/>
          <p:nvPr/>
        </p:nvSpPr>
        <p:spPr>
          <a:xfrm>
            <a:off x="3614200" y="3181425"/>
            <a:ext cx="5043900" cy="1673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BR" sz="1800">
                <a:solidFill>
                  <a:schemeClr val="accent3"/>
                </a:solidFill>
                <a:latin typeface="Average"/>
                <a:ea typeface="Average"/>
                <a:cs typeface="Average"/>
                <a:sym typeface="Average"/>
              </a:rPr>
              <a:t>Normalmente, temos as seguintes correlações:</a:t>
            </a:r>
            <a:endParaRPr sz="1800">
              <a:solidFill>
                <a:schemeClr val="accent3"/>
              </a:solidFill>
              <a:latin typeface="Average"/>
              <a:ea typeface="Average"/>
              <a:cs typeface="Average"/>
              <a:sym typeface="Average"/>
            </a:endParaRPr>
          </a:p>
          <a:p>
            <a:pPr indent="-342900" lvl="0" marL="457200" rtl="0" algn="just">
              <a:lnSpc>
                <a:spcPct val="115000"/>
              </a:lnSpc>
              <a:spcBef>
                <a:spcPts val="1600"/>
              </a:spcBef>
              <a:spcAft>
                <a:spcPts val="0"/>
              </a:spcAft>
              <a:buClr>
                <a:schemeClr val="accent3"/>
              </a:buClr>
              <a:buSzPts val="1800"/>
              <a:buFont typeface="Average"/>
              <a:buChar char="●"/>
            </a:pPr>
            <a:r>
              <a:rPr lang="pt-BR" sz="1800">
                <a:solidFill>
                  <a:schemeClr val="accent3"/>
                </a:solidFill>
                <a:latin typeface="Average"/>
                <a:ea typeface="Average"/>
                <a:cs typeface="Average"/>
                <a:sym typeface="Average"/>
              </a:rPr>
              <a:t> expr1: declarações e inicializações</a:t>
            </a:r>
            <a:endParaRPr sz="1800">
              <a:solidFill>
                <a:schemeClr val="accent3"/>
              </a:solidFill>
              <a:latin typeface="Average"/>
              <a:ea typeface="Average"/>
              <a:cs typeface="Average"/>
              <a:sym typeface="Average"/>
            </a:endParaRPr>
          </a:p>
          <a:p>
            <a:pPr indent="-342900" lvl="0" marL="457200" rtl="0" algn="just">
              <a:lnSpc>
                <a:spcPct val="115000"/>
              </a:lnSpc>
              <a:spcBef>
                <a:spcPts val="0"/>
              </a:spcBef>
              <a:spcAft>
                <a:spcPts val="0"/>
              </a:spcAft>
              <a:buClr>
                <a:schemeClr val="accent3"/>
              </a:buClr>
              <a:buSzPts val="1800"/>
              <a:buFont typeface="Average"/>
              <a:buChar char="●"/>
            </a:pPr>
            <a:r>
              <a:rPr lang="pt-BR" sz="1800">
                <a:solidFill>
                  <a:schemeClr val="accent3"/>
                </a:solidFill>
                <a:latin typeface="Average"/>
                <a:ea typeface="Average"/>
                <a:cs typeface="Average"/>
                <a:sym typeface="Average"/>
              </a:rPr>
              <a:t>expr2: expressão lógica</a:t>
            </a:r>
            <a:endParaRPr sz="1800">
              <a:solidFill>
                <a:schemeClr val="accent3"/>
              </a:solidFill>
              <a:latin typeface="Average"/>
              <a:ea typeface="Average"/>
              <a:cs typeface="Average"/>
              <a:sym typeface="Average"/>
            </a:endParaRPr>
          </a:p>
          <a:p>
            <a:pPr indent="-342900" lvl="0" marL="457200" rtl="0" algn="just">
              <a:lnSpc>
                <a:spcPct val="115000"/>
              </a:lnSpc>
              <a:spcBef>
                <a:spcPts val="0"/>
              </a:spcBef>
              <a:spcAft>
                <a:spcPts val="0"/>
              </a:spcAft>
              <a:buClr>
                <a:schemeClr val="accent3"/>
              </a:buClr>
              <a:buSzPts val="1800"/>
              <a:buFont typeface="Average"/>
              <a:buChar char="●"/>
            </a:pPr>
            <a:r>
              <a:rPr lang="pt-BR" sz="1800">
                <a:solidFill>
                  <a:schemeClr val="accent3"/>
                </a:solidFill>
                <a:latin typeface="Average"/>
                <a:ea typeface="Average"/>
                <a:cs typeface="Average"/>
                <a:sym typeface="Average"/>
              </a:rPr>
              <a:t>expr3: incrementação ou alteração de uma variável que está em expr2</a:t>
            </a:r>
            <a:endParaRPr sz="18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COMANDOS DE REPETIÇÃO: FOR</a:t>
            </a:r>
            <a:endParaRPr/>
          </a:p>
        </p:txBody>
      </p:sp>
      <p:sp>
        <p:nvSpPr>
          <p:cNvPr id="138" name="Google Shape;13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Programa-exemplo: imprime os números de 1 a 10.</a:t>
            </a:r>
            <a:endParaRPr/>
          </a:p>
          <a:p>
            <a:pPr indent="0" lvl="0" marL="0" rtl="0" algn="l">
              <a:spcBef>
                <a:spcPts val="1600"/>
              </a:spcBef>
              <a:spcAft>
                <a:spcPts val="1600"/>
              </a:spcAft>
              <a:buNone/>
            </a:pPr>
            <a:r>
              <a:t/>
            </a:r>
            <a:endParaRPr/>
          </a:p>
        </p:txBody>
      </p:sp>
      <p:pic>
        <p:nvPicPr>
          <p:cNvPr id="139" name="Google Shape;139;p30"/>
          <p:cNvPicPr preferRelativeResize="0"/>
          <p:nvPr/>
        </p:nvPicPr>
        <p:blipFill>
          <a:blip r:embed="rId3">
            <a:alphaModFix/>
          </a:blip>
          <a:stretch>
            <a:fillRect/>
          </a:stretch>
        </p:blipFill>
        <p:spPr>
          <a:xfrm>
            <a:off x="385350" y="1767400"/>
            <a:ext cx="8311750" cy="2060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PARTICULARIDADES DO FOR</a:t>
            </a:r>
            <a:endParaRPr/>
          </a:p>
        </p:txBody>
      </p:sp>
      <p:sp>
        <p:nvSpPr>
          <p:cNvPr id="145" name="Google Shape;14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As expressões podem ser vazias</a:t>
            </a:r>
            <a:endParaRPr/>
          </a:p>
          <a:p>
            <a:pPr indent="0" lvl="0" marL="381000" rtl="0" algn="l">
              <a:spcBef>
                <a:spcPts val="0"/>
              </a:spcBef>
              <a:spcAft>
                <a:spcPts val="0"/>
              </a:spcAft>
              <a:buNone/>
            </a:pPr>
            <a:r>
              <a:rPr lang="pt-BR"/>
              <a:t>    </a:t>
            </a:r>
            <a:r>
              <a:rPr b="1" lang="pt-BR"/>
              <a:t>for(int a = 2; a &gt; 1; ){       // Sem expr3</a:t>
            </a:r>
            <a:endParaRPr b="1"/>
          </a:p>
          <a:p>
            <a:pPr indent="0" lvl="0" marL="381000" rtl="0" algn="l">
              <a:spcBef>
                <a:spcPts val="0"/>
              </a:spcBef>
              <a:spcAft>
                <a:spcPts val="0"/>
              </a:spcAft>
              <a:buNone/>
            </a:pPr>
            <a:r>
              <a:rPr b="1" lang="pt-BR"/>
              <a:t>        printf("Digite um número inteiro: ");</a:t>
            </a:r>
            <a:endParaRPr b="1"/>
          </a:p>
          <a:p>
            <a:pPr indent="0" lvl="0" marL="381000" rtl="0" algn="l">
              <a:spcBef>
                <a:spcPts val="0"/>
              </a:spcBef>
              <a:spcAft>
                <a:spcPts val="0"/>
              </a:spcAft>
              <a:buNone/>
            </a:pPr>
            <a:r>
              <a:rPr b="1" lang="pt-BR"/>
              <a:t>             scanf("%d", &amp;a);</a:t>
            </a:r>
            <a:endParaRPr b="1"/>
          </a:p>
          <a:p>
            <a:pPr indent="0" lvl="0" marL="381000" rtl="0" algn="l">
              <a:spcBef>
                <a:spcPts val="0"/>
              </a:spcBef>
              <a:spcAft>
                <a:spcPts val="0"/>
              </a:spcAft>
              <a:buNone/>
            </a:pPr>
            <a:r>
              <a:rPr b="1" lang="pt-BR"/>
              <a:t>    }</a:t>
            </a:r>
            <a:endParaRPr b="1"/>
          </a:p>
          <a:p>
            <a:pPr indent="0" lvl="0" marL="381000" rtl="0" algn="l">
              <a:spcBef>
                <a:spcPts val="0"/>
              </a:spcBef>
              <a:spcAft>
                <a:spcPts val="0"/>
              </a:spcAft>
              <a:buNone/>
            </a:pPr>
            <a:r>
              <a:rPr b="1" lang="pt-BR"/>
              <a:t>    </a:t>
            </a:r>
            <a:endParaRPr b="1"/>
          </a:p>
          <a:p>
            <a:pPr indent="0" lvl="0" marL="381000" rtl="0" algn="l">
              <a:spcBef>
                <a:spcPts val="0"/>
              </a:spcBef>
              <a:spcAft>
                <a:spcPts val="0"/>
              </a:spcAft>
              <a:buNone/>
            </a:pPr>
            <a:r>
              <a:rPr b="1" lang="pt-BR"/>
              <a:t>    /* Ou até o seguinte loop infinito */</a:t>
            </a:r>
            <a:endParaRPr b="1"/>
          </a:p>
          <a:p>
            <a:pPr indent="0" lvl="0" marL="381000" rtl="0" algn="l">
              <a:spcBef>
                <a:spcPts val="0"/>
              </a:spcBef>
              <a:spcAft>
                <a:spcPts val="0"/>
              </a:spcAft>
              <a:buNone/>
            </a:pPr>
            <a:r>
              <a:rPr b="1" lang="pt-BR"/>
              <a:t>    </a:t>
            </a:r>
            <a:endParaRPr b="1"/>
          </a:p>
          <a:p>
            <a:pPr indent="0" lvl="0" marL="381000" rtl="0" algn="l">
              <a:spcBef>
                <a:spcPts val="0"/>
              </a:spcBef>
              <a:spcAft>
                <a:spcPts val="0"/>
              </a:spcAft>
              <a:buNone/>
            </a:pPr>
            <a:r>
              <a:rPr b="1" lang="pt-BR"/>
              <a:t>    for(;;){                               // Sem nenhuma</a:t>
            </a:r>
            <a:endParaRPr b="1"/>
          </a:p>
          <a:p>
            <a:pPr indent="0" lvl="0" marL="381000" rtl="0" algn="l">
              <a:spcBef>
                <a:spcPts val="0"/>
              </a:spcBef>
              <a:spcAft>
                <a:spcPts val="0"/>
              </a:spcAft>
              <a:buNone/>
            </a:pPr>
            <a:r>
              <a:rPr b="1" lang="pt-BR"/>
              <a:t>        printf("X");</a:t>
            </a:r>
            <a:endParaRPr b="1"/>
          </a:p>
          <a:p>
            <a:pPr indent="0" lvl="0" marL="381000" rtl="0" algn="l">
              <a:spcBef>
                <a:spcPts val="0"/>
              </a:spcBef>
              <a:spcAft>
                <a:spcPts val="0"/>
              </a:spcAft>
              <a:buNone/>
            </a:pPr>
            <a:r>
              <a:rPr b="1" lang="pt-BR"/>
              <a:t>    }</a:t>
            </a:r>
            <a:endParaRPr b="1" sz="1000">
              <a:solidFill>
                <a:srgbClr val="444444"/>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PARTICULARIDADES DO FOR</a:t>
            </a:r>
            <a:endParaRPr/>
          </a:p>
        </p:txBody>
      </p:sp>
      <p:sp>
        <p:nvSpPr>
          <p:cNvPr id="151" name="Google Shape;15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As expressões podem ser compostas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        </a:t>
            </a:r>
            <a:r>
              <a:rPr b="1" lang="pt-BR"/>
              <a:t>for(int i=0, j=9; i &lt; 10; i++, j--){     // expr1 e expr3 são compostas</a:t>
            </a:r>
            <a:endParaRPr b="1"/>
          </a:p>
          <a:p>
            <a:pPr indent="0" lvl="0" marL="0" rtl="0" algn="l">
              <a:spcBef>
                <a:spcPts val="0"/>
              </a:spcBef>
              <a:spcAft>
                <a:spcPts val="0"/>
              </a:spcAft>
              <a:buNone/>
            </a:pPr>
            <a:r>
              <a:rPr b="1" lang="pt-BR"/>
              <a:t>            printf("%d - %d\n", i, j);</a:t>
            </a:r>
            <a:endParaRPr b="1"/>
          </a:p>
          <a:p>
            <a:pPr indent="0" lvl="0" marL="0" rtl="0" algn="l">
              <a:spcBef>
                <a:spcPts val="1600"/>
              </a:spcBef>
              <a:spcAft>
                <a:spcPts val="0"/>
              </a:spcAft>
              <a:buNone/>
            </a:pPr>
            <a:r>
              <a:rPr b="1" lang="pt-BR"/>
              <a:t>   </a:t>
            </a:r>
            <a:r>
              <a:rPr lang="pt-BR"/>
              <a:t>     }</a:t>
            </a:r>
            <a:endParaRPr/>
          </a:p>
          <a:p>
            <a:pPr indent="-342900" lvl="0" marL="457200" rtl="0" algn="l">
              <a:spcBef>
                <a:spcPts val="1600"/>
              </a:spcBef>
              <a:spcAft>
                <a:spcPts val="0"/>
              </a:spcAft>
              <a:buSzPts val="1800"/>
              <a:buChar char="●"/>
            </a:pPr>
            <a:r>
              <a:rPr lang="pt-BR"/>
              <a:t>As expressões podem ser outros comandos</a:t>
            </a:r>
            <a:endParaRPr/>
          </a:p>
          <a:p>
            <a:pPr indent="0" lvl="0" marL="0" rtl="0" algn="l">
              <a:spcBef>
                <a:spcPts val="0"/>
              </a:spcBef>
              <a:spcAft>
                <a:spcPts val="0"/>
              </a:spcAft>
              <a:buClr>
                <a:srgbClr val="000000"/>
              </a:buClr>
              <a:buSzPts val="1100"/>
              <a:buFont typeface="Arial"/>
              <a:buNone/>
            </a:pPr>
            <a:r>
              <a:rPr lang="pt-BR"/>
              <a:t>   	 </a:t>
            </a:r>
            <a:r>
              <a:rPr b="1" lang="pt-BR"/>
              <a:t>for(int a = 2; a &lt;= 2; scanf("%d", &amp;a)){</a:t>
            </a:r>
            <a:endParaRPr b="1"/>
          </a:p>
          <a:p>
            <a:pPr indent="-228600" lvl="0" marL="457200" rtl="0" algn="l">
              <a:spcBef>
                <a:spcPts val="0"/>
              </a:spcBef>
              <a:spcAft>
                <a:spcPts val="0"/>
              </a:spcAft>
              <a:buClr>
                <a:srgbClr val="000000"/>
              </a:buClr>
              <a:buSzPts val="1100"/>
              <a:buFont typeface="Arial"/>
              <a:buNone/>
            </a:pPr>
            <a:r>
              <a:rPr b="1" lang="pt-BR"/>
              <a:t>   	     printf("Digite um número: ");</a:t>
            </a:r>
            <a:endParaRPr b="1"/>
          </a:p>
          <a:p>
            <a:pPr indent="-228600" lvl="0" marL="457200" rtl="0" algn="l">
              <a:spcBef>
                <a:spcPts val="1600"/>
              </a:spcBef>
              <a:spcAft>
                <a:spcPts val="0"/>
              </a:spcAft>
              <a:buNone/>
            </a:pPr>
            <a:r>
              <a:rPr b="1" lang="pt-BR"/>
              <a:t>     }</a:t>
            </a:r>
            <a:endParaRPr/>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EXERCÍCIO</a:t>
            </a:r>
            <a:endParaRPr/>
          </a:p>
        </p:txBody>
      </p:sp>
      <p:sp>
        <p:nvSpPr>
          <p:cNvPr id="157" name="Google Shape;15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Dados um inteiro x e um inteiro não-negativo n, calcular x</a:t>
            </a:r>
            <a:r>
              <a:rPr baseline="30000" lang="pt-BR"/>
              <a:t>n</a:t>
            </a:r>
            <a:r>
              <a:rPr lang="pt-B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