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4d5bebb6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5bebb6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4ff1c3c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ff1c3c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4ff1c3c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ff1c3c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4ff1c3c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ff1c3c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4ff1c3c7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ff1c3c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4ff1c3c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ff1c3c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53737c3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3737c3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53737c3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3737c3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53737c3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3737c3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4ff1c3c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ff1c3c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53737c35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3737c3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20a504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20a5046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53737c3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3737c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520a5046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20a5046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520a504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20a504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520a504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20a504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520a504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20a504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4ff1c3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ff1c3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4ff1c3c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ff1c3c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4ff1c3c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ff1c3c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TREINAMENTO DE LINGUAGEM C</a:t>
            </a:r>
            <a:endParaRPr/>
          </a:p>
        </p:txBody>
      </p:sp>
      <p:sp>
        <p:nvSpPr>
          <p:cNvPr id="105" name="Google Shape;105;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Thayná Pires Baldão</a:t>
            </a:r>
            <a:endParaRPr/>
          </a:p>
          <a:p>
            <a:pPr indent="0" lvl="0" marL="0" rtl="0" algn="ctr">
              <a:spcBef>
                <a:spcPts val="0"/>
              </a:spcBef>
              <a:spcAft>
                <a:spcPts val="0"/>
              </a:spcAft>
              <a:buNone/>
            </a:pPr>
            <a:r>
              <a:rPr lang="pt-BR"/>
              <a:t>Lucas Alberto Bilobran Lema</a:t>
            </a:r>
            <a:endParaRPr/>
          </a:p>
          <a:p>
            <a:pPr indent="0" lvl="0" marL="0" rtl="0" algn="ctr">
              <a:spcBef>
                <a:spcPts val="0"/>
              </a:spcBef>
              <a:spcAft>
                <a:spcPts val="0"/>
              </a:spcAft>
              <a:buNone/>
            </a:pPr>
            <a:r>
              <a:rPr lang="pt-BR"/>
              <a:t>Delson Barros</a:t>
            </a:r>
            <a:endParaRPr/>
          </a:p>
          <a:p>
            <a:pPr indent="0" lvl="0" marL="0" rtl="0" algn="ctr">
              <a:spcBef>
                <a:spcPts val="0"/>
              </a:spcBef>
              <a:spcAft>
                <a:spcPts val="0"/>
              </a:spcAft>
              <a:buNone/>
            </a:pPr>
            <a:r>
              <a:rPr lang="pt-BR"/>
              <a:t>Bruno Felipe de Oliveira Almeida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64" name="Google Shape;16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Observações importantes:</a:t>
            </a:r>
            <a:endParaRPr/>
          </a:p>
          <a:p>
            <a:pPr indent="-342900" lvl="0" marL="457200" rtl="0" algn="l">
              <a:spcBef>
                <a:spcPts val="0"/>
              </a:spcBef>
              <a:spcAft>
                <a:spcPts val="0"/>
              </a:spcAft>
              <a:buSzPts val="1800"/>
              <a:buChar char="➢"/>
            </a:pPr>
            <a:r>
              <a:rPr lang="pt-BR"/>
              <a:t>Na declaração de vetor, o que está entre colchetes deve ser um número constante. Assim, não é possível fazer algo deste tipo:</a:t>
            </a:r>
            <a:endParaRPr/>
          </a:p>
        </p:txBody>
      </p:sp>
      <p:pic>
        <p:nvPicPr>
          <p:cNvPr id="165" name="Google Shape;165;p34"/>
          <p:cNvPicPr preferRelativeResize="0"/>
          <p:nvPr/>
        </p:nvPicPr>
        <p:blipFill>
          <a:blip r:embed="rId3">
            <a:alphaModFix/>
          </a:blip>
          <a:stretch>
            <a:fillRect/>
          </a:stretch>
        </p:blipFill>
        <p:spPr>
          <a:xfrm>
            <a:off x="1700213" y="2366038"/>
            <a:ext cx="5743575"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71" name="Google Shape;17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correto seria: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pt-BR"/>
              <a:t>São usados índices para acessar uma casa de um vetor. Um índice é um número natural. </a:t>
            </a:r>
            <a:r>
              <a:rPr b="1" lang="pt-BR"/>
              <a:t>O índice da primeira casa é sempre zero.</a:t>
            </a:r>
            <a:endParaRPr b="1"/>
          </a:p>
          <a:p>
            <a:pPr indent="0" lvl="0" marL="0" rtl="0" algn="l">
              <a:spcBef>
                <a:spcPts val="1600"/>
              </a:spcBef>
              <a:spcAft>
                <a:spcPts val="1600"/>
              </a:spcAft>
              <a:buNone/>
            </a:pPr>
            <a:r>
              <a:t/>
            </a:r>
            <a:endParaRPr b="1"/>
          </a:p>
        </p:txBody>
      </p:sp>
      <p:pic>
        <p:nvPicPr>
          <p:cNvPr id="172" name="Google Shape;172;p35"/>
          <p:cNvPicPr preferRelativeResize="0"/>
          <p:nvPr/>
        </p:nvPicPr>
        <p:blipFill>
          <a:blip r:embed="rId3">
            <a:alphaModFix/>
          </a:blip>
          <a:stretch>
            <a:fillRect/>
          </a:stretch>
        </p:blipFill>
        <p:spPr>
          <a:xfrm>
            <a:off x="2229463" y="1685900"/>
            <a:ext cx="4685064" cy="42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78" name="Google Shape;17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Exemplos de uso de vetores:</a:t>
            </a:r>
            <a:endParaRPr/>
          </a:p>
        </p:txBody>
      </p:sp>
      <p:pic>
        <p:nvPicPr>
          <p:cNvPr id="179" name="Google Shape;179;p36"/>
          <p:cNvPicPr preferRelativeResize="0"/>
          <p:nvPr/>
        </p:nvPicPr>
        <p:blipFill>
          <a:blip r:embed="rId3">
            <a:alphaModFix/>
          </a:blip>
          <a:stretch>
            <a:fillRect/>
          </a:stretch>
        </p:blipFill>
        <p:spPr>
          <a:xfrm>
            <a:off x="862106" y="1805206"/>
            <a:ext cx="7419800" cy="304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85" name="Google Shape;18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Percorrimento de vetores: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pt-BR"/>
              <a:t>Exemplo:</a:t>
            </a:r>
            <a:endParaRPr/>
          </a:p>
        </p:txBody>
      </p:sp>
      <p:pic>
        <p:nvPicPr>
          <p:cNvPr id="186" name="Google Shape;186;p37"/>
          <p:cNvPicPr preferRelativeResize="0"/>
          <p:nvPr/>
        </p:nvPicPr>
        <p:blipFill>
          <a:blip r:embed="rId3">
            <a:alphaModFix/>
          </a:blip>
          <a:stretch>
            <a:fillRect/>
          </a:stretch>
        </p:blipFill>
        <p:spPr>
          <a:xfrm>
            <a:off x="3327238" y="3128225"/>
            <a:ext cx="2489500" cy="1790100"/>
          </a:xfrm>
          <a:prstGeom prst="rect">
            <a:avLst/>
          </a:prstGeom>
          <a:noFill/>
          <a:ln>
            <a:noFill/>
          </a:ln>
        </p:spPr>
      </p:pic>
      <p:pic>
        <p:nvPicPr>
          <p:cNvPr id="187" name="Google Shape;187;p37"/>
          <p:cNvPicPr preferRelativeResize="0"/>
          <p:nvPr/>
        </p:nvPicPr>
        <p:blipFill>
          <a:blip r:embed="rId4">
            <a:alphaModFix/>
          </a:blip>
          <a:stretch>
            <a:fillRect/>
          </a:stretch>
        </p:blipFill>
        <p:spPr>
          <a:xfrm>
            <a:off x="2566975" y="1603175"/>
            <a:ext cx="4010025" cy="68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93" name="Google Shape;19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Leitura de um vetor: para leitura de vetor, devemos ler elemento a elemento usando o padrão de percorrimento. Por exemplo:</a:t>
            </a:r>
            <a:endParaRPr/>
          </a:p>
        </p:txBody>
      </p:sp>
      <p:pic>
        <p:nvPicPr>
          <p:cNvPr id="194" name="Google Shape;194;p38"/>
          <p:cNvPicPr preferRelativeResize="0"/>
          <p:nvPr/>
        </p:nvPicPr>
        <p:blipFill>
          <a:blip r:embed="rId3">
            <a:alphaModFix/>
          </a:blip>
          <a:stretch>
            <a:fillRect/>
          </a:stretch>
        </p:blipFill>
        <p:spPr>
          <a:xfrm>
            <a:off x="1946796" y="2008271"/>
            <a:ext cx="5166900" cy="228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200" name="Google Shape;200;p39"/>
          <p:cNvSpPr txBox="1"/>
          <p:nvPr>
            <p:ph idx="1" type="body"/>
          </p:nvPr>
        </p:nvSpPr>
        <p:spPr>
          <a:xfrm>
            <a:off x="229800" y="11442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É p</a:t>
            </a:r>
            <a:r>
              <a:rPr lang="pt-BR"/>
              <a:t>ossível já inicializar um array com alguns valores, como a seguir:</a:t>
            </a:r>
            <a:endParaRPr/>
          </a:p>
          <a:p>
            <a:pPr indent="0" lvl="0" marL="381000" rtl="0" algn="ctr">
              <a:spcBef>
                <a:spcPts val="1600"/>
              </a:spcBef>
              <a:spcAft>
                <a:spcPts val="0"/>
              </a:spcAft>
              <a:buNone/>
            </a:pPr>
            <a:r>
              <a:rPr b="1" lang="pt-BR"/>
              <a:t>float notaveis_constantes[4] = {1.61803, 3.14159, 2.71828, 9.80665};</a:t>
            </a:r>
            <a:endParaRPr b="1"/>
          </a:p>
          <a:p>
            <a:pPr indent="0" lvl="0" marL="0" rtl="0" algn="l">
              <a:lnSpc>
                <a:spcPct val="142500"/>
              </a:lnSpc>
              <a:spcBef>
                <a:spcPts val="0"/>
              </a:spcBef>
              <a:spcAft>
                <a:spcPts val="0"/>
              </a:spcAft>
              <a:buNone/>
            </a:pPr>
            <a:r>
              <a:t/>
            </a:r>
            <a:endParaRPr/>
          </a:p>
          <a:p>
            <a:pPr indent="-342900" lvl="0" marL="457200" rtl="0" algn="just">
              <a:lnSpc>
                <a:spcPct val="142500"/>
              </a:lnSpc>
              <a:spcBef>
                <a:spcPts val="0"/>
              </a:spcBef>
              <a:spcAft>
                <a:spcPts val="0"/>
              </a:spcAft>
              <a:buSzPts val="1800"/>
              <a:buChar char="●"/>
            </a:pPr>
            <a:r>
              <a:rPr lang="pt-BR"/>
              <a:t>Quando listar todos os valores, não é necessário colocar o tamanho do array. Nesse caso, o tamanho é igual à quantidade de elementos listados.</a:t>
            </a:r>
            <a:endParaRPr/>
          </a:p>
          <a:p>
            <a:pPr indent="0" lvl="0" marL="381000" rtl="0" algn="ctr">
              <a:spcBef>
                <a:spcPts val="0"/>
              </a:spcBef>
              <a:spcAft>
                <a:spcPts val="0"/>
              </a:spcAft>
              <a:buNone/>
            </a:pPr>
            <a:r>
              <a:rPr b="1" lang="pt-BR"/>
              <a:t>char semana[] = {'s', 't', 'q', 'q', 's', 's', 'd'};</a:t>
            </a:r>
            <a:endParaRPr b="1"/>
          </a:p>
          <a:p>
            <a:pPr indent="-342900" lvl="0" marL="457200" rtl="0" algn="just">
              <a:lnSpc>
                <a:spcPct val="142500"/>
              </a:lnSpc>
              <a:spcBef>
                <a:spcPts val="0"/>
              </a:spcBef>
              <a:spcAft>
                <a:spcPts val="0"/>
              </a:spcAft>
              <a:buSzPts val="1800"/>
              <a:buChar char="●"/>
            </a:pPr>
            <a:r>
              <a:rPr lang="pt-BR"/>
              <a:t>No entanto, se o tamanho for explícito e apenas alguns elementos forem escritos, os elementos restantes serão nulos.</a:t>
            </a:r>
            <a:endParaRPr/>
          </a:p>
          <a:p>
            <a:pPr indent="0" lvl="0" marL="381000" rtl="0" algn="ctr">
              <a:spcBef>
                <a:spcPts val="0"/>
              </a:spcBef>
              <a:spcAft>
                <a:spcPts val="0"/>
              </a:spcAft>
              <a:buNone/>
            </a:pPr>
            <a:r>
              <a:rPr b="1" lang="pt-BR"/>
              <a:t>int numeros[10] = {42, 7, 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206" name="Google Shape;20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Portanto, para zerar um array basta fazer:</a:t>
            </a:r>
            <a:endParaRPr/>
          </a:p>
          <a:p>
            <a:pPr indent="0" lvl="0" marL="381000" rtl="0" algn="l">
              <a:spcBef>
                <a:spcPts val="0"/>
              </a:spcBef>
              <a:spcAft>
                <a:spcPts val="0"/>
              </a:spcAft>
              <a:buNone/>
            </a:pPr>
            <a:r>
              <a:t/>
            </a:r>
            <a:endParaRPr/>
          </a:p>
          <a:p>
            <a:pPr indent="0" lvl="0" marL="381000" rtl="0" algn="ctr">
              <a:spcBef>
                <a:spcPts val="0"/>
              </a:spcBef>
              <a:spcAft>
                <a:spcPts val="0"/>
              </a:spcAft>
              <a:buNone/>
            </a:pPr>
            <a:r>
              <a:rPr b="1" lang="pt-BR"/>
              <a:t>int numeros[10] = {0};</a:t>
            </a:r>
            <a:endParaRPr b="1"/>
          </a:p>
          <a:p>
            <a:pPr indent="0" lvl="0" marL="381000" rtl="0" algn="ctr">
              <a:spcBef>
                <a:spcPts val="0"/>
              </a:spcBef>
              <a:spcAft>
                <a:spcPts val="0"/>
              </a:spcAft>
              <a:buNone/>
            </a:pPr>
            <a:r>
              <a:rPr b="1" lang="pt-BR"/>
              <a:t>// Ou até:</a:t>
            </a:r>
            <a:endParaRPr b="1"/>
          </a:p>
          <a:p>
            <a:pPr indent="0" lvl="0" marL="381000" rtl="0" algn="ctr">
              <a:spcBef>
                <a:spcPts val="0"/>
              </a:spcBef>
              <a:spcAft>
                <a:spcPts val="0"/>
              </a:spcAft>
              <a:buNone/>
            </a:pPr>
            <a:r>
              <a:rPr b="1" lang="pt-BR"/>
              <a:t>int numeros[10] = {};</a:t>
            </a:r>
            <a:endParaRPr b="1"/>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212" name="Google Shape;21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Não é possível atribuir todo o conteúdo de um array de uma só vez para outro array:</a:t>
            </a:r>
            <a:endParaRPr/>
          </a:p>
          <a:p>
            <a:pPr indent="0" lvl="0" marL="381000" rtl="0" algn="ctr">
              <a:spcBef>
                <a:spcPts val="1600"/>
              </a:spcBef>
              <a:spcAft>
                <a:spcPts val="0"/>
              </a:spcAft>
              <a:buNone/>
            </a:pPr>
            <a:r>
              <a:rPr b="1" lang="pt-BR"/>
              <a:t>int A[3] = {1, 2, 3}, B[3];</a:t>
            </a:r>
            <a:endParaRPr b="1"/>
          </a:p>
          <a:p>
            <a:pPr indent="0" lvl="0" marL="381000" rtl="0" algn="ctr">
              <a:spcBef>
                <a:spcPts val="0"/>
              </a:spcBef>
              <a:spcAft>
                <a:spcPts val="0"/>
              </a:spcAft>
              <a:buNone/>
            </a:pPr>
            <a:r>
              <a:rPr b="1" lang="pt-BR"/>
              <a:t>B = A;  //  ERRADO!</a:t>
            </a:r>
            <a:endParaRPr b="1"/>
          </a:p>
          <a:p>
            <a:pPr indent="-342900" lvl="0" marL="457200" rtl="0" algn="l">
              <a:spcBef>
                <a:spcPts val="0"/>
              </a:spcBef>
              <a:spcAft>
                <a:spcPts val="0"/>
              </a:spcAft>
              <a:buSzPts val="1800"/>
              <a:buChar char="●"/>
            </a:pPr>
            <a:r>
              <a:rPr lang="pt-BR"/>
              <a:t>Isso deve ser feito por meio de um for:</a:t>
            </a:r>
            <a:endParaRPr/>
          </a:p>
          <a:p>
            <a:pPr indent="0" lvl="0" marL="381000" rtl="0" algn="ctr">
              <a:spcBef>
                <a:spcPts val="0"/>
              </a:spcBef>
              <a:spcAft>
                <a:spcPts val="0"/>
              </a:spcAft>
              <a:buNone/>
            </a:pPr>
            <a:r>
              <a:rPr b="1" lang="pt-BR"/>
              <a:t>for(int i=0; i&lt;3; i++)</a:t>
            </a:r>
            <a:endParaRPr b="1"/>
          </a:p>
          <a:p>
            <a:pPr indent="0" lvl="0" marL="762000" rtl="0" algn="ctr">
              <a:spcBef>
                <a:spcPts val="0"/>
              </a:spcBef>
              <a:spcAft>
                <a:spcPts val="0"/>
              </a:spcAft>
              <a:buNone/>
            </a:pPr>
            <a:r>
              <a:rPr b="1" lang="pt-BR"/>
              <a:t>B[i] = A[i];</a:t>
            </a:r>
            <a:endParaRPr b="1"/>
          </a:p>
          <a:p>
            <a:pPr indent="0" lvl="0" marL="762000" rtl="0" algn="l">
              <a:lnSpc>
                <a:spcPct val="195000"/>
              </a:lnSpc>
              <a:spcBef>
                <a:spcPts val="0"/>
              </a:spcBef>
              <a:spcAft>
                <a:spcPts val="0"/>
              </a:spcAft>
              <a:buNone/>
            </a:pPr>
            <a:r>
              <a:t/>
            </a:r>
            <a:endParaRPr sz="1000">
              <a:solidFill>
                <a:srgbClr val="45818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218" name="Google Shape;21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Ao desenvolver seus programas com vetores, preste atenção nos seguintes detalhes: </a:t>
            </a:r>
            <a:endParaRPr/>
          </a:p>
          <a:p>
            <a:pPr indent="-342900" lvl="0" marL="457200" rtl="0" algn="just">
              <a:spcBef>
                <a:spcPts val="0"/>
              </a:spcBef>
              <a:spcAft>
                <a:spcPts val="0"/>
              </a:spcAft>
              <a:buSzPts val="1800"/>
              <a:buChar char="➢"/>
            </a:pPr>
            <a:r>
              <a:rPr lang="pt-BR"/>
              <a:t>Índices inválidos: tome muito cuidado, especialmente dentro de um while ou for, para não utilizar índices negativos ou maiores que o tamanho máximo do vetor. </a:t>
            </a:r>
            <a:endParaRPr/>
          </a:p>
          <a:p>
            <a:pPr indent="-342900" lvl="0" marL="457200" rtl="0" algn="just">
              <a:spcBef>
                <a:spcPts val="0"/>
              </a:spcBef>
              <a:spcAft>
                <a:spcPts val="0"/>
              </a:spcAft>
              <a:buSzPts val="1800"/>
              <a:buChar char="➢"/>
            </a:pPr>
            <a:r>
              <a:rPr lang="pt-BR"/>
              <a:t>Definição do tamanho do vetor se faz na declaração do vetor. O tamanho dele é constante, só mudando a sua declaração é que podemos alterar o seu tamanho. Isso significa que podemos estar “desperdiçando” algum espaço da memória que fica no final do vetor. Não cometa o erro de ler n, onde n seria o tamanho do vetor, e tentar “declarar” o vetor em seguida.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224" name="Google Shape;22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Dada uma seqüência de n números, imprimi-la na ordem inversa à da leitura.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INDICADOR DE PASSAGEM</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Indicador de Passagem é um padrão bastante utilizado em computação para identificar a ocorrência de um evento que ajuda no controle do seu programa. O indicador de passagem é uma variável que inicia com um determinado valor, e caso o evento que ele marca ocorra, seu valor é alterado e não muda mais.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230" name="Google Shape;23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a:t>Tentando descobrir se um dado era viciado, um dono de cassino honesto (ha! ha! ha! ha!) o lançou n vezes. Dados os n resultados dos lançamentos, determinar o número de ocorrências de cada face.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INDICADORES DE PASSAGEM</a:t>
            </a:r>
            <a:endParaRPr/>
          </a:p>
        </p:txBody>
      </p:sp>
      <p:sp>
        <p:nvSpPr>
          <p:cNvPr id="117" name="Google Shape;117;p27"/>
          <p:cNvSpPr txBox="1"/>
          <p:nvPr>
            <p:ph idx="1" type="body"/>
          </p:nvPr>
        </p:nvSpPr>
        <p:spPr>
          <a:xfrm>
            <a:off x="311700" y="1152475"/>
            <a:ext cx="397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Dado n&gt;1, verificar se n tem dois dígitos adjacentes iguais. Exemplos: (1) n = 21212 =&gt; Não e (2) n = 212212 =&gt; Sim.</a:t>
            </a:r>
            <a:endParaRPr/>
          </a:p>
        </p:txBody>
      </p:sp>
      <p:pic>
        <p:nvPicPr>
          <p:cNvPr id="118" name="Google Shape;118;p27"/>
          <p:cNvPicPr preferRelativeResize="0"/>
          <p:nvPr/>
        </p:nvPicPr>
        <p:blipFill>
          <a:blip r:embed="rId3">
            <a:alphaModFix/>
          </a:blip>
          <a:stretch>
            <a:fillRect/>
          </a:stretch>
        </p:blipFill>
        <p:spPr>
          <a:xfrm>
            <a:off x="5200250" y="38600"/>
            <a:ext cx="3078675" cy="506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INDICADOR DE PASSAGEM</a:t>
            </a:r>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Agora, pode acontecer que, no momento em que o indicador de passagem recebe outro valor (diferente do valor inicial), não é mais necessário testar os outros números da sequência. Neste caso, podemos interromper a repetição. </a:t>
            </a:r>
            <a:endParaRPr/>
          </a:p>
          <a:p>
            <a:pPr indent="-342900" lvl="0" marL="457200" rtl="0" algn="just">
              <a:spcBef>
                <a:spcPts val="0"/>
              </a:spcBef>
              <a:spcAft>
                <a:spcPts val="0"/>
              </a:spcAft>
              <a:buSzPts val="1800"/>
              <a:buChar char="●"/>
            </a:pPr>
            <a:r>
              <a:rPr lang="pt-BR"/>
              <a:t>Por exemplo, considere o problema dos dígitos adjacentes. Considere n=12345678990. Lembre-se que a sequência gerada é composta pelos dígitos de n de trás para frente. A sequência gerada é: 0, 9, 9, 8, 7, 6, 5, 4, 3, 2, 1. </a:t>
            </a:r>
            <a:endParaRPr/>
          </a:p>
          <a:p>
            <a:pPr indent="-342900" lvl="0" marL="457200" rtl="0" algn="just">
              <a:spcBef>
                <a:spcPts val="0"/>
              </a:spcBef>
              <a:spcAft>
                <a:spcPts val="0"/>
              </a:spcAft>
              <a:buSzPts val="1800"/>
              <a:buChar char="●"/>
            </a:pPr>
            <a:r>
              <a:rPr lang="pt-BR"/>
              <a:t>Quando o programa encontrar os dígitos adjacentes 9 e 9, não é mais necessário verificar o restante da sequência. Nestes casos, podemos utilizar o seguinte padrão de programação que usa o operador lógico &amp;&amp; e o indicador de passagem dentro da condição da repetição.</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INDICADOR DE PASSAGEM</a:t>
            </a:r>
            <a:endParaRPr/>
          </a:p>
          <a:p>
            <a:pPr indent="0" lvl="0" marL="0" rtl="0" algn="l">
              <a:spcBef>
                <a:spcPts val="0"/>
              </a:spcBef>
              <a:spcAft>
                <a:spcPts val="0"/>
              </a:spcAft>
              <a:buNone/>
            </a:pPr>
            <a:r>
              <a:t/>
            </a:r>
            <a:endParaRPr/>
          </a:p>
        </p:txBody>
      </p:sp>
      <p:sp>
        <p:nvSpPr>
          <p:cNvPr id="130" name="Google Shape;130;p29"/>
          <p:cNvSpPr txBox="1"/>
          <p:nvPr>
            <p:ph idx="1" type="body"/>
          </p:nvPr>
        </p:nvSpPr>
        <p:spPr>
          <a:xfrm>
            <a:off x="311700" y="1152475"/>
            <a:ext cx="47955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 primeira condição garante a geração e/ou leitura da sequência. A segunda condição </a:t>
            </a:r>
            <a:r>
              <a:rPr b="1" lang="pt-BR"/>
              <a:t>indicador == &lt;valor_inicial&gt; </a:t>
            </a:r>
            <a:r>
              <a:rPr lang="pt-BR"/>
              <a:t>garante que quando o indicador de passagem trocar de valor, a repetição é interrompida no momento da verificação da condição, uma vez que estamos usando o operador lógico &amp;&amp; e a condição </a:t>
            </a:r>
            <a:r>
              <a:rPr b="1" lang="pt-BR"/>
              <a:t>indicador == &lt;valor_inicial&gt; </a:t>
            </a:r>
            <a:r>
              <a:rPr lang="pt-BR"/>
              <a:t>será falsa quando isso ocorrer.</a:t>
            </a:r>
            <a:endParaRPr/>
          </a:p>
        </p:txBody>
      </p:sp>
      <p:pic>
        <p:nvPicPr>
          <p:cNvPr id="131" name="Google Shape;131;p29"/>
          <p:cNvPicPr preferRelativeResize="0"/>
          <p:nvPr/>
        </p:nvPicPr>
        <p:blipFill>
          <a:blip r:embed="rId3">
            <a:alphaModFix/>
          </a:blip>
          <a:stretch>
            <a:fillRect/>
          </a:stretch>
        </p:blipFill>
        <p:spPr>
          <a:xfrm>
            <a:off x="5355200" y="76200"/>
            <a:ext cx="3700700" cy="492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137" name="Google Shape;13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Dado um inteiro p&gt;1, verificar se p é primo. (Utilize indicador de passagem).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(ARRAYS)</a:t>
            </a:r>
            <a:endParaRPr/>
          </a:p>
        </p:txBody>
      </p:sp>
      <p:sp>
        <p:nvSpPr>
          <p:cNvPr id="143" name="Google Shape;14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Imagine que você precise armazenar informação para dezenas de criaturas inimigas em um jogo. Seria muito chato criar dezenas de variáveis para cada um dos inimigos. Existe uma solução mais elegante: as variáveis indexadas. Elas são um meio de armazenar várias informações semelhantes em uma única variável.</a:t>
            </a:r>
            <a:endParaRPr sz="1000">
              <a:solidFill>
                <a:srgbClr val="444444"/>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49" name="Google Shape;14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Vetores são estruturas indexadas utilizadas para armazenar dados de um mesmo tipo: int, char, float ou double. O exemplo a seguir é de um vetor de inteiros: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pt-BR"/>
              <a:t>A declaração de um vetor é feita da seguinte forma:</a:t>
            </a:r>
            <a:endParaRPr/>
          </a:p>
          <a:p>
            <a:pPr indent="0" lvl="0" marL="0" rtl="0" algn="l">
              <a:spcBef>
                <a:spcPts val="1600"/>
              </a:spcBef>
              <a:spcAft>
                <a:spcPts val="1600"/>
              </a:spcAft>
              <a:buNone/>
            </a:pPr>
            <a:r>
              <a:t/>
            </a:r>
            <a:endParaRPr/>
          </a:p>
        </p:txBody>
      </p:sp>
      <p:pic>
        <p:nvPicPr>
          <p:cNvPr id="150" name="Google Shape;150;p32"/>
          <p:cNvPicPr preferRelativeResize="0"/>
          <p:nvPr/>
        </p:nvPicPr>
        <p:blipFill>
          <a:blip r:embed="rId3">
            <a:alphaModFix/>
          </a:blip>
          <a:stretch>
            <a:fillRect/>
          </a:stretch>
        </p:blipFill>
        <p:spPr>
          <a:xfrm>
            <a:off x="2135600" y="2163113"/>
            <a:ext cx="4872800" cy="487280"/>
          </a:xfrm>
          <a:prstGeom prst="rect">
            <a:avLst/>
          </a:prstGeom>
          <a:noFill/>
          <a:ln>
            <a:noFill/>
          </a:ln>
        </p:spPr>
      </p:pic>
      <p:pic>
        <p:nvPicPr>
          <p:cNvPr id="151" name="Google Shape;151;p32"/>
          <p:cNvPicPr preferRelativeResize="0"/>
          <p:nvPr/>
        </p:nvPicPr>
        <p:blipFill>
          <a:blip r:embed="rId4">
            <a:alphaModFix/>
          </a:blip>
          <a:stretch>
            <a:fillRect/>
          </a:stretch>
        </p:blipFill>
        <p:spPr>
          <a:xfrm>
            <a:off x="2135600" y="3795775"/>
            <a:ext cx="4872800" cy="35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INDEXADAS: VETORES</a:t>
            </a:r>
            <a:endParaRPr/>
          </a:p>
        </p:txBody>
      </p:sp>
      <p:sp>
        <p:nvSpPr>
          <p:cNvPr id="157" name="Google Shape;1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Exemplos de declaração:</a:t>
            </a:r>
            <a:endParaRPr/>
          </a:p>
        </p:txBody>
      </p:sp>
      <p:pic>
        <p:nvPicPr>
          <p:cNvPr id="158" name="Google Shape;158;p33"/>
          <p:cNvPicPr preferRelativeResize="0"/>
          <p:nvPr/>
        </p:nvPicPr>
        <p:blipFill>
          <a:blip r:embed="rId3">
            <a:alphaModFix/>
          </a:blip>
          <a:stretch>
            <a:fillRect/>
          </a:stretch>
        </p:blipFill>
        <p:spPr>
          <a:xfrm>
            <a:off x="633400" y="1751000"/>
            <a:ext cx="7877175" cy="16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