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Average"/>
      <p:regular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Average-regular.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34d5bebb6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4d5bebb6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5461cc00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5461cc00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5461cc00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5461cc00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35461cc00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5461cc00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5461cc00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5461cc00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5461cc00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5461cc00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35a758c3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5a758c3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35a758c37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5a758c37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35a758c37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5a758c37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360bcabf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60bcabf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35a758c37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5a758c37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53737c35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3737c35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53737c35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3737c35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53737c352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3737c35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53737c352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53737c352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53737c352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53737c352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353737c352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53737c352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5381d4b9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5381d4b9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5461cc00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5461cc00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grpSp>
        <p:nvGrpSpPr>
          <p:cNvPr id="55" name="Google Shape;55;p14"/>
          <p:cNvGrpSpPr/>
          <p:nvPr/>
        </p:nvGrpSpPr>
        <p:grpSpPr>
          <a:xfrm>
            <a:off x="4350279" y="2855377"/>
            <a:ext cx="443589" cy="105632"/>
            <a:chOff x="4137525" y="2915950"/>
            <a:chExt cx="869100" cy="207000"/>
          </a:xfrm>
        </p:grpSpPr>
        <p:sp>
          <p:nvSpPr>
            <p:cNvPr id="56" name="Google Shape;56;p14"/>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0" name="Google Shape;60;p14"/>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1" name="Google Shape;61;p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2" name="Shape 62"/>
        <p:cNvGrpSpPr/>
        <p:nvPr/>
      </p:nvGrpSpPr>
      <p:grpSpPr>
        <a:xfrm>
          <a:off x="0" y="0"/>
          <a:ext cx="0" cy="0"/>
          <a:chOff x="0" y="0"/>
          <a:chExt cx="0" cy="0"/>
        </a:xfrm>
      </p:grpSpPr>
      <p:sp>
        <p:nvSpPr>
          <p:cNvPr id="63" name="Google Shape;63;p15"/>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4" name="Google Shape;64;p1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5" name="Shape 65"/>
        <p:cNvGrpSpPr/>
        <p:nvPr/>
      </p:nvGrpSpPr>
      <p:grpSpPr>
        <a:xfrm>
          <a:off x="0" y="0"/>
          <a:ext cx="0" cy="0"/>
          <a:chOff x="0" y="0"/>
          <a:chExt cx="0" cy="0"/>
        </a:xfrm>
      </p:grpSpPr>
      <p:sp>
        <p:nvSpPr>
          <p:cNvPr id="66" name="Google Shape;66;p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 name="Google Shape;71;p1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 name="Google Shape;76;p1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7" name="Shape 77"/>
        <p:cNvGrpSpPr/>
        <p:nvPr/>
      </p:nvGrpSpPr>
      <p:grpSpPr>
        <a:xfrm>
          <a:off x="0" y="0"/>
          <a:ext cx="0" cy="0"/>
          <a:chOff x="0" y="0"/>
          <a:chExt cx="0" cy="0"/>
        </a:xfrm>
      </p:grpSpPr>
      <p:sp>
        <p:nvSpPr>
          <p:cNvPr id="78" name="Google Shape;78;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9" name="Google Shape;79;p1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0" name="Google Shape;80;p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1" name="Shape 81"/>
        <p:cNvGrpSpPr/>
        <p:nvPr/>
      </p:nvGrpSpPr>
      <p:grpSpPr>
        <a:xfrm>
          <a:off x="0" y="0"/>
          <a:ext cx="0" cy="0"/>
          <a:chOff x="0" y="0"/>
          <a:chExt cx="0" cy="0"/>
        </a:xfrm>
      </p:grpSpPr>
      <p:sp>
        <p:nvSpPr>
          <p:cNvPr id="82" name="Google Shape;82;p20"/>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83" name="Google Shape;83;p2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1"/>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 name="Google Shape;86;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7" name="Google Shape;87;p21"/>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8" name="Google Shape;88;p21"/>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89" name="Google Shape;89;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0" name="Google Shape;90;p2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1" name="Shape 91"/>
        <p:cNvGrpSpPr/>
        <p:nvPr/>
      </p:nvGrpSpPr>
      <p:grpSpPr>
        <a:xfrm>
          <a:off x="0" y="0"/>
          <a:ext cx="0" cy="0"/>
          <a:chOff x="0" y="0"/>
          <a:chExt cx="0" cy="0"/>
        </a:xfrm>
      </p:grpSpPr>
      <p:sp>
        <p:nvSpPr>
          <p:cNvPr id="92" name="Google Shape;92;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93" name="Google Shape;93;p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4" name="Shape 94"/>
        <p:cNvGrpSpPr/>
        <p:nvPr/>
      </p:nvGrpSpPr>
      <p:grpSpPr>
        <a:xfrm>
          <a:off x="0" y="0"/>
          <a:ext cx="0" cy="0"/>
          <a:chOff x="0" y="0"/>
          <a:chExt cx="0" cy="0"/>
        </a:xfrm>
      </p:grpSpPr>
      <p:sp>
        <p:nvSpPr>
          <p:cNvPr id="95" name="Google Shape;95;p23"/>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6" name="Google Shape;96;p23"/>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53" name="Google Shape;53;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5"/>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t>TREINAMENTO DE LINGUAGEM C</a:t>
            </a:r>
            <a:endParaRPr/>
          </a:p>
        </p:txBody>
      </p:sp>
      <p:sp>
        <p:nvSpPr>
          <p:cNvPr id="105" name="Google Shape;105;p25"/>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Thayná Pires Baldão</a:t>
            </a:r>
            <a:endParaRPr/>
          </a:p>
          <a:p>
            <a:pPr indent="0" lvl="0" marL="0" rtl="0" algn="ctr">
              <a:spcBef>
                <a:spcPts val="0"/>
              </a:spcBef>
              <a:spcAft>
                <a:spcPts val="0"/>
              </a:spcAft>
              <a:buNone/>
            </a:pPr>
            <a:r>
              <a:rPr lang="pt-BR"/>
              <a:t>Lucas Alberto Bilobran Lema</a:t>
            </a:r>
            <a:endParaRPr/>
          </a:p>
          <a:p>
            <a:pPr indent="0" lvl="0" marL="0" rtl="0" algn="ctr">
              <a:spcBef>
                <a:spcPts val="0"/>
              </a:spcBef>
              <a:spcAft>
                <a:spcPts val="0"/>
              </a:spcAft>
              <a:buNone/>
            </a:pPr>
            <a:r>
              <a:rPr lang="pt-BR"/>
              <a:t>Delson Barros</a:t>
            </a:r>
            <a:endParaRPr/>
          </a:p>
          <a:p>
            <a:pPr indent="0" lvl="0" marL="0" rtl="0" algn="ctr">
              <a:spcBef>
                <a:spcPts val="0"/>
              </a:spcBef>
              <a:spcAft>
                <a:spcPts val="0"/>
              </a:spcAft>
              <a:buNone/>
            </a:pPr>
            <a:r>
              <a:rPr lang="pt-BR"/>
              <a:t>Bruno Felipe de Oliveira Almeida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VARIÁVEIS INDEXADAS: MATRIZES</a:t>
            </a:r>
            <a:endParaRPr/>
          </a:p>
        </p:txBody>
      </p:sp>
      <p:sp>
        <p:nvSpPr>
          <p:cNvPr id="161" name="Google Shape;16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São usados índices para acessar uma linha e uma coluna de uma matriz.</a:t>
            </a:r>
            <a:endParaRPr/>
          </a:p>
          <a:p>
            <a:pPr indent="-342900" lvl="0" marL="457200" rtl="0" algn="l">
              <a:spcBef>
                <a:spcPts val="0"/>
              </a:spcBef>
              <a:spcAft>
                <a:spcPts val="0"/>
              </a:spcAft>
              <a:buSzPts val="1800"/>
              <a:buChar char="●"/>
            </a:pPr>
            <a:r>
              <a:rPr lang="pt-BR"/>
              <a:t>Os índices são números naturais.</a:t>
            </a:r>
            <a:endParaRPr/>
          </a:p>
          <a:p>
            <a:pPr indent="-342900" lvl="0" marL="457200" rtl="0" algn="l">
              <a:spcBef>
                <a:spcPts val="0"/>
              </a:spcBef>
              <a:spcAft>
                <a:spcPts val="0"/>
              </a:spcAft>
              <a:buSzPts val="1800"/>
              <a:buChar char="●"/>
            </a:pPr>
            <a:r>
              <a:rPr lang="pt-BR"/>
              <a:t>O índice da primeira linha é sempre zero.</a:t>
            </a:r>
            <a:endParaRPr/>
          </a:p>
          <a:p>
            <a:pPr indent="-342900" lvl="0" marL="457200" rtl="0" algn="l">
              <a:spcBef>
                <a:spcPts val="0"/>
              </a:spcBef>
              <a:spcAft>
                <a:spcPts val="0"/>
              </a:spcAft>
              <a:buSzPts val="1800"/>
              <a:buChar char="●"/>
            </a:pPr>
            <a:r>
              <a:rPr lang="pt-BR"/>
              <a:t>O índice da primeira coluna é sempre zero.</a:t>
            </a:r>
            <a:endParaRPr/>
          </a:p>
        </p:txBody>
      </p:sp>
      <p:pic>
        <p:nvPicPr>
          <p:cNvPr id="162" name="Google Shape;162;p34"/>
          <p:cNvPicPr preferRelativeResize="0"/>
          <p:nvPr/>
        </p:nvPicPr>
        <p:blipFill>
          <a:blip r:embed="rId3">
            <a:alphaModFix/>
          </a:blip>
          <a:stretch>
            <a:fillRect/>
          </a:stretch>
        </p:blipFill>
        <p:spPr>
          <a:xfrm>
            <a:off x="5395300" y="2307974"/>
            <a:ext cx="3267550" cy="2459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VARIÁVEIS INDEXADAS: MATRIZES</a:t>
            </a:r>
            <a:endParaRPr/>
          </a:p>
        </p:txBody>
      </p:sp>
      <p:sp>
        <p:nvSpPr>
          <p:cNvPr id="168" name="Google Shape;16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A declaração de uma matriz é feita da seguinte forma: </a:t>
            </a:r>
            <a:endParaRPr/>
          </a:p>
          <a:p>
            <a:pPr indent="0" lvl="0" marL="0" rtl="0" algn="ctr">
              <a:spcBef>
                <a:spcPts val="1600"/>
              </a:spcBef>
              <a:spcAft>
                <a:spcPts val="0"/>
              </a:spcAft>
              <a:buNone/>
            </a:pPr>
            <a:r>
              <a:rPr b="1" lang="pt-BR"/>
              <a:t>&lt;tipo_da_matriz&gt; &lt;nome_da_matriz&gt;[&lt;numero_linhas&gt;][&lt;numero_colunas&gt;];</a:t>
            </a:r>
            <a:endParaRPr b="1"/>
          </a:p>
          <a:p>
            <a:pPr indent="-342900" lvl="0" marL="457200" rtl="0" algn="just">
              <a:spcBef>
                <a:spcPts val="1600"/>
              </a:spcBef>
              <a:spcAft>
                <a:spcPts val="0"/>
              </a:spcAft>
              <a:buSzPts val="1800"/>
              <a:buChar char="●"/>
            </a:pPr>
            <a:r>
              <a:rPr lang="pt-BR"/>
              <a:t>Exemplos:</a:t>
            </a:r>
            <a:endParaRPr/>
          </a:p>
        </p:txBody>
      </p:sp>
      <p:pic>
        <p:nvPicPr>
          <p:cNvPr id="169" name="Google Shape;169;p35"/>
          <p:cNvPicPr preferRelativeResize="0"/>
          <p:nvPr/>
        </p:nvPicPr>
        <p:blipFill>
          <a:blip r:embed="rId3">
            <a:alphaModFix/>
          </a:blip>
          <a:stretch>
            <a:fillRect/>
          </a:stretch>
        </p:blipFill>
        <p:spPr>
          <a:xfrm>
            <a:off x="1371262" y="2866825"/>
            <a:ext cx="6401475" cy="1858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VARIÁVEIS INDEXADAS: MATRIZES</a:t>
            </a:r>
            <a:endParaRPr/>
          </a:p>
        </p:txBody>
      </p:sp>
      <p:sp>
        <p:nvSpPr>
          <p:cNvPr id="175" name="Google Shape;17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BR"/>
              <a:t>Observações importantes: n</a:t>
            </a:r>
            <a:r>
              <a:rPr lang="pt-BR"/>
              <a:t>a declaração de matriz, o que está entre colchetes deve ser um número constante. Assim, não é possível fazer algo deste tipo:</a:t>
            </a:r>
            <a:endParaRPr/>
          </a:p>
        </p:txBody>
      </p:sp>
      <p:pic>
        <p:nvPicPr>
          <p:cNvPr id="176" name="Google Shape;176;p36"/>
          <p:cNvPicPr preferRelativeResize="0"/>
          <p:nvPr/>
        </p:nvPicPr>
        <p:blipFill>
          <a:blip r:embed="rId3">
            <a:alphaModFix/>
          </a:blip>
          <a:stretch>
            <a:fillRect/>
          </a:stretch>
        </p:blipFill>
        <p:spPr>
          <a:xfrm>
            <a:off x="1413298" y="2094048"/>
            <a:ext cx="6317399" cy="2479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VARIÁVEIS INDEXADAS: MATRIZES</a:t>
            </a:r>
            <a:endParaRPr/>
          </a:p>
        </p:txBody>
      </p:sp>
      <p:sp>
        <p:nvSpPr>
          <p:cNvPr id="182" name="Google Shape;182;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Exemplo de uso de matrizes:</a:t>
            </a:r>
            <a:endParaRPr/>
          </a:p>
        </p:txBody>
      </p:sp>
      <p:pic>
        <p:nvPicPr>
          <p:cNvPr id="183" name="Google Shape;183;p37"/>
          <p:cNvPicPr preferRelativeResize="0"/>
          <p:nvPr/>
        </p:nvPicPr>
        <p:blipFill>
          <a:blip r:embed="rId3">
            <a:alphaModFix/>
          </a:blip>
          <a:stretch>
            <a:fillRect/>
          </a:stretch>
        </p:blipFill>
        <p:spPr>
          <a:xfrm>
            <a:off x="665489" y="1967275"/>
            <a:ext cx="7813034" cy="2521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VARIÁVEIS INDEXADAS: MATRIZES</a:t>
            </a:r>
            <a:endParaRPr/>
          </a:p>
          <a:p>
            <a:pPr indent="0" lvl="0" marL="0" rtl="0" algn="l">
              <a:spcBef>
                <a:spcPts val="0"/>
              </a:spcBef>
              <a:spcAft>
                <a:spcPts val="0"/>
              </a:spcAft>
              <a:buNone/>
            </a:pPr>
            <a:r>
              <a:t/>
            </a:r>
            <a:endParaRPr/>
          </a:p>
        </p:txBody>
      </p:sp>
      <p:sp>
        <p:nvSpPr>
          <p:cNvPr id="189" name="Google Shape;189;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BR"/>
              <a:t>Percorrer uma matriz significa visitar cada elemento da matriz (ou um subconjunto de elementos) de casa em casa em uma determinada ordem. </a:t>
            </a:r>
            <a:endParaRPr/>
          </a:p>
          <a:p>
            <a:pPr indent="-342900" lvl="0" marL="457200" rtl="0" algn="just">
              <a:spcBef>
                <a:spcPts val="0"/>
              </a:spcBef>
              <a:spcAft>
                <a:spcPts val="0"/>
              </a:spcAft>
              <a:buSzPts val="1800"/>
              <a:buChar char="●"/>
            </a:pPr>
            <a:r>
              <a:rPr lang="pt-BR"/>
              <a:t>Por exemplo, podemos percorrer apenas os elementos da diagonal principal de uma matriz quadrada, ou percorrer todos os elementos de uma matriz retangular, linha a linha, a partir da linha 0 (zero), e para cada linha, visitar os elementos de cada coluna, a partir da coluna 0 (zero). </a:t>
            </a:r>
            <a:endParaRPr/>
          </a:p>
          <a:p>
            <a:pPr indent="-342900" lvl="0" marL="457200" rtl="0" algn="just">
              <a:spcBef>
                <a:spcPts val="0"/>
              </a:spcBef>
              <a:spcAft>
                <a:spcPts val="0"/>
              </a:spcAft>
              <a:buSzPts val="1800"/>
              <a:buChar char="●"/>
            </a:pPr>
            <a:r>
              <a:rPr lang="pt-BR"/>
              <a:t>Nesse último caso é necessário saber o número de linhas e colunas que se deve fazer este percorrimento. Este número normalmente é guardado em duas variáveis inteiras (no nosso exemplo, as variáveis nL e nC). </a:t>
            </a:r>
            <a:endParaRPr/>
          </a:p>
          <a:p>
            <a:pPr indent="-342900" lvl="0" marL="457200" rtl="0" algn="just">
              <a:spcBef>
                <a:spcPts val="0"/>
              </a:spcBef>
              <a:spcAft>
                <a:spcPts val="0"/>
              </a:spcAft>
              <a:buSzPts val="1800"/>
              <a:buChar char="●"/>
            </a:pPr>
            <a:r>
              <a:rPr lang="pt-BR"/>
              <a:t>Muitos problemas computacionais que envolvem matrizes têm como solução o uso de um padrão para percorrimento de matrizes.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EXEMPLO</a:t>
            </a:r>
            <a:endParaRPr/>
          </a:p>
        </p:txBody>
      </p:sp>
      <p:pic>
        <p:nvPicPr>
          <p:cNvPr id="195" name="Google Shape;195;p39"/>
          <p:cNvPicPr preferRelativeResize="0"/>
          <p:nvPr/>
        </p:nvPicPr>
        <p:blipFill>
          <a:blip r:embed="rId3">
            <a:alphaModFix/>
          </a:blip>
          <a:stretch>
            <a:fillRect/>
          </a:stretch>
        </p:blipFill>
        <p:spPr>
          <a:xfrm>
            <a:off x="1735138" y="1343100"/>
            <a:ext cx="6120024" cy="3091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ERROS COMUNS</a:t>
            </a:r>
            <a:endParaRPr/>
          </a:p>
        </p:txBody>
      </p:sp>
      <p:sp>
        <p:nvSpPr>
          <p:cNvPr id="201" name="Google Shape;201;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BR"/>
              <a:t>Í</a:t>
            </a:r>
            <a:r>
              <a:rPr lang="pt-BR"/>
              <a:t>ndices inválidos:  tome muito cuidado, especialmente dentro de um while ou for, de não utilizar índices negativos ou maiores que o tamanho máximo designado para as linhas e colunas da matriz. </a:t>
            </a:r>
            <a:endParaRPr/>
          </a:p>
          <a:p>
            <a:pPr indent="-342900" lvl="0" marL="457200" rtl="0" algn="just">
              <a:spcBef>
                <a:spcPts val="0"/>
              </a:spcBef>
              <a:spcAft>
                <a:spcPts val="0"/>
              </a:spcAft>
              <a:buSzPts val="1800"/>
              <a:buChar char="●"/>
            </a:pPr>
            <a:r>
              <a:rPr lang="pt-BR"/>
              <a:t>A definição do tamanho das linhas e colunas da matriz se faz na declaração da matriz. Os tamanhos das linhas e colunas são constantes; só mudando a sua declaração é que podemos alterar estes tamanhos. Isso significa que podemos estar “desperdiçando” algum espaço da memória por não estar usando todas as casas da matriz. Não cometa o erro de ler nL e nC, onde nL e nC seriam os tamanhos das linhas e colunas da matriz, e tentar “declarar” a matriz em seguida.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41"/>
          <p:cNvSpPr txBox="1"/>
          <p:nvPr>
            <p:ph type="title"/>
          </p:nvPr>
        </p:nvSpPr>
        <p:spPr>
          <a:xfrm>
            <a:off x="283775" y="465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EXERCÍCIO</a:t>
            </a:r>
            <a:endParaRPr/>
          </a:p>
        </p:txBody>
      </p:sp>
      <p:sp>
        <p:nvSpPr>
          <p:cNvPr id="207" name="Google Shape;207;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Leia uma matriz de m linhas e n colunas e a imprima na tela.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42"/>
          <p:cNvSpPr txBox="1"/>
          <p:nvPr>
            <p:ph type="title"/>
          </p:nvPr>
        </p:nvSpPr>
        <p:spPr>
          <a:xfrm>
            <a:off x="311700" y="452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EXERCÍCIO</a:t>
            </a:r>
            <a:endParaRPr/>
          </a:p>
        </p:txBody>
      </p:sp>
      <p:sp>
        <p:nvSpPr>
          <p:cNvPr id="213" name="Google Shape;213;p42"/>
          <p:cNvSpPr txBox="1"/>
          <p:nvPr>
            <p:ph idx="1" type="body"/>
          </p:nvPr>
        </p:nvSpPr>
        <p:spPr>
          <a:xfrm>
            <a:off x="311700" y="1159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Dada uma matriz real A com m linhas e n colunas e um vetor real V com n elementos, determinar o produto de A por V.</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EXERCÍCIO PARA CASA!</a:t>
            </a:r>
            <a:endParaRPr/>
          </a:p>
        </p:txBody>
      </p:sp>
      <p:sp>
        <p:nvSpPr>
          <p:cNvPr id="219" name="Google Shape;219;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Dada uma matriz de mxn, imprima sua transposta.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STRINGS</a:t>
            </a:r>
            <a:endParaRPr/>
          </a:p>
        </p:txBody>
      </p:sp>
      <p:sp>
        <p:nvSpPr>
          <p:cNvPr id="111" name="Google Shape;11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BR"/>
              <a:t>Na maioria das vezes que temos que programar nos deparamos com a necessidade de uma estrutura de dados que armazena uma sequência de caracteres. Por exemplo, uma mensagem para o usuário, o nome de uma pessoa, seu endereço, seu email e assim por diante. Strings não são nada mais do que vetores de caracteres com um código para marcar sua terminação. Então, como vimos na aula de vetores, uma string pode ser então definida da seguinte forma: </a:t>
            </a:r>
            <a:endParaRPr/>
          </a:p>
          <a:p>
            <a:pPr indent="0" lvl="0" marL="0" rtl="0" algn="ctr">
              <a:spcBef>
                <a:spcPts val="1600"/>
              </a:spcBef>
              <a:spcAft>
                <a:spcPts val="1600"/>
              </a:spcAft>
              <a:buNone/>
            </a:pPr>
            <a:r>
              <a:rPr b="1" lang="pt-BR">
                <a:solidFill>
                  <a:srgbClr val="CACACA"/>
                </a:solidFill>
              </a:rPr>
              <a:t>char &lt;nome_do_string&gt;[&lt;numero_de_casas&gt;];</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7"/>
          <p:cNvSpPr txBox="1"/>
          <p:nvPr>
            <p:ph idx="1" type="body"/>
          </p:nvPr>
        </p:nvSpPr>
        <p:spPr>
          <a:xfrm>
            <a:off x="311700" y="1130250"/>
            <a:ext cx="8520600" cy="343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Exemplo:</a:t>
            </a:r>
            <a:endParaRPr/>
          </a:p>
          <a:p>
            <a:pPr indent="0" lvl="0" marL="0" rtl="0" algn="l">
              <a:spcBef>
                <a:spcPts val="1600"/>
              </a:spcBef>
              <a:spcAft>
                <a:spcPts val="1600"/>
              </a:spcAft>
              <a:buNone/>
            </a:pPr>
            <a:r>
              <a:t/>
            </a:r>
            <a:endParaRPr/>
          </a:p>
        </p:txBody>
      </p:sp>
      <p:pic>
        <p:nvPicPr>
          <p:cNvPr id="117" name="Google Shape;117;p27"/>
          <p:cNvPicPr preferRelativeResize="0"/>
          <p:nvPr/>
        </p:nvPicPr>
        <p:blipFill>
          <a:blip r:embed="rId3">
            <a:alphaModFix/>
          </a:blip>
          <a:stretch>
            <a:fillRect/>
          </a:stretch>
        </p:blipFill>
        <p:spPr>
          <a:xfrm>
            <a:off x="1718975" y="1527050"/>
            <a:ext cx="6337449" cy="3343725"/>
          </a:xfrm>
          <a:prstGeom prst="rect">
            <a:avLst/>
          </a:prstGeom>
          <a:noFill/>
          <a:ln>
            <a:noFill/>
          </a:ln>
        </p:spPr>
      </p:pic>
      <p:sp>
        <p:nvSpPr>
          <p:cNvPr id="118" name="Google Shape;11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STRINGS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BR"/>
              <a:t>Observações importantes:</a:t>
            </a:r>
            <a:endParaRPr/>
          </a:p>
          <a:p>
            <a:pPr indent="-342900" lvl="0" marL="457200" rtl="0" algn="just">
              <a:spcBef>
                <a:spcPts val="0"/>
              </a:spcBef>
              <a:spcAft>
                <a:spcPts val="0"/>
              </a:spcAft>
              <a:buSzPts val="1800"/>
              <a:buChar char="➢"/>
            </a:pPr>
            <a:r>
              <a:rPr lang="pt-BR"/>
              <a:t>O tamanho da string deve ser conhecido em tempo de compilação. Explicar.</a:t>
            </a:r>
            <a:endParaRPr/>
          </a:p>
          <a:p>
            <a:pPr indent="-342900" lvl="0" marL="457200" rtl="0" algn="just">
              <a:spcBef>
                <a:spcPts val="0"/>
              </a:spcBef>
              <a:spcAft>
                <a:spcPts val="0"/>
              </a:spcAft>
              <a:buSzPts val="1800"/>
              <a:buChar char="➢"/>
            </a:pPr>
            <a:r>
              <a:rPr lang="pt-BR"/>
              <a:t>O último elemento da string é o ‘\0’</a:t>
            </a:r>
            <a:endParaRPr/>
          </a:p>
          <a:p>
            <a:pPr indent="-342900" lvl="0" marL="457200" rtl="0" algn="just">
              <a:spcBef>
                <a:spcPts val="0"/>
              </a:spcBef>
              <a:spcAft>
                <a:spcPts val="0"/>
              </a:spcAft>
              <a:buSzPts val="1800"/>
              <a:buChar char="➢"/>
            </a:pPr>
            <a:r>
              <a:rPr lang="pt-BR"/>
              <a:t>O comando scanf lê caractere a caractere e coloca um a um em cada espaço do vetor. No final o caractere ‘\n’, que caracteriza o ENTER do teclado, é ignorado. Em seu lugar, o  </a:t>
            </a:r>
            <a:r>
              <a:rPr lang="pt-BR"/>
              <a:t>‘\0’ é posto. </a:t>
            </a:r>
            <a:endParaRPr/>
          </a:p>
          <a:p>
            <a:pPr indent="-342900" lvl="0" marL="457200" rtl="0" algn="just">
              <a:spcBef>
                <a:spcPts val="0"/>
              </a:spcBef>
              <a:spcAft>
                <a:spcPts val="0"/>
              </a:spcAft>
              <a:buSzPts val="1800"/>
              <a:buChar char="➢"/>
            </a:pPr>
            <a:r>
              <a:rPr lang="pt-BR"/>
              <a:t>O símbolo ‘\0’ corresponde a 0 na tabela ASCII.</a:t>
            </a:r>
            <a:endParaRPr/>
          </a:p>
          <a:p>
            <a:pPr indent="-342900" lvl="0" marL="457200" rtl="0" algn="just">
              <a:spcBef>
                <a:spcPts val="0"/>
              </a:spcBef>
              <a:spcAft>
                <a:spcPts val="0"/>
              </a:spcAft>
              <a:buSzPts val="1800"/>
              <a:buChar char="➢"/>
            </a:pPr>
            <a:r>
              <a:rPr lang="pt-BR"/>
              <a:t>Para ler uma string com scanf, deve-se utilizar “%s”.</a:t>
            </a:r>
            <a:endParaRPr/>
          </a:p>
          <a:p>
            <a:pPr indent="0" lvl="0" marL="0" rtl="0" algn="l">
              <a:spcBef>
                <a:spcPts val="1600"/>
              </a:spcBef>
              <a:spcAft>
                <a:spcPts val="1600"/>
              </a:spcAft>
              <a:buNone/>
            </a:pPr>
            <a:r>
              <a:t/>
            </a:r>
            <a:endParaRPr/>
          </a:p>
        </p:txBody>
      </p:sp>
      <p:sp>
        <p:nvSpPr>
          <p:cNvPr id="124" name="Google Shape;12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STRINGS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9"/>
          <p:cNvSpPr txBox="1"/>
          <p:nvPr>
            <p:ph type="title"/>
          </p:nvPr>
        </p:nvSpPr>
        <p:spPr>
          <a:xfrm>
            <a:off x="311700" y="472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STRINGS</a:t>
            </a:r>
            <a:endParaRPr/>
          </a:p>
        </p:txBody>
      </p:sp>
      <p:sp>
        <p:nvSpPr>
          <p:cNvPr id="130" name="Google Shape;13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BR"/>
              <a:t>Importante: </a:t>
            </a:r>
            <a:r>
              <a:rPr b="1" lang="pt-BR"/>
              <a:t>não</a:t>
            </a:r>
            <a:r>
              <a:rPr lang="pt-BR"/>
              <a:t> é possível manipular strings com “==”, “!=”, “=”, etc…</a:t>
            </a:r>
            <a:r>
              <a:rPr lang="pt-BR"/>
              <a:t> Isso deve ser feito ou iterando pela string e analisando caractere a caractere, ou utilizando a biblioteca &lt;string.h&gt;.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31" name="Google Shape;131;p29"/>
          <p:cNvPicPr preferRelativeResize="0"/>
          <p:nvPr/>
        </p:nvPicPr>
        <p:blipFill>
          <a:blip r:embed="rId3">
            <a:alphaModFix/>
          </a:blip>
          <a:stretch>
            <a:fillRect/>
          </a:stretch>
        </p:blipFill>
        <p:spPr>
          <a:xfrm>
            <a:off x="1200750" y="2446050"/>
            <a:ext cx="6813901" cy="2122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EXERCÍCIO</a:t>
            </a:r>
            <a:endParaRPr/>
          </a:p>
        </p:txBody>
      </p:sp>
      <p:sp>
        <p:nvSpPr>
          <p:cNvPr id="137" name="Google Shape;13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Itere sobre uma string, copiando o seu conteúdo para uma segunda variável do tipo string. Depois, imprima essa segunda variável na tela. Quantas vogais tem essa string?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FUNÇÕES DA BIBLIOTECA &lt;string.h&gt;</a:t>
            </a:r>
            <a:endParaRPr/>
          </a:p>
        </p:txBody>
      </p:sp>
      <p:sp>
        <p:nvSpPr>
          <p:cNvPr id="143" name="Google Shape;14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pt-BR"/>
              <a:t>strcpy</a:t>
            </a:r>
            <a:r>
              <a:rPr lang="pt-BR"/>
              <a:t>: copia strings.</a:t>
            </a:r>
            <a:endParaRPr/>
          </a:p>
          <a:p>
            <a:pPr indent="-317500" lvl="1" marL="914400" rtl="0" algn="l">
              <a:spcBef>
                <a:spcPts val="0"/>
              </a:spcBef>
              <a:spcAft>
                <a:spcPts val="0"/>
              </a:spcAft>
              <a:buSzPts val="1400"/>
              <a:buChar char="○"/>
            </a:pPr>
            <a:r>
              <a:rPr lang="pt-BR"/>
              <a:t>strcpy(str_destination, str_source); // nesse caso, str1 &lt;&lt; str2</a:t>
            </a:r>
            <a:endParaRPr/>
          </a:p>
          <a:p>
            <a:pPr indent="-342900" lvl="0" marL="457200" rtl="0" algn="l">
              <a:spcBef>
                <a:spcPts val="0"/>
              </a:spcBef>
              <a:spcAft>
                <a:spcPts val="0"/>
              </a:spcAft>
              <a:buSzPts val="1800"/>
              <a:buChar char="●"/>
            </a:pPr>
            <a:r>
              <a:rPr b="1" lang="pt-BR"/>
              <a:t>strlen</a:t>
            </a:r>
            <a:r>
              <a:rPr lang="pt-BR"/>
              <a:t>: informa o tamanho da string armazenada.</a:t>
            </a:r>
            <a:endParaRPr/>
          </a:p>
          <a:p>
            <a:pPr indent="-317500" lvl="1" marL="914400" rtl="0" algn="l">
              <a:spcBef>
                <a:spcPts val="0"/>
              </a:spcBef>
              <a:spcAft>
                <a:spcPts val="0"/>
              </a:spcAft>
              <a:buSzPts val="1400"/>
              <a:buChar char="○"/>
            </a:pPr>
            <a:r>
              <a:rPr lang="pt-BR"/>
              <a:t>int n;</a:t>
            </a:r>
            <a:endParaRPr/>
          </a:p>
          <a:p>
            <a:pPr indent="-317500" lvl="1" marL="914400" rtl="0" algn="l">
              <a:spcBef>
                <a:spcPts val="0"/>
              </a:spcBef>
              <a:spcAft>
                <a:spcPts val="0"/>
              </a:spcAft>
              <a:buSzPts val="1400"/>
              <a:buChar char="○"/>
            </a:pPr>
            <a:r>
              <a:rPr lang="pt-BR"/>
              <a:t>n = strlen(str); // nesse caso n recebera o tamanho de str</a:t>
            </a:r>
            <a:endParaRPr/>
          </a:p>
          <a:p>
            <a:pPr indent="-342900" lvl="0" marL="457200" rtl="0" algn="l">
              <a:spcBef>
                <a:spcPts val="0"/>
              </a:spcBef>
              <a:spcAft>
                <a:spcPts val="0"/>
              </a:spcAft>
              <a:buSzPts val="1800"/>
              <a:buChar char="●"/>
            </a:pPr>
            <a:r>
              <a:rPr b="1" lang="pt-BR"/>
              <a:t>strcat</a:t>
            </a:r>
            <a:r>
              <a:rPr lang="pt-BR"/>
              <a:t>: concatena duas strings e coloca o resultado na primeira string.</a:t>
            </a:r>
            <a:endParaRPr/>
          </a:p>
          <a:p>
            <a:pPr indent="-317500" lvl="1" marL="914400" rtl="0" algn="l">
              <a:spcBef>
                <a:spcPts val="0"/>
              </a:spcBef>
              <a:spcAft>
                <a:spcPts val="0"/>
              </a:spcAft>
              <a:buSzPts val="1400"/>
              <a:buChar char="○"/>
            </a:pPr>
            <a:r>
              <a:rPr lang="pt-BR"/>
              <a:t>strcat(str1, str2); // nesse caso, str1 &lt;&lt; “ str1“ + “str2”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EXERCÍCIO PARA CASA</a:t>
            </a:r>
            <a:endParaRPr/>
          </a:p>
        </p:txBody>
      </p:sp>
      <p:sp>
        <p:nvSpPr>
          <p:cNvPr id="149" name="Google Shape;14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a:t>Peça do usuário uma string. Verifique em seguida se ela é um palíndromo.</a:t>
            </a:r>
            <a:endParaRPr/>
          </a:p>
          <a:p>
            <a:pPr indent="0" lvl="0" marL="0" rtl="0" algn="just">
              <a:spcBef>
                <a:spcPts val="0"/>
              </a:spcBef>
              <a:spcAft>
                <a:spcPts val="0"/>
              </a:spcAft>
              <a:buNone/>
            </a:pPr>
            <a:r>
              <a:rPr lang="pt-BR"/>
              <a:t>Se não for, imprima ela na ordem inversa.</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pt-BR"/>
              <a:t>Lembrete: uma palavra é palíndromo se ela for igual da esquerda pra direita e da direita pra esquerda.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VARIÁVEIS INDEXADAS: MATRIZES</a:t>
            </a:r>
            <a:endParaRPr/>
          </a:p>
        </p:txBody>
      </p:sp>
      <p:sp>
        <p:nvSpPr>
          <p:cNvPr id="155" name="Google Shape;15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BR"/>
              <a:t>Matrizes são estruturas indexadas (em forma matricial) utilizadas para armazenar dados de um mesmo tipo: int, char, float ou double.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