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2426"/>
            <a:ext cx="2207684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207684" y="1628776"/>
            <a:ext cx="1003300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97668" y="2130425"/>
            <a:ext cx="9453033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altLang="pl-PL" noProof="0" smtClean="0"/>
              <a:t>Kliknij, aby edytować styl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7668" y="5697538"/>
            <a:ext cx="9453033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pl-PL" altLang="pl-PL" noProof="0" smtClean="0"/>
              <a:t>Kliknij, aby edytować styl wzorca podtytułu</a:t>
            </a:r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10322984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763865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5166824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241367" y="630239"/>
            <a:ext cx="2806700" cy="611187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14918" y="630239"/>
            <a:ext cx="8223249" cy="61118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16649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4599869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913923262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14918" y="1881189"/>
            <a:ext cx="5513916" cy="48609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532034" y="1881189"/>
            <a:ext cx="5516033" cy="48609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4062378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2080399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231609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264142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47450883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807487404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70984" y="481014"/>
            <a:ext cx="11521016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670984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14918" y="630238"/>
            <a:ext cx="11233149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881189"/>
            <a:ext cx="11233149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" y="-19050"/>
            <a:ext cx="3122084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90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System obsługi szpitala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sz="quarter" idx="1"/>
          </p:nvPr>
        </p:nvSpPr>
        <p:spPr>
          <a:xfrm>
            <a:off x="3173506" y="5697538"/>
            <a:ext cx="8296835" cy="900112"/>
          </a:xfrm>
        </p:spPr>
        <p:txBody>
          <a:bodyPr/>
          <a:lstStyle/>
          <a:p>
            <a:pPr defTabSz="896938">
              <a:tabLst>
                <a:tab pos="8794750" algn="l"/>
              </a:tabLst>
            </a:pPr>
            <a:r>
              <a:rPr lang="pl-PL" dirty="0"/>
              <a:t>i</a:t>
            </a:r>
            <a:r>
              <a:rPr lang="pl-PL" dirty="0" smtClean="0"/>
              <a:t>nż. Jakub </a:t>
            </a:r>
            <a:r>
              <a:rPr lang="pl-PL" dirty="0" err="1" smtClean="0"/>
              <a:t>Celadyn</a:t>
            </a:r>
            <a:r>
              <a:rPr lang="pl-PL" dirty="0" smtClean="0"/>
              <a:t>, inż. Marcin Jackowski, inż. Przemysław </a:t>
            </a:r>
            <a:r>
              <a:rPr lang="pl-PL" dirty="0" err="1" smtClean="0"/>
              <a:t>Kaśków</a:t>
            </a:r>
            <a:r>
              <a:rPr lang="pl-PL" dirty="0" smtClean="0"/>
              <a:t>, inż. Tomasz </a:t>
            </a:r>
            <a:r>
              <a:rPr lang="pl-PL" dirty="0" err="1" smtClean="0"/>
              <a:t>Papiór</a:t>
            </a:r>
            <a:r>
              <a:rPr lang="pl-PL" dirty="0" smtClean="0"/>
              <a:t>, inż. Mateusz Sobala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386865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5. Wykres </a:t>
            </a:r>
            <a:r>
              <a:rPr lang="pl-PL" dirty="0" err="1" smtClean="0"/>
              <a:t>Gantt’a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1741573" y="63727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10</a:t>
            </a:r>
            <a:endParaRPr lang="pl-PL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"/>
          </p:nvPr>
        </p:nvSpPr>
        <p:spPr>
          <a:xfrm>
            <a:off x="814918" y="1869225"/>
            <a:ext cx="11233149" cy="4346769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78" y="2154608"/>
            <a:ext cx="10982904" cy="406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94980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6.Kalkulacja kosztów i nakładu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567363" algn="l"/>
              </a:tabLst>
            </a:pPr>
            <a:r>
              <a:rPr lang="pl-PL" dirty="0" smtClean="0"/>
              <a:t>Płaca 200h x 100 PLN/h 			= 20000 PLN</a:t>
            </a:r>
          </a:p>
          <a:p>
            <a:r>
              <a:rPr lang="pl-PL" dirty="0" smtClean="0"/>
              <a:t>Ubezpieczenie (19,64%) 			= 3928 PLN</a:t>
            </a:r>
          </a:p>
          <a:p>
            <a:r>
              <a:rPr lang="pl-PL" dirty="0" smtClean="0"/>
              <a:t>Koszy bezpośrednie 				= 23928 PLN</a:t>
            </a:r>
          </a:p>
          <a:p>
            <a:r>
              <a:rPr lang="pl-PL" dirty="0" smtClean="0"/>
              <a:t>Koszty pośrednie (20%) 			= 4785 PLN</a:t>
            </a:r>
          </a:p>
          <a:p>
            <a:r>
              <a:rPr lang="pl-PL" dirty="0" smtClean="0"/>
              <a:t>Suma kosztów 					= 28713 PLN</a:t>
            </a:r>
          </a:p>
          <a:p>
            <a:r>
              <a:rPr lang="pl-PL" dirty="0" smtClean="0"/>
              <a:t>Zysk 							= 0 PLN</a:t>
            </a:r>
          </a:p>
          <a:p>
            <a:r>
              <a:rPr lang="pl-PL" dirty="0" smtClean="0"/>
              <a:t>VAT (23%) 						= 6604 PLN</a:t>
            </a:r>
          </a:p>
          <a:p>
            <a:r>
              <a:rPr lang="pl-PL" dirty="0" smtClean="0"/>
              <a:t>Koszt projektu 					= 35316 PLN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1619745" y="63727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11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270020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1. System obsługi szpitala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Skąd pomysł?</a:t>
            </a:r>
          </a:p>
          <a:p>
            <a:pPr lvl="1"/>
            <a:r>
              <a:rPr lang="pl-PL" dirty="0" smtClean="0"/>
              <a:t>Inż. Marcin Jackowski</a:t>
            </a:r>
          </a:p>
          <a:p>
            <a:r>
              <a:rPr lang="pl-PL" dirty="0" smtClean="0"/>
              <a:t>Dlaczego?</a:t>
            </a:r>
          </a:p>
          <a:p>
            <a:pPr lvl="1"/>
            <a:r>
              <a:rPr lang="pl-PL" dirty="0" smtClean="0"/>
              <a:t>Każdy korzysta z usług szpitala</a:t>
            </a:r>
          </a:p>
          <a:p>
            <a:pPr lvl="1"/>
            <a:r>
              <a:rPr lang="pl-PL" dirty="0" smtClean="0"/>
              <a:t>Ujednolicenie obiegu informacji o pacjencie w szpitalu</a:t>
            </a:r>
          </a:p>
          <a:p>
            <a:r>
              <a:rPr lang="pl-PL" dirty="0" smtClean="0"/>
              <a:t>Innowacyjność</a:t>
            </a:r>
          </a:p>
          <a:p>
            <a:pPr lvl="1"/>
            <a:r>
              <a:rPr lang="pl-PL" dirty="0" smtClean="0"/>
              <a:t>Wszystkie informacje o pacjencie w jednym miejscu</a:t>
            </a:r>
          </a:p>
          <a:p>
            <a:pPr lvl="1"/>
            <a:r>
              <a:rPr lang="pl-PL" dirty="0" smtClean="0"/>
              <a:t>Pielęgniarki posiadające dostęp do informacji o pacjencie bez „sterty papierów” i w sposób mobilny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1779126" y="6372782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642428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2. Zakres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800" dirty="0" smtClean="0"/>
              <a:t>Cele:</a:t>
            </a:r>
          </a:p>
          <a:p>
            <a:r>
              <a:rPr lang="pl-PL" sz="2800" dirty="0" smtClean="0"/>
              <a:t>Elektroniczny obieg informacji o pacjencie</a:t>
            </a:r>
          </a:p>
          <a:p>
            <a:r>
              <a:rPr lang="pl-PL" sz="2800" dirty="0" smtClean="0"/>
              <a:t>Mobilny dostęp do kart chorobowych pacjentów dla pielęgniarek</a:t>
            </a:r>
          </a:p>
          <a:p>
            <a:r>
              <a:rPr lang="pl-PL" sz="2800" dirty="0" smtClean="0"/>
              <a:t>Zapisywanie wykonanych czynności w szpitalu w karcie chorobowej pacjenta (np. godz. </a:t>
            </a:r>
            <a:r>
              <a:rPr lang="pl-PL" sz="2800" dirty="0"/>
              <a:t>p</a:t>
            </a:r>
            <a:r>
              <a:rPr lang="pl-PL" sz="2800" dirty="0" smtClean="0"/>
              <a:t>odania leku, wizyta lekarza)</a:t>
            </a:r>
          </a:p>
          <a:p>
            <a:r>
              <a:rPr lang="pl-PL" sz="2800" dirty="0" smtClean="0"/>
              <a:t>Przeglądanie historii chorób pacjentów</a:t>
            </a:r>
          </a:p>
          <a:p>
            <a:r>
              <a:rPr lang="pl-PL" sz="2800" dirty="0" smtClean="0"/>
              <a:t>Przeglądanie pacjentów z daną chorobą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1779126" y="6372782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0750048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 Zakres projektu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14919" y="1987702"/>
            <a:ext cx="11058214" cy="4385079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1766713" y="6372782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4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73" y="1761412"/>
            <a:ext cx="8711734" cy="498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51076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2. Zakres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800" dirty="0" smtClean="0"/>
              <a:t>Ryzyka projektu:</a:t>
            </a:r>
          </a:p>
          <a:p>
            <a:r>
              <a:rPr lang="pl-PL" sz="2800" dirty="0"/>
              <a:t>n</a:t>
            </a:r>
            <a:r>
              <a:rPr lang="pl-PL" sz="2800" dirty="0" smtClean="0"/>
              <a:t>ieumiejętność pracy w zespole 		0,05 -&gt; 0,5</a:t>
            </a:r>
          </a:p>
          <a:p>
            <a:r>
              <a:rPr lang="pl-PL" sz="2800" dirty="0"/>
              <a:t>n</a:t>
            </a:r>
            <a:r>
              <a:rPr lang="pl-PL" sz="2800" dirty="0" smtClean="0"/>
              <a:t>ieumiejętność wykorzystania narzędzi 	0,03 -&gt; 0,45</a:t>
            </a:r>
          </a:p>
          <a:p>
            <a:r>
              <a:rPr lang="pl-PL" sz="2800" dirty="0"/>
              <a:t>n</a:t>
            </a:r>
            <a:r>
              <a:rPr lang="pl-PL" sz="2800" dirty="0" smtClean="0"/>
              <a:t>iespójność danych 					0,01 -&gt; 0,9</a:t>
            </a:r>
          </a:p>
          <a:p>
            <a:r>
              <a:rPr lang="pl-PL" sz="2800" dirty="0"/>
              <a:t>n</a:t>
            </a:r>
            <a:r>
              <a:rPr lang="pl-PL" sz="2800" dirty="0" smtClean="0"/>
              <a:t>ieczytelność danych				0,1 -&gt; 0,9</a:t>
            </a:r>
          </a:p>
          <a:p>
            <a:r>
              <a:rPr lang="pl-PL" sz="2800" dirty="0" smtClean="0"/>
              <a:t>nieuzasadniona złożoność rozwiązań 		0,25 -&gt; 0,19</a:t>
            </a:r>
          </a:p>
          <a:p>
            <a:r>
              <a:rPr lang="pl-PL" sz="2800" dirty="0"/>
              <a:t>o</a:t>
            </a:r>
            <a:r>
              <a:rPr lang="pl-PL" sz="2800" dirty="0" smtClean="0"/>
              <a:t>graniczenie zakresu funkcji 			0,1 -&gt; 0,9</a:t>
            </a:r>
          </a:p>
          <a:p>
            <a:r>
              <a:rPr lang="pl-PL" sz="2800" dirty="0" smtClean="0"/>
              <a:t>nieumiejętność planowania 			0,2 -&gt; 0,95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1779126" y="6372782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5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371045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2. Zakres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dirty="0" smtClean="0"/>
              <a:t>Funkcjonalności podstawowe:</a:t>
            </a:r>
          </a:p>
          <a:p>
            <a:pPr lvl="0"/>
            <a:r>
              <a:rPr lang="pl-PL" sz="2400" dirty="0"/>
              <a:t>Logowanie </a:t>
            </a:r>
            <a:endParaRPr lang="pl-PL" sz="2400" dirty="0" smtClean="0"/>
          </a:p>
          <a:p>
            <a:pPr lvl="0"/>
            <a:r>
              <a:rPr lang="pl-PL" sz="2400" dirty="0" smtClean="0"/>
              <a:t>Dodawanie/usuwanie </a:t>
            </a:r>
            <a:r>
              <a:rPr lang="pl-PL" sz="2400" dirty="0"/>
              <a:t>pacjentów</a:t>
            </a:r>
          </a:p>
          <a:p>
            <a:pPr lvl="0"/>
            <a:r>
              <a:rPr lang="pl-PL" sz="2400" dirty="0" smtClean="0"/>
              <a:t>Dodawanie/edycja/archiwizacja karty </a:t>
            </a:r>
            <a:r>
              <a:rPr lang="pl-PL" sz="2400" dirty="0"/>
              <a:t>choroby </a:t>
            </a:r>
            <a:r>
              <a:rPr lang="pl-PL" sz="2400" dirty="0" smtClean="0"/>
              <a:t>pacjenta</a:t>
            </a:r>
          </a:p>
          <a:p>
            <a:r>
              <a:rPr lang="pl-PL" sz="2400" dirty="0" smtClean="0"/>
              <a:t>Edycja karty pacjenta oraz danych pacjenta</a:t>
            </a:r>
          </a:p>
          <a:p>
            <a:r>
              <a:rPr lang="pl-PL" sz="2400" dirty="0" smtClean="0"/>
              <a:t>Przeglądanie kart choroby (wg rodzaju choroby)</a:t>
            </a:r>
            <a:endParaRPr lang="pl-PL" sz="2400" dirty="0"/>
          </a:p>
          <a:p>
            <a:pPr lvl="0"/>
            <a:r>
              <a:rPr lang="pl-PL" sz="2400" dirty="0" smtClean="0"/>
              <a:t>Przyjęcie </a:t>
            </a:r>
            <a:r>
              <a:rPr lang="pl-PL" sz="2400" dirty="0"/>
              <a:t>pacjenta do </a:t>
            </a:r>
            <a:r>
              <a:rPr lang="pl-PL" sz="2400" dirty="0" smtClean="0"/>
              <a:t>szpitala</a:t>
            </a:r>
            <a:endParaRPr lang="pl-PL" sz="2400" dirty="0"/>
          </a:p>
          <a:p>
            <a:pPr lvl="0"/>
            <a:r>
              <a:rPr lang="pl-PL" sz="2400" dirty="0"/>
              <a:t>Wypisanie ze szpitala</a:t>
            </a:r>
          </a:p>
          <a:p>
            <a:pPr lvl="0"/>
            <a:r>
              <a:rPr lang="pl-PL" sz="2400" dirty="0"/>
              <a:t>Edycja konta lekarza </a:t>
            </a:r>
            <a:endParaRPr lang="pl-PL" sz="2400" dirty="0" smtClean="0"/>
          </a:p>
          <a:p>
            <a:pPr lvl="0"/>
            <a:r>
              <a:rPr lang="pl-PL" sz="2400" dirty="0" smtClean="0"/>
              <a:t>Generacja </a:t>
            </a:r>
            <a:r>
              <a:rPr lang="pl-PL" sz="2400" dirty="0" err="1"/>
              <a:t>Qr</a:t>
            </a:r>
            <a:r>
              <a:rPr lang="pl-PL" sz="2400" dirty="0"/>
              <a:t> </a:t>
            </a:r>
            <a:r>
              <a:rPr lang="pl-PL" sz="2400" dirty="0" err="1"/>
              <a:t>code</a:t>
            </a:r>
            <a:endParaRPr lang="pl-PL" sz="2400" dirty="0"/>
          </a:p>
          <a:p>
            <a:pPr lvl="0"/>
            <a:r>
              <a:rPr lang="pl-PL" sz="2400" dirty="0"/>
              <a:t>Przypisanie lekarza prowadzącego do pacjenta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1819467" y="637278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26588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2. Zakres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Funkcjonalności rozszerzone:</a:t>
            </a:r>
          </a:p>
          <a:p>
            <a:pPr lvl="0"/>
            <a:r>
              <a:rPr lang="pl-PL" dirty="0"/>
              <a:t>Generacja, drukowanie dokumentów </a:t>
            </a:r>
            <a:endParaRPr lang="pl-PL" dirty="0" smtClean="0"/>
          </a:p>
          <a:p>
            <a:pPr lvl="0"/>
            <a:r>
              <a:rPr lang="pl-PL" dirty="0" smtClean="0"/>
              <a:t>Obieg </a:t>
            </a:r>
            <a:r>
              <a:rPr lang="pl-PL" dirty="0"/>
              <a:t>plików/wyników pacjenta </a:t>
            </a:r>
            <a:endParaRPr lang="pl-PL" dirty="0" smtClean="0"/>
          </a:p>
          <a:p>
            <a:pPr lvl="0"/>
            <a:r>
              <a:rPr lang="pl-PL" dirty="0" smtClean="0"/>
              <a:t>Grafik </a:t>
            </a:r>
            <a:r>
              <a:rPr lang="pl-PL" dirty="0"/>
              <a:t>pracy lekarzy i pielęgniarek</a:t>
            </a:r>
          </a:p>
          <a:p>
            <a:pPr lvl="0"/>
            <a:r>
              <a:rPr lang="pl-PL" dirty="0"/>
              <a:t>Zarządzanie urlopami</a:t>
            </a:r>
          </a:p>
          <a:p>
            <a:pPr lvl="0"/>
            <a:r>
              <a:rPr lang="pl-PL" dirty="0"/>
              <a:t>Śledzenie stanu zdrowia pacjentów online </a:t>
            </a:r>
            <a:endParaRPr lang="pl-PL" dirty="0" smtClean="0"/>
          </a:p>
          <a:p>
            <a:pPr lvl="0"/>
            <a:r>
              <a:rPr lang="pl-PL" dirty="0" smtClean="0"/>
              <a:t>Opracowanie </a:t>
            </a:r>
            <a:r>
              <a:rPr lang="pl-PL" dirty="0"/>
              <a:t>wymiany informacji </a:t>
            </a:r>
            <a:r>
              <a:rPr lang="pl-PL" dirty="0" smtClean="0"/>
              <a:t>medycznych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1819467" y="637278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7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004776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3. </a:t>
            </a:r>
            <a:r>
              <a:rPr lang="pl-PL" dirty="0" err="1" smtClean="0"/>
              <a:t>State</a:t>
            </a:r>
            <a:r>
              <a:rPr lang="pl-PL" dirty="0" smtClean="0"/>
              <a:t> of Art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Asseco</a:t>
            </a:r>
            <a:r>
              <a:rPr lang="pl-PL" dirty="0" smtClean="0"/>
              <a:t> Poland S.A -&gt; AMMS (</a:t>
            </a:r>
            <a:r>
              <a:rPr lang="pl-PL" dirty="0" err="1" smtClean="0"/>
              <a:t>Asseco</a:t>
            </a:r>
            <a:r>
              <a:rPr lang="pl-PL" dirty="0" smtClean="0"/>
              <a:t> </a:t>
            </a:r>
            <a:r>
              <a:rPr lang="pl-PL" dirty="0" err="1" smtClean="0"/>
              <a:t>Medical</a:t>
            </a:r>
            <a:r>
              <a:rPr lang="pl-PL" dirty="0" smtClean="0"/>
              <a:t> </a:t>
            </a:r>
            <a:r>
              <a:rPr lang="pl-PL" dirty="0" err="1" smtClean="0"/>
              <a:t>Managment</a:t>
            </a:r>
            <a:r>
              <a:rPr lang="pl-PL" dirty="0" smtClean="0"/>
              <a:t> Solutions)</a:t>
            </a:r>
          </a:p>
          <a:p>
            <a:r>
              <a:rPr lang="pl-PL" dirty="0" smtClean="0"/>
              <a:t>KAMSOFT S.A -&gt; KS-MEDIS</a:t>
            </a:r>
          </a:p>
          <a:p>
            <a:r>
              <a:rPr lang="pl-PL" dirty="0" smtClean="0"/>
              <a:t>Politechnika Poznańska (obecnie </a:t>
            </a:r>
            <a:r>
              <a:rPr lang="pl-PL" dirty="0" err="1" smtClean="0"/>
              <a:t>Rightsoft</a:t>
            </a:r>
            <a:r>
              <a:rPr lang="pl-PL" dirty="0" smtClean="0"/>
              <a:t>)-&gt; ESKULAP 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1792573" y="6372782"/>
            <a:ext cx="25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8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558948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4. Narzędzia i technologie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Narzędzia:</a:t>
            </a:r>
          </a:p>
          <a:p>
            <a:pPr marL="0" indent="0">
              <a:buNone/>
            </a:pPr>
            <a:r>
              <a:rPr lang="pl-PL" dirty="0" err="1" smtClean="0"/>
              <a:t>MySql</a:t>
            </a:r>
            <a:r>
              <a:rPr lang="pl-PL" dirty="0" smtClean="0"/>
              <a:t> Workbench, </a:t>
            </a:r>
            <a:r>
              <a:rPr lang="pl-PL" dirty="0" err="1" smtClean="0"/>
              <a:t>phpMyAdmin</a:t>
            </a:r>
            <a:r>
              <a:rPr lang="pl-PL" dirty="0" smtClean="0"/>
              <a:t>, </a:t>
            </a:r>
            <a:r>
              <a:rPr lang="pl-PL" dirty="0" err="1" smtClean="0"/>
              <a:t>Xcode</a:t>
            </a:r>
            <a:r>
              <a:rPr lang="pl-PL" dirty="0" smtClean="0"/>
              <a:t>, </a:t>
            </a:r>
            <a:r>
              <a:rPr lang="pl-PL" dirty="0" err="1" smtClean="0"/>
              <a:t>nginx</a:t>
            </a:r>
            <a:r>
              <a:rPr lang="pl-PL" dirty="0" smtClean="0"/>
              <a:t>, Fail2ban, </a:t>
            </a:r>
            <a:r>
              <a:rPr lang="pl-PL" dirty="0" err="1" smtClean="0"/>
              <a:t>UMLet</a:t>
            </a:r>
            <a:r>
              <a:rPr lang="pl-PL" dirty="0" smtClean="0"/>
              <a:t>, </a:t>
            </a:r>
          </a:p>
          <a:p>
            <a:r>
              <a:rPr lang="pl-PL" dirty="0" smtClean="0"/>
              <a:t>Technologie:</a:t>
            </a:r>
          </a:p>
          <a:p>
            <a:pPr marL="0" indent="0">
              <a:buNone/>
            </a:pPr>
            <a:r>
              <a:rPr lang="pl-PL" dirty="0" smtClean="0"/>
              <a:t>SQL, PHP, HTML, </a:t>
            </a:r>
            <a:r>
              <a:rPr lang="pl-PL" dirty="0" err="1" smtClean="0"/>
              <a:t>JavaScript</a:t>
            </a:r>
            <a:r>
              <a:rPr lang="pl-PL" dirty="0" smtClean="0"/>
              <a:t>, </a:t>
            </a:r>
            <a:r>
              <a:rPr lang="pl-PL" dirty="0" err="1" smtClean="0"/>
              <a:t>bootstrap</a:t>
            </a:r>
            <a:r>
              <a:rPr lang="pl-PL" dirty="0" smtClean="0"/>
              <a:t>, Swift(</a:t>
            </a:r>
            <a:r>
              <a:rPr lang="pl-PL" dirty="0" err="1" smtClean="0"/>
              <a:t>iOS</a:t>
            </a:r>
            <a:r>
              <a:rPr lang="pl-PL" dirty="0" smtClean="0"/>
              <a:t>), </a:t>
            </a:r>
            <a:r>
              <a:rPr lang="pl-PL" dirty="0" err="1" smtClean="0"/>
              <a:t>Qr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, </a:t>
            </a:r>
            <a:r>
              <a:rPr lang="pl-PL" dirty="0" err="1" smtClean="0"/>
              <a:t>Raspbian</a:t>
            </a:r>
            <a:r>
              <a:rPr lang="pl-PL" dirty="0" smtClean="0"/>
              <a:t> 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1806020" y="6372782"/>
            <a:ext cx="24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9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338705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jekt domyślny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218</TotalTime>
  <Words>305</Words>
  <Application>Microsoft Office PowerPoint</Application>
  <PresentationFormat>Panoramiczny</PresentationFormat>
  <Paragraphs>77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1_Projekt domyślny</vt:lpstr>
      <vt:lpstr>System obsługi szpitala</vt:lpstr>
      <vt:lpstr>1. System obsługi szpitala</vt:lpstr>
      <vt:lpstr>2. Zakres projektu</vt:lpstr>
      <vt:lpstr>2. Zakres projektu</vt:lpstr>
      <vt:lpstr>2. Zakres projektu</vt:lpstr>
      <vt:lpstr>2. Zakres projektu</vt:lpstr>
      <vt:lpstr>2. Zakres projektu</vt:lpstr>
      <vt:lpstr>3. State of Art</vt:lpstr>
      <vt:lpstr>4. Narzędzia i technologie</vt:lpstr>
      <vt:lpstr>5. Wykres Gantt’a</vt:lpstr>
      <vt:lpstr>6.Kalkulacja kosztów i nakładu pracy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obsługi szpitala</dc:title>
  <dc:creator>Przem</dc:creator>
  <cp:lastModifiedBy>Przem</cp:lastModifiedBy>
  <cp:revision>24</cp:revision>
  <dcterms:created xsi:type="dcterms:W3CDTF">2015-03-03T15:29:53Z</dcterms:created>
  <dcterms:modified xsi:type="dcterms:W3CDTF">2015-06-09T13:56:50Z</dcterms:modified>
</cp:coreProperties>
</file>