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35" d="100"/>
          <a:sy n="35" d="100"/>
        </p:scale>
        <p:origin x="1080" y="-33"/>
      </p:cViewPr>
      <p:guideLst>
        <p:guide orient="horz" pos="9535"/>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177058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155055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211143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116626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196533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168274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13868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93062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279146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266259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059CF7B-A558-434A-BC53-3E140A063CFA}" type="datetimeFigureOut">
              <a:rPr lang="es-AR" smtClean="0"/>
              <a:t>31/8/2016</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74E1967A-36D0-4D5B-93B8-950D96F2BE69}" type="slidenum">
              <a:rPr lang="es-AR" smtClean="0"/>
              <a:t>‹#›</a:t>
            </a:fld>
            <a:endParaRPr lang="es-AR" dirty="0"/>
          </a:p>
        </p:txBody>
      </p:sp>
    </p:spTree>
    <p:extLst>
      <p:ext uri="{BB962C8B-B14F-4D97-AF65-F5344CB8AC3E}">
        <p14:creationId xmlns:p14="http://schemas.microsoft.com/office/powerpoint/2010/main" val="217367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059CF7B-A558-434A-BC53-3E140A063CFA}" type="datetimeFigureOut">
              <a:rPr lang="es-AR" smtClean="0"/>
              <a:t>31/8/2016</a:t>
            </a:fld>
            <a:endParaRPr lang="es-AR"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4E1967A-36D0-4D5B-93B8-950D96F2BE69}" type="slidenum">
              <a:rPr lang="es-AR" smtClean="0"/>
              <a:t>‹#›</a:t>
            </a:fld>
            <a:endParaRPr lang="es-AR" dirty="0"/>
          </a:p>
        </p:txBody>
      </p:sp>
    </p:spTree>
    <p:extLst>
      <p:ext uri="{BB962C8B-B14F-4D97-AF65-F5344CB8AC3E}">
        <p14:creationId xmlns:p14="http://schemas.microsoft.com/office/powerpoint/2010/main" val="780305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19186" y="4514009"/>
            <a:ext cx="19413537" cy="238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ct val="0"/>
              </a:spcBef>
              <a:spcAft>
                <a:spcPct val="0"/>
              </a:spcAft>
            </a:pPr>
            <a:r>
              <a:rPr kumimoji="0" lang="es-AR" altLang="es-AR" sz="7200" b="1" i="0" u="none" strike="noStrike" cap="none" normalizeH="0" baseline="0" dirty="0">
                <a:ln>
                  <a:noFill/>
                </a:ln>
                <a:solidFill>
                  <a:srgbClr val="000000"/>
                </a:solidFill>
                <a:effectLst/>
                <a:latin typeface="Garamond" panose="02020404030301010803" pitchFamily="18" charset="0"/>
              </a:rPr>
              <a:t>TETRIS</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5" name="Text Box 3"/>
          <p:cNvSpPr txBox="1">
            <a:spLocks noChangeArrowheads="1"/>
          </p:cNvSpPr>
          <p:nvPr/>
        </p:nvSpPr>
        <p:spPr bwMode="auto">
          <a:xfrm>
            <a:off x="1128426" y="8624261"/>
            <a:ext cx="19395056" cy="1406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lvl="0" defTabSz="914400" eaLnBrk="0" fontAlgn="base" hangingPunct="0">
              <a:spcBef>
                <a:spcPct val="0"/>
              </a:spcBef>
              <a:spcAft>
                <a:spcPct val="0"/>
              </a:spcAft>
            </a:pPr>
            <a:r>
              <a:rPr lang="es-AR" altLang="es-AR" sz="2800" b="1" dirty="0">
                <a:solidFill>
                  <a:srgbClr val="000000"/>
                </a:solidFill>
                <a:latin typeface="Calibri" panose="020F0502020204030204" pitchFamily="34" charset="0"/>
              </a:rPr>
              <a:t>TETRIS programado para el microcontrolador HC12, que se muestra en una pantalla de LEDS multicolor (RGB), controlado con un joystick tipo arcade. Tiene un display numérico que indica el puntaje obtenido. El trabajo se realizó con fines didácticos para implementar lo aprendido en las materia de Programación I e Introducción a la Computación (ambas de 1er año).</a:t>
            </a:r>
            <a:endParaRPr kumimoji="0" lang="es-AR" altLang="es-AR" sz="2400" b="1" i="0" u="none" strike="noStrike" cap="none" normalizeH="0" baseline="0" dirty="0">
              <a:ln>
                <a:noFill/>
              </a:ln>
              <a:solidFill>
                <a:schemeClr val="tx1"/>
              </a:solidFill>
              <a:effectLst/>
              <a:latin typeface="Arial" panose="020B0604020202020204" pitchFamily="34" charset="0"/>
            </a:endParaRPr>
          </a:p>
        </p:txBody>
      </p:sp>
      <p:sp>
        <p:nvSpPr>
          <p:cNvPr id="6" name="Text Box 4"/>
          <p:cNvSpPr txBox="1">
            <a:spLocks noChangeArrowheads="1"/>
          </p:cNvSpPr>
          <p:nvPr/>
        </p:nvSpPr>
        <p:spPr bwMode="auto">
          <a:xfrm>
            <a:off x="1174750" y="6901511"/>
            <a:ext cx="19357974"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ct val="0"/>
              </a:spcBef>
              <a:spcAft>
                <a:spcPct val="0"/>
              </a:spcAft>
            </a:pPr>
            <a:r>
              <a:rPr kumimoji="0" lang="es-AR" altLang="es-AR" sz="3200" b="0" i="1" u="none" strike="noStrike" cap="none" normalizeH="0" dirty="0">
                <a:ln>
                  <a:noFill/>
                </a:ln>
                <a:solidFill>
                  <a:srgbClr val="000000"/>
                </a:solidFill>
                <a:effectLst/>
                <a:latin typeface="Calibri" panose="020F0502020204030204" pitchFamily="34" charset="0"/>
              </a:rPr>
              <a:t>Autores:</a:t>
            </a:r>
            <a:r>
              <a:rPr kumimoji="0" lang="es-AR" altLang="es-AR" sz="3200" b="0" i="1" u="none" strike="noStrike" cap="none" normalizeH="0" baseline="0" dirty="0">
                <a:ln>
                  <a:noFill/>
                </a:ln>
                <a:solidFill>
                  <a:srgbClr val="000000"/>
                </a:solidFill>
                <a:effectLst/>
                <a:latin typeface="Calibri" panose="020F0502020204030204" pitchFamily="34" charset="0"/>
              </a:rPr>
              <a:t> Ramiro,</a:t>
            </a:r>
            <a:r>
              <a:rPr kumimoji="0" lang="es-AR" altLang="es-AR" sz="3200" b="0" i="1" u="none" strike="noStrike" cap="none" normalizeH="0" dirty="0">
                <a:ln>
                  <a:noFill/>
                </a:ln>
                <a:solidFill>
                  <a:srgbClr val="000000"/>
                </a:solidFill>
                <a:effectLst/>
                <a:latin typeface="Calibri" panose="020F0502020204030204" pitchFamily="34" charset="0"/>
              </a:rPr>
              <a:t> </a:t>
            </a:r>
            <a:r>
              <a:rPr lang="es-AR" altLang="es-AR" sz="3200" i="1" dirty="0">
                <a:solidFill>
                  <a:srgbClr val="000000"/>
                </a:solidFill>
                <a:latin typeface="Calibri" panose="020F0502020204030204" pitchFamily="34" charset="0"/>
              </a:rPr>
              <a:t>Merello (56652); Reina Kiperman, Gonzalo Julian (</a:t>
            </a:r>
            <a:r>
              <a:rPr kumimoji="0" lang="es-AR" altLang="es-AR" sz="3200" b="0" i="1" u="none" strike="noStrike" cap="none" normalizeH="0" dirty="0">
                <a:ln>
                  <a:noFill/>
                </a:ln>
                <a:solidFill>
                  <a:srgbClr val="000000"/>
                </a:solidFill>
                <a:effectLst/>
                <a:latin typeface="Calibri" panose="020F0502020204030204" pitchFamily="34" charset="0"/>
              </a:rPr>
              <a:t>56102)</a:t>
            </a:r>
            <a:endParaRPr kumimoji="0" lang="es-AR" altLang="es-AR" sz="3200" b="0" i="0" u="none" strike="noStrike" cap="none" normalizeH="0" baseline="0" dirty="0">
              <a:ln>
                <a:noFill/>
              </a:ln>
              <a:solidFill>
                <a:schemeClr val="tx1"/>
              </a:solidFill>
              <a:effectLst/>
              <a:latin typeface="Arial" panose="020B06040202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1335265"/>
            <a:ext cx="4076161" cy="1713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7525" y="782815"/>
            <a:ext cx="3333750" cy="279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7" name="Text Box 7"/>
          <p:cNvSpPr txBox="1">
            <a:spLocks noChangeArrowheads="1"/>
          </p:cNvSpPr>
          <p:nvPr/>
        </p:nvSpPr>
        <p:spPr bwMode="auto">
          <a:xfrm>
            <a:off x="853716" y="10682042"/>
            <a:ext cx="19413537" cy="18062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2" spcCol="360000" anchor="t" anchorCtr="0" compatLnSpc="1">
            <a:prstTxWarp prst="textNoShape">
              <a:avLst/>
            </a:prstTxWarp>
          </a:bodyPr>
          <a:lstStyle/>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Introducción</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El Proyecto consiste en un TETRIS programado en C para el microcontrolador HC12. En este proyecto se integraron contenidos vistos en materias de primer año de la carrera:</a:t>
            </a:r>
          </a:p>
          <a:p>
            <a:pPr lvl="0" algn="just" defTabSz="914400" eaLnBrk="0" fontAlgn="base" hangingPunct="0">
              <a:spcBef>
                <a:spcPct val="0"/>
              </a:spcBef>
              <a:spcAft>
                <a:spcPts val="1200"/>
              </a:spcAft>
            </a:pPr>
            <a:r>
              <a:rPr lang="es-AR" altLang="es-AR" sz="2000" i="1" dirty="0">
                <a:solidFill>
                  <a:srgbClr val="000000"/>
                </a:solidFill>
                <a:latin typeface="Calibri" panose="020F0502020204030204" pitchFamily="34" charset="0"/>
              </a:rPr>
              <a:t>Introducción a la Computación: </a:t>
            </a:r>
            <a:r>
              <a:rPr lang="es-AR" altLang="es-AR" sz="2000" dirty="0">
                <a:solidFill>
                  <a:srgbClr val="000000"/>
                </a:solidFill>
                <a:latin typeface="Calibri" panose="020F0502020204030204" pitchFamily="34" charset="0"/>
              </a:rPr>
              <a:t>manejo de un microcontrolador, configuración y uso de los puertos de entrada. Los contenidos de esta materia permitieron entender y utilizar algunas de las herramientas que ofrece el microcontrolador utilizado (TIMER – Serial </a:t>
            </a:r>
            <a:r>
              <a:rPr lang="en-GB" sz="2000" dirty="0"/>
              <a:t>Peripheral</a:t>
            </a:r>
            <a:r>
              <a:rPr lang="es-AR" altLang="es-AR" sz="2000" dirty="0">
                <a:solidFill>
                  <a:srgbClr val="000000"/>
                </a:solidFill>
                <a:latin typeface="Calibri" panose="020F0502020204030204" pitchFamily="34" charset="0"/>
              </a:rPr>
              <a:t> Interface – Real Time Interrupt).</a:t>
            </a:r>
          </a:p>
          <a:p>
            <a:pPr lvl="0" algn="just" defTabSz="914400" eaLnBrk="0" fontAlgn="base" hangingPunct="0">
              <a:spcBef>
                <a:spcPct val="0"/>
              </a:spcBef>
              <a:spcAft>
                <a:spcPts val="1200"/>
              </a:spcAft>
            </a:pPr>
            <a:r>
              <a:rPr lang="es-AR" altLang="es-AR" sz="2000" i="1" dirty="0">
                <a:solidFill>
                  <a:srgbClr val="000000"/>
                </a:solidFill>
                <a:latin typeface="Calibri" panose="020F0502020204030204" pitchFamily="34" charset="0"/>
              </a:rPr>
              <a:t>Programación I: </a:t>
            </a:r>
            <a:r>
              <a:rPr lang="es-AR" altLang="es-AR" sz="2000" dirty="0">
                <a:solidFill>
                  <a:srgbClr val="000000"/>
                </a:solidFill>
                <a:latin typeface="Calibri" panose="020F0502020204030204" pitchFamily="34" charset="0"/>
              </a:rPr>
              <a:t>Lenguaje de programación C, Programación del Tetris propiamente dicho, manejo de los datos del display y los eventos tanto del joystick como de Timers utilizados para el juego.</a:t>
            </a: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Objetivos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Este proyecto se realizó con fines didácticos, para mostrar lo que pueden alcanzar con esfuerzo alumnos de segundo año de la carrera de Ingeniería Electrónica, y en especial para que lo vean alumnos que están cursando los últimos años de la escuela secundaria. Se buscó que los materiales y el código de este proyecto puedan ser reutilizados.</a:t>
            </a: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Materiales/Métodos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El Proyecto se realizó utilizando una placa con un microcontrolador HC12, diseñada por el </a:t>
            </a:r>
            <a:r>
              <a:rPr lang="es-AR" altLang="es-AR" sz="2000" b="1" dirty="0">
                <a:solidFill>
                  <a:srgbClr val="000000"/>
                </a:solidFill>
                <a:latin typeface="Calibri" panose="020F0502020204030204" pitchFamily="34" charset="0"/>
              </a:rPr>
              <a:t>Ing. Daniel Jacoby. </a:t>
            </a:r>
            <a:r>
              <a:rPr lang="es-AR" altLang="es-AR" sz="2000" dirty="0">
                <a:solidFill>
                  <a:srgbClr val="000000"/>
                </a:solidFill>
                <a:latin typeface="Calibri" panose="020F0502020204030204" pitchFamily="34" charset="0"/>
              </a:rPr>
              <a:t>Se eligió utilizar este microcontrolador ya que es similar al utilizado en introducción a la computación, y que la interfaz con el display que se eligió ya estaba programada.</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Para el display se utilizó una matriz de LEDs RGB (WS2812</a:t>
            </a:r>
            <a:r>
              <a:rPr lang="es-AR" sz="2000" dirty="0"/>
              <a:t>) de 8x32, ya que se consideró que la misma tenía un tamaño adecuado para el juego, y permite mostrar distintos colores, lo que resulta adecuado para un juego como el TETRIS.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El juego se controla utilizando un joystick tipo arcade. Se optó por utilizar un joystick de este tipo para mejorar la interfaz con el usuario.</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Además se implementó una placa con 8 displays de 7 segmentos (MAX7219) para mostrar el puntaje que se obtiene en el juego. Esto se implementó ya que ya se había armado la placa antes de iniciar el Proyecto, y se quería hacer uso de dicha placa.</a:t>
            </a: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Se utilizó el lenguaje de programación C tanto para el TETRIS como para las interfaces con el hardware.</a:t>
            </a:r>
          </a:p>
          <a:p>
            <a:pPr lvl="0" algn="just" defTabSz="914400" eaLnBrk="0" fontAlgn="base" hangingPunct="0">
              <a:spcBef>
                <a:spcPct val="0"/>
              </a:spcBef>
              <a:spcAft>
                <a:spcPts val="1200"/>
              </a:spcAft>
            </a:pPr>
            <a:r>
              <a:rPr lang="es-AR" altLang="es-AR" sz="2000" dirty="0">
                <a:latin typeface="Calibri" panose="020F0502020204030204" pitchFamily="34" charset="0"/>
              </a:rPr>
              <a:t>Se siguió el paradigma de programación orientado a eventos: El joystick y los Timers del juego cargan </a:t>
            </a:r>
            <a:r>
              <a:rPr lang="es-AR" altLang="es-AR" sz="2000" dirty="0">
                <a:solidFill>
                  <a:srgbClr val="000000"/>
                </a:solidFill>
                <a:latin typeface="Calibri" panose="020F0502020204030204" pitchFamily="34" charset="0"/>
              </a:rPr>
              <a:t>eventos a una ‘</a:t>
            </a:r>
            <a:r>
              <a:rPr lang="es-AR" altLang="es-AR" sz="2000" i="1" dirty="0">
                <a:solidFill>
                  <a:srgbClr val="000000"/>
                </a:solidFill>
                <a:latin typeface="Calibri" panose="020F0502020204030204" pitchFamily="34" charset="0"/>
              </a:rPr>
              <a:t>cola de eventos</a:t>
            </a:r>
            <a:r>
              <a:rPr lang="es-AR" altLang="es-AR" sz="2000" dirty="0">
                <a:solidFill>
                  <a:srgbClr val="000000"/>
                </a:solidFill>
                <a:latin typeface="Calibri" panose="020F0502020204030204" pitchFamily="34" charset="0"/>
              </a:rPr>
              <a:t>’. El mecanismo que actualiza los ‘software timers’ y obtiene información del joystick para saber si el usuario ha realizado alguna acción se basa en una interrupción periódica (RTI).</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Para la comunicación con el MAX7219 (que maneja la placa que muestra el puntaje del juego) se utiliza SPI.</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La comunicación con el display es serial asincrónica, y se utiliza el TIMER del microcontrolador para implementar el protocolo de comunicación con el display.</a:t>
            </a:r>
          </a:p>
          <a:p>
            <a:pPr algn="just" defTabSz="914400" eaLnBrk="0" fontAlgn="base" hangingPunct="0">
              <a:spcBef>
                <a:spcPts val="600"/>
              </a:spcBef>
              <a:spcAft>
                <a:spcPts val="600"/>
              </a:spcAft>
            </a:pPr>
            <a:br>
              <a:rPr lang="es-AR" altLang="es-AR" sz="2000" dirty="0">
                <a:solidFill>
                  <a:srgbClr val="000000"/>
                </a:solidFill>
                <a:latin typeface="Calibri" panose="020F0502020204030204" pitchFamily="34" charset="0"/>
              </a:rPr>
            </a:b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r>
              <a:rPr lang="es-AR" altLang="es-AR" sz="2000" i="1" dirty="0">
                <a:solidFill>
                  <a:srgbClr val="000000"/>
                </a:solidFill>
                <a:latin typeface="Calibri" panose="020F0502020204030204" pitchFamily="34" charset="0"/>
              </a:rPr>
              <a:t>Diagrama</a:t>
            </a:r>
            <a:r>
              <a:rPr lang="en-GB" altLang="es-AR" sz="2000" i="1" dirty="0">
                <a:solidFill>
                  <a:srgbClr val="000000"/>
                </a:solidFill>
                <a:latin typeface="Calibri" panose="020F0502020204030204" pitchFamily="34" charset="0"/>
              </a:rPr>
              <a:t> de </a:t>
            </a:r>
            <a:r>
              <a:rPr lang="es-AR" altLang="es-AR" sz="2000" i="1" dirty="0">
                <a:solidFill>
                  <a:srgbClr val="000000"/>
                </a:solidFill>
                <a:latin typeface="Calibri" panose="020F0502020204030204" pitchFamily="34" charset="0"/>
              </a:rPr>
              <a:t>bloques</a:t>
            </a:r>
            <a:r>
              <a:rPr lang="en-GB" altLang="es-AR" sz="2000" i="1" dirty="0">
                <a:solidFill>
                  <a:srgbClr val="000000"/>
                </a:solidFill>
                <a:latin typeface="Calibri" panose="020F0502020204030204" pitchFamily="34" charset="0"/>
              </a:rPr>
              <a:t> del </a:t>
            </a:r>
            <a:r>
              <a:rPr lang="es-AR" altLang="es-AR" sz="2000" i="1" dirty="0">
                <a:solidFill>
                  <a:srgbClr val="000000"/>
                </a:solidFill>
                <a:latin typeface="Calibri" panose="020F0502020204030204" pitchFamily="34" charset="0"/>
              </a:rPr>
              <a:t>manejo</a:t>
            </a:r>
            <a:r>
              <a:rPr lang="en-GB" altLang="es-AR" sz="2000" i="1" dirty="0">
                <a:solidFill>
                  <a:srgbClr val="000000"/>
                </a:solidFill>
                <a:latin typeface="Calibri" panose="020F0502020204030204" pitchFamily="34" charset="0"/>
              </a:rPr>
              <a:t> de </a:t>
            </a:r>
            <a:r>
              <a:rPr lang="es-AR" altLang="es-AR" sz="2000" i="1" dirty="0">
                <a:solidFill>
                  <a:srgbClr val="000000"/>
                </a:solidFill>
                <a:latin typeface="Calibri" panose="020F0502020204030204" pitchFamily="34" charset="0"/>
              </a:rPr>
              <a:t>periféricos</a:t>
            </a:r>
            <a:r>
              <a:rPr lang="en-GB" altLang="es-AR" sz="2000" i="1" dirty="0">
                <a:solidFill>
                  <a:srgbClr val="000000"/>
                </a:solidFill>
                <a:latin typeface="Calibri" panose="020F0502020204030204" pitchFamily="34" charset="0"/>
              </a:rPr>
              <a:t> del TETRIS</a:t>
            </a:r>
            <a:endParaRPr lang="es-AR" altLang="es-AR" sz="2000" i="1"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endParaRPr lang="es-AR" altLang="es-AR" sz="2000" dirty="0">
              <a:solidFill>
                <a:srgbClr val="000000"/>
              </a:solidFill>
              <a:latin typeface="Calibri" panose="020F0502020204030204" pitchFamily="34" charset="0"/>
            </a:endParaRPr>
          </a:p>
          <a:p>
            <a:pPr algn="just" defTabSz="914400" eaLnBrk="0" fontAlgn="base" hangingPunct="0">
              <a:spcBef>
                <a:spcPts val="600"/>
              </a:spcBef>
              <a:spcAft>
                <a:spcPts val="600"/>
              </a:spcAft>
            </a:pPr>
            <a:br>
              <a:rPr lang="es-AR" altLang="es-AR" sz="2000" dirty="0">
                <a:solidFill>
                  <a:srgbClr val="000000"/>
                </a:solidFill>
                <a:latin typeface="Calibri" panose="020F0502020204030204" pitchFamily="34" charset="0"/>
              </a:rPr>
            </a:b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r>
              <a:rPr kumimoji="0" lang="es-AR" altLang="es-AR" sz="2000" b="1" i="0" u="none" strike="noStrike" cap="none" normalizeH="0" baseline="0" dirty="0">
                <a:ln>
                  <a:noFill/>
                </a:ln>
                <a:solidFill>
                  <a:srgbClr val="000000"/>
                </a:solidFill>
                <a:effectLst/>
                <a:latin typeface="Calibri" panose="020F0502020204030204" pitchFamily="34" charset="0"/>
              </a:rPr>
              <a:t>Resultados</a:t>
            </a: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n-GB"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ts val="1200"/>
              </a:spcAft>
            </a:pPr>
            <a:endParaRPr kumimoji="0" lang="es-AR" altLang="es-AR" sz="2000" b="1" i="0" u="none" strike="noStrike" cap="none" normalizeH="0" baseline="0" dirty="0">
              <a:ln>
                <a:noFill/>
              </a:ln>
              <a:solidFill>
                <a:srgbClr val="000000"/>
              </a:solidFill>
              <a:effectLst/>
              <a:latin typeface="Calibri" panose="020F0502020204030204" pitchFamily="34" charset="0"/>
            </a:endParaRPr>
          </a:p>
          <a:p>
            <a:pPr lvl="0" algn="just" defTabSz="914400" eaLnBrk="0" fontAlgn="base" hangingPunct="0">
              <a:spcBef>
                <a:spcPct val="0"/>
              </a:spcBef>
              <a:spcAft>
                <a:spcPts val="120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ts val="1200"/>
              </a:spcAft>
            </a:pPr>
            <a:br>
              <a:rPr lang="es-AR" altLang="es-AR" sz="2000" dirty="0">
                <a:solidFill>
                  <a:srgbClr val="000000"/>
                </a:solidFill>
                <a:latin typeface="Calibri" panose="020F0502020204030204" pitchFamily="34" charset="0"/>
              </a:rPr>
            </a:br>
            <a:r>
              <a:rPr lang="es-AR" altLang="es-AR" sz="2000" b="1" dirty="0">
                <a:solidFill>
                  <a:srgbClr val="000000"/>
                </a:solidFill>
                <a:latin typeface="Calibri" panose="020F0502020204030204" pitchFamily="34" charset="0"/>
              </a:rPr>
              <a:t>Conclusiones</a:t>
            </a:r>
          </a:p>
          <a:p>
            <a:pPr lvl="0" algn="just" defTabSz="914400" eaLnBrk="0" fontAlgn="base" hangingPunct="0">
              <a:spcBef>
                <a:spcPct val="0"/>
              </a:spcBef>
              <a:spcAft>
                <a:spcPts val="1200"/>
              </a:spcAft>
            </a:pPr>
            <a:r>
              <a:rPr lang="es-AR" altLang="es-AR" sz="2000" dirty="0">
                <a:solidFill>
                  <a:srgbClr val="000000"/>
                </a:solidFill>
                <a:latin typeface="Calibri" panose="020F0502020204030204" pitchFamily="34" charset="0"/>
              </a:rPr>
              <a:t>Se cumplieron los objetivos del proyecto, logramos integrar los conocimientos de materias de los primeros años de la carrera, y hemos aprendido muchas cosas, entre ellas, diseño y fabricación de placas, manejo de microcontroladores, y cómo utilizar un osciloscopio.</a:t>
            </a:r>
            <a:endParaRPr lang="es-AR" altLang="es-AR" sz="2000" b="1"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ct val="0"/>
              </a:spcAft>
            </a:pPr>
            <a:r>
              <a:rPr lang="es-AR" altLang="es-AR" sz="2000" b="1" dirty="0">
                <a:solidFill>
                  <a:srgbClr val="000000"/>
                </a:solidFill>
                <a:latin typeface="Calibri" panose="020F0502020204030204" pitchFamily="34" charset="0"/>
              </a:rPr>
              <a:t>Agradecimientos</a:t>
            </a:r>
          </a:p>
          <a:p>
            <a:pPr lvl="0" algn="just" defTabSz="914400" eaLnBrk="0" fontAlgn="base" hangingPunct="0">
              <a:spcBef>
                <a:spcPct val="0"/>
              </a:spcBef>
              <a:spcAft>
                <a:spcPct val="0"/>
              </a:spcAft>
            </a:pPr>
            <a:r>
              <a:rPr lang="es-AR" altLang="es-AR" sz="2000" dirty="0">
                <a:solidFill>
                  <a:srgbClr val="000000"/>
                </a:solidFill>
                <a:latin typeface="Calibri" panose="020F0502020204030204" pitchFamily="34" charset="0"/>
              </a:rPr>
              <a:t>En primer lugar agradecemos al </a:t>
            </a:r>
            <a:r>
              <a:rPr lang="es-AR" altLang="es-AR" sz="2000" b="1" dirty="0">
                <a:solidFill>
                  <a:srgbClr val="000000"/>
                </a:solidFill>
                <a:latin typeface="Calibri" panose="020F0502020204030204" pitchFamily="34" charset="0"/>
              </a:rPr>
              <a:t>Ing. Daniel Jacoby </a:t>
            </a:r>
            <a:r>
              <a:rPr lang="es-AR" altLang="es-AR" sz="2000" dirty="0">
                <a:solidFill>
                  <a:srgbClr val="000000"/>
                </a:solidFill>
                <a:latin typeface="Calibri" panose="020F0502020204030204" pitchFamily="34" charset="0"/>
              </a:rPr>
              <a:t>por su tiempo, y por toda la ayuda que nos dió para lograr realizar este proyecto, así como también por facilitarnos el display y la placa con el microcontrolador HC12, y por su infinita paciencia.</a:t>
            </a:r>
          </a:p>
          <a:p>
            <a:pPr lvl="0" algn="just" defTabSz="914400" eaLnBrk="0" fontAlgn="base" hangingPunct="0">
              <a:spcBef>
                <a:spcPct val="0"/>
              </a:spcBef>
              <a:spcAft>
                <a:spcPct val="0"/>
              </a:spcAft>
            </a:pPr>
            <a:endParaRPr lang="es-AR" altLang="es-AR" sz="2000" dirty="0">
              <a:solidFill>
                <a:srgbClr val="000000"/>
              </a:solidFill>
              <a:latin typeface="Calibri" panose="020F0502020204030204" pitchFamily="34" charset="0"/>
            </a:endParaRPr>
          </a:p>
          <a:p>
            <a:pPr lvl="0" algn="just" defTabSz="914400" eaLnBrk="0" fontAlgn="base" hangingPunct="0">
              <a:spcBef>
                <a:spcPct val="0"/>
              </a:spcBef>
              <a:spcAft>
                <a:spcPct val="0"/>
              </a:spcAft>
            </a:pPr>
            <a:r>
              <a:rPr lang="es-AR" altLang="es-AR" sz="2000" dirty="0">
                <a:solidFill>
                  <a:srgbClr val="000000"/>
                </a:solidFill>
                <a:latin typeface="Calibri" panose="020F0502020204030204" pitchFamily="34" charset="0"/>
              </a:rPr>
              <a:t>También agradecemos a </a:t>
            </a:r>
            <a:r>
              <a:rPr lang="es-AR" altLang="es-AR" sz="2000" b="1" dirty="0">
                <a:latin typeface="Calibri" panose="020F0502020204030204" pitchFamily="34" charset="0"/>
              </a:rPr>
              <a:t>Jorge Caceres </a:t>
            </a:r>
            <a:r>
              <a:rPr lang="es-AR" altLang="es-AR" sz="2000" dirty="0">
                <a:solidFill>
                  <a:srgbClr val="000000"/>
                </a:solidFill>
                <a:latin typeface="Calibri" panose="020F0502020204030204" pitchFamily="34" charset="0"/>
              </a:rPr>
              <a:t>por toda la ayuda, en especial por enseñarnos a soldar SMD, y por la base de madera para el display que armó junto a</a:t>
            </a:r>
            <a:r>
              <a:rPr lang="es-AR" altLang="es-AR" sz="2000" dirty="0">
                <a:latin typeface="Calibri" panose="020F0502020204030204" pitchFamily="34" charset="0"/>
              </a:rPr>
              <a:t> </a:t>
            </a:r>
            <a:r>
              <a:rPr lang="es-AR" altLang="es-AR" sz="2000" b="1" dirty="0">
                <a:latin typeface="Calibri" panose="020F0502020204030204" pitchFamily="34" charset="0"/>
              </a:rPr>
              <a:t>Walter Andino.</a:t>
            </a:r>
          </a:p>
          <a:p>
            <a:pPr lvl="0" algn="just" defTabSz="914400" eaLnBrk="0" fontAlgn="base" hangingPunct="0">
              <a:spcBef>
                <a:spcPct val="0"/>
              </a:spcBef>
              <a:spcAft>
                <a:spcPct val="0"/>
              </a:spcAft>
            </a:pPr>
            <a:endParaRPr lang="es-AR" altLang="es-AR" sz="2000" b="1" dirty="0">
              <a:solidFill>
                <a:srgbClr val="FF0000"/>
              </a:solidFill>
              <a:latin typeface="Calibri" panose="020F0502020204030204" pitchFamily="34" charset="0"/>
            </a:endParaRPr>
          </a:p>
          <a:p>
            <a:pPr lvl="0" algn="just" defTabSz="914400" eaLnBrk="0" fontAlgn="base" hangingPunct="0">
              <a:spcBef>
                <a:spcPct val="0"/>
              </a:spcBef>
              <a:spcAft>
                <a:spcPct val="0"/>
              </a:spcAft>
            </a:pPr>
            <a:r>
              <a:rPr lang="es-AR" altLang="es-AR" sz="2000" dirty="0">
                <a:latin typeface="Calibri" panose="020F0502020204030204" pitchFamily="34" charset="0"/>
              </a:rPr>
              <a:t>Agradecemos a </a:t>
            </a:r>
            <a:r>
              <a:rPr lang="es-AR" altLang="es-AR" sz="2000" b="1" dirty="0">
                <a:latin typeface="Calibri" panose="020F0502020204030204" pitchFamily="34" charset="0"/>
              </a:rPr>
              <a:t>Pablo Daniel Reina </a:t>
            </a:r>
            <a:r>
              <a:rPr lang="es-AR" altLang="es-AR" sz="2000" dirty="0">
                <a:latin typeface="Calibri" panose="020F0502020204030204" pitchFamily="34" charset="0"/>
              </a:rPr>
              <a:t>por la estructura de madera del Joystick.</a:t>
            </a:r>
          </a:p>
          <a:p>
            <a:pPr lvl="0" algn="just" defTabSz="914400" eaLnBrk="0" fontAlgn="base" hangingPunct="0">
              <a:spcBef>
                <a:spcPct val="0"/>
              </a:spcBef>
              <a:spcAft>
                <a:spcPct val="0"/>
              </a:spcAft>
            </a:pPr>
            <a:endParaRPr lang="es-AR" altLang="es-AR" sz="2000" dirty="0">
              <a:latin typeface="Calibri" panose="020F0502020204030204" pitchFamily="34" charset="0"/>
            </a:endParaRPr>
          </a:p>
          <a:p>
            <a:pPr lvl="0" algn="just" defTabSz="914400" eaLnBrk="0" fontAlgn="base" hangingPunct="0">
              <a:spcBef>
                <a:spcPct val="0"/>
              </a:spcBef>
              <a:spcAft>
                <a:spcPct val="0"/>
              </a:spcAft>
            </a:pPr>
            <a:r>
              <a:rPr lang="es-AR" altLang="es-AR" sz="2000" dirty="0">
                <a:latin typeface="Calibri" panose="020F0502020204030204" pitchFamily="34" charset="0"/>
              </a:rPr>
              <a:t>También agradecemos a los alumnos de Ingeniería Electrónica que están cursando los últimos años de la carrera por ayudarnos con los problemas que íbamos teniendo a medida que avanzábamos con el proyecto, y a </a:t>
            </a:r>
            <a:r>
              <a:rPr lang="es-AR" altLang="es-AR" sz="2000" b="1" dirty="0">
                <a:latin typeface="Calibri" panose="020F0502020204030204" pitchFamily="34" charset="0"/>
              </a:rPr>
              <a:t>Nelson Rosales</a:t>
            </a:r>
            <a:r>
              <a:rPr lang="es-AR" altLang="es-AR" sz="2000" dirty="0">
                <a:latin typeface="Calibri" panose="020F0502020204030204" pitchFamily="34" charset="0"/>
              </a:rPr>
              <a:t> y </a:t>
            </a:r>
            <a:r>
              <a:rPr lang="es-AR" altLang="es-AR" sz="2000" b="1" dirty="0">
                <a:latin typeface="Calibri" panose="020F0502020204030204" pitchFamily="34" charset="0"/>
              </a:rPr>
              <a:t>Gabriel Zapata</a:t>
            </a:r>
            <a:r>
              <a:rPr lang="es-AR" altLang="es-AR" sz="2000" dirty="0">
                <a:solidFill>
                  <a:srgbClr val="000000"/>
                </a:solidFill>
                <a:latin typeface="Calibri" panose="020F0502020204030204" pitchFamily="34" charset="0"/>
              </a:rPr>
              <a:t> del laboratorio de electrónica, por toda la ayuda y la paciencia que nos tuvieron.</a:t>
            </a:r>
            <a:endParaRPr lang="es-AR" sz="2000"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n-GB" altLang="es-AR" dirty="0">
              <a:solidFill>
                <a:srgbClr val="000000"/>
              </a:solidFill>
              <a:latin typeface="Calibri" panose="020F0502020204030204" pitchFamily="34" charset="0"/>
            </a:endParaRPr>
          </a:p>
          <a:p>
            <a:pPr lvl="0" algn="just" defTabSz="914400" eaLnBrk="0" fontAlgn="base" hangingPunct="0">
              <a:spcBef>
                <a:spcPct val="0"/>
              </a:spcBef>
              <a:spcAft>
                <a:spcPct val="0"/>
              </a:spcAft>
            </a:pPr>
            <a:endParaRPr lang="es-AR" altLang="es-AR" dirty="0">
              <a:solidFill>
                <a:srgbClr val="000000"/>
              </a:solidFill>
              <a:latin typeface="Calibri" panose="020F0502020204030204" pitchFamily="34" charset="0"/>
            </a:endParaRPr>
          </a:p>
        </p:txBody>
      </p:sp>
      <p:sp>
        <p:nvSpPr>
          <p:cNvPr id="9" name="Control 9"/>
          <p:cNvSpPr>
            <a:spLocks noChangeArrowheads="1" noChangeShapeType="1"/>
          </p:cNvSpPr>
          <p:nvPr/>
        </p:nvSpPr>
        <p:spPr bwMode="auto">
          <a:xfrm>
            <a:off x="6251575" y="39584493"/>
            <a:ext cx="6269038" cy="579437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0" tIns="0" rIns="0" bIns="0" numCol="1" anchor="t" anchorCtr="0" compatLnSpc="1">
            <a:prstTxWarp prst="textNoShape">
              <a:avLst/>
            </a:prstTxWarp>
          </a:bodyPr>
          <a:lstStyle/>
          <a:p>
            <a:endParaRPr lang="es-AR" dirty="0"/>
          </a:p>
        </p:txBody>
      </p:sp>
      <p:cxnSp>
        <p:nvCxnSpPr>
          <p:cNvPr id="12" name="Straight Connector 11"/>
          <p:cNvCxnSpPr/>
          <p:nvPr/>
        </p:nvCxnSpPr>
        <p:spPr>
          <a:xfrm flipH="1" flipV="1">
            <a:off x="319314" y="918029"/>
            <a:ext cx="20213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310073" y="3508326"/>
            <a:ext cx="20213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319314" y="765629"/>
            <a:ext cx="2021340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0647775" y="11238974"/>
            <a:ext cx="9619478" cy="4273083"/>
            <a:chOff x="853716" y="20769943"/>
            <a:chExt cx="9619478" cy="4273083"/>
          </a:xfrm>
        </p:grpSpPr>
        <p:sp>
          <p:nvSpPr>
            <p:cNvPr id="2" name="Rectangle 1"/>
            <p:cNvSpPr/>
            <p:nvPr/>
          </p:nvSpPr>
          <p:spPr>
            <a:xfrm>
              <a:off x="853716" y="20769943"/>
              <a:ext cx="9616164" cy="665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a:t>TETRIS</a:t>
              </a:r>
              <a:endParaRPr lang="es-AR" sz="4000" dirty="0"/>
            </a:p>
          </p:txBody>
        </p:sp>
        <p:sp>
          <p:nvSpPr>
            <p:cNvPr id="3" name="Rectangle 2"/>
            <p:cNvSpPr/>
            <p:nvPr/>
          </p:nvSpPr>
          <p:spPr>
            <a:xfrm>
              <a:off x="853716" y="22137679"/>
              <a:ext cx="3276324" cy="350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COLA DE EVENTOS</a:t>
              </a:r>
              <a:endParaRPr lang="es-AR" sz="2000" dirty="0"/>
            </a:p>
          </p:txBody>
        </p:sp>
        <p:sp>
          <p:nvSpPr>
            <p:cNvPr id="17" name="Rectangle 16"/>
            <p:cNvSpPr/>
            <p:nvPr/>
          </p:nvSpPr>
          <p:spPr>
            <a:xfrm>
              <a:off x="856031" y="22969051"/>
              <a:ext cx="1120785" cy="630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Software</a:t>
              </a:r>
            </a:p>
            <a:p>
              <a:pPr algn="ctr"/>
              <a:r>
                <a:rPr lang="en-GB" sz="2000" dirty="0"/>
                <a:t>Timers</a:t>
              </a:r>
              <a:endParaRPr lang="es-AR" sz="2000" dirty="0"/>
            </a:p>
          </p:txBody>
        </p:sp>
        <p:sp>
          <p:nvSpPr>
            <p:cNvPr id="19" name="Rectangle 18"/>
            <p:cNvSpPr/>
            <p:nvPr/>
          </p:nvSpPr>
          <p:spPr>
            <a:xfrm>
              <a:off x="2092045" y="22969051"/>
              <a:ext cx="2037995" cy="630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Joystick (read)</a:t>
              </a:r>
              <a:endParaRPr lang="es-AR" sz="2000" dirty="0"/>
            </a:p>
          </p:txBody>
        </p:sp>
        <p:sp>
          <p:nvSpPr>
            <p:cNvPr id="20" name="Rectangle 19"/>
            <p:cNvSpPr/>
            <p:nvPr/>
          </p:nvSpPr>
          <p:spPr>
            <a:xfrm>
              <a:off x="853716" y="24080237"/>
              <a:ext cx="3276324" cy="96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RTI</a:t>
              </a:r>
            </a:p>
            <a:p>
              <a:pPr algn="ctr"/>
              <a:r>
                <a:rPr lang="en-GB" sz="2000" dirty="0"/>
                <a:t>(Real time interrupt @ 50ms)</a:t>
              </a:r>
              <a:endParaRPr lang="es-AR" sz="2000" dirty="0"/>
            </a:p>
          </p:txBody>
        </p:sp>
        <p:cxnSp>
          <p:nvCxnSpPr>
            <p:cNvPr id="11" name="Straight Arrow Connector 10"/>
            <p:cNvCxnSpPr>
              <a:stCxn id="3" idx="0"/>
            </p:cNvCxnSpPr>
            <p:nvPr/>
          </p:nvCxnSpPr>
          <p:spPr>
            <a:xfrm flipV="1">
              <a:off x="2491878" y="21435060"/>
              <a:ext cx="0" cy="7026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19" idx="2"/>
            </p:cNvCxnSpPr>
            <p:nvPr/>
          </p:nvCxnSpPr>
          <p:spPr>
            <a:xfrm flipV="1">
              <a:off x="3111042" y="23599385"/>
              <a:ext cx="1" cy="480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1416423" y="23599385"/>
              <a:ext cx="1" cy="480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V="1">
              <a:off x="1416423" y="22498910"/>
              <a:ext cx="1" cy="480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3111041" y="22488198"/>
              <a:ext cx="1" cy="480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4375392" y="22137677"/>
              <a:ext cx="2316722" cy="14617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MAX7219 DRIVER</a:t>
              </a:r>
              <a:br>
                <a:rPr lang="en-GB" sz="2000" dirty="0"/>
              </a:br>
              <a:r>
                <a:rPr lang="en-GB" sz="2000" dirty="0"/>
                <a:t>(SPI - Serial Peripheral Interface)</a:t>
              </a:r>
              <a:endParaRPr lang="es-AR" sz="2000" dirty="0"/>
            </a:p>
          </p:txBody>
        </p:sp>
        <p:cxnSp>
          <p:nvCxnSpPr>
            <p:cNvPr id="21" name="Straight Arrow Connector 20"/>
            <p:cNvCxnSpPr>
              <a:endCxn id="26" idx="0"/>
            </p:cNvCxnSpPr>
            <p:nvPr/>
          </p:nvCxnSpPr>
          <p:spPr>
            <a:xfrm>
              <a:off x="5533753" y="21435060"/>
              <a:ext cx="0" cy="7026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375392" y="24080237"/>
              <a:ext cx="2316722" cy="96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MAX7219 BOARD</a:t>
              </a:r>
            </a:p>
            <a:p>
              <a:pPr algn="ctr"/>
              <a:r>
                <a:rPr lang="en-GB" sz="2000" dirty="0"/>
                <a:t>(</a:t>
              </a:r>
              <a:r>
                <a:rPr lang="es-AR" sz="2000" dirty="0"/>
                <a:t>Puntaje</a:t>
              </a:r>
              <a:r>
                <a:rPr lang="en-GB" sz="2000" dirty="0"/>
                <a:t>)</a:t>
              </a:r>
              <a:endParaRPr lang="es-AR" sz="2000" dirty="0"/>
            </a:p>
          </p:txBody>
        </p:sp>
        <p:sp>
          <p:nvSpPr>
            <p:cNvPr id="32" name="Rectangle 31"/>
            <p:cNvSpPr/>
            <p:nvPr/>
          </p:nvSpPr>
          <p:spPr>
            <a:xfrm>
              <a:off x="6937466" y="22137677"/>
              <a:ext cx="3535728" cy="491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DISPLAY LÓGICO</a:t>
              </a:r>
              <a:endParaRPr lang="es-AR" sz="2000" dirty="0"/>
            </a:p>
          </p:txBody>
        </p:sp>
        <p:sp>
          <p:nvSpPr>
            <p:cNvPr id="36" name="Rectangle 35"/>
            <p:cNvSpPr/>
            <p:nvPr/>
          </p:nvSpPr>
          <p:spPr>
            <a:xfrm>
              <a:off x="6937466" y="23107819"/>
              <a:ext cx="3532414" cy="491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AR" altLang="es-AR" dirty="0">
                  <a:solidFill>
                    <a:srgbClr val="000000"/>
                  </a:solidFill>
                  <a:latin typeface="Calibri" panose="020F0502020204030204" pitchFamily="34" charset="0"/>
                </a:rPr>
                <a:t>WS2812</a:t>
              </a:r>
              <a:r>
                <a:rPr lang="es-AR" dirty="0"/>
                <a:t> LED DRIVER*</a:t>
              </a:r>
              <a:endParaRPr lang="es-AR" sz="2000" dirty="0"/>
            </a:p>
          </p:txBody>
        </p:sp>
        <p:cxnSp>
          <p:nvCxnSpPr>
            <p:cNvPr id="37" name="Straight Arrow Connector 36"/>
            <p:cNvCxnSpPr/>
            <p:nvPr/>
          </p:nvCxnSpPr>
          <p:spPr>
            <a:xfrm flipV="1">
              <a:off x="8703673" y="21435060"/>
              <a:ext cx="0" cy="7026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32" idx="2"/>
              <a:endCxn id="36" idx="0"/>
            </p:cNvCxnSpPr>
            <p:nvPr/>
          </p:nvCxnSpPr>
          <p:spPr>
            <a:xfrm flipH="1">
              <a:off x="8703673" y="22629242"/>
              <a:ext cx="1657" cy="4785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26" idx="2"/>
            </p:cNvCxnSpPr>
            <p:nvPr/>
          </p:nvCxnSpPr>
          <p:spPr>
            <a:xfrm>
              <a:off x="5533753" y="23599384"/>
              <a:ext cx="0" cy="471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6937466" y="24070970"/>
              <a:ext cx="1641455" cy="96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TIMER</a:t>
              </a:r>
              <a:endParaRPr lang="es-AR" sz="2000" dirty="0"/>
            </a:p>
          </p:txBody>
        </p:sp>
        <p:sp>
          <p:nvSpPr>
            <p:cNvPr id="49" name="Rectangle 48"/>
            <p:cNvSpPr/>
            <p:nvPr/>
          </p:nvSpPr>
          <p:spPr>
            <a:xfrm>
              <a:off x="8824273" y="24070969"/>
              <a:ext cx="1641455" cy="96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AR" altLang="es-AR" sz="2000" dirty="0">
                  <a:solidFill>
                    <a:srgbClr val="000000"/>
                  </a:solidFill>
                  <a:latin typeface="Calibri" panose="020F0502020204030204" pitchFamily="34" charset="0"/>
                </a:rPr>
                <a:t>WS2812</a:t>
              </a:r>
              <a:r>
                <a:rPr lang="es-AR" sz="2000" dirty="0"/>
                <a:t> LED MATRIX </a:t>
              </a:r>
              <a:r>
                <a:rPr lang="en-GB" sz="2000" dirty="0"/>
                <a:t>(Display)</a:t>
              </a:r>
              <a:endParaRPr lang="es-AR" sz="2000" dirty="0"/>
            </a:p>
          </p:txBody>
        </p:sp>
        <p:cxnSp>
          <p:nvCxnSpPr>
            <p:cNvPr id="53" name="Straight Arrow Connector 52"/>
            <p:cNvCxnSpPr/>
            <p:nvPr/>
          </p:nvCxnSpPr>
          <p:spPr>
            <a:xfrm>
              <a:off x="9645000" y="23587372"/>
              <a:ext cx="0" cy="471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4" idx="0"/>
            </p:cNvCxnSpPr>
            <p:nvPr/>
          </p:nvCxnSpPr>
          <p:spPr>
            <a:xfrm flipH="1" flipV="1">
              <a:off x="7758193" y="23587372"/>
              <a:ext cx="1" cy="483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053" name="Group 1052"/>
          <p:cNvGrpSpPr/>
          <p:nvPr/>
        </p:nvGrpSpPr>
        <p:grpSpPr>
          <a:xfrm>
            <a:off x="1532421" y="22197534"/>
            <a:ext cx="7853673" cy="1801784"/>
            <a:chOff x="1346476" y="21149328"/>
            <a:chExt cx="7853673" cy="1801784"/>
          </a:xfrm>
        </p:grpSpPr>
        <p:sp>
          <p:nvSpPr>
            <p:cNvPr id="1047" name="Rectangle 1046"/>
            <p:cNvSpPr/>
            <p:nvPr/>
          </p:nvSpPr>
          <p:spPr>
            <a:xfrm>
              <a:off x="1346476" y="21803495"/>
              <a:ext cx="2079145" cy="581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JOYSTICK</a:t>
              </a:r>
              <a:endParaRPr lang="es-AR" dirty="0"/>
            </a:p>
          </p:txBody>
        </p:sp>
        <p:sp>
          <p:nvSpPr>
            <p:cNvPr id="89" name="Rectangle 88"/>
            <p:cNvSpPr/>
            <p:nvPr/>
          </p:nvSpPr>
          <p:spPr>
            <a:xfrm>
              <a:off x="4179849" y="21292729"/>
              <a:ext cx="1900912" cy="1602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400" dirty="0"/>
                <a:t>HC12</a:t>
              </a:r>
              <a:endParaRPr lang="en-GB" sz="2000" dirty="0"/>
            </a:p>
            <a:p>
              <a:pPr algn="ctr"/>
              <a:endParaRPr lang="en-GB" sz="2000" dirty="0"/>
            </a:p>
            <a:p>
              <a:pPr algn="ctr"/>
              <a:endParaRPr lang="en-GB" sz="2000" dirty="0"/>
            </a:p>
            <a:p>
              <a:pPr algn="ctr"/>
              <a:endParaRPr lang="es-AR" dirty="0"/>
            </a:p>
          </p:txBody>
        </p:sp>
        <p:sp>
          <p:nvSpPr>
            <p:cNvPr id="1048" name="Rectangle 1047"/>
            <p:cNvSpPr/>
            <p:nvPr/>
          </p:nvSpPr>
          <p:spPr>
            <a:xfrm>
              <a:off x="4539755" y="22055021"/>
              <a:ext cx="1181100" cy="466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b="1" dirty="0"/>
                <a:t>TETRIS</a:t>
              </a:r>
              <a:endParaRPr lang="es-AR" b="1" dirty="0"/>
            </a:p>
          </p:txBody>
        </p:sp>
        <p:cxnSp>
          <p:nvCxnSpPr>
            <p:cNvPr id="1050" name="Straight Arrow Connector 1049"/>
            <p:cNvCxnSpPr>
              <a:stCxn id="1047" idx="3"/>
              <a:endCxn id="89" idx="1"/>
            </p:cNvCxnSpPr>
            <p:nvPr/>
          </p:nvCxnSpPr>
          <p:spPr>
            <a:xfrm>
              <a:off x="3425621" y="22094144"/>
              <a:ext cx="75422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Rectangle 92"/>
            <p:cNvSpPr/>
            <p:nvPr/>
          </p:nvSpPr>
          <p:spPr>
            <a:xfrm>
              <a:off x="6834989" y="21149328"/>
              <a:ext cx="2365159" cy="581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LED Display</a:t>
              </a:r>
              <a:endParaRPr lang="es-AR" dirty="0"/>
            </a:p>
          </p:txBody>
        </p:sp>
        <p:sp>
          <p:nvSpPr>
            <p:cNvPr id="94" name="Rectangle 93"/>
            <p:cNvSpPr/>
            <p:nvPr/>
          </p:nvSpPr>
          <p:spPr>
            <a:xfrm>
              <a:off x="6834989" y="22369815"/>
              <a:ext cx="2365160" cy="581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t>7-Segments Display</a:t>
              </a:r>
            </a:p>
            <a:p>
              <a:pPr algn="ctr"/>
              <a:r>
                <a:rPr lang="en-GB" sz="2000" dirty="0"/>
                <a:t>Board</a:t>
              </a:r>
              <a:endParaRPr lang="es-AR" dirty="0"/>
            </a:p>
          </p:txBody>
        </p:sp>
        <p:cxnSp>
          <p:nvCxnSpPr>
            <p:cNvPr id="95" name="Straight Arrow Connector 94"/>
            <p:cNvCxnSpPr>
              <a:endCxn id="93" idx="1"/>
            </p:cNvCxnSpPr>
            <p:nvPr/>
          </p:nvCxnSpPr>
          <p:spPr>
            <a:xfrm flipV="1">
              <a:off x="6080761" y="21439977"/>
              <a:ext cx="754228" cy="603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a:endCxn id="94" idx="1"/>
            </p:cNvCxnSpPr>
            <p:nvPr/>
          </p:nvCxnSpPr>
          <p:spPr>
            <a:xfrm>
              <a:off x="6080761" y="22042593"/>
              <a:ext cx="754228" cy="617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1054" name="Picture 1053"/>
          <p:cNvPicPr>
            <a:picLocks noChangeAspect="1"/>
          </p:cNvPicPr>
          <p:nvPr/>
        </p:nvPicPr>
        <p:blipFill rotWithShape="1">
          <a:blip r:embed="rId4">
            <a:extLst>
              <a:ext uri="{28A0092B-C50C-407E-A947-70E740481C1C}">
                <a14:useLocalDpi xmlns:a14="http://schemas.microsoft.com/office/drawing/2010/main" val="0"/>
              </a:ext>
            </a:extLst>
          </a:blip>
          <a:srcRect t="5213" r="46" b="16186"/>
          <a:stretch/>
        </p:blipFill>
        <p:spPr>
          <a:xfrm>
            <a:off x="12399170" y="16565209"/>
            <a:ext cx="5857284" cy="5025194"/>
          </a:xfrm>
          <a:prstGeom prst="rect">
            <a:avLst/>
          </a:prstGeom>
          <a:ln>
            <a:solidFill>
              <a:schemeClr val="tx1"/>
            </a:solidFill>
          </a:ln>
        </p:spPr>
      </p:pic>
    </p:spTree>
    <p:extLst>
      <p:ext uri="{BB962C8B-B14F-4D97-AF65-F5344CB8AC3E}">
        <p14:creationId xmlns:p14="http://schemas.microsoft.com/office/powerpoint/2010/main" val="559950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TotalTime>
  <Words>605</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Nicolás Nemirovsky</dc:creator>
  <cp:lastModifiedBy>Gonzalo Julian Reina Kiperman</cp:lastModifiedBy>
  <cp:revision>57</cp:revision>
  <cp:lastPrinted>2016-08-30T16:30:36Z</cp:lastPrinted>
  <dcterms:created xsi:type="dcterms:W3CDTF">2016-08-22T18:10:19Z</dcterms:created>
  <dcterms:modified xsi:type="dcterms:W3CDTF">2016-08-31T20:06:33Z</dcterms:modified>
</cp:coreProperties>
</file>