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71" r:id="rId9"/>
    <p:sldId id="276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80" r:id="rId22"/>
    <p:sldId id="279" r:id="rId23"/>
    <p:sldId id="278" r:id="rId24"/>
    <p:sldId id="277" r:id="rId25"/>
    <p:sldId id="25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3BB2-DDF7-4676-B834-30E961B9AC0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95BC-06CA-49AC-9484-132BDCE44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0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Android Native Development Kit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6324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This work is licensed under the Creative Commons Attribution 4.0 International License. To view a copy of this license, visit http://creativecommons.org/licenses/by/4.0/ or send a letter to Creative Commons, 444 Castro Street, Suite 900, Mountain View, California, 94041, USA.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438B1D5-46EE-4EFB-945E-F99D5A50F5C8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73E2E16-1263-4E64-8A05-C2F6A4775DAB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81200" cy="365760"/>
          </a:xfrm>
        </p:spPr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8584C3B2-C2C5-4621-B081-3AE6C7CBB1AA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03F614E-79EF-4B8A-8681-4573EF9682D2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02435CE-E929-4394-9164-4C8F52DEB337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A3699C41-2B11-4FAC-8913-8D5BF2EAEC21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1BE4DA2-D574-4310-B419-708686D89D54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9D75E83-C1FF-41E1-A910-80B1D5AA08A1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A280A16-55C8-48CE-8C32-847694F39660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9141-4BE8-45B4-B25A-3CF3416A7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477000"/>
            <a:ext cx="1614616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02449" y="64740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Laura Gheorghe,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Petre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Eftime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5 - NDK Integration (JNI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33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Compile C code and build native library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gcc</a:t>
            </a:r>
            <a:r>
              <a:rPr lang="en-US" sz="2000" dirty="0">
                <a:latin typeface="Lucida Console" pitchFamily="49" charset="0"/>
              </a:rPr>
              <a:t> -I/java/include -</a:t>
            </a:r>
            <a:r>
              <a:rPr lang="en-US" sz="2000" dirty="0" smtClean="0">
                <a:latin typeface="Lucida Console" pitchFamily="49" charset="0"/>
              </a:rPr>
              <a:t>I/java/include/</a:t>
            </a:r>
            <a:r>
              <a:rPr lang="en-US" sz="2000" dirty="0" err="1" smtClean="0">
                <a:latin typeface="Lucida Console" pitchFamily="49" charset="0"/>
              </a:rPr>
              <a:t>linux</a:t>
            </a:r>
            <a:r>
              <a:rPr lang="en-US" sz="2000" dirty="0" smtClean="0">
                <a:latin typeface="Lucida Console" pitchFamily="49" charset="0"/>
              </a:rPr>
              <a:t> -shared </a:t>
            </a:r>
            <a:r>
              <a:rPr lang="en-US" sz="2000" dirty="0">
                <a:latin typeface="Lucida Console" pitchFamily="49" charset="0"/>
              </a:rPr>
              <a:t>-o libHelloWorld.so </a:t>
            </a:r>
            <a:r>
              <a:rPr lang="en-US" sz="2000" dirty="0" err="1">
                <a:latin typeface="Lucida Console" pitchFamily="49" charset="0"/>
              </a:rPr>
              <a:t>HelloWorld.c</a:t>
            </a:r>
            <a:endParaRPr lang="en-US" sz="2000" dirty="0">
              <a:latin typeface="Lucida Console" pitchFamily="49" charset="0"/>
            </a:endParaRPr>
          </a:p>
          <a:p>
            <a:r>
              <a:rPr lang="en-US" dirty="0"/>
              <a:t>Windows: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cl -IC:\java\include -IC:\</a:t>
            </a:r>
            <a:r>
              <a:rPr lang="en-US" sz="2000" dirty="0" smtClean="0">
                <a:latin typeface="Lucida Console" pitchFamily="49" charset="0"/>
              </a:rPr>
              <a:t>java\include\win32 -MD </a:t>
            </a:r>
            <a:r>
              <a:rPr lang="en-US" sz="2000" dirty="0">
                <a:latin typeface="Lucida Console" pitchFamily="49" charset="0"/>
              </a:rPr>
              <a:t>-LD </a:t>
            </a:r>
            <a:r>
              <a:rPr lang="en-US" sz="2000" dirty="0" err="1">
                <a:latin typeface="Lucida Console" pitchFamily="49" charset="0"/>
              </a:rPr>
              <a:t>HelloWorld.c</a:t>
            </a:r>
            <a:r>
              <a:rPr lang="en-US" sz="2000" dirty="0">
                <a:latin typeface="Lucida Console" pitchFamily="49" charset="0"/>
              </a:rPr>
              <a:t> -</a:t>
            </a:r>
            <a:r>
              <a:rPr lang="en-US" sz="2000" dirty="0" smtClean="0">
                <a:latin typeface="Lucida Console" pitchFamily="49" charset="0"/>
              </a:rPr>
              <a:t>FeHelloWorld.dll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100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java app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java </a:t>
            </a:r>
            <a:r>
              <a:rPr lang="en-US" sz="2000" dirty="0" err="1">
                <a:latin typeface="Lucida Console" pitchFamily="49" charset="0"/>
              </a:rPr>
              <a:t>HelloWorld</a:t>
            </a:r>
            <a:endParaRPr lang="en-US" sz="2000" dirty="0">
              <a:latin typeface="Lucida Console" pitchFamily="49" charset="0"/>
            </a:endParaRPr>
          </a:p>
          <a:p>
            <a:r>
              <a:rPr lang="en-US" dirty="0"/>
              <a:t>Before, set the native library path to the current directory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java.lang.UnsatisfiedLinkError</a:t>
            </a:r>
            <a:r>
              <a:rPr lang="en-US" sz="2000" dirty="0">
                <a:latin typeface="Lucida Console" pitchFamily="49" charset="0"/>
              </a:rPr>
              <a:t>: no </a:t>
            </a:r>
            <a:r>
              <a:rPr lang="en-US" sz="2000" dirty="0" err="1">
                <a:latin typeface="Lucida Console" pitchFamily="49" charset="0"/>
              </a:rPr>
              <a:t>HelloWorld</a:t>
            </a:r>
            <a:r>
              <a:rPr lang="en-US" sz="2000" dirty="0">
                <a:latin typeface="Lucida Console" pitchFamily="49" charset="0"/>
              </a:rPr>
              <a:t> in library path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at </a:t>
            </a:r>
            <a:r>
              <a:rPr lang="en-US" sz="2000" dirty="0" err="1">
                <a:latin typeface="Lucida Console" pitchFamily="49" charset="0"/>
              </a:rPr>
              <a:t>java.lang.Runtime.loadLibrary</a:t>
            </a:r>
            <a:r>
              <a:rPr lang="en-US" sz="2000" dirty="0">
                <a:latin typeface="Lucida Console" pitchFamily="49" charset="0"/>
              </a:rPr>
              <a:t>(Runtime.java)</a:t>
            </a:r>
          </a:p>
          <a:p>
            <a:pPr marL="274320" lvl="1" indent="0">
              <a:buNone/>
            </a:pPr>
            <a:r>
              <a:rPr lang="en-US" sz="2000" dirty="0" smtClean="0">
                <a:latin typeface="Lucida Console" pitchFamily="49" charset="0"/>
              </a:rPr>
              <a:t>  at </a:t>
            </a:r>
            <a:r>
              <a:rPr lang="en-US" sz="2000" dirty="0" err="1">
                <a:latin typeface="Lucida Console" pitchFamily="49" charset="0"/>
              </a:rPr>
              <a:t>java.lang.System.loadLibrary</a:t>
            </a:r>
            <a:r>
              <a:rPr lang="en-US" sz="2000" dirty="0">
                <a:latin typeface="Lucida Console" pitchFamily="49" charset="0"/>
              </a:rPr>
              <a:t>(System.java)</a:t>
            </a:r>
          </a:p>
          <a:p>
            <a:pPr marL="274320" lvl="1" indent="0">
              <a:buNone/>
            </a:pPr>
            <a:r>
              <a:rPr lang="en-US" sz="2000" dirty="0" smtClean="0">
                <a:latin typeface="Lucida Console" pitchFamily="49" charset="0"/>
              </a:rPr>
              <a:t>  at </a:t>
            </a:r>
            <a:r>
              <a:rPr lang="en-US" sz="2000" dirty="0" err="1">
                <a:latin typeface="Lucida Console" pitchFamily="49" charset="0"/>
              </a:rPr>
              <a:t>HelloWorld.main</a:t>
            </a:r>
            <a:r>
              <a:rPr lang="en-US" sz="2000" dirty="0">
                <a:latin typeface="Lucida Console" pitchFamily="49" charset="0"/>
              </a:rPr>
              <a:t>(HelloWorld.java</a:t>
            </a:r>
            <a:r>
              <a:rPr lang="en-US" sz="2000" dirty="0" smtClean="0">
                <a:latin typeface="Lucida Console" pitchFamily="49" charset="0"/>
              </a:rPr>
              <a:t>)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Linux: </a:t>
            </a:r>
            <a:r>
              <a:rPr lang="en-US" sz="2000" dirty="0">
                <a:latin typeface="Lucida Console" pitchFamily="49" charset="0"/>
              </a:rPr>
              <a:t>LD_LIBRARY_PATH=.</a:t>
            </a:r>
          </a:p>
          <a:p>
            <a:pPr marL="274320" lvl="1" indent="0">
              <a:buNone/>
            </a:pPr>
            <a:r>
              <a:rPr lang="en-US" dirty="0" smtClean="0"/>
              <a:t>	      </a:t>
            </a:r>
            <a:r>
              <a:rPr lang="en-US" sz="2000" dirty="0">
                <a:latin typeface="Lucida Console" pitchFamily="49" charset="0"/>
              </a:rPr>
              <a:t>export LD_LIBRARY_PATH</a:t>
            </a:r>
          </a:p>
          <a:p>
            <a:pPr lvl="1"/>
            <a:r>
              <a:rPr lang="en-US" dirty="0"/>
              <a:t>Windows: library in the current </a:t>
            </a:r>
            <a:r>
              <a:rPr lang="en-US" dirty="0" err="1"/>
              <a:t>dir</a:t>
            </a:r>
            <a:r>
              <a:rPr lang="en-US" dirty="0"/>
              <a:t> or in a </a:t>
            </a:r>
            <a:r>
              <a:rPr lang="en-US" dirty="0" err="1"/>
              <a:t>dir</a:t>
            </a:r>
            <a:r>
              <a:rPr lang="en-US" dirty="0"/>
              <a:t> from PATH</a:t>
            </a:r>
          </a:p>
          <a:p>
            <a:r>
              <a:rPr lang="en-US" dirty="0"/>
              <a:t>Or specify the native library path when running java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java -</a:t>
            </a:r>
            <a:r>
              <a:rPr lang="en-US" sz="2000" dirty="0" err="1">
                <a:latin typeface="Lucida Console" pitchFamily="49" charset="0"/>
              </a:rPr>
              <a:t>Djava.library.path</a:t>
            </a:r>
            <a:r>
              <a:rPr lang="en-US" sz="2000" dirty="0" smtClean="0">
                <a:latin typeface="Lucida Console" pitchFamily="49" charset="0"/>
              </a:rPr>
              <a:t>=. </a:t>
            </a:r>
            <a:r>
              <a:rPr lang="en-US" sz="2000" dirty="0" err="1" smtClean="0">
                <a:latin typeface="Lucida Console" pitchFamily="49" charset="0"/>
              </a:rPr>
              <a:t>HelloWorld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60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JNIEnv</a:t>
            </a:r>
            <a:r>
              <a:rPr lang="en-US" dirty="0"/>
              <a:t> interface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Passed into each native method call as the first argument</a:t>
            </a:r>
          </a:p>
          <a:p>
            <a:r>
              <a:rPr lang="en-US" dirty="0"/>
              <a:t>Valid only in the current thread (cannot be used by </a:t>
            </a:r>
            <a:r>
              <a:rPr lang="en-US" dirty="0" smtClean="0"/>
              <a:t>other threads</a:t>
            </a:r>
            <a:r>
              <a:rPr lang="en-US" dirty="0"/>
              <a:t>)</a:t>
            </a:r>
          </a:p>
          <a:p>
            <a:r>
              <a:rPr lang="en-US" dirty="0"/>
              <a:t>Points to a location that contains a pointer to a function table</a:t>
            </a:r>
          </a:p>
          <a:p>
            <a:r>
              <a:rPr lang="en-US" dirty="0"/>
              <a:t>Each entry in the table points to a JNI function</a:t>
            </a:r>
          </a:p>
          <a:p>
            <a:r>
              <a:rPr lang="en-US" dirty="0"/>
              <a:t>Native methods access data structures in the Java </a:t>
            </a:r>
            <a:r>
              <a:rPr lang="en-US" dirty="0" smtClean="0"/>
              <a:t>VM through </a:t>
            </a:r>
            <a:r>
              <a:rPr lang="en-US" dirty="0"/>
              <a:t>JNI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75" y="3657600"/>
            <a:ext cx="7715250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37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JNIEnv</a:t>
            </a:r>
            <a:r>
              <a:rPr lang="en-US" dirty="0"/>
              <a:t> interface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C and C++ source files the syntax for calling </a:t>
            </a:r>
            <a:r>
              <a:rPr lang="en-US" dirty="0" smtClean="0"/>
              <a:t>JNI functions </a:t>
            </a:r>
            <a:r>
              <a:rPr lang="en-US" dirty="0"/>
              <a:t>differs</a:t>
            </a:r>
          </a:p>
          <a:p>
            <a:r>
              <a:rPr lang="en-US" dirty="0"/>
              <a:t>C code</a:t>
            </a:r>
          </a:p>
          <a:p>
            <a:pPr lvl="1"/>
            <a:r>
              <a:rPr lang="en-US" sz="1900" dirty="0" err="1">
                <a:latin typeface="Lucida Console" pitchFamily="49" charset="0"/>
              </a:rPr>
              <a:t>JNIEnv</a:t>
            </a:r>
            <a:r>
              <a:rPr lang="en-US" dirty="0"/>
              <a:t> is a pointer to a </a:t>
            </a:r>
            <a:r>
              <a:rPr lang="en-US" sz="1900" dirty="0" err="1">
                <a:latin typeface="Lucida Console" pitchFamily="49" charset="0"/>
              </a:rPr>
              <a:t>JNINativeInterface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Pointer needs to be dereferenced first</a:t>
            </a:r>
          </a:p>
          <a:p>
            <a:pPr lvl="1"/>
            <a:r>
              <a:rPr lang="en-US" dirty="0"/>
              <a:t>JNI functions do not know the current JNI environment</a:t>
            </a:r>
          </a:p>
          <a:p>
            <a:pPr lvl="2"/>
            <a:r>
              <a:rPr lang="en-US" dirty="0" err="1"/>
              <a:t>JNIEnv</a:t>
            </a:r>
            <a:r>
              <a:rPr lang="en-US" dirty="0"/>
              <a:t> instance should be passed as the first argument to </a:t>
            </a:r>
            <a:r>
              <a:rPr lang="en-US" dirty="0" smtClean="0"/>
              <a:t>the function </a:t>
            </a:r>
            <a:r>
              <a:rPr lang="en-US" dirty="0"/>
              <a:t>call</a:t>
            </a:r>
          </a:p>
          <a:p>
            <a:pPr lvl="1"/>
            <a:r>
              <a:rPr lang="en-US" dirty="0"/>
              <a:t>e.g. </a:t>
            </a:r>
            <a:r>
              <a:rPr lang="en-US" sz="1900" dirty="0">
                <a:latin typeface="Lucida Console" pitchFamily="49" charset="0"/>
              </a:rPr>
              <a:t>return (*</a:t>
            </a:r>
            <a:r>
              <a:rPr lang="en-US" sz="1900" dirty="0" err="1">
                <a:latin typeface="Lucida Console" pitchFamily="49" charset="0"/>
              </a:rPr>
              <a:t>env</a:t>
            </a:r>
            <a:r>
              <a:rPr lang="en-US" sz="1900" dirty="0">
                <a:latin typeface="Lucida Console" pitchFamily="49" charset="0"/>
              </a:rPr>
              <a:t>)-&gt;</a:t>
            </a:r>
            <a:r>
              <a:rPr lang="en-US" sz="1900" dirty="0" err="1">
                <a:latin typeface="Lucida Console" pitchFamily="49" charset="0"/>
              </a:rPr>
              <a:t>NewStringUTF</a:t>
            </a:r>
            <a:r>
              <a:rPr lang="en-US" sz="1900" dirty="0">
                <a:latin typeface="Lucida Console" pitchFamily="49" charset="0"/>
              </a:rPr>
              <a:t>(</a:t>
            </a:r>
            <a:r>
              <a:rPr lang="en-US" sz="1900" dirty="0" err="1">
                <a:latin typeface="Lucida Console" pitchFamily="49" charset="0"/>
              </a:rPr>
              <a:t>env</a:t>
            </a:r>
            <a:r>
              <a:rPr lang="en-US" sz="1900" dirty="0">
                <a:latin typeface="Lucida Console" pitchFamily="49" charset="0"/>
              </a:rPr>
              <a:t>, "Hello!");</a:t>
            </a:r>
          </a:p>
          <a:p>
            <a:r>
              <a:rPr lang="en-US" dirty="0"/>
              <a:t>C++ code</a:t>
            </a:r>
          </a:p>
          <a:p>
            <a:pPr lvl="1"/>
            <a:r>
              <a:rPr lang="en-US" sz="1900" dirty="0" err="1">
                <a:latin typeface="Lucida Console" pitchFamily="49" charset="0"/>
              </a:rPr>
              <a:t>JNIEnv</a:t>
            </a:r>
            <a:r>
              <a:rPr lang="en-US" dirty="0"/>
              <a:t> is a C++ class</a:t>
            </a:r>
          </a:p>
          <a:p>
            <a:pPr lvl="1"/>
            <a:r>
              <a:rPr lang="en-US" dirty="0"/>
              <a:t>JNI functions exposed as member functions</a:t>
            </a:r>
          </a:p>
          <a:p>
            <a:pPr lvl="1"/>
            <a:r>
              <a:rPr lang="en-US" dirty="0"/>
              <a:t>JNI functions have access to the current JNI environment</a:t>
            </a:r>
          </a:p>
          <a:p>
            <a:pPr lvl="1"/>
            <a:r>
              <a:rPr lang="en-US" dirty="0"/>
              <a:t>e.g. </a:t>
            </a:r>
            <a:r>
              <a:rPr lang="en-US" sz="1900" dirty="0">
                <a:latin typeface="Lucida Console" pitchFamily="49" charset="0"/>
              </a:rPr>
              <a:t>return </a:t>
            </a:r>
            <a:r>
              <a:rPr lang="en-US" sz="1900" dirty="0" err="1">
                <a:latin typeface="Lucida Console" pitchFamily="49" charset="0"/>
              </a:rPr>
              <a:t>env</a:t>
            </a:r>
            <a:r>
              <a:rPr lang="en-US" sz="1900" dirty="0">
                <a:latin typeface="Lucida Console" pitchFamily="49" charset="0"/>
              </a:rPr>
              <a:t>-&gt;</a:t>
            </a:r>
            <a:r>
              <a:rPr lang="en-US" sz="1900" dirty="0" err="1">
                <a:latin typeface="Lucida Console" pitchFamily="49" charset="0"/>
              </a:rPr>
              <a:t>NewStringUTF</a:t>
            </a:r>
            <a:r>
              <a:rPr lang="en-US" sz="1900" dirty="0">
                <a:latin typeface="Lucida Console" pitchFamily="49" charset="0"/>
              </a:rPr>
              <a:t>("Hello</a:t>
            </a:r>
            <a:r>
              <a:rPr lang="en-US" sz="1900" dirty="0" smtClean="0">
                <a:latin typeface="Lucida Console" pitchFamily="49" charset="0"/>
              </a:rPr>
              <a:t>!");</a:t>
            </a:r>
            <a:endParaRPr lang="en-US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98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</a:t>
            </a:r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Second argument depends whether the method is static </a:t>
            </a:r>
            <a:r>
              <a:rPr lang="en-US" dirty="0" smtClean="0"/>
              <a:t>or instance</a:t>
            </a:r>
            <a:endParaRPr lang="en-US" dirty="0"/>
          </a:p>
          <a:p>
            <a:r>
              <a:rPr lang="en-US" dirty="0"/>
              <a:t>Instance methods - can be called only on a class instance</a:t>
            </a:r>
          </a:p>
          <a:p>
            <a:r>
              <a:rPr lang="en-US" dirty="0"/>
              <a:t>Static methods - can be called directly from a static context</a:t>
            </a:r>
          </a:p>
          <a:p>
            <a:r>
              <a:rPr lang="en-US" dirty="0"/>
              <a:t>Both can be declared as native</a:t>
            </a:r>
          </a:p>
          <a:p>
            <a:r>
              <a:rPr lang="en-US" dirty="0"/>
              <a:t>For instance native method</a:t>
            </a:r>
          </a:p>
          <a:p>
            <a:pPr lvl="1"/>
            <a:r>
              <a:rPr lang="en-US" dirty="0"/>
              <a:t>Reference to the object on which the method is invoked (</a:t>
            </a:r>
            <a:r>
              <a:rPr lang="en-US" i="1" dirty="0" smtClean="0"/>
              <a:t>this</a:t>
            </a:r>
            <a:r>
              <a:rPr lang="en-US" dirty="0" smtClean="0"/>
              <a:t> in </a:t>
            </a:r>
            <a:r>
              <a:rPr lang="en-US" dirty="0"/>
              <a:t>C++)</a:t>
            </a:r>
          </a:p>
          <a:p>
            <a:pPr lvl="1"/>
            <a:r>
              <a:rPr lang="en-US" dirty="0"/>
              <a:t>e.g. </a:t>
            </a:r>
            <a:r>
              <a:rPr lang="en-US" sz="1900" dirty="0" err="1">
                <a:latin typeface="Lucida Console" pitchFamily="49" charset="0"/>
              </a:rPr>
              <a:t>jobject</a:t>
            </a:r>
            <a:r>
              <a:rPr lang="en-US" sz="1900" dirty="0">
                <a:latin typeface="Lucida Console" pitchFamily="49" charset="0"/>
              </a:rPr>
              <a:t> </a:t>
            </a:r>
            <a:r>
              <a:rPr lang="en-US" sz="1900" dirty="0" err="1">
                <a:latin typeface="Lucida Console" pitchFamily="49" charset="0"/>
              </a:rPr>
              <a:t>thisObject</a:t>
            </a:r>
            <a:endParaRPr lang="en-US" sz="1900" dirty="0">
              <a:latin typeface="Lucida Console" pitchFamily="49" charset="0"/>
            </a:endParaRPr>
          </a:p>
          <a:p>
            <a:r>
              <a:rPr lang="en-US" dirty="0"/>
              <a:t>For static native method</a:t>
            </a:r>
          </a:p>
          <a:p>
            <a:pPr lvl="1"/>
            <a:r>
              <a:rPr lang="en-US" dirty="0"/>
              <a:t>Reference to the class in which the method is defined</a:t>
            </a:r>
          </a:p>
          <a:p>
            <a:pPr lvl="1"/>
            <a:r>
              <a:rPr lang="en-US" dirty="0"/>
              <a:t>e.g. </a:t>
            </a:r>
            <a:r>
              <a:rPr lang="en-US" sz="1900" dirty="0" err="1">
                <a:latin typeface="Lucida Console" pitchFamily="49" charset="0"/>
              </a:rPr>
              <a:t>jclass</a:t>
            </a:r>
            <a:r>
              <a:rPr lang="en-US" sz="1900" dirty="0">
                <a:latin typeface="Lucida Console" pitchFamily="49" charset="0"/>
              </a:rPr>
              <a:t> </a:t>
            </a:r>
            <a:r>
              <a:rPr lang="en-US" sz="1900" dirty="0" err="1">
                <a:latin typeface="Lucida Console" pitchFamily="49" charset="0"/>
              </a:rPr>
              <a:t>thisClass</a:t>
            </a:r>
            <a:endParaRPr lang="en-US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89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of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JNI defines a set of C/C++ types corresponding to Java types</a:t>
            </a:r>
          </a:p>
          <a:p>
            <a:r>
              <a:rPr lang="en-US" dirty="0"/>
              <a:t>Java types</a:t>
            </a:r>
          </a:p>
          <a:p>
            <a:pPr lvl="1"/>
            <a:r>
              <a:rPr lang="en-US" dirty="0"/>
              <a:t>Primitive types: </a:t>
            </a:r>
            <a:r>
              <a:rPr lang="en-US" dirty="0" err="1"/>
              <a:t>int</a:t>
            </a:r>
            <a:r>
              <a:rPr lang="en-US" dirty="0"/>
              <a:t>, float, char</a:t>
            </a:r>
          </a:p>
          <a:p>
            <a:pPr lvl="1"/>
            <a:r>
              <a:rPr lang="en-US" dirty="0"/>
              <a:t>Reference types: classes, instances, arrays</a:t>
            </a:r>
          </a:p>
          <a:p>
            <a:r>
              <a:rPr lang="en-US" dirty="0"/>
              <a:t>The two types are treated differently by JNI</a:t>
            </a:r>
          </a:p>
          <a:p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jint</a:t>
            </a:r>
            <a:r>
              <a:rPr lang="en-US" dirty="0"/>
              <a:t> (32 bit integer)</a:t>
            </a:r>
          </a:p>
          <a:p>
            <a:r>
              <a:rPr lang="en-US" dirty="0"/>
              <a:t>float -&gt; </a:t>
            </a:r>
            <a:r>
              <a:rPr lang="en-US" dirty="0" err="1"/>
              <a:t>jfloat</a:t>
            </a:r>
            <a:r>
              <a:rPr lang="en-US" dirty="0"/>
              <a:t> (32 bit floating point number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4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50531999"/>
              </p:ext>
            </p:extLst>
          </p:nvPr>
        </p:nvGraphicFramePr>
        <p:xfrm>
          <a:off x="457200" y="1760220"/>
          <a:ext cx="82296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Java Type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JNI Type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C/C++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Type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boolean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jboolean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unsigned char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unsigned 8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byte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jbyte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signed 8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jchar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unsigned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short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unsigned 16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short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jshort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short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signed 16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int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jint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int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signed 32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jlong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long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long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signed 64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float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jfloat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float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32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double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jdouble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double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64 bits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106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Objects -&gt; opaque references</a:t>
            </a:r>
          </a:p>
          <a:p>
            <a:r>
              <a:rPr lang="en-US" dirty="0"/>
              <a:t>C pointer to internal data structures in the Java VM</a:t>
            </a:r>
          </a:p>
          <a:p>
            <a:r>
              <a:rPr lang="en-US" dirty="0"/>
              <a:t>Objects accessed using JNI functions (</a:t>
            </a:r>
            <a:r>
              <a:rPr lang="en-US" dirty="0" err="1"/>
              <a:t>JNIEnv</a:t>
            </a:r>
            <a:r>
              <a:rPr lang="en-US" dirty="0"/>
              <a:t> </a:t>
            </a:r>
            <a:r>
              <a:rPr lang="en-US" dirty="0" smtClean="0"/>
              <a:t>interface pointer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</a:t>
            </a:r>
            <a:r>
              <a:rPr lang="en-US" sz="2000" dirty="0" err="1">
                <a:latin typeface="Lucida Console" pitchFamily="49" charset="0"/>
              </a:rPr>
              <a:t>GetStringUTFChars</a:t>
            </a:r>
            <a:r>
              <a:rPr lang="en-US" sz="2000" dirty="0">
                <a:latin typeface="Lucida Console" pitchFamily="49" charset="0"/>
              </a:rPr>
              <a:t>()</a:t>
            </a:r>
            <a:r>
              <a:rPr lang="en-US" dirty="0"/>
              <a:t> function for accessing </a:t>
            </a:r>
            <a:r>
              <a:rPr lang="en-US" dirty="0" smtClean="0"/>
              <a:t>the contents </a:t>
            </a:r>
            <a:r>
              <a:rPr lang="en-US" dirty="0"/>
              <a:t>of a string</a:t>
            </a:r>
          </a:p>
          <a:p>
            <a:r>
              <a:rPr lang="en-US" dirty="0"/>
              <a:t>All JNI references have type </a:t>
            </a:r>
            <a:r>
              <a:rPr lang="en-US" sz="2300" dirty="0" err="1">
                <a:latin typeface="Lucida Console" pitchFamily="49" charset="0"/>
              </a:rPr>
              <a:t>jobject</a:t>
            </a:r>
            <a:endParaRPr lang="en-US" sz="2300" dirty="0">
              <a:latin typeface="Lucida Console" pitchFamily="49" charset="0"/>
            </a:endParaRPr>
          </a:p>
          <a:p>
            <a:pPr lvl="1"/>
            <a:r>
              <a:rPr lang="en-US" dirty="0"/>
              <a:t>All reference types are subtypes of </a:t>
            </a:r>
            <a:r>
              <a:rPr lang="en-US" sz="2000" dirty="0" err="1">
                <a:latin typeface="Lucida Console" pitchFamily="49" charset="0"/>
              </a:rPr>
              <a:t>jobject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Correspond to the most used types in Java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jstring</a:t>
            </a:r>
            <a:r>
              <a:rPr lang="en-US" sz="2000" dirty="0">
                <a:latin typeface="Lucida Console" pitchFamily="49" charset="0"/>
              </a:rPr>
              <a:t>, </a:t>
            </a:r>
            <a:r>
              <a:rPr lang="en-US" sz="2000" dirty="0" err="1">
                <a:latin typeface="Lucida Console" pitchFamily="49" charset="0"/>
              </a:rPr>
              <a:t>jobjectArray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11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401239470"/>
              </p:ext>
            </p:extLst>
          </p:nvPr>
        </p:nvGraphicFramePr>
        <p:xfrm>
          <a:off x="838200" y="1676400"/>
          <a:ext cx="7620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0000"/>
                <a:gridCol w="3810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Java Type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Native Type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java.lang.Class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jclass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java.lang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. String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jstring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java.lang.Throwable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jtrowable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jobject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java.lang.Object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jobjectArray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boolean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jbooleanArray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byte[]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jbyteArray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jcharArray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short[]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jshortArray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int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jintArray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long[]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jlongArray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float[]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jfloatArray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double[]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jdoubleArray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other arrays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jarray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406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is a reference type in JNI (</a:t>
            </a:r>
            <a:r>
              <a:rPr lang="en-US" sz="2300" dirty="0" err="1">
                <a:latin typeface="Lucida Console" pitchFamily="49" charset="0"/>
              </a:rPr>
              <a:t>jstring</a:t>
            </a:r>
            <a:r>
              <a:rPr lang="en-US" dirty="0"/>
              <a:t>)</a:t>
            </a:r>
          </a:p>
          <a:p>
            <a:r>
              <a:rPr lang="en-US" dirty="0"/>
              <a:t>Cannot be used directly as native C strings</a:t>
            </a:r>
          </a:p>
          <a:p>
            <a:pPr lvl="1"/>
            <a:r>
              <a:rPr lang="en-US" dirty="0"/>
              <a:t>Need to convert the Java string references into C strings </a:t>
            </a:r>
            <a:r>
              <a:rPr lang="en-US" dirty="0" smtClean="0"/>
              <a:t>and back</a:t>
            </a:r>
            <a:endParaRPr lang="en-US" dirty="0"/>
          </a:p>
          <a:p>
            <a:pPr lvl="1"/>
            <a:r>
              <a:rPr lang="en-US" dirty="0"/>
              <a:t>No function to modify the contents of a Java </a:t>
            </a:r>
            <a:r>
              <a:rPr lang="en-US" dirty="0" smtClean="0"/>
              <a:t>string (immutable </a:t>
            </a:r>
            <a:r>
              <a:rPr lang="en-US" dirty="0"/>
              <a:t>objects)</a:t>
            </a:r>
          </a:p>
          <a:p>
            <a:r>
              <a:rPr lang="en-US" dirty="0"/>
              <a:t>JNI supports UTF-8 and UTF-16/Unicode encoded strings</a:t>
            </a:r>
          </a:p>
          <a:p>
            <a:pPr lvl="1"/>
            <a:r>
              <a:rPr lang="en-US" dirty="0"/>
              <a:t>UTF-8 compatible with 7-bit ASCII</a:t>
            </a:r>
          </a:p>
          <a:p>
            <a:pPr lvl="1"/>
            <a:r>
              <a:rPr lang="en-US" dirty="0"/>
              <a:t>UTF-8 strings terminated with ’\0’ char</a:t>
            </a:r>
          </a:p>
          <a:p>
            <a:pPr lvl="1"/>
            <a:r>
              <a:rPr lang="en-US" dirty="0"/>
              <a:t>UTF-16/Unicode - 16 bits, not zero-terminated</a:t>
            </a:r>
          </a:p>
          <a:p>
            <a:pPr lvl="1"/>
            <a:r>
              <a:rPr lang="en-US" dirty="0"/>
              <a:t>Two sets of functions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jstring</a:t>
            </a:r>
            <a:r>
              <a:rPr lang="en-US" dirty="0"/>
              <a:t> is represented in Unicode in the </a:t>
            </a:r>
            <a:r>
              <a:rPr lang="en-US" dirty="0" smtClean="0"/>
              <a:t>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3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Native Interface (JNI)</a:t>
            </a:r>
          </a:p>
          <a:p>
            <a:r>
              <a:rPr lang="en-US" dirty="0"/>
              <a:t>Native Programming Interface</a:t>
            </a:r>
          </a:p>
          <a:p>
            <a:r>
              <a:rPr lang="en-US" dirty="0"/>
              <a:t>Allows Java code to interoperate with apps and </a:t>
            </a:r>
            <a:r>
              <a:rPr lang="en-US" dirty="0" smtClean="0"/>
              <a:t>libraries written </a:t>
            </a:r>
            <a:r>
              <a:rPr lang="en-US" dirty="0"/>
              <a:t>in other programming languages</a:t>
            </a:r>
          </a:p>
          <a:p>
            <a:r>
              <a:rPr lang="en-US" dirty="0"/>
              <a:t>When do we use JNI?</a:t>
            </a:r>
          </a:p>
          <a:p>
            <a:pPr lvl="1"/>
            <a:r>
              <a:rPr lang="en-US" dirty="0"/>
              <a:t>Java library does not support platform-dependent features</a:t>
            </a:r>
          </a:p>
          <a:p>
            <a:pPr lvl="1"/>
            <a:r>
              <a:rPr lang="en-US" dirty="0"/>
              <a:t>Use already existent library written in other language</a:t>
            </a:r>
          </a:p>
          <a:p>
            <a:pPr lvl="1"/>
            <a:r>
              <a:rPr lang="en-US" dirty="0"/>
              <a:t>Time-critical code in a low level language (performance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80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C String to Java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err="1">
                <a:latin typeface="Lucida Console" pitchFamily="49" charset="0"/>
              </a:rPr>
              <a:t>NewStringUTF</a:t>
            </a:r>
            <a:r>
              <a:rPr lang="en-US" sz="2300" dirty="0">
                <a:latin typeface="Lucida Console" pitchFamily="49" charset="0"/>
              </a:rPr>
              <a:t>, </a:t>
            </a:r>
            <a:r>
              <a:rPr lang="en-US" sz="2300" dirty="0" err="1" smtClean="0">
                <a:latin typeface="Lucida Console" pitchFamily="49" charset="0"/>
              </a:rPr>
              <a:t>NewString</a:t>
            </a:r>
            <a:endParaRPr lang="en-US" sz="2300" dirty="0" smtClean="0">
              <a:latin typeface="Lucida Console" pitchFamily="49" charset="0"/>
            </a:endParaRPr>
          </a:p>
          <a:p>
            <a:endParaRPr lang="en-US" dirty="0"/>
          </a:p>
          <a:p>
            <a:r>
              <a:rPr lang="en-US" dirty="0" smtClean="0"/>
              <a:t>Takes </a:t>
            </a:r>
            <a:r>
              <a:rPr lang="en-US" dirty="0"/>
              <a:t>a C string, returns a Java string reference type</a:t>
            </a:r>
          </a:p>
          <a:p>
            <a:r>
              <a:rPr lang="en-US" dirty="0"/>
              <a:t>If the VM cannot allocate memory</a:t>
            </a:r>
          </a:p>
          <a:p>
            <a:pPr lvl="1"/>
            <a:r>
              <a:rPr lang="en-US" dirty="0"/>
              <a:t>Returns </a:t>
            </a:r>
            <a:r>
              <a:rPr lang="en-US" sz="2000" dirty="0">
                <a:latin typeface="Lucida Console" pitchFamily="49" charset="0"/>
              </a:rPr>
              <a:t>NULL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OutOfMemoryError</a:t>
            </a:r>
            <a:r>
              <a:rPr lang="en-US" dirty="0"/>
              <a:t> exception thrown in the VM</a:t>
            </a:r>
          </a:p>
          <a:p>
            <a:pPr lvl="1"/>
            <a:r>
              <a:rPr lang="en-US" dirty="0"/>
              <a:t>Native code should not continue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7018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jstring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javaString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 err="1">
                <a:latin typeface="Lucida Console" pitchFamily="49" charset="0"/>
              </a:rPr>
              <a:t>env</a:t>
            </a:r>
            <a:r>
              <a:rPr lang="en-US" dirty="0">
                <a:latin typeface="Lucida Console" pitchFamily="49" charset="0"/>
              </a:rPr>
              <a:t>-&gt;</a:t>
            </a:r>
            <a:r>
              <a:rPr lang="en-US" dirty="0" err="1">
                <a:latin typeface="Lucida Console" pitchFamily="49" charset="0"/>
              </a:rPr>
              <a:t>NewStringUTF</a:t>
            </a:r>
            <a:r>
              <a:rPr lang="en-US" dirty="0">
                <a:latin typeface="Lucida Console" pitchFamily="49" charset="0"/>
              </a:rPr>
              <a:t>("Hello</a:t>
            </a:r>
            <a:r>
              <a:rPr lang="en-US" dirty="0" smtClean="0">
                <a:latin typeface="Lucida Console" pitchFamily="49" charset="0"/>
              </a:rPr>
              <a:t>!");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3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Java String to C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err="1">
                <a:latin typeface="Lucida Console" pitchFamily="49" charset="0"/>
              </a:rPr>
              <a:t>GetStringUTFChars</a:t>
            </a:r>
            <a:r>
              <a:rPr lang="en-US" sz="2300" dirty="0">
                <a:latin typeface="Lucida Console" pitchFamily="49" charset="0"/>
              </a:rPr>
              <a:t>, </a:t>
            </a:r>
            <a:r>
              <a:rPr lang="en-US" sz="2300" dirty="0" err="1" smtClean="0">
                <a:latin typeface="Lucida Console" pitchFamily="49" charset="0"/>
              </a:rPr>
              <a:t>GetStringChars</a:t>
            </a:r>
            <a:endParaRPr lang="en-US" sz="2300" dirty="0" smtClean="0">
              <a:latin typeface="Lucida Console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sz="2300" dirty="0" smtClean="0">
              <a:latin typeface="Lucida Console" pitchFamily="49" charset="0"/>
            </a:endParaRPr>
          </a:p>
          <a:p>
            <a:r>
              <a:rPr lang="en-US" sz="2300" dirty="0" err="1" smtClean="0">
                <a:latin typeface="Lucida Console" pitchFamily="49" charset="0"/>
              </a:rPr>
              <a:t>isCopy</a:t>
            </a:r>
            <a:endParaRPr lang="en-US" sz="2300" dirty="0">
              <a:latin typeface="Lucida Console" pitchFamily="49" charset="0"/>
            </a:endParaRPr>
          </a:p>
          <a:p>
            <a:pPr lvl="1"/>
            <a:r>
              <a:rPr lang="en-US" sz="1900" dirty="0">
                <a:latin typeface="Lucida Console" pitchFamily="49" charset="0"/>
              </a:rPr>
              <a:t>JNI_TRUE</a:t>
            </a:r>
            <a:r>
              <a:rPr lang="en-US" dirty="0"/>
              <a:t> - returned string is a copy of the chars in </a:t>
            </a:r>
            <a:r>
              <a:rPr lang="en-US" dirty="0" smtClean="0"/>
              <a:t>the original </a:t>
            </a:r>
            <a:r>
              <a:rPr lang="en-US" dirty="0"/>
              <a:t>instance</a:t>
            </a:r>
          </a:p>
          <a:p>
            <a:pPr lvl="1"/>
            <a:r>
              <a:rPr lang="en-US" sz="1900" dirty="0">
                <a:latin typeface="Lucida Console" pitchFamily="49" charset="0"/>
              </a:rPr>
              <a:t>JNI_FALSE</a:t>
            </a:r>
            <a:r>
              <a:rPr lang="en-US" dirty="0"/>
              <a:t> - returned string is a direct pointer to the </a:t>
            </a:r>
            <a:r>
              <a:rPr lang="en-US" dirty="0" smtClean="0"/>
              <a:t>original instance </a:t>
            </a:r>
            <a:r>
              <a:rPr lang="en-US" dirty="0"/>
              <a:t>(pinned object in heap)</a:t>
            </a:r>
          </a:p>
          <a:p>
            <a:pPr lvl="1"/>
            <a:r>
              <a:rPr lang="en-US" dirty="0"/>
              <a:t>Pass </a:t>
            </a:r>
            <a:r>
              <a:rPr lang="en-US" sz="1900" dirty="0">
                <a:latin typeface="Lucida Console" pitchFamily="49" charset="0"/>
              </a:rPr>
              <a:t>NULL</a:t>
            </a:r>
            <a:r>
              <a:rPr lang="en-US" dirty="0"/>
              <a:t> if it’s not important</a:t>
            </a:r>
          </a:p>
          <a:p>
            <a:r>
              <a:rPr lang="en-US" dirty="0"/>
              <a:t>If the string contains only 7-bit ASCII chars you can </a:t>
            </a:r>
            <a:r>
              <a:rPr lang="en-US" dirty="0" smtClean="0"/>
              <a:t>use </a:t>
            </a:r>
            <a:r>
              <a:rPr lang="en-US" sz="2300" dirty="0" err="1">
                <a:latin typeface="Lucida Console" pitchFamily="49" charset="0"/>
              </a:rPr>
              <a:t>printf</a:t>
            </a:r>
            <a:endParaRPr lang="en-US" sz="2300" dirty="0">
              <a:latin typeface="Lucida Console" pitchFamily="49" charset="0"/>
            </a:endParaRPr>
          </a:p>
          <a:p>
            <a:r>
              <a:rPr lang="en-US" dirty="0"/>
              <a:t>If the memory allocation fails it returns </a:t>
            </a:r>
            <a:r>
              <a:rPr lang="en-US" sz="2300" dirty="0">
                <a:latin typeface="Lucida Console" pitchFamily="49" charset="0"/>
              </a:rPr>
              <a:t>NULL</a:t>
            </a:r>
            <a:r>
              <a:rPr lang="en-US" dirty="0"/>
              <a:t>, </a:t>
            </a:r>
            <a:r>
              <a:rPr lang="en-US" dirty="0" smtClean="0"/>
              <a:t>throws </a:t>
            </a:r>
            <a:r>
              <a:rPr lang="en-US" sz="2300" dirty="0" err="1">
                <a:latin typeface="Lucida Console" pitchFamily="49" charset="0"/>
              </a:rPr>
              <a:t>OutOfMemory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9608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const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jbyte</a:t>
            </a:r>
            <a:r>
              <a:rPr lang="en-US" sz="1600" dirty="0">
                <a:latin typeface="Lucida Console" pitchFamily="49" charset="0"/>
              </a:rPr>
              <a:t>* </a:t>
            </a:r>
            <a:r>
              <a:rPr lang="en-US" sz="1600" dirty="0" err="1">
                <a:latin typeface="Lucida Console" pitchFamily="49" charset="0"/>
              </a:rPr>
              <a:t>str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 err="1">
                <a:latin typeface="Lucida Console" pitchFamily="49" charset="0"/>
              </a:rPr>
              <a:t>env</a:t>
            </a:r>
            <a:r>
              <a:rPr lang="en-US" sz="1600" dirty="0">
                <a:latin typeface="Lucida Console" pitchFamily="49" charset="0"/>
              </a:rPr>
              <a:t>-&gt;</a:t>
            </a:r>
            <a:r>
              <a:rPr lang="en-US" sz="1600" dirty="0" err="1">
                <a:latin typeface="Lucida Console" pitchFamily="49" charset="0"/>
              </a:rPr>
              <a:t>GetStringUTFChars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javaString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US" sz="1600" dirty="0" smtClean="0">
                <a:latin typeface="Lucida Console" pitchFamily="49" charset="0"/>
              </a:rPr>
              <a:t>&amp;</a:t>
            </a:r>
            <a:r>
              <a:rPr lang="en-US" sz="1600" dirty="0" err="1">
                <a:latin typeface="Lucida Console" pitchFamily="49" charset="0"/>
              </a:rPr>
              <a:t>isCopy</a:t>
            </a:r>
            <a:r>
              <a:rPr lang="en-US" sz="1600" dirty="0" smtClean="0">
                <a:latin typeface="Lucida Console" pitchFamily="49" charset="0"/>
              </a:rPr>
              <a:t>);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438400"/>
            <a:ext cx="7543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const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jchar</a:t>
            </a:r>
            <a:r>
              <a:rPr lang="en-US" sz="1600" dirty="0">
                <a:latin typeface="Lucida Console" pitchFamily="49" charset="0"/>
              </a:rPr>
              <a:t>* </a:t>
            </a:r>
            <a:r>
              <a:rPr lang="en-US" sz="1600" dirty="0" err="1">
                <a:latin typeface="Lucida Console" pitchFamily="49" charset="0"/>
              </a:rPr>
              <a:t>str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 err="1">
                <a:latin typeface="Lucida Console" pitchFamily="49" charset="0"/>
              </a:rPr>
              <a:t>env</a:t>
            </a:r>
            <a:r>
              <a:rPr lang="en-US" sz="1600" dirty="0">
                <a:latin typeface="Lucida Console" pitchFamily="49" charset="0"/>
              </a:rPr>
              <a:t>-&gt;</a:t>
            </a:r>
            <a:r>
              <a:rPr lang="en-US" sz="1600" dirty="0" err="1">
                <a:latin typeface="Lucida Console" pitchFamily="49" charset="0"/>
              </a:rPr>
              <a:t>GetStringChars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javaString</a:t>
            </a:r>
            <a:r>
              <a:rPr lang="en-US" sz="1600" dirty="0">
                <a:latin typeface="Lucida Console" pitchFamily="49" charset="0"/>
              </a:rPr>
              <a:t>, &amp;</a:t>
            </a:r>
            <a:r>
              <a:rPr lang="en-US" sz="1600" dirty="0" err="1">
                <a:latin typeface="Lucida Console" pitchFamily="49" charset="0"/>
              </a:rPr>
              <a:t>isCopy</a:t>
            </a:r>
            <a:r>
              <a:rPr lang="en-US" sz="1600" dirty="0"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07073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Free memory occupied by the C string</a:t>
            </a:r>
          </a:p>
          <a:p>
            <a:r>
              <a:rPr lang="en-US" sz="2300" dirty="0" err="1">
                <a:latin typeface="Lucida Console" pitchFamily="49" charset="0"/>
              </a:rPr>
              <a:t>ReleaseStringUTFChars</a:t>
            </a:r>
            <a:r>
              <a:rPr lang="en-US" sz="2300" dirty="0">
                <a:latin typeface="Lucida Console" pitchFamily="49" charset="0"/>
              </a:rPr>
              <a:t>, </a:t>
            </a:r>
            <a:r>
              <a:rPr lang="en-US" sz="2300" dirty="0" err="1">
                <a:latin typeface="Lucida Console" pitchFamily="49" charset="0"/>
              </a:rPr>
              <a:t>ReleaseStringChars</a:t>
            </a:r>
            <a:endParaRPr lang="en-US" sz="2300" dirty="0">
              <a:latin typeface="Lucida Console" pitchFamily="49" charset="0"/>
            </a:endParaRPr>
          </a:p>
          <a:p>
            <a:endParaRPr lang="en-US" dirty="0"/>
          </a:p>
          <a:p>
            <a:r>
              <a:rPr lang="en-US" dirty="0" smtClean="0"/>
              <a:t>String </a:t>
            </a:r>
            <a:r>
              <a:rPr lang="en-US" dirty="0"/>
              <a:t>should be released after it is used</a:t>
            </a:r>
          </a:p>
          <a:p>
            <a:r>
              <a:rPr lang="en-US" dirty="0"/>
              <a:t>Avoid memory leaks</a:t>
            </a:r>
          </a:p>
          <a:p>
            <a:r>
              <a:rPr lang="en-US" dirty="0"/>
              <a:t>Frees the copy or unpins the instance (copy or not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288268"/>
            <a:ext cx="632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env</a:t>
            </a:r>
            <a:r>
              <a:rPr lang="en-US" dirty="0">
                <a:latin typeface="Lucida Console" pitchFamily="49" charset="0"/>
              </a:rPr>
              <a:t>-&gt;</a:t>
            </a:r>
            <a:r>
              <a:rPr lang="en-US" dirty="0" err="1">
                <a:latin typeface="Lucida Console" pitchFamily="49" charset="0"/>
              </a:rPr>
              <a:t>ReleaseStringUTFChars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javaString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str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44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and Copy in </a:t>
            </a:r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string length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GetStringUTFLength</a:t>
            </a:r>
            <a:r>
              <a:rPr lang="en-US" sz="2000" dirty="0">
                <a:latin typeface="Lucida Console" pitchFamily="49" charset="0"/>
              </a:rPr>
              <a:t>/</a:t>
            </a:r>
            <a:r>
              <a:rPr lang="en-US" sz="2000" dirty="0" err="1">
                <a:latin typeface="Lucida Console" pitchFamily="49" charset="0"/>
              </a:rPr>
              <a:t>GetStringLength</a:t>
            </a:r>
            <a:r>
              <a:rPr lang="en-US" dirty="0"/>
              <a:t> on the </a:t>
            </a:r>
            <a:r>
              <a:rPr lang="en-US" sz="2000" dirty="0" err="1">
                <a:latin typeface="Lucida Console" pitchFamily="49" charset="0"/>
              </a:rPr>
              <a:t>jstring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Or </a:t>
            </a:r>
            <a:r>
              <a:rPr lang="en-US" sz="2000" dirty="0" err="1">
                <a:latin typeface="Lucida Console" pitchFamily="49" charset="0"/>
              </a:rPr>
              <a:t>strlen</a:t>
            </a:r>
            <a:r>
              <a:rPr lang="en-US" dirty="0"/>
              <a:t> on the </a:t>
            </a:r>
            <a:r>
              <a:rPr lang="en-US" sz="2000" dirty="0" err="1">
                <a:latin typeface="Lucida Console" pitchFamily="49" charset="0"/>
              </a:rPr>
              <a:t>GetStringUTFChars</a:t>
            </a:r>
            <a:r>
              <a:rPr lang="en-US" dirty="0"/>
              <a:t> result</a:t>
            </a:r>
          </a:p>
          <a:p>
            <a:r>
              <a:rPr lang="en-US" dirty="0"/>
              <a:t>Copy string elements into a </a:t>
            </a:r>
            <a:r>
              <a:rPr lang="en-US" dirty="0" err="1"/>
              <a:t>preallocated</a:t>
            </a:r>
            <a:r>
              <a:rPr lang="en-US" dirty="0"/>
              <a:t> </a:t>
            </a:r>
            <a:r>
              <a:rPr lang="en-US" dirty="0" smtClean="0"/>
              <a:t>buffer</a:t>
            </a:r>
          </a:p>
          <a:p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index and length</a:t>
            </a:r>
          </a:p>
          <a:p>
            <a:pPr lvl="1"/>
            <a:r>
              <a:rPr lang="en-US" dirty="0"/>
              <a:t>length can be obtained with </a:t>
            </a:r>
            <a:r>
              <a:rPr lang="en-US" sz="2000" dirty="0" err="1">
                <a:latin typeface="Lucida Console" pitchFamily="49" charset="0"/>
              </a:rPr>
              <a:t>GetStringLength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buffer is </a:t>
            </a:r>
            <a:r>
              <a:rPr lang="en-US" sz="2000" dirty="0">
                <a:latin typeface="Lucida Console" pitchFamily="49" charset="0"/>
              </a:rPr>
              <a:t>char[]</a:t>
            </a:r>
          </a:p>
          <a:p>
            <a:pPr lvl="1"/>
            <a:r>
              <a:rPr lang="en-US" dirty="0"/>
              <a:t>No memory allocation, no out-of-memory </a:t>
            </a:r>
            <a:r>
              <a:rPr lang="en-US" dirty="0" smtClean="0"/>
              <a:t>checks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93068"/>
            <a:ext cx="74366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env</a:t>
            </a:r>
            <a:r>
              <a:rPr lang="en-US" dirty="0">
                <a:latin typeface="Lucida Console" pitchFamily="49" charset="0"/>
              </a:rPr>
              <a:t>-&gt;</a:t>
            </a:r>
            <a:r>
              <a:rPr lang="en-US" dirty="0" err="1">
                <a:latin typeface="Lucida Console" pitchFamily="49" charset="0"/>
              </a:rPr>
              <a:t>GetStringUTFRegion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javaString</a:t>
            </a:r>
            <a:r>
              <a:rPr lang="en-US" dirty="0">
                <a:latin typeface="Lucida Console" pitchFamily="49" charset="0"/>
              </a:rPr>
              <a:t>, 0, </a:t>
            </a:r>
            <a:r>
              <a:rPr lang="en-US" dirty="0" err="1">
                <a:latin typeface="Lucida Console" pitchFamily="49" charset="0"/>
              </a:rPr>
              <a:t>len</a:t>
            </a:r>
            <a:r>
              <a:rPr lang="en-US" dirty="0">
                <a:latin typeface="Lucida Console" pitchFamily="49" charset="0"/>
              </a:rPr>
              <a:t>, buffer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744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</a:t>
            </a:r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dirty="0" err="1">
                <a:latin typeface="Lucida Console" pitchFamily="49" charset="0"/>
              </a:rPr>
              <a:t>GetStringCritical</a:t>
            </a:r>
            <a:r>
              <a:rPr lang="en-US" sz="2300" dirty="0">
                <a:latin typeface="Lucida Console" pitchFamily="49" charset="0"/>
              </a:rPr>
              <a:t>, </a:t>
            </a:r>
            <a:r>
              <a:rPr lang="en-US" sz="2300" dirty="0" err="1">
                <a:latin typeface="Lucida Console" pitchFamily="49" charset="0"/>
              </a:rPr>
              <a:t>ReleaseStringCritical</a:t>
            </a:r>
            <a:endParaRPr lang="en-US" sz="2300" dirty="0">
              <a:latin typeface="Lucida Console" pitchFamily="49" charset="0"/>
            </a:endParaRPr>
          </a:p>
          <a:p>
            <a:r>
              <a:rPr lang="en-US" dirty="0"/>
              <a:t>Increase the probability to obtain a direct pointer to the string</a:t>
            </a:r>
          </a:p>
          <a:p>
            <a:r>
              <a:rPr lang="en-US" dirty="0"/>
              <a:t>Critical Section between the calls</a:t>
            </a:r>
          </a:p>
          <a:p>
            <a:pPr lvl="1"/>
            <a:r>
              <a:rPr lang="en-US" dirty="0"/>
              <a:t>Must not make blocking operations</a:t>
            </a:r>
          </a:p>
          <a:p>
            <a:pPr lvl="1"/>
            <a:r>
              <a:rPr lang="en-US" dirty="0"/>
              <a:t>Must not allocate new objects in the Java VM</a:t>
            </a:r>
          </a:p>
          <a:p>
            <a:pPr lvl="1"/>
            <a:r>
              <a:rPr lang="en-US" dirty="0"/>
              <a:t>Disable garbage collection when holding a direct pointer to </a:t>
            </a:r>
            <a:r>
              <a:rPr lang="en-US" dirty="0" smtClean="0"/>
              <a:t>a string</a:t>
            </a:r>
            <a:endParaRPr lang="en-US" dirty="0"/>
          </a:p>
          <a:p>
            <a:pPr lvl="1"/>
            <a:r>
              <a:rPr lang="en-US" dirty="0"/>
              <a:t>Blocking operations or allocating objects may lead to deadlock</a:t>
            </a:r>
          </a:p>
          <a:p>
            <a:r>
              <a:rPr lang="en-US" dirty="0"/>
              <a:t>No </a:t>
            </a:r>
            <a:r>
              <a:rPr lang="en-US" sz="2300" dirty="0" err="1">
                <a:latin typeface="Lucida Console" pitchFamily="49" charset="0"/>
              </a:rPr>
              <a:t>GetStringUTFCritical</a:t>
            </a:r>
            <a:r>
              <a:rPr lang="en-US" sz="2300" dirty="0">
                <a:latin typeface="Lucida Console" pitchFamily="49" charset="0"/>
              </a:rPr>
              <a:t> </a:t>
            </a:r>
            <a:r>
              <a:rPr lang="en-US" dirty="0"/>
              <a:t>-&gt; usually makes a copy of </a:t>
            </a:r>
            <a:r>
              <a:rPr lang="en-US" dirty="0" smtClean="0"/>
              <a:t>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75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http://www.soi.city.ac.uk/~</a:t>
            </a:r>
            <a:r>
              <a:rPr lang="en-US" dirty="0" smtClean="0"/>
              <a:t>kloukin/IN2P3/material/jni.pdf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docs.oracle.com/javase/6/docs/technotes/guides/jni/spec/jniTOC.html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download.java.net/jdk8/docs/technotes/guides/jni/spec/functions.html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developer.android.com/training/articles/perf-jni.html</a:t>
            </a:r>
            <a:endParaRPr lang="en-US" dirty="0"/>
          </a:p>
          <a:p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Cinar</a:t>
            </a:r>
            <a:r>
              <a:rPr lang="en-US" dirty="0"/>
              <a:t>, Pro Android C++ with the NDK, Chapter 3</a:t>
            </a:r>
          </a:p>
          <a:p>
            <a:r>
              <a:rPr lang="en-US" dirty="0"/>
              <a:t>Sylvain </a:t>
            </a:r>
            <a:r>
              <a:rPr lang="en-US" dirty="0" err="1"/>
              <a:t>Ratabouil</a:t>
            </a:r>
            <a:r>
              <a:rPr lang="en-US" dirty="0"/>
              <a:t>, Android NDK, Beginner’s Guide, </a:t>
            </a:r>
            <a:r>
              <a:rPr lang="en-US" dirty="0" smtClean="0"/>
              <a:t>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9939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3048000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Native Interface </a:t>
            </a:r>
            <a:endParaRPr lang="en-US" dirty="0" smtClean="0"/>
          </a:p>
          <a:p>
            <a:r>
              <a:rPr lang="en-US" dirty="0"/>
              <a:t>Two-way interface </a:t>
            </a:r>
          </a:p>
          <a:p>
            <a:r>
              <a:rPr lang="en-US" dirty="0"/>
              <a:t>Native methods </a:t>
            </a:r>
          </a:p>
          <a:p>
            <a:r>
              <a:rPr lang="en-US" dirty="0"/>
              <a:t>Interface pointer </a:t>
            </a:r>
          </a:p>
          <a:p>
            <a:r>
              <a:rPr lang="en-US" dirty="0"/>
              <a:t>Static methods </a:t>
            </a:r>
          </a:p>
          <a:p>
            <a:r>
              <a:rPr lang="en-US" dirty="0"/>
              <a:t>Instance methods </a:t>
            </a:r>
          </a:p>
          <a:p>
            <a:r>
              <a:rPr lang="en-US" dirty="0" smtClean="0"/>
              <a:t>Primitive types</a:t>
            </a:r>
          </a:p>
          <a:p>
            <a:r>
              <a:rPr lang="en-US" dirty="0" smtClean="0"/>
              <a:t>Reference </a:t>
            </a:r>
            <a:r>
              <a:rPr lang="en-US" dirty="0"/>
              <a:t>types</a:t>
            </a:r>
          </a:p>
          <a:p>
            <a:r>
              <a:rPr lang="en-US" dirty="0" smtClean="0"/>
              <a:t>JNI </a:t>
            </a:r>
            <a:r>
              <a:rPr lang="en-US" dirty="0"/>
              <a:t>functions</a:t>
            </a:r>
          </a:p>
          <a:p>
            <a:r>
              <a:rPr lang="en-US" dirty="0" smtClean="0"/>
              <a:t>Opaque </a:t>
            </a:r>
            <a:r>
              <a:rPr lang="en-US" dirty="0"/>
              <a:t>reference</a:t>
            </a:r>
          </a:p>
          <a:p>
            <a:r>
              <a:rPr lang="en-US" dirty="0" smtClean="0"/>
              <a:t>Java </a:t>
            </a:r>
            <a:r>
              <a:rPr lang="en-US" dirty="0"/>
              <a:t>string reference</a:t>
            </a:r>
          </a:p>
          <a:p>
            <a:r>
              <a:rPr lang="en-US" dirty="0" smtClean="0"/>
              <a:t>Conversion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49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Two-way interface</a:t>
            </a:r>
          </a:p>
          <a:p>
            <a:r>
              <a:rPr lang="en-US" dirty="0"/>
              <a:t>Allows Java apps to invoke native code and vice </a:t>
            </a:r>
            <a:r>
              <a:rPr lang="en-US" dirty="0" smtClean="0"/>
              <a:t>versa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525" y="2862262"/>
            <a:ext cx="7600950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506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Support for two types of native code</a:t>
            </a:r>
          </a:p>
          <a:p>
            <a:r>
              <a:rPr lang="en-US" dirty="0"/>
              <a:t>Native libraries</a:t>
            </a:r>
          </a:p>
          <a:p>
            <a:pPr lvl="1"/>
            <a:r>
              <a:rPr lang="en-US" dirty="0"/>
              <a:t>Call functions from native libraries</a:t>
            </a:r>
          </a:p>
          <a:p>
            <a:pPr lvl="1"/>
            <a:r>
              <a:rPr lang="en-US" dirty="0"/>
              <a:t>In the same way they call Java methods</a:t>
            </a:r>
          </a:p>
          <a:p>
            <a:r>
              <a:rPr lang="en-US" dirty="0"/>
              <a:t>Native applications</a:t>
            </a:r>
          </a:p>
          <a:p>
            <a:pPr lvl="1"/>
            <a:r>
              <a:rPr lang="en-US" dirty="0"/>
              <a:t>Embed a Java VM implementation into native apps</a:t>
            </a:r>
          </a:p>
          <a:p>
            <a:pPr lvl="1"/>
            <a:r>
              <a:rPr lang="en-US" dirty="0"/>
              <a:t>Execute components written in Java</a:t>
            </a:r>
          </a:p>
          <a:p>
            <a:pPr lvl="1"/>
            <a:r>
              <a:rPr lang="en-US" dirty="0"/>
              <a:t>e.g. C web browser executes applets in an embedded Java </a:t>
            </a:r>
            <a:r>
              <a:rPr lang="en-US" dirty="0" smtClean="0"/>
              <a:t>VM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85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of Using </a:t>
            </a:r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apps are portable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 multiple platforms</a:t>
            </a:r>
          </a:p>
          <a:p>
            <a:pPr lvl="1"/>
            <a:r>
              <a:rPr lang="en-US" dirty="0"/>
              <a:t>The native component will not run on multiple platforms</a:t>
            </a:r>
          </a:p>
          <a:p>
            <a:pPr lvl="1"/>
            <a:r>
              <a:rPr lang="en-US" dirty="0"/>
              <a:t>Recompile the native code for the new platform</a:t>
            </a:r>
          </a:p>
          <a:p>
            <a:r>
              <a:rPr lang="en-US" dirty="0"/>
              <a:t>Java is type-safe and secure</a:t>
            </a:r>
          </a:p>
          <a:p>
            <a:pPr lvl="1"/>
            <a:r>
              <a:rPr lang="en-US" dirty="0"/>
              <a:t>C/C++ are not</a:t>
            </a:r>
          </a:p>
          <a:p>
            <a:pPr lvl="1"/>
            <a:r>
              <a:rPr lang="en-US" dirty="0"/>
              <a:t>Misbehaving native code can affect the whole application</a:t>
            </a:r>
          </a:p>
          <a:p>
            <a:pPr lvl="1"/>
            <a:r>
              <a:rPr lang="en-US" dirty="0"/>
              <a:t>Security checks when invoking native code</a:t>
            </a:r>
          </a:p>
          <a:p>
            <a:pPr lvl="1"/>
            <a:r>
              <a:rPr lang="en-US" dirty="0"/>
              <a:t>Extra care when writing apps that use JNI</a:t>
            </a:r>
          </a:p>
          <a:p>
            <a:r>
              <a:rPr lang="en-US" dirty="0"/>
              <a:t>Native methods in few classes</a:t>
            </a:r>
          </a:p>
          <a:p>
            <a:pPr lvl="1"/>
            <a:r>
              <a:rPr lang="en-US" dirty="0"/>
              <a:t>Clean isolation between native code and Java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73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Java app calling a C function to print ”Hello World”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sz="2000" dirty="0">
                <a:latin typeface="Lucida Console" pitchFamily="49" charset="0"/>
              </a:rPr>
              <a:t>HelloWorld.java</a:t>
            </a:r>
            <a:r>
              <a:rPr lang="en-US" dirty="0"/>
              <a:t> that declares the native method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sz="2000" dirty="0">
                <a:latin typeface="Lucida Console" pitchFamily="49" charset="0"/>
              </a:rPr>
              <a:t>HelloWorld.java</a:t>
            </a:r>
            <a:r>
              <a:rPr lang="en-US" dirty="0"/>
              <a:t> using </a:t>
            </a:r>
            <a:r>
              <a:rPr lang="en-US" sz="2000" dirty="0" err="1">
                <a:latin typeface="Lucida Console" pitchFamily="49" charset="0"/>
              </a:rPr>
              <a:t>javac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sz="2000" dirty="0" err="1">
                <a:latin typeface="Lucida Console" pitchFamily="49" charset="0"/>
              </a:rPr>
              <a:t>HelloWorld.class</a:t>
            </a:r>
            <a:endParaRPr lang="en-US" sz="2000" dirty="0">
              <a:latin typeface="Lucida Console" pitchFamily="49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sz="2000" dirty="0" err="1">
                <a:latin typeface="Lucida Console" pitchFamily="49" charset="0"/>
              </a:rPr>
              <a:t>javah</a:t>
            </a:r>
            <a:r>
              <a:rPr lang="en-US" sz="2000" dirty="0">
                <a:latin typeface="Lucida Console" pitchFamily="49" charset="0"/>
              </a:rPr>
              <a:t> -</a:t>
            </a:r>
            <a:r>
              <a:rPr lang="en-US" sz="2000" dirty="0" err="1">
                <a:latin typeface="Lucida Console" pitchFamily="49" charset="0"/>
              </a:rPr>
              <a:t>jni</a:t>
            </a:r>
            <a:r>
              <a:rPr lang="en-US" dirty="0"/>
              <a:t> to create C header file (function prototype</a:t>
            </a:r>
            <a:r>
              <a:rPr lang="en-US" dirty="0" smtClean="0"/>
              <a:t>) =&gt; </a:t>
            </a:r>
            <a:r>
              <a:rPr lang="en-US" sz="2000" dirty="0" err="1">
                <a:latin typeface="Lucida Console" pitchFamily="49" charset="0"/>
              </a:rPr>
              <a:t>HelloWorld.h</a:t>
            </a:r>
            <a:endParaRPr lang="en-US" sz="2000" dirty="0">
              <a:latin typeface="Lucida Console" pitchFamily="49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C implementation on native method =&gt; </a:t>
            </a:r>
            <a:r>
              <a:rPr lang="en-US" sz="2000" dirty="0" err="1">
                <a:latin typeface="Lucida Console" pitchFamily="49" charset="0"/>
              </a:rPr>
              <a:t>HelloWorld.c</a:t>
            </a:r>
            <a:endParaRPr lang="en-US" sz="2000" dirty="0">
              <a:latin typeface="Lucida Console" pitchFamily="49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dirty="0"/>
              <a:t>C code into native library =&gt; </a:t>
            </a:r>
            <a:r>
              <a:rPr lang="en-US" sz="2000" dirty="0">
                <a:latin typeface="Lucida Console" pitchFamily="49" charset="0"/>
              </a:rPr>
              <a:t>libHelloWorld.so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sz="2000" dirty="0">
                <a:latin typeface="Lucida Console" pitchFamily="49" charset="0"/>
              </a:rPr>
              <a:t>HelloWorld.dll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sz="2000" dirty="0" err="1">
                <a:latin typeface="Lucida Console" pitchFamily="49" charset="0"/>
              </a:rPr>
              <a:t>HelloWorld</a:t>
            </a:r>
            <a:r>
              <a:rPr lang="en-US" dirty="0"/>
              <a:t> using </a:t>
            </a:r>
            <a:r>
              <a:rPr lang="en-US" sz="2000" dirty="0">
                <a:latin typeface="Lucida Console" pitchFamily="49" charset="0"/>
              </a:rPr>
              <a:t>java</a:t>
            </a:r>
            <a:r>
              <a:rPr lang="en-US" dirty="0"/>
              <a:t> runtime interpreter</a:t>
            </a:r>
          </a:p>
          <a:p>
            <a:pPr lvl="2"/>
            <a:r>
              <a:rPr lang="en-US" dirty="0"/>
              <a:t>The class and native library loaded at </a:t>
            </a:r>
            <a:r>
              <a:rPr lang="en-US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98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static initializer we load the native library</a:t>
            </a:r>
          </a:p>
          <a:p>
            <a:pPr lvl="1"/>
            <a:r>
              <a:rPr lang="en-US" dirty="0"/>
              <a:t>The native library on disk is called </a:t>
            </a:r>
            <a:r>
              <a:rPr lang="en-US" sz="2000" dirty="0">
                <a:latin typeface="Lucida Console" pitchFamily="49" charset="0"/>
              </a:rPr>
              <a:t>libHelloWorld.so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sz="2000" dirty="0" smtClean="0">
                <a:latin typeface="Lucida Console" pitchFamily="49" charset="0"/>
              </a:rPr>
              <a:t>HelloWorld.dll</a:t>
            </a:r>
            <a:endParaRPr lang="en-US" sz="2000" dirty="0">
              <a:latin typeface="Lucida Console" pitchFamily="49" charset="0"/>
            </a:endParaRPr>
          </a:p>
          <a:p>
            <a:r>
              <a:rPr lang="en-US" dirty="0"/>
              <a:t>Declare the </a:t>
            </a:r>
            <a:r>
              <a:rPr lang="en-US" sz="2300" dirty="0">
                <a:latin typeface="Lucida Console" pitchFamily="49" charset="0"/>
              </a:rPr>
              <a:t>print</a:t>
            </a:r>
            <a:r>
              <a:rPr lang="en-US" dirty="0"/>
              <a:t> native method (</a:t>
            </a:r>
            <a:r>
              <a:rPr lang="en-US" sz="2300" dirty="0">
                <a:latin typeface="Lucida Console" pitchFamily="49" charset="0"/>
              </a:rPr>
              <a:t>native</a:t>
            </a:r>
            <a:r>
              <a:rPr lang="en-US" dirty="0"/>
              <a:t> modifier)</a:t>
            </a:r>
          </a:p>
          <a:p>
            <a:r>
              <a:rPr lang="en-US" dirty="0"/>
              <a:t>In main we instantiate the </a:t>
            </a:r>
            <a:r>
              <a:rPr lang="en-US" sz="2300" dirty="0" err="1">
                <a:latin typeface="Lucida Console" pitchFamily="49" charset="0"/>
              </a:rPr>
              <a:t>HelloWorld</a:t>
            </a:r>
            <a:r>
              <a:rPr lang="en-US" dirty="0"/>
              <a:t> class and </a:t>
            </a:r>
            <a:r>
              <a:rPr lang="en-US" dirty="0" smtClean="0"/>
              <a:t>invoke </a:t>
            </a:r>
            <a:r>
              <a:rPr lang="en-US" sz="2300" dirty="0">
                <a:latin typeface="Lucida Console" pitchFamily="49" charset="0"/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native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65532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Lucida Console" pitchFamily="49" charset="0"/>
              </a:rPr>
              <a:t>class</a:t>
            </a:r>
            <a:r>
              <a:rPr lang="pt-BR" dirty="0">
                <a:latin typeface="Lucida Console" pitchFamily="49" charset="0"/>
              </a:rPr>
              <a:t> HelloWorld {</a:t>
            </a:r>
          </a:p>
          <a:p>
            <a:r>
              <a:rPr lang="pt-BR" dirty="0">
                <a:latin typeface="Lucida Console" pitchFamily="49" charset="0"/>
              </a:rPr>
              <a:t>    </a:t>
            </a:r>
            <a:r>
              <a:rPr lang="pt-BR" b="1" dirty="0">
                <a:latin typeface="Lucida Console" pitchFamily="49" charset="0"/>
              </a:rPr>
              <a:t>static</a:t>
            </a:r>
            <a:r>
              <a:rPr lang="pt-BR" dirty="0">
                <a:latin typeface="Lucida Console" pitchFamily="49" charset="0"/>
              </a:rPr>
              <a:t> {</a:t>
            </a:r>
          </a:p>
          <a:p>
            <a:r>
              <a:rPr lang="pt-BR" dirty="0">
                <a:latin typeface="Lucida Console" pitchFamily="49" charset="0"/>
              </a:rPr>
              <a:t>        System.loadLibrary("HelloWorld");</a:t>
            </a:r>
          </a:p>
          <a:p>
            <a:r>
              <a:rPr lang="pt-BR" dirty="0">
                <a:latin typeface="Lucida Console" pitchFamily="49" charset="0"/>
              </a:rPr>
              <a:t>    }</a:t>
            </a:r>
          </a:p>
          <a:p>
            <a:r>
              <a:rPr lang="pt-BR" dirty="0">
                <a:latin typeface="Lucida Console" pitchFamily="49" charset="0"/>
              </a:rPr>
              <a:t>    </a:t>
            </a:r>
            <a:r>
              <a:rPr lang="pt-BR" b="1" dirty="0">
                <a:latin typeface="Lucida Console" pitchFamily="49" charset="0"/>
              </a:rPr>
              <a:t>private native void</a:t>
            </a:r>
            <a:r>
              <a:rPr lang="pt-BR" dirty="0">
                <a:latin typeface="Lucida Console" pitchFamily="49" charset="0"/>
              </a:rPr>
              <a:t> print();</a:t>
            </a:r>
          </a:p>
          <a:p>
            <a:r>
              <a:rPr lang="pt-BR" dirty="0">
                <a:latin typeface="Lucida Console" pitchFamily="49" charset="0"/>
              </a:rPr>
              <a:t>    </a:t>
            </a:r>
            <a:r>
              <a:rPr lang="pt-BR" b="1" dirty="0">
                <a:latin typeface="Lucida Console" pitchFamily="49" charset="0"/>
              </a:rPr>
              <a:t>public static void</a:t>
            </a:r>
            <a:r>
              <a:rPr lang="pt-BR" dirty="0">
                <a:latin typeface="Lucida Console" pitchFamily="49" charset="0"/>
              </a:rPr>
              <a:t> main(String[] args) {</a:t>
            </a:r>
          </a:p>
          <a:p>
            <a:r>
              <a:rPr lang="pt-BR" dirty="0">
                <a:latin typeface="Lucida Console" pitchFamily="49" charset="0"/>
              </a:rPr>
              <a:t>        </a:t>
            </a:r>
            <a:r>
              <a:rPr lang="pt-BR" b="1" dirty="0">
                <a:latin typeface="Lucida Console" pitchFamily="49" charset="0"/>
              </a:rPr>
              <a:t>new</a:t>
            </a:r>
            <a:r>
              <a:rPr lang="pt-BR" dirty="0">
                <a:latin typeface="Lucida Console" pitchFamily="49" charset="0"/>
              </a:rPr>
              <a:t> HelloWorld().print();</a:t>
            </a:r>
          </a:p>
          <a:p>
            <a:r>
              <a:rPr lang="pt-BR" dirty="0">
                <a:latin typeface="Lucida Console" pitchFamily="49" charset="0"/>
              </a:rPr>
              <a:t>    }</a:t>
            </a:r>
          </a:p>
          <a:p>
            <a:r>
              <a:rPr lang="pt-BR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5798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Compile the Java source code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javac</a:t>
            </a:r>
            <a:r>
              <a:rPr lang="en-US" sz="2000" dirty="0">
                <a:latin typeface="Lucida Console" pitchFamily="49" charset="0"/>
              </a:rPr>
              <a:t> HelloWorld.java</a:t>
            </a:r>
          </a:p>
          <a:p>
            <a:pPr lvl="1"/>
            <a:r>
              <a:rPr lang="en-US" dirty="0"/>
              <a:t>Creates </a:t>
            </a:r>
            <a:r>
              <a:rPr lang="en-US" sz="2000" dirty="0" err="1">
                <a:latin typeface="Lucida Console" pitchFamily="49" charset="0"/>
              </a:rPr>
              <a:t>HelloWorld.class</a:t>
            </a:r>
            <a:r>
              <a:rPr lang="en-US" dirty="0"/>
              <a:t> in the same directory</a:t>
            </a:r>
          </a:p>
          <a:p>
            <a:r>
              <a:rPr lang="en-US" dirty="0"/>
              <a:t>Generate JNI-style header file using </a:t>
            </a:r>
            <a:r>
              <a:rPr lang="en-US" sz="2300" dirty="0" err="1">
                <a:latin typeface="Lucida Console" pitchFamily="49" charset="0"/>
              </a:rPr>
              <a:t>javah</a:t>
            </a:r>
            <a:r>
              <a:rPr lang="en-US" dirty="0"/>
              <a:t> tool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javah</a:t>
            </a:r>
            <a:r>
              <a:rPr lang="en-US" sz="2000" dirty="0">
                <a:latin typeface="Lucida Console" pitchFamily="49" charset="0"/>
              </a:rPr>
              <a:t> -</a:t>
            </a:r>
            <a:r>
              <a:rPr lang="en-US" sz="2000" dirty="0" err="1">
                <a:latin typeface="Lucida Console" pitchFamily="49" charset="0"/>
              </a:rPr>
              <a:t>jni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HelloWorld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Generates </a:t>
            </a:r>
            <a:r>
              <a:rPr lang="en-US" sz="2000" dirty="0" err="1">
                <a:latin typeface="Lucida Console" pitchFamily="49" charset="0"/>
              </a:rPr>
              <a:t>HelloWorld.h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dirty="0"/>
              <a:t>Includes prototype for </a:t>
            </a:r>
            <a:r>
              <a:rPr lang="en-US" sz="2000" dirty="0" err="1">
                <a:latin typeface="Lucida Console" pitchFamily="49" charset="0"/>
              </a:rPr>
              <a:t>Java_HelloWorld_print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>
                <a:latin typeface="Lucida Console" pitchFamily="49" charset="0"/>
              </a:rPr>
              <a:t>JNIEXPORT void JNICALL </a:t>
            </a:r>
            <a:r>
              <a:rPr lang="en-US" sz="2000" dirty="0" err="1">
                <a:latin typeface="Lucida Console" pitchFamily="49" charset="0"/>
              </a:rPr>
              <a:t>Java_HelloWorld_print</a:t>
            </a:r>
            <a:r>
              <a:rPr lang="en-US" sz="2000" dirty="0">
                <a:latin typeface="Lucida Console" pitchFamily="49" charset="0"/>
              </a:rPr>
              <a:t> (</a:t>
            </a:r>
            <a:r>
              <a:rPr lang="en-US" sz="2000" dirty="0" err="1">
                <a:latin typeface="Lucida Console" pitchFamily="49" charset="0"/>
              </a:rPr>
              <a:t>JNIEnv</a:t>
            </a:r>
            <a:r>
              <a:rPr lang="en-US" sz="2000" dirty="0">
                <a:latin typeface="Lucida Console" pitchFamily="49" charset="0"/>
              </a:rPr>
              <a:t> *, </a:t>
            </a:r>
            <a:r>
              <a:rPr lang="en-US" sz="2000" dirty="0" err="1">
                <a:latin typeface="Lucida Console" pitchFamily="49" charset="0"/>
              </a:rPr>
              <a:t>jobject</a:t>
            </a:r>
            <a:r>
              <a:rPr lang="en-US" sz="2000" dirty="0"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26228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141-4BE8-45B4-B25A-3CF3416A7D9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/>
              <a:t>Follow the prototype in the generated header file</a:t>
            </a:r>
          </a:p>
          <a:p>
            <a:r>
              <a:rPr lang="en-US" sz="2300" dirty="0" err="1">
                <a:latin typeface="Lucida Console" pitchFamily="49" charset="0"/>
              </a:rPr>
              <a:t>jni.h</a:t>
            </a:r>
            <a:r>
              <a:rPr lang="en-US" dirty="0"/>
              <a:t> - needed for native code to call JNI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81877"/>
            <a:ext cx="84582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Lucida Console" pitchFamily="49" charset="0"/>
              </a:rPr>
              <a:t>#include </a:t>
            </a:r>
            <a:r>
              <a:rPr lang="pt-BR" dirty="0">
                <a:latin typeface="Lucida Console" pitchFamily="49" charset="0"/>
              </a:rPr>
              <a:t>&lt;jni.h&gt;</a:t>
            </a:r>
          </a:p>
          <a:p>
            <a:r>
              <a:rPr lang="pt-BR" b="1" dirty="0">
                <a:latin typeface="Lucida Console" pitchFamily="49" charset="0"/>
              </a:rPr>
              <a:t>#include </a:t>
            </a:r>
            <a:r>
              <a:rPr lang="pt-BR" dirty="0">
                <a:latin typeface="Lucida Console" pitchFamily="49" charset="0"/>
              </a:rPr>
              <a:t>&lt;stdio.h&gt;</a:t>
            </a:r>
          </a:p>
          <a:p>
            <a:r>
              <a:rPr lang="pt-BR" b="1" dirty="0">
                <a:latin typeface="Lucida Console" pitchFamily="49" charset="0"/>
              </a:rPr>
              <a:t>#include </a:t>
            </a:r>
            <a:r>
              <a:rPr lang="pt-BR" dirty="0">
                <a:latin typeface="Lucida Console" pitchFamily="49" charset="0"/>
              </a:rPr>
              <a:t>"HelloWorld.h"</a:t>
            </a:r>
          </a:p>
          <a:p>
            <a:r>
              <a:rPr lang="pt-BR" dirty="0">
                <a:latin typeface="Lucida Console" pitchFamily="49" charset="0"/>
              </a:rPr>
              <a:t>JNIEXPORT </a:t>
            </a:r>
            <a:r>
              <a:rPr lang="pt-BR" b="1" dirty="0">
                <a:latin typeface="Lucida Console" pitchFamily="49" charset="0"/>
              </a:rPr>
              <a:t>void</a:t>
            </a:r>
            <a:r>
              <a:rPr lang="pt-BR" dirty="0">
                <a:latin typeface="Lucida Console" pitchFamily="49" charset="0"/>
              </a:rPr>
              <a:t> </a:t>
            </a:r>
            <a:r>
              <a:rPr lang="pt-BR" dirty="0" smtClean="0">
                <a:latin typeface="Lucida Console" pitchFamily="49" charset="0"/>
              </a:rPr>
              <a:t>JNICALL Java_HelloWorld_print(JNIEnv </a:t>
            </a:r>
            <a:r>
              <a:rPr lang="pt-BR" dirty="0">
                <a:latin typeface="Lucida Console" pitchFamily="49" charset="0"/>
              </a:rPr>
              <a:t>*env, jobject obj)</a:t>
            </a:r>
          </a:p>
          <a:p>
            <a:r>
              <a:rPr lang="pt-BR" dirty="0">
                <a:latin typeface="Lucida Console" pitchFamily="49" charset="0"/>
              </a:rPr>
              <a:t>{</a:t>
            </a:r>
          </a:p>
          <a:p>
            <a:r>
              <a:rPr lang="pt-BR" dirty="0">
                <a:latin typeface="Lucida Console" pitchFamily="49" charset="0"/>
              </a:rPr>
              <a:t>    printf("Hello World!\n");</a:t>
            </a:r>
          </a:p>
          <a:p>
            <a:r>
              <a:rPr lang="pt-BR" dirty="0">
                <a:latin typeface="Lucida Console" pitchFamily="49" charset="0"/>
              </a:rPr>
              <a:t>    </a:t>
            </a:r>
            <a:r>
              <a:rPr lang="pt-BR" b="1" dirty="0">
                <a:latin typeface="Lucida Console" pitchFamily="49" charset="0"/>
              </a:rPr>
              <a:t>return</a:t>
            </a:r>
            <a:r>
              <a:rPr lang="pt-BR" dirty="0">
                <a:latin typeface="Lucida Console" pitchFamily="49" charset="0"/>
              </a:rPr>
              <a:t>;</a:t>
            </a:r>
          </a:p>
          <a:p>
            <a:r>
              <a:rPr lang="pt-BR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5657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</TotalTime>
  <Words>1495</Words>
  <Application>Microsoft Office PowerPoint</Application>
  <PresentationFormat>On-screen Show (4:3)</PresentationFormat>
  <Paragraphs>321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Lecture 5 - NDK Integration (JNI)</vt:lpstr>
      <vt:lpstr>Standard JNI</vt:lpstr>
      <vt:lpstr>Standard JNI</vt:lpstr>
      <vt:lpstr>Two-way Interface</vt:lpstr>
      <vt:lpstr>Implications of Using JNI</vt:lpstr>
      <vt:lpstr>Hello World Example</vt:lpstr>
      <vt:lpstr>Hello World Example</vt:lpstr>
      <vt:lpstr>Hello World Example</vt:lpstr>
      <vt:lpstr>Hello World Example</vt:lpstr>
      <vt:lpstr>Hello World Example</vt:lpstr>
      <vt:lpstr>Hello World Example</vt:lpstr>
      <vt:lpstr>JNIEnv interface pointer</vt:lpstr>
      <vt:lpstr>JNIEnv interface pointer</vt:lpstr>
      <vt:lpstr>Second Argument</vt:lpstr>
      <vt:lpstr>Mapping of Types</vt:lpstr>
      <vt:lpstr>Primitive Types</vt:lpstr>
      <vt:lpstr>Objects</vt:lpstr>
      <vt:lpstr>Reference Types</vt:lpstr>
      <vt:lpstr>String Types</vt:lpstr>
      <vt:lpstr>Convert C String to Java String</vt:lpstr>
      <vt:lpstr>Convert Java String to C String</vt:lpstr>
      <vt:lpstr>Release Strings</vt:lpstr>
      <vt:lpstr>Length and Copy in Buffer</vt:lpstr>
      <vt:lpstr>Critical Region</vt:lpstr>
      <vt:lpstr>Bibliography</vt:lpstr>
      <vt:lpstr>Keywords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Laura Gheorghe</cp:lastModifiedBy>
  <cp:revision>43</cp:revision>
  <dcterms:created xsi:type="dcterms:W3CDTF">2014-07-31T11:28:29Z</dcterms:created>
  <dcterms:modified xsi:type="dcterms:W3CDTF">2014-08-10T09:28:01Z</dcterms:modified>
</cp:coreProperties>
</file>