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Public Sans Bold" charset="1" panose="00000000000000000000"/>
      <p:regular r:id="rId14"/>
    </p:embeddedFont>
    <p:embeddedFont>
      <p:font typeface="Playfair Display" charset="1" panose="00000500000000000000"/>
      <p:regular r:id="rId15"/>
    </p:embeddedFont>
    <p:embeddedFont>
      <p:font typeface="Open Sans Bold" charset="1" panose="020B0806030504020204"/>
      <p:regular r:id="rId16"/>
    </p:embeddedFont>
    <p:embeddedFont>
      <p:font typeface="Public Sans" charset="1" panose="00000000000000000000"/>
      <p:regular r:id="rId17"/>
    </p:embeddedFont>
    <p:embeddedFont>
      <p:font typeface="Open Sans" charset="1" panose="020B0606030504020204"/>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28792"/>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TOPICOS DE IA</a:t>
            </a:r>
          </a:p>
        </p:txBody>
      </p:sp>
      <p:sp>
        <p:nvSpPr>
          <p:cNvPr name="TextBox 4" id="4"/>
          <p:cNvSpPr txBox="true"/>
          <p:nvPr/>
        </p:nvSpPr>
        <p:spPr>
          <a:xfrm rot="0">
            <a:off x="850974" y="398841"/>
            <a:ext cx="16408332" cy="4017658"/>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Evolucion Diferencial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284276" y="3334390"/>
            <a:ext cx="15953207" cy="59239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La evolución diferencial (DE) es uno de los métodos metaheurísticos de optimización, y se diferencia de otros métodos por su sencillez y eficacia. La DE usa una población de vectores que mutan y se entrecruzan para crear nuevas soluciones.</a:t>
            </a:r>
          </a:p>
        </p:txBody>
      </p:sp>
      <p:sp>
        <p:nvSpPr>
          <p:cNvPr name="TextBox 3" id="3"/>
          <p:cNvSpPr txBox="true"/>
          <p:nvPr/>
        </p:nvSpPr>
        <p:spPr>
          <a:xfrm rot="0">
            <a:off x="1284276" y="857250"/>
            <a:ext cx="7472362" cy="1566544"/>
          </a:xfrm>
          <a:prstGeom prst="rect">
            <a:avLst/>
          </a:prstGeom>
        </p:spPr>
        <p:txBody>
          <a:bodyPr anchor="t" rtlCol="false" tIns="0" lIns="0" bIns="0" rIns="0">
            <a:spAutoFit/>
          </a:bodyPr>
          <a:lstStyle/>
          <a:p>
            <a:pPr algn="ctr">
              <a:lnSpc>
                <a:spcPts val="12880"/>
              </a:lnSpc>
            </a:pPr>
            <a:r>
              <a:rPr lang="en-US" sz="9200" b="true">
                <a:solidFill>
                  <a:srgbClr val="2B2C30"/>
                </a:solidFill>
                <a:latin typeface="Open Sans Bold"/>
                <a:ea typeface="Open Sans Bold"/>
                <a:cs typeface="Open Sans Bold"/>
                <a:sym typeface="Open Sans Bold"/>
              </a:rPr>
              <a:t>Introduccion</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QUÉ ES?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689" y="2122290"/>
            <a:ext cx="16416383" cy="3238373"/>
          </a:xfrm>
          <a:prstGeom prst="rect">
            <a:avLst/>
          </a:prstGeom>
        </p:spPr>
        <p:txBody>
          <a:bodyPr anchor="t" rtlCol="false" tIns="0" lIns="0" bIns="0" rIns="0">
            <a:spAutoFit/>
          </a:bodyPr>
          <a:lstStyle/>
          <a:p>
            <a:pPr algn="l">
              <a:lnSpc>
                <a:spcPts val="5235"/>
              </a:lnSpc>
            </a:pPr>
            <a:r>
              <a:rPr lang="en-US" sz="2799">
                <a:solidFill>
                  <a:srgbClr val="2B2C30"/>
                </a:solidFill>
                <a:latin typeface="Public Sans"/>
                <a:ea typeface="Public Sans"/>
                <a:cs typeface="Public Sans"/>
                <a:sym typeface="Public Sans"/>
              </a:rPr>
              <a:t>La evolución diferencial (Differential Evolution,</a:t>
            </a:r>
            <a:r>
              <a:rPr lang="en-US" sz="2799">
                <a:solidFill>
                  <a:srgbClr val="2B2C30"/>
                </a:solidFill>
                <a:latin typeface="Public Sans"/>
                <a:ea typeface="Public Sans"/>
                <a:cs typeface="Public Sans"/>
                <a:sym typeface="Public Sans"/>
              </a:rPr>
              <a:t> DE) es un algoritmo de optimización heurística muy usado en problemas complejos donde las soluciones exactas no son fáciles de encontrar. Es parte de la familia de los algoritmos evolutivos, que se inspiran en la evolución natural para resolver problemas de optimización.</a:t>
            </a:r>
          </a:p>
          <a:p>
            <a:pPr algn="l">
              <a:lnSpc>
                <a:spcPts val="5235"/>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2152970"/>
            <a:ext cx="16242893" cy="5923910"/>
          </a:xfrm>
          <a:prstGeom prst="rect">
            <a:avLst/>
          </a:prstGeom>
        </p:spPr>
        <p:txBody>
          <a:bodyPr anchor="t" rtlCol="false" tIns="0" lIns="0" bIns="0" rIns="0">
            <a:spAutoFit/>
          </a:bodyPr>
          <a:lstStyle/>
          <a:p>
            <a:pPr algn="l">
              <a:lnSpc>
                <a:spcPts val="7865"/>
              </a:lnSpc>
            </a:pPr>
            <a:r>
              <a:rPr lang="en-US" sz="6050" spc="30">
                <a:solidFill>
                  <a:srgbClr val="2B2C30"/>
                </a:solidFill>
                <a:latin typeface="Playfair Display"/>
                <a:ea typeface="Playfair Display"/>
                <a:cs typeface="Playfair Display"/>
                <a:sym typeface="Playfair Display"/>
              </a:rPr>
              <a:t>Se utiliza para optimización global en espacios de búsqueda continuos o discretos. Es ideal cuando el problema tiene muchas variables y no se conocen bien sus derivadas (por ejemplo, problemas donde métodos como el gradiente no funcionan bien).</a:t>
            </a:r>
          </a:p>
        </p:txBody>
      </p:sp>
      <p:sp>
        <p:nvSpPr>
          <p:cNvPr name="TextBox 3" id="3"/>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PARA QUE SE USA?</a:t>
            </a:r>
          </a:p>
        </p:txBody>
      </p:sp>
      <p:sp>
        <p:nvSpPr>
          <p:cNvPr name="AutoShape 4" id="4"/>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5514450" y="5143500"/>
            <a:ext cx="6598446" cy="881226"/>
          </a:xfrm>
          <a:custGeom>
            <a:avLst/>
            <a:gdLst/>
            <a:ahLst/>
            <a:cxnLst/>
            <a:rect r="r" b="b" t="t" l="l"/>
            <a:pathLst>
              <a:path h="881226" w="6598446">
                <a:moveTo>
                  <a:pt x="0" y="0"/>
                </a:moveTo>
                <a:lnTo>
                  <a:pt x="6598446" y="0"/>
                </a:lnTo>
                <a:lnTo>
                  <a:pt x="6598446" y="881226"/>
                </a:lnTo>
                <a:lnTo>
                  <a:pt x="0" y="881226"/>
                </a:lnTo>
                <a:lnTo>
                  <a:pt x="0" y="0"/>
                </a:lnTo>
                <a:close/>
              </a:path>
            </a:pathLst>
          </a:custGeom>
          <a:blipFill>
            <a:blip r:embed="rId2"/>
            <a:stretch>
              <a:fillRect l="0" t="0" r="0" b="0"/>
            </a:stretch>
          </a:blipFill>
        </p:spPr>
      </p:sp>
      <p:sp>
        <p:nvSpPr>
          <p:cNvPr name="TextBox 4" id="4"/>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COMO FUNCIONA?</a:t>
            </a:r>
          </a:p>
        </p:txBody>
      </p:sp>
      <p:sp>
        <p:nvSpPr>
          <p:cNvPr name="TextBox 5" id="5"/>
          <p:cNvSpPr txBox="true"/>
          <p:nvPr/>
        </p:nvSpPr>
        <p:spPr>
          <a:xfrm rot="0">
            <a:off x="1006871" y="2313822"/>
            <a:ext cx="15909370" cy="580390"/>
          </a:xfrm>
          <a:prstGeom prst="rect">
            <a:avLst/>
          </a:prstGeom>
        </p:spPr>
        <p:txBody>
          <a:bodyPr anchor="t" rtlCol="false" tIns="0" lIns="0" bIns="0" rIns="0">
            <a:spAutoFit/>
          </a:bodyPr>
          <a:lstStyle/>
          <a:p>
            <a:pPr algn="ctr">
              <a:lnSpc>
                <a:spcPts val="4759"/>
              </a:lnSpc>
            </a:pPr>
            <a:r>
              <a:rPr lang="en-US" sz="3399">
                <a:solidFill>
                  <a:srgbClr val="2B2C30"/>
                </a:solidFill>
                <a:latin typeface="Open Sans"/>
                <a:ea typeface="Open Sans"/>
                <a:cs typeface="Open Sans"/>
                <a:sym typeface="Open Sans"/>
              </a:rPr>
              <a:t>Inicialización: Se c</a:t>
            </a:r>
            <a:r>
              <a:rPr lang="en-US" sz="3399">
                <a:solidFill>
                  <a:srgbClr val="2B2C30"/>
                </a:solidFill>
                <a:latin typeface="Open Sans"/>
                <a:ea typeface="Open Sans"/>
                <a:cs typeface="Open Sans"/>
                <a:sym typeface="Open Sans"/>
              </a:rPr>
              <a:t>rea una población aleatoria de posibles soluciones (vectores).</a:t>
            </a:r>
          </a:p>
        </p:txBody>
      </p:sp>
      <p:sp>
        <p:nvSpPr>
          <p:cNvPr name="TextBox 6" id="6"/>
          <p:cNvSpPr txBox="true"/>
          <p:nvPr/>
        </p:nvSpPr>
        <p:spPr>
          <a:xfrm rot="0">
            <a:off x="1006871" y="3408562"/>
            <a:ext cx="15909370" cy="1180465"/>
          </a:xfrm>
          <a:prstGeom prst="rect">
            <a:avLst/>
          </a:prstGeom>
        </p:spPr>
        <p:txBody>
          <a:bodyPr anchor="t" rtlCol="false" tIns="0" lIns="0" bIns="0" rIns="0">
            <a:spAutoFit/>
          </a:bodyPr>
          <a:lstStyle/>
          <a:p>
            <a:pPr algn="just">
              <a:lnSpc>
                <a:spcPts val="4759"/>
              </a:lnSpc>
            </a:pPr>
            <a:r>
              <a:rPr lang="en-US" sz="3399">
                <a:solidFill>
                  <a:srgbClr val="2B2C30"/>
                </a:solidFill>
                <a:latin typeface="Open Sans"/>
                <a:ea typeface="Open Sans"/>
                <a:cs typeface="Open Sans"/>
                <a:sym typeface="Open Sans"/>
              </a:rPr>
              <a:t>Mutación: Pa</a:t>
            </a:r>
            <a:r>
              <a:rPr lang="en-US" sz="3399">
                <a:solidFill>
                  <a:srgbClr val="2B2C30"/>
                </a:solidFill>
                <a:latin typeface="Open Sans"/>
                <a:ea typeface="Open Sans"/>
                <a:cs typeface="Open Sans"/>
                <a:sym typeface="Open Sans"/>
              </a:rPr>
              <a:t>ra cada individuo (solución), se generan nuevas soluciones combinando otros individuos de la población.</a:t>
            </a:r>
          </a:p>
        </p:txBody>
      </p:sp>
      <p:sp>
        <p:nvSpPr>
          <p:cNvPr name="TextBox 7" id="7"/>
          <p:cNvSpPr txBox="true"/>
          <p:nvPr/>
        </p:nvSpPr>
        <p:spPr>
          <a:xfrm rot="0">
            <a:off x="1006871" y="5103377"/>
            <a:ext cx="2869049" cy="580390"/>
          </a:xfrm>
          <a:prstGeom prst="rect">
            <a:avLst/>
          </a:prstGeom>
        </p:spPr>
        <p:txBody>
          <a:bodyPr anchor="t" rtlCol="false" tIns="0" lIns="0" bIns="0" rIns="0">
            <a:spAutoFit/>
          </a:bodyPr>
          <a:lstStyle/>
          <a:p>
            <a:pPr algn="ctr">
              <a:lnSpc>
                <a:spcPts val="4759"/>
              </a:lnSpc>
            </a:pPr>
            <a:r>
              <a:rPr lang="en-US" sz="3399">
                <a:solidFill>
                  <a:srgbClr val="2B2C30"/>
                </a:solidFill>
                <a:latin typeface="Open Sans"/>
                <a:ea typeface="Open Sans"/>
                <a:cs typeface="Open Sans"/>
                <a:sym typeface="Open Sans"/>
              </a:rPr>
              <a:t>Formula tipica</a:t>
            </a:r>
          </a:p>
        </p:txBody>
      </p:sp>
      <p:sp>
        <p:nvSpPr>
          <p:cNvPr name="TextBox 8" id="8"/>
          <p:cNvSpPr txBox="true"/>
          <p:nvPr/>
        </p:nvSpPr>
        <p:spPr>
          <a:xfrm rot="0">
            <a:off x="472331" y="6510501"/>
            <a:ext cx="11431667" cy="17805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2B2C30"/>
                </a:solidFill>
                <a:latin typeface="Open Sans"/>
                <a:ea typeface="Open Sans"/>
                <a:cs typeface="Open Sans"/>
                <a:sym typeface="Open Sans"/>
              </a:rPr>
              <a:t>Donde xr1,xr2,xr3,​ son individuos aleatorios distintos</a:t>
            </a:r>
          </a:p>
          <a:p>
            <a:pPr algn="l" marL="734059" indent="-367030" lvl="1">
              <a:lnSpc>
                <a:spcPts val="4759"/>
              </a:lnSpc>
              <a:buFont typeface="Arial"/>
              <a:buChar char="•"/>
            </a:pPr>
            <a:r>
              <a:rPr lang="en-US" sz="3399">
                <a:solidFill>
                  <a:srgbClr val="2B2C30"/>
                </a:solidFill>
                <a:latin typeface="Open Sans"/>
                <a:ea typeface="Open Sans"/>
                <a:cs typeface="Open Sans"/>
                <a:sym typeface="Open Sans"/>
              </a:rPr>
              <a:t>F es un factor de escala.</a:t>
            </a:r>
          </a:p>
          <a:p>
            <a:pPr algn="ctr">
              <a:lnSpc>
                <a:spcPts val="4759"/>
              </a:lnSpc>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COMO FUNCIONA?</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3308579"/>
            <a:ext cx="16398078" cy="3646170"/>
          </a:xfrm>
          <a:prstGeom prst="rect">
            <a:avLst/>
          </a:prstGeom>
        </p:spPr>
        <p:txBody>
          <a:bodyPr anchor="t" rtlCol="false" tIns="0" lIns="0" bIns="0" rIns="0">
            <a:spAutoFit/>
          </a:bodyPr>
          <a:lstStyle/>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Cruzamiento (crossover): Se mezcla el vector mutado con el actual para crear un nuevo candidato.</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Selección: Se compara el nuevo candidato con el original, y se queda el mejor (según la función objetivo).</a:t>
            </a:r>
          </a:p>
          <a:p>
            <a:pPr algn="l" marL="604519" indent="-302260" lvl="1">
              <a:lnSpc>
                <a:spcPts val="4199"/>
              </a:lnSpc>
              <a:buFont typeface="Arial"/>
              <a:buChar char="•"/>
            </a:pPr>
            <a:r>
              <a:rPr lang="en-US" sz="2799">
                <a:solidFill>
                  <a:srgbClr val="2B2C30"/>
                </a:solidFill>
                <a:latin typeface="Public Sans"/>
                <a:ea typeface="Public Sans"/>
                <a:cs typeface="Public Sans"/>
                <a:sym typeface="Public Sans"/>
              </a:rPr>
              <a:t>Repetir: Se repite el proceso hasta que se cumple un criterio de parada (número de iteraciones, convergencia, etc).</a:t>
            </a:r>
          </a:p>
          <a:p>
            <a:pPr algn="l">
              <a:lnSpc>
                <a:spcPts val="4199"/>
              </a:lnSpc>
            </a:pP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COMPONENTES</a:t>
            </a:r>
          </a:p>
        </p:txBody>
      </p:sp>
      <p:sp>
        <p:nvSpPr>
          <p:cNvPr name="AutoShape 3" id="3"/>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TextBox 4" id="4"/>
          <p:cNvSpPr txBox="true"/>
          <p:nvPr/>
        </p:nvSpPr>
        <p:spPr>
          <a:xfrm rot="0">
            <a:off x="1028700" y="2245966"/>
            <a:ext cx="3773952"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Poblacion</a:t>
            </a:r>
          </a:p>
        </p:txBody>
      </p:sp>
      <p:sp>
        <p:nvSpPr>
          <p:cNvPr name="TextBox 5" id="5"/>
          <p:cNvSpPr txBox="true"/>
          <p:nvPr/>
        </p:nvSpPr>
        <p:spPr>
          <a:xfrm rot="0">
            <a:off x="5004635" y="2292067"/>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Funcion de evaluacion</a:t>
            </a:r>
          </a:p>
        </p:txBody>
      </p:sp>
      <p:sp>
        <p:nvSpPr>
          <p:cNvPr name="TextBox 6" id="6"/>
          <p:cNvSpPr txBox="true"/>
          <p:nvPr/>
        </p:nvSpPr>
        <p:spPr>
          <a:xfrm rot="0">
            <a:off x="9564338" y="2458057"/>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Mutacion</a:t>
            </a:r>
          </a:p>
        </p:txBody>
      </p:sp>
      <p:sp>
        <p:nvSpPr>
          <p:cNvPr name="TextBox 7" id="7"/>
          <p:cNvSpPr txBox="true"/>
          <p:nvPr/>
        </p:nvSpPr>
        <p:spPr>
          <a:xfrm rot="0">
            <a:off x="13948385" y="2210407"/>
            <a:ext cx="3767081" cy="9861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Cruzamiento (crossover)</a:t>
            </a:r>
          </a:p>
        </p:txBody>
      </p:sp>
      <p:sp>
        <p:nvSpPr>
          <p:cNvPr name="TextBox 8" id="8"/>
          <p:cNvSpPr txBox="true"/>
          <p:nvPr/>
        </p:nvSpPr>
        <p:spPr>
          <a:xfrm rot="0">
            <a:off x="1028700" y="3249647"/>
            <a:ext cx="3773952" cy="3990340"/>
          </a:xfrm>
          <a:prstGeom prst="rect">
            <a:avLst/>
          </a:prstGeom>
        </p:spPr>
        <p:txBody>
          <a:bodyPr anchor="t" rtlCol="false" tIns="0" lIns="0" bIns="0" rIns="0">
            <a:spAutoFit/>
          </a:bodyPr>
          <a:lstStyle/>
          <a:p>
            <a:pPr algn="l" marL="410209" indent="-205105" lvl="1">
              <a:lnSpc>
                <a:spcPts val="2659"/>
              </a:lnSpc>
              <a:buFont typeface="Arial"/>
              <a:buChar char="•"/>
            </a:pPr>
            <a:r>
              <a:rPr lang="en-US" sz="1899">
                <a:solidFill>
                  <a:srgbClr val="2B2C30"/>
                </a:solidFill>
                <a:latin typeface="Public Sans"/>
                <a:ea typeface="Public Sans"/>
                <a:cs typeface="Public Sans"/>
                <a:sym typeface="Public Sans"/>
              </a:rPr>
              <a:t>Es un conjunto de posibles soluciones al problema.</a:t>
            </a:r>
          </a:p>
          <a:p>
            <a:pPr algn="l" marL="410209" indent="-205105" lvl="1">
              <a:lnSpc>
                <a:spcPts val="2659"/>
              </a:lnSpc>
              <a:buFont typeface="Arial"/>
              <a:buChar char="•"/>
            </a:pPr>
            <a:r>
              <a:rPr lang="en-US" sz="1899">
                <a:solidFill>
                  <a:srgbClr val="2B2C30"/>
                </a:solidFill>
                <a:latin typeface="Public Sans"/>
                <a:ea typeface="Public Sans"/>
                <a:cs typeface="Public Sans"/>
                <a:sym typeface="Public Sans"/>
              </a:rPr>
              <a:t>Cada individuo es un vector de parámetros (una posible solución).</a:t>
            </a:r>
          </a:p>
          <a:p>
            <a:pPr algn="l" marL="410209" indent="-205105" lvl="1">
              <a:lnSpc>
                <a:spcPts val="2659"/>
              </a:lnSpc>
              <a:buFont typeface="Arial"/>
              <a:buChar char="•"/>
            </a:pPr>
            <a:r>
              <a:rPr lang="en-US" sz="1899">
                <a:solidFill>
                  <a:srgbClr val="2B2C30"/>
                </a:solidFill>
                <a:latin typeface="Public Sans"/>
                <a:ea typeface="Public Sans"/>
                <a:cs typeface="Public Sans"/>
                <a:sym typeface="Public Sans"/>
              </a:rPr>
              <a:t>Por ejemplo, si estás optimizando una función con 3 variables, cada individuo podría ser algo como [1.2,−0.5,3.8][1.2, -0.5, 3.8][1.2,−0.5,3.8].</a:t>
            </a:r>
          </a:p>
          <a:p>
            <a:pPr algn="l">
              <a:lnSpc>
                <a:spcPts val="2659"/>
              </a:lnSpc>
            </a:pPr>
          </a:p>
        </p:txBody>
      </p:sp>
      <p:sp>
        <p:nvSpPr>
          <p:cNvPr name="TextBox 9" id="9"/>
          <p:cNvSpPr txBox="true"/>
          <p:nvPr/>
        </p:nvSpPr>
        <p:spPr>
          <a:xfrm rot="0">
            <a:off x="5182420" y="3249647"/>
            <a:ext cx="3772057" cy="31356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Es la fun</a:t>
            </a:r>
            <a:r>
              <a:rPr lang="en-US" sz="1800">
                <a:solidFill>
                  <a:srgbClr val="2B2C30"/>
                </a:solidFill>
                <a:latin typeface="Public Sans"/>
                <a:ea typeface="Public Sans"/>
                <a:cs typeface="Public Sans"/>
                <a:sym typeface="Public Sans"/>
              </a:rPr>
              <a:t>ción objetivo que se quiere minimizar (o maximizar).</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Evalúa qué tan buena es cada solución.</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Ejemplo: si estás minimizando f(x,y)=x2+y2f(x, y) = x^2 + y^2f(x,y)=x2+y2, esta función te da el valor para cada (x,y)(x, y)(x,y) que pruebas.</a:t>
            </a:r>
          </a:p>
          <a:p>
            <a:pPr algn="l">
              <a:lnSpc>
                <a:spcPts val="2520"/>
              </a:lnSpc>
            </a:pPr>
          </a:p>
        </p:txBody>
      </p:sp>
      <p:sp>
        <p:nvSpPr>
          <p:cNvPr name="TextBox 10" id="10"/>
          <p:cNvSpPr txBox="true"/>
          <p:nvPr/>
        </p:nvSpPr>
        <p:spPr>
          <a:xfrm rot="0">
            <a:off x="9162607" y="3249647"/>
            <a:ext cx="3772057" cy="313563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Genera un nuevo vector mutado a partir de otros 3 individuos aleatorios.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Fórmula clásica:</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vi=xr1+F⋅(xr2−xr3)v_i = x_{r1} + F \cdot (x_{r2} - x_{r3})</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F es un parámetro que controla la intensidad de la mutación (normalmente entre 0.4 y 1).</a:t>
            </a:r>
          </a:p>
          <a:p>
            <a:pPr algn="l">
              <a:lnSpc>
                <a:spcPts val="2520"/>
              </a:lnSpc>
            </a:pPr>
          </a:p>
        </p:txBody>
      </p:sp>
      <p:sp>
        <p:nvSpPr>
          <p:cNvPr name="TextBox 11" id="11"/>
          <p:cNvSpPr txBox="true"/>
          <p:nvPr/>
        </p:nvSpPr>
        <p:spPr>
          <a:xfrm rot="0">
            <a:off x="13470390" y="3249647"/>
            <a:ext cx="3767081" cy="2821305"/>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Mezcla el vector mutado con el individuo actual para crear un nuevo candidato.</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Se usa un factor de cruce CRCRCR, que define la probabilidad de tomar valores del vector mutado en lugar del original.</a:t>
            </a:r>
          </a:p>
          <a:p>
            <a:pPr algn="l">
              <a:lnSpc>
                <a:spcPts val="2520"/>
              </a:lnSpc>
            </a:pPr>
          </a:p>
        </p:txBody>
      </p:sp>
      <p:sp>
        <p:nvSpPr>
          <p:cNvPr name="TextBox 12" id="12"/>
          <p:cNvSpPr txBox="true"/>
          <p:nvPr/>
        </p:nvSpPr>
        <p:spPr>
          <a:xfrm rot="0">
            <a:off x="5182420" y="6823427"/>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Seleccion</a:t>
            </a:r>
          </a:p>
        </p:txBody>
      </p:sp>
      <p:sp>
        <p:nvSpPr>
          <p:cNvPr name="TextBox 13" id="13"/>
          <p:cNvSpPr txBox="true"/>
          <p:nvPr/>
        </p:nvSpPr>
        <p:spPr>
          <a:xfrm rot="0">
            <a:off x="4780690" y="7615018"/>
            <a:ext cx="3772057" cy="250698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Compara el nuevo candidato (hijo) con el individuo original.</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S</a:t>
            </a:r>
            <a:r>
              <a:rPr lang="en-US" sz="1800">
                <a:solidFill>
                  <a:srgbClr val="2B2C30"/>
                </a:solidFill>
                <a:latin typeface="Public Sans"/>
                <a:ea typeface="Public Sans"/>
                <a:cs typeface="Public Sans"/>
                <a:sym typeface="Public Sans"/>
              </a:rPr>
              <a:t>i el hijo ti</a:t>
            </a:r>
            <a:r>
              <a:rPr lang="en-US" sz="1800">
                <a:solidFill>
                  <a:srgbClr val="2B2C30"/>
                </a:solidFill>
                <a:latin typeface="Public Sans"/>
                <a:ea typeface="Public Sans"/>
                <a:cs typeface="Public Sans"/>
                <a:sym typeface="Public Sans"/>
              </a:rPr>
              <a:t>ene mejor fitness, lo reemplaza.</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Esto asegura que la población mejora o se mantiene en cada generación.</a:t>
            </a:r>
          </a:p>
          <a:p>
            <a:pPr algn="l">
              <a:lnSpc>
                <a:spcPts val="2520"/>
              </a:lnSpc>
            </a:pPr>
          </a:p>
        </p:txBody>
      </p:sp>
      <p:sp>
        <p:nvSpPr>
          <p:cNvPr name="TextBox 14" id="14"/>
          <p:cNvSpPr txBox="true"/>
          <p:nvPr/>
        </p:nvSpPr>
        <p:spPr>
          <a:xfrm rot="0">
            <a:off x="11450367" y="6318602"/>
            <a:ext cx="3772057" cy="490855"/>
          </a:xfrm>
          <a:prstGeom prst="rect">
            <a:avLst/>
          </a:prstGeom>
        </p:spPr>
        <p:txBody>
          <a:bodyPr anchor="t" rtlCol="false" tIns="0" lIns="0" bIns="0" rIns="0">
            <a:spAutoFit/>
          </a:bodyPr>
          <a:lstStyle/>
          <a:p>
            <a:pPr algn="l">
              <a:lnSpc>
                <a:spcPts val="3919"/>
              </a:lnSpc>
            </a:pPr>
            <a:r>
              <a:rPr lang="en-US" sz="2799" b="true">
                <a:solidFill>
                  <a:srgbClr val="2B2C30"/>
                </a:solidFill>
                <a:latin typeface="Public Sans Bold"/>
                <a:ea typeface="Public Sans Bold"/>
                <a:cs typeface="Public Sans Bold"/>
                <a:sym typeface="Public Sans Bold"/>
              </a:rPr>
              <a:t>Criterio de paro</a:t>
            </a:r>
          </a:p>
        </p:txBody>
      </p:sp>
      <p:sp>
        <p:nvSpPr>
          <p:cNvPr name="TextBox 15" id="15"/>
          <p:cNvSpPr txBox="true"/>
          <p:nvPr/>
        </p:nvSpPr>
        <p:spPr>
          <a:xfrm rot="0">
            <a:off x="11048636" y="7110193"/>
            <a:ext cx="3772057" cy="2506980"/>
          </a:xfrm>
          <a:prstGeom prst="rect">
            <a:avLst/>
          </a:prstGeom>
        </p:spPr>
        <p:txBody>
          <a:bodyPr anchor="t" rtlCol="false" tIns="0" lIns="0" bIns="0" rIns="0">
            <a:spAutoFit/>
          </a:bodyPr>
          <a:lstStyle/>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Puede ser:</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Un número máximo de generaciones.</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Un</a:t>
            </a:r>
            <a:r>
              <a:rPr lang="en-US" sz="1800">
                <a:solidFill>
                  <a:srgbClr val="2B2C30"/>
                </a:solidFill>
                <a:latin typeface="Public Sans"/>
                <a:ea typeface="Public Sans"/>
                <a:cs typeface="Public Sans"/>
                <a:sym typeface="Public Sans"/>
              </a:rPr>
              <a:t> valor d</a:t>
            </a:r>
            <a:r>
              <a:rPr lang="en-US" sz="1800">
                <a:solidFill>
                  <a:srgbClr val="2B2C30"/>
                </a:solidFill>
                <a:latin typeface="Public Sans"/>
                <a:ea typeface="Public Sans"/>
                <a:cs typeface="Public Sans"/>
                <a:sym typeface="Public Sans"/>
              </a:rPr>
              <a:t>e error mínimo alcanzado.</a:t>
            </a:r>
          </a:p>
          <a:p>
            <a:pPr algn="l" marL="388620" indent="-194310" lvl="1">
              <a:lnSpc>
                <a:spcPts val="2520"/>
              </a:lnSpc>
              <a:buFont typeface="Arial"/>
              <a:buChar char="•"/>
            </a:pPr>
            <a:r>
              <a:rPr lang="en-US" sz="1800">
                <a:solidFill>
                  <a:srgbClr val="2B2C30"/>
                </a:solidFill>
                <a:latin typeface="Public Sans"/>
                <a:ea typeface="Public Sans"/>
                <a:cs typeface="Public Sans"/>
                <a:sym typeface="Public Sans"/>
              </a:rPr>
              <a:t>Falta de mejora después de cierto tiempo.</a:t>
            </a:r>
          </a:p>
          <a:p>
            <a:pPr algn="l">
              <a:lnSpc>
                <a:spcPts val="2520"/>
              </a:lnSpc>
            </a:pP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DAGkDwtB2mQ</dc:identifier>
  <dcterms:modified xsi:type="dcterms:W3CDTF">2011-08-01T06:04:30Z</dcterms:modified>
  <cp:revision>1</cp:revision>
  <dc:title>Evolucion Diferencial</dc:title>
</cp:coreProperties>
</file>