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765F81-19D3-44D0-B935-063BDAC1342D}">
  <a:tblStyle styleId="{6F765F81-19D3-44D0-B935-063BDAC134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fb075b1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fb075b1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fb075b1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fb075b1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fb075b1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fb075b1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fb075b19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fb075b19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fb075b19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7fb075b19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fb075b19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fb075b19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b075b19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b075b19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fb075b19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fb075b19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fb075b19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fb075b19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fb075b19a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fb075b19a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fb075b19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7fb075b19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fb075b19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fb075b19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fb075b19a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7fb075b19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fb075b19a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fb075b19a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fb075b19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7fb075b19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fb075b19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fb075b19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8442bbb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8442bbb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fb075b19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fb075b19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fb075b19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fb075b19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fb075b19a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fb075b19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8442bbbe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8442bbbe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fb075b1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fb075b1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fb075b1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fb075b1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Hexadecimal" TargetMode="External"/><Relationship Id="rId10" Type="http://schemas.openxmlformats.org/officeDocument/2006/relationships/hyperlink" Target="https://en.wikipedia.org/wiki/Hexadecimal" TargetMode="External"/><Relationship Id="rId13" Type="http://schemas.openxmlformats.org/officeDocument/2006/relationships/hyperlink" Target="https://en.wikipedia.org/wiki/Hexadecimal" TargetMode="External"/><Relationship Id="rId12" Type="http://schemas.openxmlformats.org/officeDocument/2006/relationships/hyperlink" Target="https://en.wikipedia.org/wiki/Hexadecima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Hexadecimal" TargetMode="External"/><Relationship Id="rId4" Type="http://schemas.openxmlformats.org/officeDocument/2006/relationships/hyperlink" Target="https://en.wikipedia.org/wiki/Hexadecimal" TargetMode="External"/><Relationship Id="rId9" Type="http://schemas.openxmlformats.org/officeDocument/2006/relationships/hyperlink" Target="https://en.wikipedia.org/wiki/Hexadecimal" TargetMode="External"/><Relationship Id="rId15" Type="http://schemas.openxmlformats.org/officeDocument/2006/relationships/hyperlink" Target="https://en.wikipedia.org/wiki/Hexadecimal" TargetMode="External"/><Relationship Id="rId14" Type="http://schemas.openxmlformats.org/officeDocument/2006/relationships/hyperlink" Target="https://en.wikipedia.org/wiki/Hexadecimal" TargetMode="External"/><Relationship Id="rId5" Type="http://schemas.openxmlformats.org/officeDocument/2006/relationships/hyperlink" Target="https://en.wikipedia.org/wiki/Hexadecimal" TargetMode="External"/><Relationship Id="rId6" Type="http://schemas.openxmlformats.org/officeDocument/2006/relationships/hyperlink" Target="https://en.wikipedia.org/wiki/Hexadecimal" TargetMode="External"/><Relationship Id="rId7" Type="http://schemas.openxmlformats.org/officeDocument/2006/relationships/hyperlink" Target="https://en.wikipedia.org/wiki/Hexadecimal" TargetMode="External"/><Relationship Id="rId8" Type="http://schemas.openxmlformats.org/officeDocument/2006/relationships/hyperlink" Target="https://en.wikipedia.org/wiki/Hexadecim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47179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51650" y="1456775"/>
            <a:ext cx="1961100" cy="481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6525" y="3104200"/>
            <a:ext cx="2308500" cy="560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608800" y="100850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CE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alignment and padding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490375" y="1547400"/>
            <a:ext cx="35088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</a:t>
            </a:r>
            <a:r>
              <a:rPr lang="en" sz="1800">
                <a:solidFill>
                  <a:schemeClr val="dk2"/>
                </a:solidFill>
              </a:rPr>
              <a:t>truct Foo{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	</a:t>
            </a:r>
            <a:r>
              <a:rPr lang="en" sz="1800">
                <a:solidFill>
                  <a:srgbClr val="FF0000"/>
                </a:solidFill>
              </a:rPr>
              <a:t>char</a:t>
            </a:r>
            <a:r>
              <a:rPr lang="en" sz="1800">
                <a:solidFill>
                  <a:schemeClr val="dk2"/>
                </a:solidFill>
              </a:rPr>
              <a:t> *p; //8 bytes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long </a:t>
            </a:r>
            <a:r>
              <a:rPr lang="en" sz="1800">
                <a:solidFill>
                  <a:schemeClr val="dk2"/>
                </a:solidFill>
              </a:rPr>
              <a:t>x; //4 bytes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char</a:t>
            </a:r>
            <a:r>
              <a:rPr lang="en" sz="1800">
                <a:solidFill>
                  <a:schemeClr val="dk2"/>
                </a:solidFill>
              </a:rPr>
              <a:t> c; //1 byte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char</a:t>
            </a:r>
            <a:r>
              <a:rPr lang="en" sz="1800">
                <a:solidFill>
                  <a:schemeClr val="dk2"/>
                </a:solidFill>
              </a:rPr>
              <a:t> pad[3]; //3 bytes - trailing padding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};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4925550" y="1449325"/>
            <a:ext cx="3585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truct Bar{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</a:t>
            </a:r>
            <a:r>
              <a:rPr lang="en" sz="1800">
                <a:solidFill>
                  <a:srgbClr val="FF0000"/>
                </a:solidFill>
              </a:rPr>
              <a:t>char</a:t>
            </a:r>
            <a:r>
              <a:rPr lang="en" sz="1800"/>
              <a:t> c;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</a:t>
            </a:r>
            <a:r>
              <a:rPr lang="en" sz="1800">
                <a:solidFill>
                  <a:srgbClr val="FF0000"/>
                </a:solidFill>
              </a:rPr>
              <a:t>char</a:t>
            </a:r>
            <a:r>
              <a:rPr lang="en" sz="1800"/>
              <a:t> pad1[7];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 baz{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cha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/>
              <a:t> *p;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short</a:t>
            </a:r>
            <a:r>
              <a:rPr lang="en" sz="1800"/>
              <a:t> x;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char</a:t>
            </a:r>
            <a:r>
              <a:rPr lang="en" sz="1800"/>
              <a:t> pad2[6];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}baz;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};</a:t>
            </a:r>
            <a:endParaRPr sz="1800"/>
          </a:p>
        </p:txBody>
      </p:sp>
      <p:sp>
        <p:nvSpPr>
          <p:cNvPr id="210" name="Google Shape;210;p22"/>
          <p:cNvSpPr txBox="1"/>
          <p:nvPr/>
        </p:nvSpPr>
        <p:spPr>
          <a:xfrm>
            <a:off x="7205375" y="4213400"/>
            <a:ext cx="110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NT</a:t>
            </a:r>
            <a:endParaRPr b="1"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reordering 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0" y="1292500"/>
            <a:ext cx="4681325" cy="30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026" y="311725"/>
            <a:ext cx="3186824" cy="2340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23"/>
          <p:cNvGraphicFramePr/>
          <p:nvPr/>
        </p:nvGraphicFramePr>
        <p:xfrm>
          <a:off x="734525" y="3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{6F765F81-19D3-44D0-B935-063BDAC1342D}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3"/>
          <p:cNvSpPr/>
          <p:nvPr/>
        </p:nvSpPr>
        <p:spPr>
          <a:xfrm>
            <a:off x="719225" y="348700"/>
            <a:ext cx="926400" cy="38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3100"/>
              <a:t>c</a:t>
            </a:r>
            <a:endParaRPr b="1" sz="3100"/>
          </a:p>
        </p:txBody>
      </p:sp>
      <p:sp>
        <p:nvSpPr>
          <p:cNvPr id="221" name="Google Shape;221;p23"/>
          <p:cNvSpPr/>
          <p:nvPr/>
        </p:nvSpPr>
        <p:spPr>
          <a:xfrm>
            <a:off x="1721775" y="348700"/>
            <a:ext cx="6251700" cy="40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Padding 7</a:t>
            </a:r>
            <a:endParaRPr b="1" sz="2900"/>
          </a:p>
        </p:txBody>
      </p:sp>
      <p:sp>
        <p:nvSpPr>
          <p:cNvPr id="222" name="Google Shape;222;p23"/>
          <p:cNvSpPr/>
          <p:nvPr/>
        </p:nvSpPr>
        <p:spPr>
          <a:xfrm>
            <a:off x="795425" y="806400"/>
            <a:ext cx="7254300" cy="332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*p</a:t>
            </a:r>
            <a:endParaRPr b="1" sz="3000"/>
          </a:p>
        </p:txBody>
      </p:sp>
      <p:sp>
        <p:nvSpPr>
          <p:cNvPr id="223" name="Google Shape;223;p23"/>
          <p:cNvSpPr/>
          <p:nvPr/>
        </p:nvSpPr>
        <p:spPr>
          <a:xfrm>
            <a:off x="719225" y="1176900"/>
            <a:ext cx="1824900" cy="381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X </a:t>
            </a:r>
            <a:endParaRPr b="1" sz="3200"/>
          </a:p>
        </p:txBody>
      </p:sp>
      <p:sp>
        <p:nvSpPr>
          <p:cNvPr id="224" name="Google Shape;224;p23"/>
          <p:cNvSpPr/>
          <p:nvPr/>
        </p:nvSpPr>
        <p:spPr>
          <a:xfrm>
            <a:off x="2571725" y="1187300"/>
            <a:ext cx="5401800" cy="38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Padding 6</a:t>
            </a:r>
            <a:endParaRPr b="1" sz="2800"/>
          </a:p>
        </p:txBody>
      </p:sp>
      <p:sp>
        <p:nvSpPr>
          <p:cNvPr id="225" name="Google Shape;225;p23"/>
          <p:cNvSpPr/>
          <p:nvPr/>
        </p:nvSpPr>
        <p:spPr>
          <a:xfrm>
            <a:off x="1645625" y="348700"/>
            <a:ext cx="1824900" cy="381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X </a:t>
            </a:r>
            <a:endParaRPr b="1" sz="3200"/>
          </a:p>
        </p:txBody>
      </p:sp>
      <p:sp>
        <p:nvSpPr>
          <p:cNvPr id="226" name="Google Shape;226;p23"/>
          <p:cNvSpPr/>
          <p:nvPr/>
        </p:nvSpPr>
        <p:spPr>
          <a:xfrm>
            <a:off x="3498025" y="337825"/>
            <a:ext cx="4475400" cy="4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Padding 5</a:t>
            </a:r>
            <a:endParaRPr b="1" sz="1900"/>
          </a:p>
        </p:txBody>
      </p:sp>
      <p:sp>
        <p:nvSpPr>
          <p:cNvPr id="227" name="Google Shape;227;p23"/>
          <p:cNvSpPr txBox="1"/>
          <p:nvPr/>
        </p:nvSpPr>
        <p:spPr>
          <a:xfrm>
            <a:off x="5579400" y="3018525"/>
            <a:ext cx="239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16 bytes instead of 24 bytes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(Code example)</a:t>
            </a:r>
            <a:endParaRPr b="1" sz="2000"/>
          </a:p>
        </p:txBody>
      </p:sp>
      <p:sp>
        <p:nvSpPr>
          <p:cNvPr id="228" name="Google Shape;228;p23"/>
          <p:cNvSpPr txBox="1"/>
          <p:nvPr/>
        </p:nvSpPr>
        <p:spPr>
          <a:xfrm>
            <a:off x="8113075" y="0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CE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reordering this!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0" y="1017725"/>
            <a:ext cx="601399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304" y="861950"/>
            <a:ext cx="4858000" cy="30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5514000" y="4064675"/>
            <a:ext cx="308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Almost half the size!</a:t>
            </a:r>
            <a:endParaRPr b="1" sz="2200"/>
          </a:p>
        </p:txBody>
      </p:sp>
      <p:sp>
        <p:nvSpPr>
          <p:cNvPr id="238" name="Google Shape;238;p24"/>
          <p:cNvSpPr txBox="1"/>
          <p:nvPr/>
        </p:nvSpPr>
        <p:spPr>
          <a:xfrm>
            <a:off x="7552775" y="4568875"/>
            <a:ext cx="110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NT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bitfields:</a:t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4249950" y="185250"/>
            <a:ext cx="255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Precisely occupying memory space according to our needs</a:t>
            </a:r>
            <a:endParaRPr b="1" sz="1800"/>
          </a:p>
        </p:txBody>
      </p:sp>
      <p:sp>
        <p:nvSpPr>
          <p:cNvPr id="246" name="Google Shape;246;p25"/>
          <p:cNvSpPr txBox="1"/>
          <p:nvPr/>
        </p:nvSpPr>
        <p:spPr>
          <a:xfrm>
            <a:off x="7608800" y="100850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CE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 and Cache locality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2778800" y="1296775"/>
            <a:ext cx="3258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Just because you can do something doesn’t mean you should.</a:t>
            </a:r>
            <a:endParaRPr b="1" sz="1700"/>
          </a:p>
        </p:txBody>
      </p:sp>
      <p:sp>
        <p:nvSpPr>
          <p:cNvPr id="254" name="Google Shape;254;p26"/>
          <p:cNvSpPr txBox="1"/>
          <p:nvPr/>
        </p:nvSpPr>
        <p:spPr>
          <a:xfrm>
            <a:off x="1209600" y="2484575"/>
            <a:ext cx="178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a cache line?</a:t>
            </a:r>
            <a:endParaRPr b="1" sz="1800"/>
          </a:p>
        </p:txBody>
      </p:sp>
      <p:sp>
        <p:nvSpPr>
          <p:cNvPr id="255" name="Google Shape;255;p26"/>
          <p:cNvSpPr txBox="1"/>
          <p:nvPr/>
        </p:nvSpPr>
        <p:spPr>
          <a:xfrm>
            <a:off x="3854825" y="2633375"/>
            <a:ext cx="410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the smallest portion of data that can be mapped into a cache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free from the alignment rules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404575" y="1306950"/>
            <a:ext cx="564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#pragma pack (n);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//n=1,2,4,8,16</a:t>
            </a:r>
            <a:endParaRPr b="1" sz="2400"/>
          </a:p>
        </p:txBody>
      </p:sp>
      <p:sp>
        <p:nvSpPr>
          <p:cNvPr id="263" name="Google Shape;263;p27"/>
          <p:cNvSpPr txBox="1"/>
          <p:nvPr/>
        </p:nvSpPr>
        <p:spPr>
          <a:xfrm>
            <a:off x="7429500" y="4403900"/>
            <a:ext cx="110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NT</a:t>
            </a:r>
            <a:endParaRPr b="1" sz="210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00" y="1265088"/>
            <a:ext cx="5644800" cy="261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 align of and align as 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13" y="1301275"/>
            <a:ext cx="38576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/>
          <p:nvPr/>
        </p:nvSpPr>
        <p:spPr>
          <a:xfrm>
            <a:off x="817300" y="2419200"/>
            <a:ext cx="3334500" cy="403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8 byte alignment</a:t>
            </a:r>
            <a:endParaRPr b="1" sz="1800"/>
          </a:p>
        </p:txBody>
      </p:sp>
      <p:sp>
        <p:nvSpPr>
          <p:cNvPr id="273" name="Google Shape;273;p28"/>
          <p:cNvSpPr/>
          <p:nvPr/>
        </p:nvSpPr>
        <p:spPr>
          <a:xfrm>
            <a:off x="6516550" y="991650"/>
            <a:ext cx="1296900" cy="12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x64</a:t>
            </a:r>
            <a:endParaRPr b="1" sz="3400"/>
          </a:p>
        </p:txBody>
      </p:sp>
      <p:sp>
        <p:nvSpPr>
          <p:cNvPr id="274" name="Google Shape;274;p28"/>
          <p:cNvSpPr/>
          <p:nvPr/>
        </p:nvSpPr>
        <p:spPr>
          <a:xfrm>
            <a:off x="828200" y="2430075"/>
            <a:ext cx="6680100" cy="40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16 byte alignment</a:t>
            </a:r>
            <a:endParaRPr b="1" sz="3200"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76" y="3042125"/>
            <a:ext cx="4973375" cy="11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/>
        </p:nvSpPr>
        <p:spPr>
          <a:xfrm>
            <a:off x="5895400" y="3323650"/>
            <a:ext cx="2124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128 byte alignment/ chunk</a:t>
            </a:r>
            <a:endParaRPr b="1" sz="2100"/>
          </a:p>
        </p:txBody>
      </p:sp>
      <p:sp>
        <p:nvSpPr>
          <p:cNvPr id="277" name="Google Shape;277;p28"/>
          <p:cNvSpPr txBox="1"/>
          <p:nvPr/>
        </p:nvSpPr>
        <p:spPr>
          <a:xfrm>
            <a:off x="7205375" y="4213400"/>
            <a:ext cx="110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NT</a:t>
            </a:r>
            <a:endParaRPr b="1" sz="2100"/>
          </a:p>
        </p:txBody>
      </p:sp>
      <p:sp>
        <p:nvSpPr>
          <p:cNvPr id="278" name="Google Shape;278;p28"/>
          <p:cNvSpPr txBox="1"/>
          <p:nvPr/>
        </p:nvSpPr>
        <p:spPr>
          <a:xfrm>
            <a:off x="7608800" y="100850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CE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9"/>
          <p:cNvCxnSpPr>
            <a:stCxn id="284" idx="2"/>
            <a:endCxn id="285" idx="0"/>
          </p:cNvCxnSpPr>
          <p:nvPr/>
        </p:nvCxnSpPr>
        <p:spPr>
          <a:xfrm rot="5400000">
            <a:off x="3459375" y="1078450"/>
            <a:ext cx="666900" cy="1953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6" name="Google Shape;286;p29"/>
          <p:cNvCxnSpPr>
            <a:stCxn id="287" idx="0"/>
            <a:endCxn id="284" idx="2"/>
          </p:cNvCxnSpPr>
          <p:nvPr/>
        </p:nvCxnSpPr>
        <p:spPr>
          <a:xfrm rot="-5400000">
            <a:off x="2579575" y="198600"/>
            <a:ext cx="666900" cy="37131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4" name="Google Shape;284;p29"/>
          <p:cNvSpPr txBox="1"/>
          <p:nvPr/>
        </p:nvSpPr>
        <p:spPr>
          <a:xfrm>
            <a:off x="3728925" y="1036000"/>
            <a:ext cx="2081400" cy="685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PROGRAM MEMORY</a:t>
            </a:r>
            <a:endParaRPr b="1" sz="17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154825" y="2388600"/>
            <a:ext cx="1803300" cy="805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TEXT SEGMENT</a:t>
            </a:r>
            <a:endParaRPr b="1" sz="17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2046875" y="2388600"/>
            <a:ext cx="1538100" cy="805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INITIALIZED DATA SEGMENT</a:t>
            </a:r>
            <a:endParaRPr b="1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4000575" y="2388600"/>
            <a:ext cx="1538100" cy="805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UN</a:t>
            </a:r>
            <a:r>
              <a:rPr b="1" lang="en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INITIALIZED DATA SEGMENT (BSS)</a:t>
            </a:r>
            <a:endParaRPr b="1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5808000" y="2388600"/>
            <a:ext cx="1538100" cy="738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HEAP</a:t>
            </a:r>
            <a:endParaRPr b="1" sz="17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7533800" y="2388600"/>
            <a:ext cx="1538100" cy="685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 b="1" sz="17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29"/>
          <p:cNvCxnSpPr>
            <a:endCxn id="289" idx="0"/>
          </p:cNvCxnSpPr>
          <p:nvPr/>
        </p:nvCxnSpPr>
        <p:spPr>
          <a:xfrm>
            <a:off x="4773750" y="2039400"/>
            <a:ext cx="1803300" cy="34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9"/>
          <p:cNvCxnSpPr>
            <a:endCxn id="288" idx="0"/>
          </p:cNvCxnSpPr>
          <p:nvPr/>
        </p:nvCxnSpPr>
        <p:spPr>
          <a:xfrm rot="5400000">
            <a:off x="4608225" y="2200800"/>
            <a:ext cx="349200" cy="2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>
            <a:endCxn id="290" idx="0"/>
          </p:cNvCxnSpPr>
          <p:nvPr/>
        </p:nvCxnSpPr>
        <p:spPr>
          <a:xfrm>
            <a:off x="6577850" y="2039400"/>
            <a:ext cx="1725000" cy="34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600" y="112300"/>
            <a:ext cx="20114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Segment</a:t>
            </a:r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257725" y="1152475"/>
            <a:ext cx="820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..object file or the corresponding section of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 program's address space that contains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executable instructions…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308" name="Google Shape;308;p31"/>
          <p:cNvSpPr txBox="1"/>
          <p:nvPr/>
        </p:nvSpPr>
        <p:spPr>
          <a:xfrm>
            <a:off x="381000" y="3316950"/>
            <a:ext cx="811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Placed below stack and heap to prevent overwrite</a:t>
            </a:r>
            <a:endParaRPr b="1"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337250" y="125725"/>
            <a:ext cx="2013300" cy="136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FUNCTION</a:t>
            </a:r>
            <a:endParaRPr b="1" sz="2500"/>
          </a:p>
        </p:txBody>
      </p:sp>
      <p:cxnSp>
        <p:nvCxnSpPr>
          <p:cNvPr id="63" name="Google Shape;63;p14"/>
          <p:cNvCxnSpPr>
            <a:stCxn id="62" idx="2"/>
          </p:cNvCxnSpPr>
          <p:nvPr/>
        </p:nvCxnSpPr>
        <p:spPr>
          <a:xfrm>
            <a:off x="2343900" y="1485925"/>
            <a:ext cx="0" cy="6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/>
          <p:nvPr/>
        </p:nvSpPr>
        <p:spPr>
          <a:xfrm>
            <a:off x="1909500" y="2137350"/>
            <a:ext cx="868800" cy="868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y</a:t>
            </a:r>
            <a:endParaRPr b="1" sz="2600"/>
          </a:p>
        </p:txBody>
      </p:sp>
      <p:cxnSp>
        <p:nvCxnSpPr>
          <p:cNvPr id="65" name="Google Shape;65;p14"/>
          <p:cNvCxnSpPr>
            <a:stCxn id="64" idx="6"/>
          </p:cNvCxnSpPr>
          <p:nvPr/>
        </p:nvCxnSpPr>
        <p:spPr>
          <a:xfrm>
            <a:off x="2778300" y="2571750"/>
            <a:ext cx="8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/>
          <p:nvPr/>
        </p:nvSpPr>
        <p:spPr>
          <a:xfrm>
            <a:off x="3474700" y="2286000"/>
            <a:ext cx="2080275" cy="571500"/>
          </a:xfrm>
          <a:prstGeom prst="flowChartInputOutpu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ADDRESS</a:t>
            </a:r>
            <a:endParaRPr b="1" sz="1700"/>
          </a:p>
        </p:txBody>
      </p:sp>
      <p:sp>
        <p:nvSpPr>
          <p:cNvPr id="67" name="Google Shape;67;p14"/>
          <p:cNvSpPr/>
          <p:nvPr/>
        </p:nvSpPr>
        <p:spPr>
          <a:xfrm>
            <a:off x="5604500" y="2314500"/>
            <a:ext cx="1143000" cy="514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747475" y="2074500"/>
            <a:ext cx="994500" cy="994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*p</a:t>
            </a:r>
            <a:endParaRPr b="1" sz="35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75" y="1581150"/>
            <a:ext cx="2013414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7205375" y="4213400"/>
            <a:ext cx="110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NT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Segment</a:t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the corresponding address space of a program that contains initialized static variables,global and </a:t>
            </a:r>
            <a:r>
              <a:rPr b="1" lang="en" sz="2300">
                <a:solidFill>
                  <a:schemeClr val="dk1"/>
                </a:solidFill>
              </a:rPr>
              <a:t>local</a:t>
            </a:r>
            <a:r>
              <a:rPr b="1" lang="en" sz="2300">
                <a:solidFill>
                  <a:schemeClr val="dk1"/>
                </a:solidFill>
              </a:rPr>
              <a:t> variables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read/write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Size determined by the source code values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Doesn’t change during runtime</a:t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Starting Symbol (BSS Segment)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object file or executable that contains statically allocated variables that are declared but have not been assigned a value yet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no data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</a:t>
            </a:r>
            <a:endParaRPr/>
          </a:p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LIFO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"stack pointer" register tracks the top of the stack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Push and Pop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Stack overflow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Stack underflow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Stack grows towards heap and vice versa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ways to dynamically allocate portions of memory to programs at the programmer’s request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(unlike stack which is fixed in size)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Free it when no longer needed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Time </a:t>
            </a:r>
            <a:r>
              <a:rPr b="1" lang="en" sz="2500">
                <a:solidFill>
                  <a:schemeClr val="dk1"/>
                </a:solidFill>
              </a:rPr>
              <a:t>penalty; slower than stack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Malloc, realloc and free</a:t>
            </a:r>
            <a:endParaRPr/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Heap allocation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7608800" y="100850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CE</a:t>
            </a:r>
            <a:endParaRPr b="1" sz="2100"/>
          </a:p>
        </p:txBody>
      </p:sp>
      <p:sp>
        <p:nvSpPr>
          <p:cNvPr id="340" name="Google Shape;340;p36"/>
          <p:cNvSpPr txBox="1"/>
          <p:nvPr/>
        </p:nvSpPr>
        <p:spPr>
          <a:xfrm>
            <a:off x="700350" y="1669675"/>
            <a:ext cx="7743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= (cast-type*) malloc(byte-size)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829225" y="3731550"/>
            <a:ext cx="62304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free(ptr);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829225" y="2571750"/>
            <a:ext cx="64545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= realloc(ptr, newSize);</a:t>
            </a:r>
            <a:endParaRPr b="1"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2331725" y="1600200"/>
            <a:ext cx="3977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0A0B0C0D</a:t>
            </a:r>
            <a:endParaRPr b="1" sz="3500"/>
          </a:p>
        </p:txBody>
      </p:sp>
      <p:sp>
        <p:nvSpPr>
          <p:cNvPr id="76" name="Google Shape;76;p15"/>
          <p:cNvSpPr/>
          <p:nvPr/>
        </p:nvSpPr>
        <p:spPr>
          <a:xfrm>
            <a:off x="2080250" y="102900"/>
            <a:ext cx="2240100" cy="1497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prefix </a:t>
            </a:r>
            <a:r>
              <a:rPr b="1" lang="en" sz="2000">
                <a:solidFill>
                  <a:schemeClr val="dk1"/>
                </a:solidFill>
              </a:rPr>
              <a:t>to indicate the number is in hexadecimal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080250" y="3120375"/>
            <a:ext cx="6000900" cy="6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543050" y="2537450"/>
            <a:ext cx="251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Memory</a:t>
            </a:r>
            <a:endParaRPr b="1" sz="2500"/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2971800" y="2674625"/>
            <a:ext cx="11400" cy="1371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5143500" y="2686100"/>
            <a:ext cx="0" cy="13944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 rot="10800000">
            <a:off x="4000500" y="2571775"/>
            <a:ext cx="0" cy="149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 rot="10800000">
            <a:off x="6217925" y="2491625"/>
            <a:ext cx="0" cy="1668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rot="10800000">
            <a:off x="7273300" y="2594550"/>
            <a:ext cx="0" cy="15774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3131825" y="4080500"/>
            <a:ext cx="6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332000" y="4080500"/>
            <a:ext cx="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a+1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74963" y="4080500"/>
            <a:ext cx="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a+2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303713" y="4080500"/>
            <a:ext cx="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a+4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200650" y="365750"/>
            <a:ext cx="339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32-bit integer</a:t>
            </a:r>
            <a:endParaRPr sz="3900"/>
          </a:p>
        </p:txBody>
      </p:sp>
      <p:sp>
        <p:nvSpPr>
          <p:cNvPr id="89" name="Google Shape;89;p15"/>
          <p:cNvSpPr txBox="1"/>
          <p:nvPr/>
        </p:nvSpPr>
        <p:spPr>
          <a:xfrm>
            <a:off x="5737850" y="930100"/>
            <a:ext cx="201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(4 byte)</a:t>
            </a:r>
            <a:endParaRPr b="1" sz="2900"/>
          </a:p>
        </p:txBody>
      </p:sp>
      <p:sp>
        <p:nvSpPr>
          <p:cNvPr id="90" name="Google Shape;90;p15"/>
          <p:cNvSpPr txBox="1"/>
          <p:nvPr/>
        </p:nvSpPr>
        <p:spPr>
          <a:xfrm>
            <a:off x="468625" y="1051550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0A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503325" y="1051550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0B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383350" y="1051550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0C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652250" y="1051550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0D</a:t>
            </a:r>
            <a:endParaRPr/>
          </a:p>
        </p:txBody>
      </p:sp>
      <p:cxnSp>
        <p:nvCxnSpPr>
          <p:cNvPr id="94" name="Google Shape;94;p15"/>
          <p:cNvCxnSpPr>
            <a:stCxn id="90" idx="2"/>
          </p:cNvCxnSpPr>
          <p:nvPr/>
        </p:nvCxnSpPr>
        <p:spPr>
          <a:xfrm>
            <a:off x="1114375" y="1721150"/>
            <a:ext cx="2257500" cy="120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91" idx="2"/>
          </p:cNvCxnSpPr>
          <p:nvPr/>
        </p:nvCxnSpPr>
        <p:spPr>
          <a:xfrm>
            <a:off x="3149075" y="1721150"/>
            <a:ext cx="1377300" cy="1330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2" idx="2"/>
          </p:cNvCxnSpPr>
          <p:nvPr/>
        </p:nvCxnSpPr>
        <p:spPr>
          <a:xfrm>
            <a:off x="5029100" y="1721150"/>
            <a:ext cx="708900" cy="1319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3" idx="2"/>
          </p:cNvCxnSpPr>
          <p:nvPr/>
        </p:nvCxnSpPr>
        <p:spPr>
          <a:xfrm flipH="1">
            <a:off x="6595100" y="1721150"/>
            <a:ext cx="702900" cy="1227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2971800" y="3199175"/>
            <a:ext cx="1143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27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0A</a:t>
            </a:r>
            <a:endParaRPr sz="1000"/>
          </a:p>
        </p:txBody>
      </p:sp>
      <p:sp>
        <p:nvSpPr>
          <p:cNvPr id="99" name="Google Shape;99;p15"/>
          <p:cNvSpPr txBox="1"/>
          <p:nvPr/>
        </p:nvSpPr>
        <p:spPr>
          <a:xfrm>
            <a:off x="4000488" y="3120375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0B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143500" y="3120375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0C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172200" y="3108900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0D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716225" y="2509450"/>
            <a:ext cx="292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Big Endian</a:t>
            </a:r>
            <a:endParaRPr b="1" sz="3100"/>
          </a:p>
        </p:txBody>
      </p:sp>
      <p:sp>
        <p:nvSpPr>
          <p:cNvPr id="103" name="Google Shape;103;p15"/>
          <p:cNvSpPr/>
          <p:nvPr/>
        </p:nvSpPr>
        <p:spPr>
          <a:xfrm>
            <a:off x="2186925" y="1174938"/>
            <a:ext cx="6000900" cy="6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 flipH="1" rot="10800000">
            <a:off x="3078475" y="729188"/>
            <a:ext cx="11400" cy="1371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 rot="10800000">
            <a:off x="5250175" y="740663"/>
            <a:ext cx="0" cy="13944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4107175" y="626338"/>
            <a:ext cx="0" cy="149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 rot="10800000">
            <a:off x="6324600" y="546188"/>
            <a:ext cx="0" cy="1668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 rot="10800000">
            <a:off x="7379975" y="649112"/>
            <a:ext cx="0" cy="15774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 txBox="1"/>
          <p:nvPr/>
        </p:nvSpPr>
        <p:spPr>
          <a:xfrm>
            <a:off x="594300" y="564013"/>
            <a:ext cx="292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Little</a:t>
            </a:r>
            <a:r>
              <a:rPr b="1" lang="en" sz="3100"/>
              <a:t> Endian</a:t>
            </a:r>
            <a:endParaRPr b="1" sz="3100"/>
          </a:p>
        </p:txBody>
      </p:sp>
      <p:sp>
        <p:nvSpPr>
          <p:cNvPr id="110" name="Google Shape;110;p15"/>
          <p:cNvSpPr txBox="1"/>
          <p:nvPr/>
        </p:nvSpPr>
        <p:spPr>
          <a:xfrm>
            <a:off x="6240725" y="1205700"/>
            <a:ext cx="1143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27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0A</a:t>
            </a:r>
            <a:endParaRPr sz="1000"/>
          </a:p>
        </p:txBody>
      </p:sp>
      <p:sp>
        <p:nvSpPr>
          <p:cNvPr id="111" name="Google Shape;111;p15"/>
          <p:cNvSpPr txBox="1"/>
          <p:nvPr/>
        </p:nvSpPr>
        <p:spPr>
          <a:xfrm>
            <a:off x="5204400" y="1225825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0B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097725" y="1174950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0C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028850" y="1174950"/>
            <a:ext cx="1291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</a:t>
            </a:r>
            <a:r>
              <a:rPr b="1" lang="en" sz="315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0D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191850" y="2002338"/>
            <a:ext cx="6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392025" y="2002338"/>
            <a:ext cx="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a+1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5334988" y="2002338"/>
            <a:ext cx="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a+2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6363738" y="2002338"/>
            <a:ext cx="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a+4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205750" y="2125975"/>
            <a:ext cx="18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124D"/>
                </a:solidFill>
              </a:rPr>
              <a:t>LOWER</a:t>
            </a:r>
            <a:endParaRPr b="1" sz="1800">
              <a:solidFill>
                <a:srgbClr val="20124D"/>
              </a:solidFill>
            </a:endParaRPr>
          </a:p>
        </p:txBody>
      </p:sp>
      <p:cxnSp>
        <p:nvCxnSpPr>
          <p:cNvPr id="119" name="Google Shape;119;p15"/>
          <p:cNvCxnSpPr>
            <a:stCxn id="118" idx="3"/>
          </p:cNvCxnSpPr>
          <p:nvPr/>
        </p:nvCxnSpPr>
        <p:spPr>
          <a:xfrm flipH="1" rot="10800000">
            <a:off x="2080150" y="2343025"/>
            <a:ext cx="5566500" cy="13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5"/>
          <p:cNvSpPr txBox="1"/>
          <p:nvPr/>
        </p:nvSpPr>
        <p:spPr>
          <a:xfrm>
            <a:off x="7909475" y="2142175"/>
            <a:ext cx="99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</a:rPr>
              <a:t>HIGHER</a:t>
            </a:r>
            <a:endParaRPr b="1" sz="1500">
              <a:solidFill>
                <a:srgbClr val="FF00FF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13750" y="179300"/>
            <a:ext cx="137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470650" y="470650"/>
            <a:ext cx="3922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ADDITION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SUBTRACTION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MULTIPLICATION</a:t>
            </a:r>
            <a:endParaRPr b="1" sz="2500"/>
          </a:p>
        </p:txBody>
      </p:sp>
      <p:sp>
        <p:nvSpPr>
          <p:cNvPr id="127" name="Google Shape;127;p16"/>
          <p:cNvSpPr txBox="1"/>
          <p:nvPr/>
        </p:nvSpPr>
        <p:spPr>
          <a:xfrm>
            <a:off x="5446075" y="515500"/>
            <a:ext cx="1837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15</a:t>
            </a:r>
            <a:endParaRPr b="1" sz="5200"/>
          </a:p>
        </p:txBody>
      </p:sp>
      <p:sp>
        <p:nvSpPr>
          <p:cNvPr id="128" name="Google Shape;128;p16"/>
          <p:cNvSpPr txBox="1"/>
          <p:nvPr/>
        </p:nvSpPr>
        <p:spPr>
          <a:xfrm>
            <a:off x="5378825" y="1120600"/>
            <a:ext cx="378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/>
              <a:t>+7</a:t>
            </a:r>
            <a:endParaRPr b="1" sz="5600"/>
          </a:p>
        </p:txBody>
      </p:sp>
      <p:sp>
        <p:nvSpPr>
          <p:cNvPr id="129" name="Google Shape;129;p16"/>
          <p:cNvSpPr txBox="1"/>
          <p:nvPr/>
        </p:nvSpPr>
        <p:spPr>
          <a:xfrm>
            <a:off x="5513300" y="235325"/>
            <a:ext cx="35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74E13"/>
                </a:solidFill>
              </a:rPr>
              <a:t>1</a:t>
            </a:r>
            <a:endParaRPr b="1" sz="2500">
              <a:solidFill>
                <a:srgbClr val="274E13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871800" y="2032950"/>
            <a:ext cx="40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2</a:t>
            </a:r>
            <a:endParaRPr b="1" sz="3600"/>
          </a:p>
        </p:txBody>
      </p:sp>
      <p:sp>
        <p:nvSpPr>
          <p:cNvPr id="131" name="Google Shape;131;p16"/>
          <p:cNvSpPr txBox="1"/>
          <p:nvPr/>
        </p:nvSpPr>
        <p:spPr>
          <a:xfrm>
            <a:off x="5513300" y="2032950"/>
            <a:ext cx="35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2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694750" y="3115225"/>
            <a:ext cx="272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Division</a:t>
            </a:r>
            <a:endParaRPr b="1" sz="3300"/>
          </a:p>
        </p:txBody>
      </p:sp>
      <p:sp>
        <p:nvSpPr>
          <p:cNvPr id="133" name="Google Shape;133;p16"/>
          <p:cNvSpPr txBox="1"/>
          <p:nvPr/>
        </p:nvSpPr>
        <p:spPr>
          <a:xfrm>
            <a:off x="5109875" y="3092825"/>
            <a:ext cx="289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2)20(</a:t>
            </a:r>
            <a:endParaRPr b="1" sz="3300"/>
          </a:p>
        </p:txBody>
      </p:sp>
      <p:sp>
        <p:nvSpPr>
          <p:cNvPr id="134" name="Google Shape;134;p16"/>
          <p:cNvSpPr txBox="1"/>
          <p:nvPr/>
        </p:nvSpPr>
        <p:spPr>
          <a:xfrm>
            <a:off x="5378825" y="3519500"/>
            <a:ext cx="2088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-2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6044450" y="3106275"/>
            <a:ext cx="2835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5378825" y="3599150"/>
            <a:ext cx="366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___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00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6268575" y="3110750"/>
            <a:ext cx="274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672350" y="638725"/>
            <a:ext cx="35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NO PERFORMANCE GAIN</a:t>
            </a:r>
            <a:endParaRPr b="1" sz="2000"/>
          </a:p>
        </p:txBody>
      </p:sp>
      <p:sp>
        <p:nvSpPr>
          <p:cNvPr id="143" name="Google Shape;143;p17"/>
          <p:cNvSpPr txBox="1"/>
          <p:nvPr/>
        </p:nvSpPr>
        <p:spPr>
          <a:xfrm>
            <a:off x="773200" y="1669675"/>
            <a:ext cx="3272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AMD, X86 - L.ENDIAN</a:t>
            </a:r>
            <a:endParaRPr b="1" sz="2500"/>
          </a:p>
        </p:txBody>
      </p:sp>
      <p:sp>
        <p:nvSpPr>
          <p:cNvPr id="144" name="Google Shape;144;p17"/>
          <p:cNvSpPr txBox="1"/>
          <p:nvPr/>
        </p:nvSpPr>
        <p:spPr>
          <a:xfrm>
            <a:off x="5143500" y="1613650"/>
            <a:ext cx="4023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NETWORK PROTOCOLS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BIG ENDIAN</a:t>
            </a:r>
            <a:endParaRPr b="1" sz="2700"/>
          </a:p>
        </p:txBody>
      </p:sp>
      <p:sp>
        <p:nvSpPr>
          <p:cNvPr id="145" name="Google Shape;145;p17"/>
          <p:cNvSpPr txBox="1"/>
          <p:nvPr/>
        </p:nvSpPr>
        <p:spPr>
          <a:xfrm>
            <a:off x="7205375" y="4213400"/>
            <a:ext cx="110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NT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Bitfield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7608800" y="100850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CE</a:t>
            </a:r>
            <a:endParaRPr b="1" sz="2100"/>
          </a:p>
        </p:txBody>
      </p:sp>
      <p:sp>
        <p:nvSpPr>
          <p:cNvPr id="153" name="Google Shape;153;p18"/>
          <p:cNvSpPr txBox="1"/>
          <p:nvPr/>
        </p:nvSpPr>
        <p:spPr>
          <a:xfrm>
            <a:off x="7722900" y="4381475"/>
            <a:ext cx="110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NT</a:t>
            </a:r>
            <a:endParaRPr b="1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1435325" y="132700"/>
            <a:ext cx="1713900" cy="1327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x64</a:t>
            </a:r>
            <a:endParaRPr b="1" sz="4300"/>
          </a:p>
        </p:txBody>
      </p:sp>
      <p:sp>
        <p:nvSpPr>
          <p:cNvPr id="159" name="Google Shape;159;p19"/>
          <p:cNvSpPr/>
          <p:nvPr/>
        </p:nvSpPr>
        <p:spPr>
          <a:xfrm>
            <a:off x="6462075" y="132700"/>
            <a:ext cx="1665300" cy="1327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x86</a:t>
            </a:r>
            <a:endParaRPr b="1" sz="4000"/>
          </a:p>
        </p:txBody>
      </p:sp>
      <p:sp>
        <p:nvSpPr>
          <p:cNvPr id="160" name="Google Shape;160;p19"/>
          <p:cNvSpPr/>
          <p:nvPr/>
        </p:nvSpPr>
        <p:spPr>
          <a:xfrm>
            <a:off x="1972400" y="1569200"/>
            <a:ext cx="1547400" cy="161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CPU</a:t>
            </a:r>
            <a:endParaRPr b="1" sz="2900"/>
          </a:p>
        </p:txBody>
      </p:sp>
      <p:sp>
        <p:nvSpPr>
          <p:cNvPr id="161" name="Google Shape;161;p19"/>
          <p:cNvSpPr/>
          <p:nvPr/>
        </p:nvSpPr>
        <p:spPr>
          <a:xfrm>
            <a:off x="5306750" y="1626838"/>
            <a:ext cx="1983300" cy="150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Memory</a:t>
            </a:r>
            <a:endParaRPr b="1" sz="2600"/>
          </a:p>
        </p:txBody>
      </p:sp>
      <p:cxnSp>
        <p:nvCxnSpPr>
          <p:cNvPr id="162" name="Google Shape;162;p19"/>
          <p:cNvCxnSpPr>
            <a:stCxn id="160" idx="3"/>
          </p:cNvCxnSpPr>
          <p:nvPr/>
        </p:nvCxnSpPr>
        <p:spPr>
          <a:xfrm>
            <a:off x="3519800" y="2374850"/>
            <a:ext cx="1819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/>
          <p:nvPr/>
        </p:nvCxnSpPr>
        <p:spPr>
          <a:xfrm rot="10800000">
            <a:off x="3519850" y="1961500"/>
            <a:ext cx="1819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>
            <a:off x="4140950" y="1460225"/>
            <a:ext cx="110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Read</a:t>
            </a:r>
            <a:endParaRPr b="1" sz="2200"/>
          </a:p>
        </p:txBody>
      </p:sp>
      <p:sp>
        <p:nvSpPr>
          <p:cNvPr id="165" name="Google Shape;165;p19"/>
          <p:cNvSpPr txBox="1"/>
          <p:nvPr/>
        </p:nvSpPr>
        <p:spPr>
          <a:xfrm>
            <a:off x="3672375" y="2419200"/>
            <a:ext cx="116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Write</a:t>
            </a:r>
            <a:endParaRPr b="1" sz="2400"/>
          </a:p>
        </p:txBody>
      </p:sp>
      <p:graphicFrame>
        <p:nvGraphicFramePr>
          <p:cNvPr id="166" name="Google Shape;166;p19"/>
          <p:cNvGraphicFramePr/>
          <p:nvPr/>
        </p:nvGraphicFramePr>
        <p:xfrm>
          <a:off x="923475" y="163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{6F765F81-19D3-44D0-B935-063BDAC1342D}</a:tableStyleId>
              </a:tblPr>
              <a:tblGrid>
                <a:gridCol w="965500"/>
                <a:gridCol w="965500"/>
                <a:gridCol w="965500"/>
                <a:gridCol w="965500"/>
                <a:gridCol w="965500"/>
                <a:gridCol w="965500"/>
                <a:gridCol w="965500"/>
                <a:gridCol w="965500"/>
              </a:tblGrid>
              <a:tr h="88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800"/>
                        <a:t>1</a:t>
                      </a:r>
                      <a:endParaRPr b="1" sz="4800"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4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4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4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4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48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4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4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8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8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19"/>
          <p:cNvSpPr txBox="1"/>
          <p:nvPr/>
        </p:nvSpPr>
        <p:spPr>
          <a:xfrm>
            <a:off x="305125" y="1621100"/>
            <a:ext cx="468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Memory</a:t>
            </a:r>
            <a:endParaRPr b="1" sz="3100"/>
          </a:p>
        </p:txBody>
      </p:sp>
      <p:sp>
        <p:nvSpPr>
          <p:cNvPr id="168" name="Google Shape;168;p19"/>
          <p:cNvSpPr txBox="1"/>
          <p:nvPr/>
        </p:nvSpPr>
        <p:spPr>
          <a:xfrm>
            <a:off x="5339600" y="196175"/>
            <a:ext cx="222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Chunks</a:t>
            </a:r>
            <a:endParaRPr b="1" sz="3900"/>
          </a:p>
        </p:txBody>
      </p:sp>
      <p:sp>
        <p:nvSpPr>
          <p:cNvPr id="169" name="Google Shape;169;p19"/>
          <p:cNvSpPr/>
          <p:nvPr/>
        </p:nvSpPr>
        <p:spPr>
          <a:xfrm>
            <a:off x="839100" y="1591150"/>
            <a:ext cx="7976963" cy="1046130"/>
          </a:xfrm>
          <a:custGeom>
            <a:rect b="b" l="l" r="r" t="t"/>
            <a:pathLst>
              <a:path extrusionOk="0" h="34871" w="311661">
                <a:moveTo>
                  <a:pt x="4358" y="1307"/>
                </a:moveTo>
                <a:lnTo>
                  <a:pt x="311225" y="0"/>
                </a:lnTo>
                <a:lnTo>
                  <a:pt x="311661" y="34871"/>
                </a:lnTo>
                <a:lnTo>
                  <a:pt x="0" y="34435"/>
                </a:lnTo>
                <a:lnTo>
                  <a:pt x="435" y="3923"/>
                </a:lnTo>
                <a:close/>
              </a:path>
            </a:pathLst>
          </a:custGeom>
          <a:noFill/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19"/>
          <p:cNvSpPr/>
          <p:nvPr/>
        </p:nvSpPr>
        <p:spPr>
          <a:xfrm>
            <a:off x="773700" y="1492925"/>
            <a:ext cx="4075575" cy="1405750"/>
          </a:xfrm>
          <a:custGeom>
            <a:rect b="b" l="l" r="r" t="t"/>
            <a:pathLst>
              <a:path extrusionOk="0" h="56230" w="163023">
                <a:moveTo>
                  <a:pt x="0" y="4359"/>
                </a:moveTo>
                <a:lnTo>
                  <a:pt x="0" y="56230"/>
                </a:lnTo>
                <a:lnTo>
                  <a:pt x="163023" y="56230"/>
                </a:lnTo>
                <a:lnTo>
                  <a:pt x="163023" y="0"/>
                </a:lnTo>
                <a:lnTo>
                  <a:pt x="436" y="0"/>
                </a:lnTo>
                <a:close/>
              </a:path>
            </a:pathLst>
          </a:custGeom>
          <a:noFill/>
          <a:ln cap="flat" cmpd="sng" w="762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0"/>
          <p:cNvGraphicFramePr/>
          <p:nvPr/>
        </p:nvGraphicFramePr>
        <p:xfrm>
          <a:off x="832650" y="136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{6F765F81-19D3-44D0-B935-063BDAC1342D}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400"/>
                        <a:t>1</a:t>
                      </a:r>
                      <a:endParaRPr b="1" sz="3400"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0"/>
          <p:cNvSpPr txBox="1"/>
          <p:nvPr/>
        </p:nvSpPr>
        <p:spPr>
          <a:xfrm>
            <a:off x="359600" y="196150"/>
            <a:ext cx="16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Short Int </a:t>
            </a:r>
            <a:endParaRPr b="1" sz="2400"/>
          </a:p>
        </p:txBody>
      </p:sp>
      <p:sp>
        <p:nvSpPr>
          <p:cNvPr id="177" name="Google Shape;177;p20"/>
          <p:cNvSpPr txBox="1"/>
          <p:nvPr/>
        </p:nvSpPr>
        <p:spPr>
          <a:xfrm>
            <a:off x="1857375" y="211600"/>
            <a:ext cx="155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(</a:t>
            </a:r>
            <a:r>
              <a:rPr b="1" lang="en" sz="2200"/>
              <a:t>2 bytes)</a:t>
            </a:r>
            <a:endParaRPr b="1" sz="2200"/>
          </a:p>
        </p:txBody>
      </p:sp>
      <p:sp>
        <p:nvSpPr>
          <p:cNvPr id="178" name="Google Shape;178;p20"/>
          <p:cNvSpPr txBox="1"/>
          <p:nvPr/>
        </p:nvSpPr>
        <p:spPr>
          <a:xfrm>
            <a:off x="4872300" y="392275"/>
            <a:ext cx="42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Misaligned</a:t>
            </a:r>
            <a:endParaRPr b="1" sz="2800"/>
          </a:p>
        </p:txBody>
      </p:sp>
      <p:sp>
        <p:nvSpPr>
          <p:cNvPr id="179" name="Google Shape;179;p20"/>
          <p:cNvSpPr/>
          <p:nvPr/>
        </p:nvSpPr>
        <p:spPr>
          <a:xfrm>
            <a:off x="730125" y="1220500"/>
            <a:ext cx="7551900" cy="843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730125" y="2015850"/>
            <a:ext cx="7551900" cy="843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7607550" y="2764600"/>
            <a:ext cx="1449300" cy="144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x64</a:t>
            </a:r>
            <a:endParaRPr b="1" sz="3800"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523075" y="40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{6F765F81-19D3-44D0-B935-063BDAC1342D}</a:tableStyleId>
              </a:tblPr>
              <a:tblGrid>
                <a:gridCol w="950500"/>
                <a:gridCol w="950500"/>
                <a:gridCol w="950500"/>
                <a:gridCol w="950500"/>
                <a:gridCol w="950500"/>
                <a:gridCol w="950500"/>
                <a:gridCol w="950500"/>
                <a:gridCol w="950500"/>
              </a:tblGrid>
              <a:tr h="6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300"/>
                        <a:t>1</a:t>
                      </a:r>
                      <a:endParaRPr b="1" sz="3300"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3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0"/>
          <p:cNvSpPr txBox="1"/>
          <p:nvPr/>
        </p:nvSpPr>
        <p:spPr>
          <a:xfrm>
            <a:off x="523075" y="3349050"/>
            <a:ext cx="302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Aligned Properly</a:t>
            </a:r>
            <a:endParaRPr b="1" sz="2200"/>
          </a:p>
        </p:txBody>
      </p:sp>
      <p:sp>
        <p:nvSpPr>
          <p:cNvPr id="184" name="Google Shape;184;p20"/>
          <p:cNvSpPr/>
          <p:nvPr/>
        </p:nvSpPr>
        <p:spPr>
          <a:xfrm>
            <a:off x="425000" y="3955700"/>
            <a:ext cx="7791600" cy="8430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to align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697425" y="1340350"/>
            <a:ext cx="3585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</a:rPr>
              <a:t>char </a:t>
            </a:r>
            <a:r>
              <a:rPr b="1" lang="en" sz="2200"/>
              <a:t>*p; 		/*4 bytes*/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</a:rPr>
              <a:t>char</a:t>
            </a:r>
            <a:r>
              <a:rPr b="1" lang="en" sz="2200"/>
              <a:t> c; 		/*1 byte*/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</a:rPr>
              <a:t>char</a:t>
            </a:r>
            <a:r>
              <a:rPr b="1" lang="en" sz="2200"/>
              <a:t> pad[3];   /*3 bytes*/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</a:rPr>
              <a:t>int</a:t>
            </a:r>
            <a:r>
              <a:rPr b="1" lang="en" sz="2200"/>
              <a:t> x; 			/*4 bytes*/</a:t>
            </a:r>
            <a:endParaRPr b="1" sz="2200"/>
          </a:p>
        </p:txBody>
      </p:sp>
      <p:sp>
        <p:nvSpPr>
          <p:cNvPr id="191" name="Google Shape;191;p21"/>
          <p:cNvSpPr/>
          <p:nvPr/>
        </p:nvSpPr>
        <p:spPr>
          <a:xfrm>
            <a:off x="6614625" y="1231400"/>
            <a:ext cx="1590900" cy="159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x86</a:t>
            </a:r>
            <a:endParaRPr b="1" sz="4200"/>
          </a:p>
        </p:txBody>
      </p:sp>
      <p:graphicFrame>
        <p:nvGraphicFramePr>
          <p:cNvPr id="192" name="Google Shape;192;p21"/>
          <p:cNvGraphicFramePr/>
          <p:nvPr/>
        </p:nvGraphicFramePr>
        <p:xfrm>
          <a:off x="832625" y="335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{6F765F81-19D3-44D0-B935-063BDAC1342D}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1"/>
          <p:cNvSpPr/>
          <p:nvPr/>
        </p:nvSpPr>
        <p:spPr>
          <a:xfrm>
            <a:off x="686525" y="3214700"/>
            <a:ext cx="3781500" cy="5727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4468025" y="3214700"/>
            <a:ext cx="888900" cy="5727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383250" y="3203800"/>
            <a:ext cx="2822400" cy="572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664725" y="3737750"/>
            <a:ext cx="3781500" cy="4686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435175" y="3726850"/>
            <a:ext cx="3781500" cy="523200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1885225" y="2778800"/>
            <a:ext cx="75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</a:rPr>
              <a:t>*p</a:t>
            </a:r>
            <a:endParaRPr b="1" sz="1900">
              <a:solidFill>
                <a:srgbClr val="00FF00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6124250" y="2794100"/>
            <a:ext cx="104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padding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4654200" y="2740250"/>
            <a:ext cx="448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c</a:t>
            </a:r>
            <a:endParaRPr b="1" sz="2400">
              <a:solidFill>
                <a:srgbClr val="FF00FF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991425" y="4219700"/>
            <a:ext cx="5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FF"/>
                </a:solidFill>
              </a:rPr>
              <a:t>x</a:t>
            </a:r>
            <a:endParaRPr b="1" sz="1900">
              <a:solidFill>
                <a:srgbClr val="00FFFF"/>
              </a:solidFill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205375" y="4213400"/>
            <a:ext cx="110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NT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