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74512B-8A2B-4F0A-B48B-A7C170B0D6E0}">
  <a:tblStyle styleId="{6474512B-8A2B-4F0A-B48B-A7C170B0D6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ED3CEE-336A-42DB-AF7C-7941805DBD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1cf8c1d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1cf8c1d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1cf8c1d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1cf8c1d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1cf8c1d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1cf8c1d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1cf8c1d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1cf8c1d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cf8c1db2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1cf8c1db2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1cf8c1d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1cf8c1d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1cf8c1d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1cf8c1d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/>
              <a:t>Photo Studio Operations — Release 1</a:t>
            </a:r>
            <a:endParaRPr b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0161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Requirements → Design → Prototype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187527" y="4429496"/>
            <a:ext cx="67809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Manana Bebia, Anna Sulkhanishvili, Dan Cebanu, Nikita Springis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Problem Statement &amp; Project Scope</a:t>
            </a:r>
            <a:endParaRPr b="1" sz="2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14">
                <a:solidFill>
                  <a:schemeClr val="dk1"/>
                </a:solidFill>
              </a:rPr>
              <a:t>Problem</a:t>
            </a:r>
            <a:r>
              <a:rPr lang="en" sz="1814">
                <a:solidFill>
                  <a:schemeClr val="dk1"/>
                </a:solidFill>
              </a:rPr>
              <a:t>: The photo studio currently relies on manual processes (orders, payments, consumables, reports). Errors and inefficiencies occur.</a:t>
            </a:r>
            <a:br>
              <a:rPr lang="en" sz="1814">
                <a:solidFill>
                  <a:schemeClr val="dk1"/>
                </a:solidFill>
              </a:rPr>
            </a:br>
            <a:endParaRPr sz="181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501"/>
              <a:buFont typeface="Arial"/>
              <a:buNone/>
            </a:pPr>
            <a:r>
              <a:rPr b="1" lang="en" sz="1818">
                <a:solidFill>
                  <a:schemeClr val="dk1"/>
                </a:solidFill>
              </a:rPr>
              <a:t>Scope (Release-1)</a:t>
            </a:r>
            <a:r>
              <a:rPr lang="en" sz="1818">
                <a:solidFill>
                  <a:schemeClr val="dk1"/>
                </a:solidFill>
              </a:rPr>
              <a:t>:</a:t>
            </a:r>
            <a:br>
              <a:rPr lang="en" sz="1818">
                <a:solidFill>
                  <a:schemeClr val="dk1"/>
                </a:solidFill>
              </a:rPr>
            </a:br>
            <a:endParaRPr sz="1818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Register client orders (photo printing, film developing)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Handle express surcharge (+25%)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Issue two forms (client &amp; photographer)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Pass orders to photographer &amp; track processing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Payment on completion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-3109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53">
                <a:solidFill>
                  <a:schemeClr val="dk1"/>
                </a:solidFill>
              </a:rPr>
              <a:t>End-of-day reports: revenue (Receptionist), materials (Photographer)</a:t>
            </a:r>
            <a:br>
              <a:rPr lang="en" sz="1853">
                <a:solidFill>
                  <a:schemeClr val="dk1"/>
                </a:solidFill>
              </a:rPr>
            </a:br>
            <a:endParaRPr sz="185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0629"/>
              <a:buFont typeface="Arial"/>
              <a:buNone/>
            </a:pPr>
            <a:r>
              <a:rPr b="1" lang="en" sz="1814">
                <a:solidFill>
                  <a:schemeClr val="dk1"/>
                </a:solidFill>
              </a:rPr>
              <a:t>Out of scope</a:t>
            </a:r>
            <a:r>
              <a:rPr lang="en" sz="1814">
                <a:solidFill>
                  <a:schemeClr val="dk1"/>
                </a:solidFill>
              </a:rPr>
              <a:t>: multi-branch, online payments, predictive stock</a:t>
            </a:r>
            <a:endParaRPr sz="181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5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User Stories &amp; Acceptance Criteria </a:t>
            </a:r>
            <a:endParaRPr sz="2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14400"/>
            <a:ext cx="86541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4">
                <a:solidFill>
                  <a:schemeClr val="dk1"/>
                </a:solidFill>
              </a:rPr>
              <a:t>US1 - As a Client, I want to place an order so that I can get my photos printed or film developed. </a:t>
            </a:r>
            <a:endParaRPr sz="14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US2 — As a Receptionist, I want to record client details (surname) and desired completion time when taking an order so that the order is accurately registered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US3 — As a Receptionist, I want to mark an order as completed and record payment so that the order lifecycle is correctly updated and revenue is accounted for.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US4 — As a Photographer, I want to report the consumables (paper, developer, etc.) used for my tasks so that stock levels can be accurately tracked.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US5 - As a Studio Administrator, I want to manage consumables stock levels so that I can ensure the studio is always supplied.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US6 -  As a Studio Administrator, I want to review reports on consumed materials so that I can make informed purchasing decisions.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314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CRC Cards Overview</a:t>
            </a:r>
            <a:endParaRPr sz="19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640648"/>
            <a:ext cx="8942100" cy="4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1700" y="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{6474512B-8A2B-4F0A-B48B-A7C170B0D6E0}</a:tableStyleId>
              </a:tblPr>
              <a:tblGrid>
                <a:gridCol w="1833500"/>
                <a:gridCol w="1956825"/>
              </a:tblGrid>
              <a:tr h="354300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Class: Receptionist (inherits Employee)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263075"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Responsibilities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Collaborators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3025"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Register new client orders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Pass orders to the photographer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Generate revenue report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Client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Photographer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Report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4353675" y="9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{6474512B-8A2B-4F0A-B48B-A7C170B0D6E0}</a:tableStyleId>
              </a:tblPr>
              <a:tblGrid>
                <a:gridCol w="2124075"/>
                <a:gridCol w="2266950"/>
              </a:tblGrid>
              <a:tr h="180975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Class: Photographer (inherits Employee)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Responsibilities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Collaborators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Process orders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Track consumables used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Generate material usage report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Order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ConsumableUsage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Administrator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Receptionist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p16"/>
          <p:cNvGraphicFramePr/>
          <p:nvPr/>
        </p:nvGraphicFramePr>
        <p:xfrm>
          <a:off x="4353675" y="32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{6474512B-8A2B-4F0A-B48B-A7C170B0D6E0}</a:tableStyleId>
              </a:tblPr>
              <a:tblGrid>
                <a:gridCol w="2124075"/>
                <a:gridCol w="2266950"/>
              </a:tblGrid>
              <a:tr h="100000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Class: Report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Responsibility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Collaborators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imes New Roman"/>
                        <a:buChar char="●"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 reports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imes New Roman"/>
                        <a:buChar char="●"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Store report content and allow output/printing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Receptionist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Photographer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Administrator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211600" y="317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{6474512B-8A2B-4F0A-B48B-A7C170B0D6E0}</a:tableStyleId>
              </a:tblPr>
              <a:tblGrid>
                <a:gridCol w="2407550"/>
                <a:gridCol w="1612225"/>
              </a:tblGrid>
              <a:tr h="352175">
                <a:tc gridSpan="2"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Class: Employee (abstract / parent)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</a:tr>
              <a:tr h="364600"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Responsibility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Collaborators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1675"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imes New Roman"/>
                        <a:buChar char="●"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Represent shared attributes of employees (name, ID)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imes New Roman"/>
                        <a:buChar char="●"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 base responsibilities for staff roles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Receptionist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Photograpgher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298450" lvl="0" marL="5207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Trebuchet MS"/>
                        <a:buChar char="●"/>
                      </a:pPr>
                      <a:r>
                        <a:rPr lang="en" sz="1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Administrator </a:t>
                      </a:r>
                      <a:endParaRPr sz="1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Simple Class Diagram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550" y="1152474"/>
            <a:ext cx="4922893" cy="3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table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256663" y="126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{3CED3CEE-336A-42DB-AF7C-7941805DBD57}</a:tableStyleId>
              </a:tblPr>
              <a:tblGrid>
                <a:gridCol w="2053225"/>
                <a:gridCol w="2262125"/>
                <a:gridCol w="1453950"/>
                <a:gridCol w="286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Story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CRC Responsibility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Simple Class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Diagram Element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C++ Element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Client, I want to place an order so that I can get my photos printed or film developed.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Client: provide surname and order details, place orders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- Order- Receptionist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Class: Client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Receptionist::createOrder()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 a Receptionist, I want to specify if an order is "express" so that the correct surcharge is applied.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ExpressOrder: apply surcharge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ExpressOrder (inherits Order)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ExpressOrder::calculatePrice()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5"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952500" y="10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{3CED3CEE-336A-42DB-AF7C-7941805DBD57}</a:tableStyleId>
              </a:tblPr>
              <a:tblGrid>
                <a:gridCol w="1264000"/>
                <a:gridCol w="5975000"/>
              </a:tblGrid>
              <a:tr h="74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Nikita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Run the prototype, test different scenarios (urgent orders, multiple clients, etc.)..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Ensure project deliverables are formatted and complete.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Implement the C++ prototype (classes, methods, and basic scenario in main()).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Ensure the prototype reflects the CRC and UML design.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Add comments in the code for clarity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Create CRC cards.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Draw the UML class diagram (with inheritance from ReportGenerator).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Ensure responsibilities are properly distributed between classes.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Write the SRS (purpose, scope, user stories, requirements).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Define functional and non-functional requirements.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Help with the traceability table.</a:t>
                      </a:r>
                      <a:endParaRPr/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Object-oriented programming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of CRC cards in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</a:t>
            </a:r>
            <a:r>
              <a:rPr lang="en"/>
              <a:t>from concept to technical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requirements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